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363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0"/>
              </a:lnSpc>
            </a:pPr>
            <a:r>
              <a:rPr spc="-60" dirty="0"/>
              <a:t>Lecture </a:t>
            </a:r>
            <a:r>
              <a:rPr spc="-70" dirty="0"/>
              <a:t>materials </a:t>
            </a:r>
            <a:r>
              <a:rPr spc="-60" dirty="0"/>
              <a:t>on </a:t>
            </a:r>
            <a:r>
              <a:rPr spc="-65" dirty="0"/>
              <a:t>"Interfacing </a:t>
            </a:r>
            <a:r>
              <a:rPr spc="-60" dirty="0"/>
              <a:t>8086 with </a:t>
            </a:r>
            <a:r>
              <a:rPr spc="-75" dirty="0"/>
              <a:t>ADC0804" </a:t>
            </a:r>
            <a:r>
              <a:rPr spc="-114" dirty="0"/>
              <a:t>By- </a:t>
            </a:r>
            <a:r>
              <a:rPr spc="-95" dirty="0"/>
              <a:t>Mohammed </a:t>
            </a:r>
            <a:r>
              <a:rPr spc="-75" dirty="0"/>
              <a:t>abdul </a:t>
            </a:r>
            <a:r>
              <a:rPr spc="-65" dirty="0"/>
              <a:t>kader, </a:t>
            </a:r>
            <a:r>
              <a:rPr spc="-85" dirty="0"/>
              <a:t>Assistant </a:t>
            </a:r>
            <a:r>
              <a:rPr spc="-65" dirty="0"/>
              <a:t>Professor, </a:t>
            </a:r>
            <a:r>
              <a:rPr spc="-95" dirty="0"/>
              <a:t>EEE,</a:t>
            </a:r>
            <a:r>
              <a:rPr spc="-35" dirty="0"/>
              <a:t> </a:t>
            </a:r>
            <a:r>
              <a:rPr spc="-95" dirty="0"/>
              <a:t>IIUC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04/06/2020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‹#›</a:t>
            </a:fld>
            <a:endParaRPr spc="8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363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0"/>
              </a:lnSpc>
            </a:pPr>
            <a:r>
              <a:rPr spc="-60" dirty="0"/>
              <a:t>Lecture </a:t>
            </a:r>
            <a:r>
              <a:rPr spc="-70" dirty="0"/>
              <a:t>materials </a:t>
            </a:r>
            <a:r>
              <a:rPr spc="-60" dirty="0"/>
              <a:t>on </a:t>
            </a:r>
            <a:r>
              <a:rPr spc="-65" dirty="0"/>
              <a:t>"Interfacing </a:t>
            </a:r>
            <a:r>
              <a:rPr spc="-60" dirty="0"/>
              <a:t>8086 with </a:t>
            </a:r>
            <a:r>
              <a:rPr spc="-75" dirty="0"/>
              <a:t>ADC0804" </a:t>
            </a:r>
            <a:r>
              <a:rPr spc="-114" dirty="0"/>
              <a:t>By- </a:t>
            </a:r>
            <a:r>
              <a:rPr spc="-95" dirty="0"/>
              <a:t>Mohammed </a:t>
            </a:r>
            <a:r>
              <a:rPr spc="-75" dirty="0"/>
              <a:t>abdul </a:t>
            </a:r>
            <a:r>
              <a:rPr spc="-65" dirty="0"/>
              <a:t>kader, </a:t>
            </a:r>
            <a:r>
              <a:rPr spc="-85" dirty="0"/>
              <a:t>Assistant </a:t>
            </a:r>
            <a:r>
              <a:rPr spc="-65" dirty="0"/>
              <a:t>Professor, </a:t>
            </a:r>
            <a:r>
              <a:rPr spc="-95" dirty="0"/>
              <a:t>EEE,</a:t>
            </a:r>
            <a:r>
              <a:rPr spc="-35" dirty="0"/>
              <a:t> </a:t>
            </a:r>
            <a:r>
              <a:rPr spc="-95" dirty="0"/>
              <a:t>IIUC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04/06/2020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‹#›</a:t>
            </a:fld>
            <a:endParaRPr spc="8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363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0"/>
              </a:lnSpc>
            </a:pPr>
            <a:r>
              <a:rPr spc="-60" dirty="0"/>
              <a:t>Lecture </a:t>
            </a:r>
            <a:r>
              <a:rPr spc="-70" dirty="0"/>
              <a:t>materials </a:t>
            </a:r>
            <a:r>
              <a:rPr spc="-60" dirty="0"/>
              <a:t>on </a:t>
            </a:r>
            <a:r>
              <a:rPr spc="-65" dirty="0"/>
              <a:t>"Interfacing </a:t>
            </a:r>
            <a:r>
              <a:rPr spc="-60" dirty="0"/>
              <a:t>8086 with </a:t>
            </a:r>
            <a:r>
              <a:rPr spc="-75" dirty="0"/>
              <a:t>ADC0804" </a:t>
            </a:r>
            <a:r>
              <a:rPr spc="-114" dirty="0"/>
              <a:t>By- </a:t>
            </a:r>
            <a:r>
              <a:rPr spc="-95" dirty="0"/>
              <a:t>Mohammed </a:t>
            </a:r>
            <a:r>
              <a:rPr spc="-75" dirty="0"/>
              <a:t>abdul </a:t>
            </a:r>
            <a:r>
              <a:rPr spc="-65" dirty="0"/>
              <a:t>kader, </a:t>
            </a:r>
            <a:r>
              <a:rPr spc="-85" dirty="0"/>
              <a:t>Assistant </a:t>
            </a:r>
            <a:r>
              <a:rPr spc="-65" dirty="0"/>
              <a:t>Professor, </a:t>
            </a:r>
            <a:r>
              <a:rPr spc="-95" dirty="0"/>
              <a:t>EEE,</a:t>
            </a:r>
            <a:r>
              <a:rPr spc="-35" dirty="0"/>
              <a:t> </a:t>
            </a:r>
            <a:r>
              <a:rPr spc="-95" dirty="0"/>
              <a:t>IIUC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04/06/2020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‹#›</a:t>
            </a:fld>
            <a:endParaRPr spc="8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69722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9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7"/>
                </a:lnTo>
                <a:lnTo>
                  <a:pt x="8863071" y="6640288"/>
                </a:lnTo>
                <a:lnTo>
                  <a:pt x="8822525" y="6662776"/>
                </a:lnTo>
                <a:lnTo>
                  <a:pt x="8778740" y="6679471"/>
                </a:lnTo>
                <a:lnTo>
                  <a:pt x="8732228" y="6689862"/>
                </a:lnTo>
                <a:lnTo>
                  <a:pt x="8683498" y="6693439"/>
                </a:lnTo>
                <a:lnTo>
                  <a:pt x="329920" y="6693439"/>
                </a:lnTo>
                <a:lnTo>
                  <a:pt x="281168" y="6689862"/>
                </a:lnTo>
                <a:lnTo>
                  <a:pt x="234636" y="6679471"/>
                </a:lnTo>
                <a:lnTo>
                  <a:pt x="190835" y="6662776"/>
                </a:lnTo>
                <a:lnTo>
                  <a:pt x="150276" y="6640288"/>
                </a:lnTo>
                <a:lnTo>
                  <a:pt x="113469" y="6612517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9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568039" y="1320475"/>
            <a:ext cx="5712438" cy="31835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363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0"/>
              </a:lnSpc>
            </a:pPr>
            <a:r>
              <a:rPr spc="-60" dirty="0"/>
              <a:t>Lecture </a:t>
            </a:r>
            <a:r>
              <a:rPr spc="-70" dirty="0"/>
              <a:t>materials </a:t>
            </a:r>
            <a:r>
              <a:rPr spc="-60" dirty="0"/>
              <a:t>on </a:t>
            </a:r>
            <a:r>
              <a:rPr spc="-65" dirty="0"/>
              <a:t>"Interfacing </a:t>
            </a:r>
            <a:r>
              <a:rPr spc="-60" dirty="0"/>
              <a:t>8086 with </a:t>
            </a:r>
            <a:r>
              <a:rPr spc="-75" dirty="0"/>
              <a:t>ADC0804" </a:t>
            </a:r>
            <a:r>
              <a:rPr spc="-114" dirty="0"/>
              <a:t>By- </a:t>
            </a:r>
            <a:r>
              <a:rPr spc="-95" dirty="0"/>
              <a:t>Mohammed </a:t>
            </a:r>
            <a:r>
              <a:rPr spc="-75" dirty="0"/>
              <a:t>abdul </a:t>
            </a:r>
            <a:r>
              <a:rPr spc="-65" dirty="0"/>
              <a:t>kader, </a:t>
            </a:r>
            <a:r>
              <a:rPr spc="-85" dirty="0"/>
              <a:t>Assistant </a:t>
            </a:r>
            <a:r>
              <a:rPr spc="-65" dirty="0"/>
              <a:t>Professor, </a:t>
            </a:r>
            <a:r>
              <a:rPr spc="-95" dirty="0"/>
              <a:t>EEE,</a:t>
            </a:r>
            <a:r>
              <a:rPr spc="-35" dirty="0"/>
              <a:t> </a:t>
            </a:r>
            <a:r>
              <a:rPr spc="-95" dirty="0"/>
              <a:t>IIUC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04/06/2020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‹#›</a:t>
            </a:fld>
            <a:endParaRPr spc="8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363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0"/>
              </a:lnSpc>
            </a:pPr>
            <a:r>
              <a:rPr spc="-60" dirty="0"/>
              <a:t>Lecture </a:t>
            </a:r>
            <a:r>
              <a:rPr spc="-70" dirty="0"/>
              <a:t>materials </a:t>
            </a:r>
            <a:r>
              <a:rPr spc="-60" dirty="0"/>
              <a:t>on </a:t>
            </a:r>
            <a:r>
              <a:rPr spc="-65" dirty="0"/>
              <a:t>"Interfacing </a:t>
            </a:r>
            <a:r>
              <a:rPr spc="-60" dirty="0"/>
              <a:t>8086 with </a:t>
            </a:r>
            <a:r>
              <a:rPr spc="-75" dirty="0"/>
              <a:t>ADC0804" </a:t>
            </a:r>
            <a:r>
              <a:rPr spc="-114" dirty="0"/>
              <a:t>By- </a:t>
            </a:r>
            <a:r>
              <a:rPr spc="-95" dirty="0"/>
              <a:t>Mohammed </a:t>
            </a:r>
            <a:r>
              <a:rPr spc="-75" dirty="0"/>
              <a:t>abdul </a:t>
            </a:r>
            <a:r>
              <a:rPr spc="-65" dirty="0"/>
              <a:t>kader, </a:t>
            </a:r>
            <a:r>
              <a:rPr spc="-85" dirty="0"/>
              <a:t>Assistant </a:t>
            </a:r>
            <a:r>
              <a:rPr spc="-65" dirty="0"/>
              <a:t>Professor, </a:t>
            </a:r>
            <a:r>
              <a:rPr spc="-95" dirty="0"/>
              <a:t>EEE,</a:t>
            </a:r>
            <a:r>
              <a:rPr spc="-35" dirty="0"/>
              <a:t> </a:t>
            </a:r>
            <a:r>
              <a:rPr spc="-95" dirty="0"/>
              <a:t>IIUC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04/06/2020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‹#›</a:t>
            </a:fld>
            <a:endParaRPr spc="8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69722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9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7"/>
                </a:lnTo>
                <a:lnTo>
                  <a:pt x="8863071" y="6640288"/>
                </a:lnTo>
                <a:lnTo>
                  <a:pt x="8822525" y="6662776"/>
                </a:lnTo>
                <a:lnTo>
                  <a:pt x="8778740" y="6679471"/>
                </a:lnTo>
                <a:lnTo>
                  <a:pt x="8732228" y="6689862"/>
                </a:lnTo>
                <a:lnTo>
                  <a:pt x="8683498" y="6693439"/>
                </a:lnTo>
                <a:lnTo>
                  <a:pt x="329920" y="6693439"/>
                </a:lnTo>
                <a:lnTo>
                  <a:pt x="281168" y="6689862"/>
                </a:lnTo>
                <a:lnTo>
                  <a:pt x="234636" y="6679471"/>
                </a:lnTo>
                <a:lnTo>
                  <a:pt x="190835" y="6662776"/>
                </a:lnTo>
                <a:lnTo>
                  <a:pt x="150276" y="6640288"/>
                </a:lnTo>
                <a:lnTo>
                  <a:pt x="113469" y="6612517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9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3540" y="66497"/>
            <a:ext cx="4542155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03375" y="3116198"/>
            <a:ext cx="5937250" cy="3133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17244" y="6368136"/>
            <a:ext cx="7462520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696363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0"/>
              </a:lnSpc>
            </a:pPr>
            <a:r>
              <a:rPr spc="-60" dirty="0"/>
              <a:t>Lecture </a:t>
            </a:r>
            <a:r>
              <a:rPr spc="-70" dirty="0"/>
              <a:t>materials </a:t>
            </a:r>
            <a:r>
              <a:rPr spc="-60" dirty="0"/>
              <a:t>on </a:t>
            </a:r>
            <a:r>
              <a:rPr spc="-65" dirty="0"/>
              <a:t>"Interfacing </a:t>
            </a:r>
            <a:r>
              <a:rPr spc="-60" dirty="0"/>
              <a:t>8086 with </a:t>
            </a:r>
            <a:r>
              <a:rPr spc="-75" dirty="0"/>
              <a:t>ADC0804" </a:t>
            </a:r>
            <a:r>
              <a:rPr spc="-114" dirty="0"/>
              <a:t>By- </a:t>
            </a:r>
            <a:r>
              <a:rPr spc="-95" dirty="0"/>
              <a:t>Mohammed </a:t>
            </a:r>
            <a:r>
              <a:rPr spc="-75" dirty="0"/>
              <a:t>abdul </a:t>
            </a:r>
            <a:r>
              <a:rPr spc="-65" dirty="0"/>
              <a:t>kader, </a:t>
            </a:r>
            <a:r>
              <a:rPr spc="-85" dirty="0"/>
              <a:t>Assistant </a:t>
            </a:r>
            <a:r>
              <a:rPr spc="-65" dirty="0"/>
              <a:t>Professor, </a:t>
            </a:r>
            <a:r>
              <a:rPr spc="-95" dirty="0"/>
              <a:t>EEE,</a:t>
            </a:r>
            <a:r>
              <a:rPr spc="-35" dirty="0"/>
              <a:t> </a:t>
            </a:r>
            <a:r>
              <a:rPr spc="-95" dirty="0"/>
              <a:t>IIUC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04/06/2020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3476" y="6334280"/>
            <a:ext cx="277495" cy="226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‹#›</a:t>
            </a:fld>
            <a:endParaRPr spc="8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5313" y="69722"/>
              <a:ext cx="9013825" cy="6692265"/>
            </a:xfrm>
            <a:custGeom>
              <a:avLst/>
              <a:gdLst/>
              <a:ahLst/>
              <a:cxnLst/>
              <a:rect l="l" t="t" r="r" b="b"/>
              <a:pathLst>
                <a:path w="9013825" h="6692265">
                  <a:moveTo>
                    <a:pt x="0" y="329946"/>
                  </a:moveTo>
                  <a:lnTo>
                    <a:pt x="3576" y="281184"/>
                  </a:lnTo>
                  <a:lnTo>
                    <a:pt x="13965" y="234645"/>
                  </a:lnTo>
                  <a:lnTo>
                    <a:pt x="30657" y="190840"/>
                  </a:lnTo>
                  <a:lnTo>
                    <a:pt x="53141" y="150277"/>
                  </a:lnTo>
                  <a:lnTo>
                    <a:pt x="80907" y="113468"/>
                  </a:lnTo>
                  <a:lnTo>
                    <a:pt x="113445" y="80923"/>
                  </a:lnTo>
                  <a:lnTo>
                    <a:pt x="150245" y="53151"/>
                  </a:lnTo>
                  <a:lnTo>
                    <a:pt x="190796" y="30662"/>
                  </a:lnTo>
                  <a:lnTo>
                    <a:pt x="234589" y="13967"/>
                  </a:lnTo>
                  <a:lnTo>
                    <a:pt x="281114" y="3576"/>
                  </a:lnTo>
                  <a:lnTo>
                    <a:pt x="329859" y="0"/>
                  </a:lnTo>
                  <a:lnTo>
                    <a:pt x="8683462" y="0"/>
                  </a:lnTo>
                  <a:lnTo>
                    <a:pt x="8732224" y="3576"/>
                  </a:lnTo>
                  <a:lnTo>
                    <a:pt x="8778762" y="13967"/>
                  </a:lnTo>
                  <a:lnTo>
                    <a:pt x="8822568" y="30662"/>
                  </a:lnTo>
                  <a:lnTo>
                    <a:pt x="8863130" y="53151"/>
                  </a:lnTo>
                  <a:lnTo>
                    <a:pt x="8899939" y="80923"/>
                  </a:lnTo>
                  <a:lnTo>
                    <a:pt x="8932485" y="113468"/>
                  </a:lnTo>
                  <a:lnTo>
                    <a:pt x="8960257" y="150277"/>
                  </a:lnTo>
                  <a:lnTo>
                    <a:pt x="8982745" y="190840"/>
                  </a:lnTo>
                  <a:lnTo>
                    <a:pt x="8999440" y="234645"/>
                  </a:lnTo>
                  <a:lnTo>
                    <a:pt x="9009831" y="281184"/>
                  </a:lnTo>
                  <a:lnTo>
                    <a:pt x="9013408" y="329946"/>
                  </a:lnTo>
                  <a:lnTo>
                    <a:pt x="9013408" y="6362369"/>
                  </a:lnTo>
                  <a:lnTo>
                    <a:pt x="9009831" y="6411115"/>
                  </a:lnTo>
                  <a:lnTo>
                    <a:pt x="8999440" y="6457639"/>
                  </a:lnTo>
                  <a:lnTo>
                    <a:pt x="8982745" y="6501432"/>
                  </a:lnTo>
                  <a:lnTo>
                    <a:pt x="8960257" y="6541984"/>
                  </a:lnTo>
                  <a:lnTo>
                    <a:pt x="8932485" y="6578785"/>
                  </a:lnTo>
                  <a:lnTo>
                    <a:pt x="8899939" y="6611323"/>
                  </a:lnTo>
                  <a:lnTo>
                    <a:pt x="8863130" y="6639090"/>
                  </a:lnTo>
                  <a:lnTo>
                    <a:pt x="8822568" y="6661574"/>
                  </a:lnTo>
                  <a:lnTo>
                    <a:pt x="8778762" y="6678266"/>
                  </a:lnTo>
                  <a:lnTo>
                    <a:pt x="8732224" y="6688655"/>
                  </a:lnTo>
                  <a:lnTo>
                    <a:pt x="8683462" y="6692231"/>
                  </a:lnTo>
                  <a:lnTo>
                    <a:pt x="329859" y="6692231"/>
                  </a:lnTo>
                  <a:lnTo>
                    <a:pt x="281114" y="6688655"/>
                  </a:lnTo>
                  <a:lnTo>
                    <a:pt x="234589" y="6678266"/>
                  </a:lnTo>
                  <a:lnTo>
                    <a:pt x="190796" y="6661574"/>
                  </a:lnTo>
                  <a:lnTo>
                    <a:pt x="150245" y="6639090"/>
                  </a:lnTo>
                  <a:lnTo>
                    <a:pt x="113445" y="6611323"/>
                  </a:lnTo>
                  <a:lnTo>
                    <a:pt x="80907" y="6578785"/>
                  </a:lnTo>
                  <a:lnTo>
                    <a:pt x="53141" y="6541984"/>
                  </a:lnTo>
                  <a:lnTo>
                    <a:pt x="30657" y="6501432"/>
                  </a:lnTo>
                  <a:lnTo>
                    <a:pt x="13965" y="6457639"/>
                  </a:lnTo>
                  <a:lnTo>
                    <a:pt x="3576" y="6411115"/>
                  </a:lnTo>
                  <a:lnTo>
                    <a:pt x="0" y="6362369"/>
                  </a:lnTo>
                  <a:lnTo>
                    <a:pt x="0" y="32994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931" y="1396688"/>
              <a:ext cx="9022080" cy="120650"/>
            </a:xfrm>
            <a:custGeom>
              <a:avLst/>
              <a:gdLst/>
              <a:ahLst/>
              <a:cxnLst/>
              <a:rect l="l" t="t" r="r" b="b"/>
              <a:pathLst>
                <a:path w="9022080" h="120650">
                  <a:moveTo>
                    <a:pt x="9021572" y="0"/>
                  </a:moveTo>
                  <a:lnTo>
                    <a:pt x="0" y="0"/>
                  </a:lnTo>
                  <a:lnTo>
                    <a:pt x="0" y="120580"/>
                  </a:lnTo>
                  <a:lnTo>
                    <a:pt x="9021572" y="120580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E6B0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931" y="2976711"/>
              <a:ext cx="9022080" cy="111125"/>
            </a:xfrm>
            <a:custGeom>
              <a:avLst/>
              <a:gdLst/>
              <a:ahLst/>
              <a:cxnLst/>
              <a:rect l="l" t="t" r="r" b="b"/>
              <a:pathLst>
                <a:path w="9022080" h="111125">
                  <a:moveTo>
                    <a:pt x="9021572" y="0"/>
                  </a:moveTo>
                  <a:lnTo>
                    <a:pt x="0" y="0"/>
                  </a:lnTo>
                  <a:lnTo>
                    <a:pt x="0" y="110531"/>
                  </a:lnTo>
                  <a:lnTo>
                    <a:pt x="9021572" y="110531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9184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2931" y="1517269"/>
            <a:ext cx="9022080" cy="1459865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77470" rIns="0" bIns="0" rtlCol="0">
            <a:spAutoFit/>
          </a:bodyPr>
          <a:lstStyle/>
          <a:p>
            <a:pPr marL="2864485" marR="647700" indent="-2214245">
              <a:lnSpc>
                <a:spcPct val="100000"/>
              </a:lnSpc>
              <a:spcBef>
                <a:spcPts val="610"/>
              </a:spcBef>
            </a:pPr>
            <a:r>
              <a:rPr sz="4000" b="0" spc="-135" dirty="0">
                <a:solidFill>
                  <a:srgbClr val="FFFFFF"/>
                </a:solidFill>
                <a:latin typeface="Trebuchet MS"/>
                <a:cs typeface="Trebuchet MS"/>
              </a:rPr>
              <a:t>Interfacing </a:t>
            </a:r>
            <a:r>
              <a:rPr sz="4000" b="0" spc="-125" dirty="0">
                <a:solidFill>
                  <a:srgbClr val="FFFFFF"/>
                </a:solidFill>
                <a:latin typeface="Trebuchet MS"/>
                <a:cs typeface="Trebuchet MS"/>
              </a:rPr>
              <a:t>A/D </a:t>
            </a:r>
            <a:r>
              <a:rPr sz="4000" b="0" spc="-165" dirty="0">
                <a:solidFill>
                  <a:srgbClr val="FFFFFF"/>
                </a:solidFill>
                <a:latin typeface="Trebuchet MS"/>
                <a:cs typeface="Trebuchet MS"/>
              </a:rPr>
              <a:t>converter </a:t>
            </a:r>
            <a:r>
              <a:rPr sz="4000" b="0" spc="-235" dirty="0">
                <a:solidFill>
                  <a:srgbClr val="FFFFFF"/>
                </a:solidFill>
                <a:latin typeface="Trebuchet MS"/>
                <a:cs typeface="Trebuchet MS"/>
              </a:rPr>
              <a:t>with</a:t>
            </a:r>
            <a:r>
              <a:rPr sz="4000" b="0" spc="-5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b="0" spc="245" dirty="0">
                <a:solidFill>
                  <a:srgbClr val="FFFFFF"/>
                </a:solidFill>
                <a:latin typeface="Trebuchet MS"/>
                <a:cs typeface="Trebuchet MS"/>
              </a:rPr>
              <a:t>8086  </a:t>
            </a:r>
            <a:r>
              <a:rPr sz="4000" b="0" spc="-60" dirty="0">
                <a:solidFill>
                  <a:srgbClr val="FFFFFF"/>
                </a:solidFill>
                <a:latin typeface="Trebuchet MS"/>
                <a:cs typeface="Trebuchet MS"/>
              </a:rPr>
              <a:t>Microprocessor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400" y="2019300"/>
            <a:ext cx="6652006" cy="4000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3540" y="295402"/>
            <a:ext cx="5470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Interfacing </a:t>
            </a:r>
            <a:r>
              <a:rPr spc="25" dirty="0"/>
              <a:t>of </a:t>
            </a:r>
            <a:r>
              <a:rPr spc="-135" dirty="0"/>
              <a:t>ADC </a:t>
            </a:r>
            <a:r>
              <a:rPr spc="-100" dirty="0"/>
              <a:t>0804 </a:t>
            </a:r>
            <a:r>
              <a:rPr spc="55" dirty="0"/>
              <a:t>to </a:t>
            </a:r>
            <a:r>
              <a:rPr spc="-100" dirty="0"/>
              <a:t>8086 </a:t>
            </a:r>
            <a:r>
              <a:rPr spc="5" dirty="0"/>
              <a:t>using</a:t>
            </a:r>
            <a:r>
              <a:rPr spc="-285" dirty="0"/>
              <a:t> </a:t>
            </a:r>
            <a:r>
              <a:rPr spc="-100" dirty="0"/>
              <a:t>8255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10</a:t>
            </a:fld>
            <a:endParaRPr spc="80" dirty="0"/>
          </a:p>
        </p:txBody>
      </p:sp>
      <p:sp>
        <p:nvSpPr>
          <p:cNvPr id="5" name="object 5"/>
          <p:cNvSpPr txBox="1"/>
          <p:nvPr/>
        </p:nvSpPr>
        <p:spPr>
          <a:xfrm>
            <a:off x="307340" y="829183"/>
            <a:ext cx="8211184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imes New Roman"/>
                <a:cs typeface="Times New Roman"/>
              </a:rPr>
              <a:t>Problem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110" dirty="0">
                <a:latin typeface="Times New Roman"/>
                <a:cs typeface="Times New Roman"/>
              </a:rPr>
              <a:t>2: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0" dirty="0">
                <a:latin typeface="Times New Roman"/>
                <a:cs typeface="Times New Roman"/>
              </a:rPr>
              <a:t>Figure </a:t>
            </a:r>
            <a:r>
              <a:rPr sz="1800" spc="-130" dirty="0">
                <a:latin typeface="Times New Roman"/>
                <a:cs typeface="Times New Roman"/>
              </a:rPr>
              <a:t>shows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90" dirty="0">
                <a:latin typeface="Times New Roman"/>
                <a:cs typeface="Times New Roman"/>
              </a:rPr>
              <a:t>interfacing </a:t>
            </a:r>
            <a:r>
              <a:rPr sz="1800" spc="-110" dirty="0">
                <a:latin typeface="Times New Roman"/>
                <a:cs typeface="Times New Roman"/>
              </a:rPr>
              <a:t>of </a:t>
            </a:r>
            <a:r>
              <a:rPr sz="1800" spc="-140" dirty="0">
                <a:latin typeface="Times New Roman"/>
                <a:cs typeface="Times New Roman"/>
              </a:rPr>
              <a:t>ADC </a:t>
            </a:r>
            <a:r>
              <a:rPr sz="1800" spc="-85" dirty="0">
                <a:latin typeface="Times New Roman"/>
                <a:cs typeface="Times New Roman"/>
              </a:rPr>
              <a:t>0804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50" dirty="0">
                <a:latin typeface="Times New Roman"/>
                <a:cs typeface="Times New Roman"/>
              </a:rPr>
              <a:t>the </a:t>
            </a:r>
            <a:r>
              <a:rPr sz="1800" spc="-85" dirty="0">
                <a:latin typeface="Times New Roman"/>
                <a:cs typeface="Times New Roman"/>
              </a:rPr>
              <a:t>8086 microprocessor </a:t>
            </a:r>
            <a:r>
              <a:rPr sz="1800" spc="-114" dirty="0">
                <a:latin typeface="Times New Roman"/>
                <a:cs typeface="Times New Roman"/>
              </a:rPr>
              <a:t>using </a:t>
            </a:r>
            <a:r>
              <a:rPr sz="1800" spc="-55" dirty="0">
                <a:latin typeface="Times New Roman"/>
                <a:cs typeface="Times New Roman"/>
              </a:rPr>
              <a:t>8255. </a:t>
            </a:r>
            <a:r>
              <a:rPr sz="1800" spc="-25" dirty="0">
                <a:latin typeface="Times New Roman"/>
                <a:cs typeface="Times New Roman"/>
              </a:rPr>
              <a:t>Write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30" dirty="0">
                <a:latin typeface="Times New Roman"/>
                <a:cs typeface="Times New Roman"/>
              </a:rPr>
              <a:t>assembly </a:t>
            </a:r>
            <a:r>
              <a:rPr sz="1800" spc="-120" dirty="0">
                <a:latin typeface="Times New Roman"/>
                <a:cs typeface="Times New Roman"/>
              </a:rPr>
              <a:t>language </a:t>
            </a:r>
            <a:r>
              <a:rPr sz="1800" spc="-70" dirty="0">
                <a:latin typeface="Times New Roman"/>
                <a:cs typeface="Times New Roman"/>
              </a:rPr>
              <a:t>procedure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80" dirty="0">
                <a:latin typeface="Times New Roman"/>
                <a:cs typeface="Times New Roman"/>
              </a:rPr>
              <a:t>read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120" dirty="0">
                <a:latin typeface="Times New Roman"/>
                <a:cs typeface="Times New Roman"/>
              </a:rPr>
              <a:t>analog </a:t>
            </a:r>
            <a:r>
              <a:rPr sz="1800" spc="-114" dirty="0">
                <a:latin typeface="Times New Roman"/>
                <a:cs typeface="Times New Roman"/>
              </a:rPr>
              <a:t>value </a:t>
            </a:r>
            <a:r>
              <a:rPr sz="1800" spc="-60" dirty="0">
                <a:latin typeface="Times New Roman"/>
                <a:cs typeface="Times New Roman"/>
              </a:rPr>
              <a:t>that </a:t>
            </a:r>
            <a:r>
              <a:rPr sz="1800" spc="-114" dirty="0">
                <a:latin typeface="Times New Roman"/>
                <a:cs typeface="Times New Roman"/>
              </a:rPr>
              <a:t>is </a:t>
            </a:r>
            <a:r>
              <a:rPr sz="1800" spc="-80" dirty="0">
                <a:latin typeface="Times New Roman"/>
                <a:cs typeface="Times New Roman"/>
              </a:rPr>
              <a:t>connected </a:t>
            </a:r>
            <a:r>
              <a:rPr sz="1800" spc="-70" dirty="0">
                <a:latin typeface="Times New Roman"/>
                <a:cs typeface="Times New Roman"/>
              </a:rPr>
              <a:t>with </a:t>
            </a:r>
            <a:r>
              <a:rPr sz="1800" spc="-25" dirty="0">
                <a:latin typeface="Times New Roman"/>
                <a:cs typeface="Times New Roman"/>
              </a:rPr>
              <a:t>IN+ </a:t>
            </a:r>
            <a:r>
              <a:rPr sz="1800" spc="-85" dirty="0">
                <a:latin typeface="Times New Roman"/>
                <a:cs typeface="Times New Roman"/>
              </a:rPr>
              <a:t>pin </a:t>
            </a:r>
            <a:r>
              <a:rPr sz="1800" spc="-105" dirty="0">
                <a:latin typeface="Times New Roman"/>
                <a:cs typeface="Times New Roman"/>
              </a:rPr>
              <a:t>of </a:t>
            </a:r>
            <a:r>
              <a:rPr sz="1800" spc="-110" dirty="0">
                <a:latin typeface="Times New Roman"/>
                <a:cs typeface="Times New Roman"/>
              </a:rPr>
              <a:t>ADC0804</a:t>
            </a:r>
            <a:r>
              <a:rPr sz="1800" spc="-3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200" y="2633598"/>
            <a:ext cx="8964295" cy="4034154"/>
            <a:chOff x="76200" y="2633598"/>
            <a:chExt cx="8964295" cy="4034154"/>
          </a:xfrm>
        </p:grpSpPr>
        <p:sp>
          <p:nvSpPr>
            <p:cNvPr id="3" name="object 3"/>
            <p:cNvSpPr/>
            <p:nvPr/>
          </p:nvSpPr>
          <p:spPr>
            <a:xfrm>
              <a:off x="76200" y="2633598"/>
              <a:ext cx="5981446" cy="369100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32832" y="3407663"/>
              <a:ext cx="3907536" cy="245668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81600" y="3428999"/>
              <a:ext cx="3810000" cy="23622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181600" y="3428999"/>
              <a:ext cx="3810000" cy="2362200"/>
            </a:xfrm>
            <a:custGeom>
              <a:avLst/>
              <a:gdLst/>
              <a:ahLst/>
              <a:cxnLst/>
              <a:rect l="l" t="t" r="r" b="b"/>
              <a:pathLst>
                <a:path w="3810000" h="2362200">
                  <a:moveTo>
                    <a:pt x="0" y="2362200"/>
                  </a:moveTo>
                  <a:lnTo>
                    <a:pt x="3810000" y="2362200"/>
                  </a:lnTo>
                  <a:lnTo>
                    <a:pt x="3810000" y="0"/>
                  </a:lnTo>
                  <a:lnTo>
                    <a:pt x="0" y="0"/>
                  </a:lnTo>
                  <a:lnTo>
                    <a:pt x="0" y="2362200"/>
                  </a:lnTo>
                  <a:close/>
                </a:path>
              </a:pathLst>
            </a:custGeom>
            <a:ln w="9525">
              <a:solidFill>
                <a:srgbClr val="8370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6303" y="6210300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600" y="0"/>
                  </a:moveTo>
                  <a:lnTo>
                    <a:pt x="182529" y="4644"/>
                  </a:lnTo>
                  <a:lnTo>
                    <a:pt x="139619" y="17964"/>
                  </a:lnTo>
                  <a:lnTo>
                    <a:pt x="100788" y="39041"/>
                  </a:lnTo>
                  <a:lnTo>
                    <a:pt x="66955" y="66955"/>
                  </a:lnTo>
                  <a:lnTo>
                    <a:pt x="39041" y="100788"/>
                  </a:lnTo>
                  <a:lnTo>
                    <a:pt x="17964" y="139619"/>
                  </a:lnTo>
                  <a:lnTo>
                    <a:pt x="4644" y="182529"/>
                  </a:lnTo>
                  <a:lnTo>
                    <a:pt x="0" y="228600"/>
                  </a:lnTo>
                  <a:lnTo>
                    <a:pt x="4644" y="274670"/>
                  </a:lnTo>
                  <a:lnTo>
                    <a:pt x="17964" y="317580"/>
                  </a:lnTo>
                  <a:lnTo>
                    <a:pt x="39041" y="356411"/>
                  </a:lnTo>
                  <a:lnTo>
                    <a:pt x="66955" y="390244"/>
                  </a:lnTo>
                  <a:lnTo>
                    <a:pt x="100788" y="418158"/>
                  </a:lnTo>
                  <a:lnTo>
                    <a:pt x="139619" y="439235"/>
                  </a:lnTo>
                  <a:lnTo>
                    <a:pt x="182529" y="452555"/>
                  </a:lnTo>
                  <a:lnTo>
                    <a:pt x="228600" y="457200"/>
                  </a:lnTo>
                  <a:lnTo>
                    <a:pt x="274670" y="452555"/>
                  </a:lnTo>
                  <a:lnTo>
                    <a:pt x="317580" y="439235"/>
                  </a:lnTo>
                  <a:lnTo>
                    <a:pt x="356411" y="418158"/>
                  </a:lnTo>
                  <a:lnTo>
                    <a:pt x="390244" y="390244"/>
                  </a:lnTo>
                  <a:lnTo>
                    <a:pt x="418158" y="356411"/>
                  </a:lnTo>
                  <a:lnTo>
                    <a:pt x="439235" y="317580"/>
                  </a:lnTo>
                  <a:lnTo>
                    <a:pt x="452555" y="274670"/>
                  </a:lnTo>
                  <a:lnTo>
                    <a:pt x="457200" y="228600"/>
                  </a:lnTo>
                  <a:lnTo>
                    <a:pt x="452555" y="182529"/>
                  </a:lnTo>
                  <a:lnTo>
                    <a:pt x="439235" y="139619"/>
                  </a:lnTo>
                  <a:lnTo>
                    <a:pt x="418158" y="100788"/>
                  </a:lnTo>
                  <a:lnTo>
                    <a:pt x="390244" y="66955"/>
                  </a:lnTo>
                  <a:lnTo>
                    <a:pt x="356411" y="39041"/>
                  </a:lnTo>
                  <a:lnTo>
                    <a:pt x="317580" y="17964"/>
                  </a:lnTo>
                  <a:lnTo>
                    <a:pt x="274670" y="4644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55650" y="501650"/>
          <a:ext cx="7729220" cy="1854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57200"/>
                <a:gridCol w="533400"/>
                <a:gridCol w="533400"/>
                <a:gridCol w="457200"/>
                <a:gridCol w="457200"/>
                <a:gridCol w="457200"/>
                <a:gridCol w="457200"/>
                <a:gridCol w="990600"/>
                <a:gridCol w="2944495"/>
              </a:tblGrid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Address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00H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spc="-135" dirty="0">
                          <a:latin typeface="Times New Roman"/>
                          <a:cs typeface="Times New Roman"/>
                        </a:rPr>
                        <a:t>PORTA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02H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spc="-120" dirty="0">
                          <a:latin typeface="Times New Roman"/>
                          <a:cs typeface="Times New Roman"/>
                        </a:rPr>
                        <a:t>PORTB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04H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85" dirty="0">
                          <a:latin typeface="Times New Roman"/>
                          <a:cs typeface="Times New Roman"/>
                        </a:rPr>
                        <a:t>PORTC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06H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Control</a:t>
                      </a:r>
                      <a:r>
                        <a:rPr sz="16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Register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11</a:t>
            </a:fld>
            <a:endParaRPr spc="80" dirty="0"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3540" y="0"/>
            <a:ext cx="64687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Interfacing </a:t>
            </a:r>
            <a:r>
              <a:rPr spc="25" dirty="0"/>
              <a:t>of </a:t>
            </a:r>
            <a:r>
              <a:rPr spc="-135" dirty="0"/>
              <a:t>ADC </a:t>
            </a:r>
            <a:r>
              <a:rPr spc="-100" dirty="0"/>
              <a:t>0804 </a:t>
            </a:r>
            <a:r>
              <a:rPr spc="55" dirty="0"/>
              <a:t>to </a:t>
            </a:r>
            <a:r>
              <a:rPr spc="-100" dirty="0"/>
              <a:t>8086 </a:t>
            </a:r>
            <a:r>
              <a:rPr spc="5" dirty="0"/>
              <a:t>using </a:t>
            </a:r>
            <a:r>
              <a:rPr spc="-100" dirty="0"/>
              <a:t>8255</a:t>
            </a:r>
            <a:r>
              <a:rPr spc="-345" dirty="0"/>
              <a:t> </a:t>
            </a:r>
            <a:r>
              <a:rPr spc="5" dirty="0"/>
              <a:t>(Cont.)</a:t>
            </a: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251450" y="4509770"/>
          <a:ext cx="3657600" cy="741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5372480" y="3582365"/>
            <a:ext cx="3277870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Times New Roman"/>
                <a:cs typeface="Times New Roman"/>
              </a:rPr>
              <a:t>Control</a:t>
            </a:r>
            <a:r>
              <a:rPr sz="1800" b="1" spc="-290" dirty="0">
                <a:latin typeface="Times New Roman"/>
                <a:cs typeface="Times New Roman"/>
              </a:rPr>
              <a:t> </a:t>
            </a:r>
            <a:r>
              <a:rPr sz="1800" b="1" spc="-75" dirty="0">
                <a:latin typeface="Times New Roman"/>
                <a:cs typeface="Times New Roman"/>
              </a:rPr>
              <a:t>Word</a:t>
            </a:r>
            <a:r>
              <a:rPr sz="1800" b="1" spc="-105" dirty="0">
                <a:latin typeface="Times New Roman"/>
                <a:cs typeface="Times New Roman"/>
              </a:rPr>
              <a:t> </a:t>
            </a:r>
            <a:r>
              <a:rPr sz="1800" b="1" spc="45" dirty="0">
                <a:latin typeface="Times New Roman"/>
                <a:cs typeface="Times New Roman"/>
              </a:rPr>
              <a:t>to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15" dirty="0">
                <a:latin typeface="Times New Roman"/>
                <a:cs typeface="Times New Roman"/>
              </a:rPr>
              <a:t>initialize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85" dirty="0">
                <a:latin typeface="Times New Roman"/>
                <a:cs typeface="Times New Roman"/>
              </a:rPr>
              <a:t>8255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65" dirty="0">
                <a:latin typeface="Times New Roman"/>
                <a:cs typeface="Times New Roman"/>
              </a:rPr>
              <a:t>as  </a:t>
            </a:r>
            <a:r>
              <a:rPr sz="1800" b="1" dirty="0">
                <a:latin typeface="Times New Roman"/>
                <a:cs typeface="Times New Roman"/>
              </a:rPr>
              <a:t>portA </a:t>
            </a:r>
            <a:r>
              <a:rPr sz="1800" b="1" spc="-20" dirty="0">
                <a:latin typeface="Times New Roman"/>
                <a:cs typeface="Times New Roman"/>
              </a:rPr>
              <a:t>and portC </a:t>
            </a:r>
            <a:r>
              <a:rPr sz="1800" b="1" spc="15" dirty="0">
                <a:latin typeface="Times New Roman"/>
                <a:cs typeface="Times New Roman"/>
              </a:rPr>
              <a:t>input </a:t>
            </a:r>
            <a:r>
              <a:rPr sz="1800" b="1" spc="-20" dirty="0">
                <a:latin typeface="Times New Roman"/>
                <a:cs typeface="Times New Roman"/>
              </a:rPr>
              <a:t>and</a:t>
            </a:r>
            <a:r>
              <a:rPr sz="1800" b="1" spc="-2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portB  </a:t>
            </a:r>
            <a:r>
              <a:rPr sz="1800" b="1" spc="25" dirty="0">
                <a:latin typeface="Times New Roman"/>
                <a:cs typeface="Times New Roman"/>
              </a:rPr>
              <a:t>output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95898" y="5335904"/>
            <a:ext cx="2042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10" dirty="0">
                <a:latin typeface="Times New Roman"/>
                <a:cs typeface="Times New Roman"/>
              </a:rPr>
              <a:t>So, </a:t>
            </a:r>
            <a:r>
              <a:rPr sz="1800" spc="-60" dirty="0">
                <a:latin typeface="Times New Roman"/>
                <a:cs typeface="Times New Roman"/>
              </a:rPr>
              <a:t>Control </a:t>
            </a:r>
            <a:r>
              <a:rPr sz="1800" spc="-45" dirty="0">
                <a:latin typeface="Times New Roman"/>
                <a:cs typeface="Times New Roman"/>
              </a:rPr>
              <a:t>Word=</a:t>
            </a:r>
            <a:r>
              <a:rPr sz="1800" spc="-24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99H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5535" y="698246"/>
            <a:ext cx="288290" cy="15519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939"/>
              </a:lnSpc>
            </a:pPr>
            <a:r>
              <a:rPr sz="1800" b="1" spc="-15" dirty="0">
                <a:latin typeface="Times New Roman"/>
                <a:cs typeface="Times New Roman"/>
              </a:rPr>
              <a:t>Finding</a:t>
            </a:r>
            <a:r>
              <a:rPr sz="1800" b="1" spc="-130" dirty="0">
                <a:latin typeface="Times New Roman"/>
                <a:cs typeface="Times New Roman"/>
              </a:rPr>
              <a:t> </a:t>
            </a:r>
            <a:r>
              <a:rPr sz="1800" b="1" spc="-30" dirty="0">
                <a:latin typeface="Times New Roman"/>
                <a:cs typeface="Times New Roman"/>
              </a:rPr>
              <a:t>address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1140" y="2286761"/>
            <a:ext cx="2921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latin typeface="Times New Roman"/>
                <a:cs typeface="Times New Roman"/>
              </a:rPr>
              <a:t>Assembly </a:t>
            </a:r>
            <a:r>
              <a:rPr sz="1800" b="1" spc="-10" dirty="0">
                <a:latin typeface="Times New Roman"/>
                <a:cs typeface="Times New Roman"/>
              </a:rPr>
              <a:t>language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Procedure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07340" y="621919"/>
            <a:ext cx="8540115" cy="53651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marR="12065" indent="-287020" algn="just">
              <a:lnSpc>
                <a:spcPct val="100000"/>
              </a:lnSpc>
              <a:spcBef>
                <a:spcPts val="90"/>
              </a:spcBef>
              <a:buFont typeface="Wingdings"/>
              <a:buChar char=""/>
              <a:tabLst>
                <a:tab pos="357505" algn="l"/>
              </a:tabLst>
            </a:pPr>
            <a:r>
              <a:rPr dirty="0"/>
              <a:t>	</a:t>
            </a:r>
            <a:r>
              <a:rPr sz="2000" spc="-150" dirty="0">
                <a:latin typeface="Times New Roman"/>
                <a:cs typeface="Times New Roman"/>
              </a:rPr>
              <a:t>Signals </a:t>
            </a:r>
            <a:r>
              <a:rPr sz="2000" spc="-100" dirty="0">
                <a:latin typeface="Times New Roman"/>
                <a:cs typeface="Times New Roman"/>
              </a:rPr>
              <a:t>in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80" dirty="0">
                <a:latin typeface="Times New Roman"/>
                <a:cs typeface="Times New Roman"/>
              </a:rPr>
              <a:t>real </a:t>
            </a:r>
            <a:r>
              <a:rPr sz="2000" spc="-90" dirty="0">
                <a:latin typeface="Times New Roman"/>
                <a:cs typeface="Times New Roman"/>
              </a:rPr>
              <a:t>world </a:t>
            </a:r>
            <a:r>
              <a:rPr sz="2000" spc="-85" dirty="0">
                <a:latin typeface="Times New Roman"/>
                <a:cs typeface="Times New Roman"/>
              </a:rPr>
              <a:t>are </a:t>
            </a:r>
            <a:r>
              <a:rPr sz="2000" spc="-110" dirty="0">
                <a:latin typeface="Times New Roman"/>
                <a:cs typeface="Times New Roman"/>
              </a:rPr>
              <a:t>analog: </a:t>
            </a:r>
            <a:r>
              <a:rPr sz="2000" spc="-65" dirty="0">
                <a:latin typeface="Times New Roman"/>
                <a:cs typeface="Times New Roman"/>
              </a:rPr>
              <a:t>light, </a:t>
            </a:r>
            <a:r>
              <a:rPr sz="2000" spc="-75" dirty="0">
                <a:latin typeface="Times New Roman"/>
                <a:cs typeface="Times New Roman"/>
              </a:rPr>
              <a:t>sound, </a:t>
            </a:r>
            <a:r>
              <a:rPr sz="2000" spc="-50" dirty="0">
                <a:latin typeface="Times New Roman"/>
                <a:cs typeface="Times New Roman"/>
              </a:rPr>
              <a:t>temperature, </a:t>
            </a:r>
            <a:r>
              <a:rPr sz="2000" spc="-65" dirty="0">
                <a:latin typeface="Times New Roman"/>
                <a:cs typeface="Times New Roman"/>
              </a:rPr>
              <a:t>pressure, </a:t>
            </a:r>
            <a:r>
              <a:rPr sz="2000" spc="-90" dirty="0">
                <a:latin typeface="Times New Roman"/>
                <a:cs typeface="Times New Roman"/>
              </a:rPr>
              <a:t>acceleration </a:t>
            </a:r>
            <a:r>
              <a:rPr sz="2000" spc="-35" dirty="0">
                <a:latin typeface="Times New Roman"/>
                <a:cs typeface="Times New Roman"/>
              </a:rPr>
              <a:t>or  </a:t>
            </a:r>
            <a:r>
              <a:rPr sz="2000" spc="-55" dirty="0">
                <a:latin typeface="Times New Roman"/>
                <a:cs typeface="Times New Roman"/>
              </a:rPr>
              <a:t>other </a:t>
            </a:r>
            <a:r>
              <a:rPr sz="2000" spc="-80" dirty="0">
                <a:latin typeface="Times New Roman"/>
                <a:cs typeface="Times New Roman"/>
              </a:rPr>
              <a:t>phenomenon. </a:t>
            </a:r>
            <a:r>
              <a:rPr sz="2000" spc="-110" dirty="0">
                <a:latin typeface="Times New Roman"/>
                <a:cs typeface="Times New Roman"/>
              </a:rPr>
              <a:t>So, </a:t>
            </a:r>
            <a:r>
              <a:rPr sz="2000" spc="-80" dirty="0">
                <a:latin typeface="Times New Roman"/>
                <a:cs typeface="Times New Roman"/>
              </a:rPr>
              <a:t>real-world </a:t>
            </a:r>
            <a:r>
              <a:rPr sz="2000" spc="-130" dirty="0">
                <a:latin typeface="Times New Roman"/>
                <a:cs typeface="Times New Roman"/>
              </a:rPr>
              <a:t>signals </a:t>
            </a:r>
            <a:r>
              <a:rPr sz="2000" spc="-90" dirty="0">
                <a:latin typeface="Times New Roman"/>
                <a:cs typeface="Times New Roman"/>
              </a:rPr>
              <a:t>must </a:t>
            </a:r>
            <a:r>
              <a:rPr sz="2000" spc="-100" dirty="0">
                <a:latin typeface="Times New Roman"/>
                <a:cs typeface="Times New Roman"/>
              </a:rPr>
              <a:t>be </a:t>
            </a:r>
            <a:r>
              <a:rPr sz="2000" spc="-75" dirty="0">
                <a:latin typeface="Times New Roman"/>
                <a:cs typeface="Times New Roman"/>
              </a:rPr>
              <a:t>converted </a:t>
            </a:r>
            <a:r>
              <a:rPr sz="2000" spc="-65" dirty="0">
                <a:latin typeface="Times New Roman"/>
                <a:cs typeface="Times New Roman"/>
              </a:rPr>
              <a:t>into </a:t>
            </a:r>
            <a:r>
              <a:rPr sz="2000" spc="-70" dirty="0">
                <a:latin typeface="Times New Roman"/>
                <a:cs typeface="Times New Roman"/>
              </a:rPr>
              <a:t>digital, </a:t>
            </a:r>
            <a:r>
              <a:rPr sz="2000" spc="-120" dirty="0">
                <a:latin typeface="Times New Roman"/>
                <a:cs typeface="Times New Roman"/>
              </a:rPr>
              <a:t>using </a:t>
            </a:r>
            <a:r>
              <a:rPr sz="2000" spc="-160" dirty="0">
                <a:latin typeface="Times New Roman"/>
                <a:cs typeface="Times New Roman"/>
              </a:rPr>
              <a:t>a </a:t>
            </a:r>
            <a:r>
              <a:rPr sz="2000" spc="-65" dirty="0">
                <a:latin typeface="Times New Roman"/>
                <a:cs typeface="Times New Roman"/>
              </a:rPr>
              <a:t>circuit  </a:t>
            </a:r>
            <a:r>
              <a:rPr sz="2000" spc="-105" dirty="0">
                <a:latin typeface="Times New Roman"/>
                <a:cs typeface="Times New Roman"/>
              </a:rPr>
              <a:t>called </a:t>
            </a:r>
            <a:r>
              <a:rPr sz="2000" spc="-170" dirty="0">
                <a:latin typeface="Times New Roman"/>
                <a:cs typeface="Times New Roman"/>
              </a:rPr>
              <a:t>ADC </a:t>
            </a:r>
            <a:r>
              <a:rPr sz="2000" spc="-95" dirty="0">
                <a:latin typeface="Times New Roman"/>
                <a:cs typeface="Times New Roman"/>
              </a:rPr>
              <a:t>(Analog-to-Digital </a:t>
            </a:r>
            <a:r>
              <a:rPr sz="2000" spc="-50" dirty="0">
                <a:latin typeface="Times New Roman"/>
                <a:cs typeface="Times New Roman"/>
              </a:rPr>
              <a:t>Converter), </a:t>
            </a:r>
            <a:r>
              <a:rPr sz="2000" spc="-85" dirty="0">
                <a:latin typeface="Times New Roman"/>
                <a:cs typeface="Times New Roman"/>
              </a:rPr>
              <a:t>before </a:t>
            </a:r>
            <a:r>
              <a:rPr sz="2000" spc="-100" dirty="0">
                <a:latin typeface="Times New Roman"/>
                <a:cs typeface="Times New Roman"/>
              </a:rPr>
              <a:t>they </a:t>
            </a:r>
            <a:r>
              <a:rPr sz="2000" spc="-130" dirty="0">
                <a:latin typeface="Times New Roman"/>
                <a:cs typeface="Times New Roman"/>
              </a:rPr>
              <a:t>can </a:t>
            </a:r>
            <a:r>
              <a:rPr sz="2000" spc="-100" dirty="0">
                <a:latin typeface="Times New Roman"/>
                <a:cs typeface="Times New Roman"/>
              </a:rPr>
              <a:t>be manipulated </a:t>
            </a:r>
            <a:r>
              <a:rPr sz="2000" spc="-170" dirty="0">
                <a:latin typeface="Times New Roman"/>
                <a:cs typeface="Times New Roman"/>
              </a:rPr>
              <a:t>by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digital  </a:t>
            </a:r>
            <a:r>
              <a:rPr sz="2000" spc="-65" dirty="0">
                <a:latin typeface="Times New Roman"/>
                <a:cs typeface="Times New Roman"/>
              </a:rPr>
              <a:t>equipment.</a:t>
            </a:r>
            <a:endParaRPr sz="2000">
              <a:latin typeface="Times New Roman"/>
              <a:cs typeface="Times New Roman"/>
            </a:endParaRPr>
          </a:p>
          <a:p>
            <a:pPr marL="299085" marR="11430" indent="-287020" algn="just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327025" algn="l"/>
              </a:tabLst>
            </a:pPr>
            <a:r>
              <a:rPr dirty="0"/>
              <a:t>	</a:t>
            </a:r>
            <a:r>
              <a:rPr sz="2000" spc="-95" dirty="0">
                <a:latin typeface="Times New Roman"/>
                <a:cs typeface="Times New Roman"/>
              </a:rPr>
              <a:t>When </a:t>
            </a:r>
            <a:r>
              <a:rPr sz="2000" spc="-120" dirty="0">
                <a:latin typeface="Times New Roman"/>
                <a:cs typeface="Times New Roman"/>
              </a:rPr>
              <a:t>you </a:t>
            </a:r>
            <a:r>
              <a:rPr sz="2000" spc="-135" dirty="0">
                <a:latin typeface="Times New Roman"/>
                <a:cs typeface="Times New Roman"/>
              </a:rPr>
              <a:t>scan </a:t>
            </a:r>
            <a:r>
              <a:rPr sz="2000" spc="-165" dirty="0">
                <a:latin typeface="Times New Roman"/>
                <a:cs typeface="Times New Roman"/>
              </a:rPr>
              <a:t>a </a:t>
            </a:r>
            <a:r>
              <a:rPr sz="2000" spc="-65" dirty="0">
                <a:latin typeface="Times New Roman"/>
                <a:cs typeface="Times New Roman"/>
              </a:rPr>
              <a:t>picture </a:t>
            </a:r>
            <a:r>
              <a:rPr sz="2000" spc="-80" dirty="0">
                <a:latin typeface="Times New Roman"/>
                <a:cs typeface="Times New Roman"/>
              </a:rPr>
              <a:t>with </a:t>
            </a:r>
            <a:r>
              <a:rPr sz="2000" spc="-165" dirty="0">
                <a:latin typeface="Times New Roman"/>
                <a:cs typeface="Times New Roman"/>
              </a:rPr>
              <a:t>a </a:t>
            </a:r>
            <a:r>
              <a:rPr sz="2000" spc="-100" dirty="0">
                <a:latin typeface="Times New Roman"/>
                <a:cs typeface="Times New Roman"/>
              </a:rPr>
              <a:t>scanner </a:t>
            </a:r>
            <a:r>
              <a:rPr sz="2000" spc="-105" dirty="0">
                <a:latin typeface="Times New Roman"/>
                <a:cs typeface="Times New Roman"/>
              </a:rPr>
              <a:t>what </a:t>
            </a:r>
            <a:r>
              <a:rPr sz="2000" spc="-60" dirty="0">
                <a:latin typeface="Times New Roman"/>
                <a:cs typeface="Times New Roman"/>
              </a:rPr>
              <a:t>the </a:t>
            </a:r>
            <a:r>
              <a:rPr sz="2000" spc="-100" dirty="0">
                <a:latin typeface="Times New Roman"/>
                <a:cs typeface="Times New Roman"/>
              </a:rPr>
              <a:t>scanner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110" dirty="0">
                <a:latin typeface="Times New Roman"/>
                <a:cs typeface="Times New Roman"/>
              </a:rPr>
              <a:t>doing </a:t>
            </a:r>
            <a:r>
              <a:rPr sz="2000" spc="-130" dirty="0">
                <a:latin typeface="Times New Roman"/>
                <a:cs typeface="Times New Roman"/>
              </a:rPr>
              <a:t>is an </a:t>
            </a:r>
            <a:r>
              <a:rPr sz="2000" spc="-95" dirty="0">
                <a:latin typeface="Times New Roman"/>
                <a:cs typeface="Times New Roman"/>
              </a:rPr>
              <a:t>analog-to-digital  </a:t>
            </a:r>
            <a:r>
              <a:rPr sz="2000" spc="-90" dirty="0">
                <a:latin typeface="Times New Roman"/>
                <a:cs typeface="Times New Roman"/>
              </a:rPr>
              <a:t>conversion: </a:t>
            </a:r>
            <a:r>
              <a:rPr sz="2000" spc="-40" dirty="0">
                <a:latin typeface="Times New Roman"/>
                <a:cs typeface="Times New Roman"/>
              </a:rPr>
              <a:t>it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110" dirty="0">
                <a:latin typeface="Times New Roman"/>
                <a:cs typeface="Times New Roman"/>
              </a:rPr>
              <a:t>taking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125" dirty="0">
                <a:latin typeface="Times New Roman"/>
                <a:cs typeface="Times New Roman"/>
              </a:rPr>
              <a:t>analog </a:t>
            </a:r>
            <a:r>
              <a:rPr sz="2000" spc="-85" dirty="0">
                <a:latin typeface="Times New Roman"/>
                <a:cs typeface="Times New Roman"/>
              </a:rPr>
              <a:t>information </a:t>
            </a:r>
            <a:r>
              <a:rPr sz="2000" spc="-95" dirty="0">
                <a:latin typeface="Times New Roman"/>
                <a:cs typeface="Times New Roman"/>
              </a:rPr>
              <a:t>provided </a:t>
            </a:r>
            <a:r>
              <a:rPr sz="2000" spc="-170" dirty="0">
                <a:latin typeface="Times New Roman"/>
                <a:cs typeface="Times New Roman"/>
              </a:rPr>
              <a:t>by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65" dirty="0">
                <a:latin typeface="Times New Roman"/>
                <a:cs typeface="Times New Roman"/>
              </a:rPr>
              <a:t>picture </a:t>
            </a:r>
            <a:r>
              <a:rPr sz="2000" spc="-80" dirty="0">
                <a:latin typeface="Times New Roman"/>
                <a:cs typeface="Times New Roman"/>
              </a:rPr>
              <a:t>(light) </a:t>
            </a:r>
            <a:r>
              <a:rPr sz="2000" spc="-114" dirty="0">
                <a:latin typeface="Times New Roman"/>
                <a:cs typeface="Times New Roman"/>
              </a:rPr>
              <a:t>and  </a:t>
            </a:r>
            <a:r>
              <a:rPr sz="2000" spc="-90" dirty="0">
                <a:latin typeface="Times New Roman"/>
                <a:cs typeface="Times New Roman"/>
              </a:rPr>
              <a:t>converting </a:t>
            </a:r>
            <a:r>
              <a:rPr sz="2000" spc="-65" dirty="0">
                <a:latin typeface="Times New Roman"/>
                <a:cs typeface="Times New Roman"/>
              </a:rPr>
              <a:t>into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digital.</a:t>
            </a:r>
            <a:endParaRPr sz="2000">
              <a:latin typeface="Times New Roman"/>
              <a:cs typeface="Times New Roman"/>
            </a:endParaRPr>
          </a:p>
          <a:p>
            <a:pPr marL="299085" marR="12065" indent="-287020" algn="just">
              <a:lnSpc>
                <a:spcPct val="100000"/>
              </a:lnSpc>
              <a:buFont typeface="Wingdings"/>
              <a:buChar char=""/>
              <a:tabLst>
                <a:tab pos="299720" algn="l"/>
              </a:tabLst>
            </a:pPr>
            <a:r>
              <a:rPr sz="2000" spc="-95" dirty="0">
                <a:latin typeface="Times New Roman"/>
                <a:cs typeface="Times New Roman"/>
              </a:rPr>
              <a:t>When </a:t>
            </a:r>
            <a:r>
              <a:rPr sz="2000" spc="-120" dirty="0">
                <a:latin typeface="Times New Roman"/>
                <a:cs typeface="Times New Roman"/>
              </a:rPr>
              <a:t>you </a:t>
            </a:r>
            <a:r>
              <a:rPr sz="2000" spc="-60" dirty="0">
                <a:latin typeface="Times New Roman"/>
                <a:cs typeface="Times New Roman"/>
              </a:rPr>
              <a:t>record </a:t>
            </a:r>
            <a:r>
              <a:rPr sz="2000" spc="-85" dirty="0">
                <a:latin typeface="Times New Roman"/>
                <a:cs typeface="Times New Roman"/>
              </a:rPr>
              <a:t>your </a:t>
            </a:r>
            <a:r>
              <a:rPr sz="2000" spc="-120" dirty="0">
                <a:latin typeface="Times New Roman"/>
                <a:cs typeface="Times New Roman"/>
              </a:rPr>
              <a:t>voice </a:t>
            </a:r>
            <a:r>
              <a:rPr sz="2000" spc="-90" dirty="0">
                <a:latin typeface="Times New Roman"/>
                <a:cs typeface="Times New Roman"/>
              </a:rPr>
              <a:t>on </a:t>
            </a:r>
            <a:r>
              <a:rPr sz="2000" spc="-85" dirty="0">
                <a:latin typeface="Times New Roman"/>
                <a:cs typeface="Times New Roman"/>
              </a:rPr>
              <a:t>your </a:t>
            </a:r>
            <a:r>
              <a:rPr sz="2000" spc="-70" dirty="0">
                <a:latin typeface="Times New Roman"/>
                <a:cs typeface="Times New Roman"/>
              </a:rPr>
              <a:t>computer, </a:t>
            </a:r>
            <a:r>
              <a:rPr sz="2000" spc="-120" dirty="0">
                <a:latin typeface="Times New Roman"/>
                <a:cs typeface="Times New Roman"/>
              </a:rPr>
              <a:t>you </a:t>
            </a:r>
            <a:r>
              <a:rPr sz="2000" spc="-85" dirty="0">
                <a:latin typeface="Times New Roman"/>
                <a:cs typeface="Times New Roman"/>
              </a:rPr>
              <a:t>are </a:t>
            </a:r>
            <a:r>
              <a:rPr sz="2000" spc="-120" dirty="0">
                <a:latin typeface="Times New Roman"/>
                <a:cs typeface="Times New Roman"/>
              </a:rPr>
              <a:t>using </a:t>
            </a:r>
            <a:r>
              <a:rPr sz="2000" spc="-130" dirty="0">
                <a:latin typeface="Times New Roman"/>
                <a:cs typeface="Times New Roman"/>
              </a:rPr>
              <a:t>an </a:t>
            </a:r>
            <a:r>
              <a:rPr sz="2000" spc="-90" dirty="0">
                <a:latin typeface="Times New Roman"/>
                <a:cs typeface="Times New Roman"/>
              </a:rPr>
              <a:t>analog-to-digital  </a:t>
            </a:r>
            <a:r>
              <a:rPr sz="2000" spc="-65" dirty="0">
                <a:latin typeface="Times New Roman"/>
                <a:cs typeface="Times New Roman"/>
              </a:rPr>
              <a:t>converter </a:t>
            </a:r>
            <a:r>
              <a:rPr sz="2000" spc="-40" dirty="0">
                <a:latin typeface="Times New Roman"/>
                <a:cs typeface="Times New Roman"/>
              </a:rPr>
              <a:t>to </a:t>
            </a:r>
            <a:r>
              <a:rPr sz="2000" spc="-75" dirty="0">
                <a:latin typeface="Times New Roman"/>
                <a:cs typeface="Times New Roman"/>
              </a:rPr>
              <a:t>convert </a:t>
            </a:r>
            <a:r>
              <a:rPr sz="2000" spc="-85" dirty="0">
                <a:latin typeface="Times New Roman"/>
                <a:cs typeface="Times New Roman"/>
              </a:rPr>
              <a:t>your </a:t>
            </a:r>
            <a:r>
              <a:rPr sz="2000" spc="-95" dirty="0">
                <a:latin typeface="Times New Roman"/>
                <a:cs typeface="Times New Roman"/>
              </a:rPr>
              <a:t>voice, </a:t>
            </a:r>
            <a:r>
              <a:rPr sz="2000" spc="-114" dirty="0">
                <a:latin typeface="Times New Roman"/>
                <a:cs typeface="Times New Roman"/>
              </a:rPr>
              <a:t>which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100" dirty="0">
                <a:latin typeface="Times New Roman"/>
                <a:cs typeface="Times New Roman"/>
              </a:rPr>
              <a:t>analog, </a:t>
            </a:r>
            <a:r>
              <a:rPr sz="2000" spc="-65" dirty="0">
                <a:latin typeface="Times New Roman"/>
                <a:cs typeface="Times New Roman"/>
              </a:rPr>
              <a:t>into </a:t>
            </a:r>
            <a:r>
              <a:rPr sz="2000" spc="-90" dirty="0">
                <a:latin typeface="Times New Roman"/>
                <a:cs typeface="Times New Roman"/>
              </a:rPr>
              <a:t>digital</a:t>
            </a:r>
            <a:r>
              <a:rPr sz="2000" spc="229" dirty="0"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information.</a:t>
            </a:r>
            <a:endParaRPr sz="2000">
              <a:latin typeface="Times New Roman"/>
              <a:cs typeface="Times New Roman"/>
            </a:endParaRPr>
          </a:p>
          <a:p>
            <a:pPr marL="299085" indent="-287020" algn="just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299720" algn="l"/>
              </a:tabLst>
            </a:pPr>
            <a:r>
              <a:rPr sz="2000" spc="-95" dirty="0">
                <a:latin typeface="Times New Roman"/>
                <a:cs typeface="Times New Roman"/>
              </a:rPr>
              <a:t>When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an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audio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105" dirty="0">
                <a:latin typeface="Times New Roman"/>
                <a:cs typeface="Times New Roman"/>
              </a:rPr>
              <a:t>CD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is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recorded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at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a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studio,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95" dirty="0">
                <a:latin typeface="Times New Roman"/>
                <a:cs typeface="Times New Roman"/>
              </a:rPr>
              <a:t>once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140" dirty="0">
                <a:latin typeface="Times New Roman"/>
                <a:cs typeface="Times New Roman"/>
              </a:rPr>
              <a:t>again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analog-to-digital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is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spc="-110" dirty="0">
                <a:latin typeface="Times New Roman"/>
                <a:cs typeface="Times New Roman"/>
              </a:rPr>
              <a:t>taking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spc="-80" dirty="0">
                <a:latin typeface="Times New Roman"/>
                <a:cs typeface="Times New Roman"/>
              </a:rPr>
              <a:t>place,</a:t>
            </a:r>
            <a:endParaRPr sz="2000">
              <a:latin typeface="Times New Roman"/>
              <a:cs typeface="Times New Roman"/>
            </a:endParaRPr>
          </a:p>
          <a:p>
            <a:pPr marL="299085" algn="just">
              <a:lnSpc>
                <a:spcPct val="100000"/>
              </a:lnSpc>
            </a:pPr>
            <a:r>
              <a:rPr sz="2000" spc="-90" dirty="0">
                <a:latin typeface="Times New Roman"/>
                <a:cs typeface="Times New Roman"/>
              </a:rPr>
              <a:t>converting </a:t>
            </a:r>
            <a:r>
              <a:rPr sz="2000" spc="-110" dirty="0">
                <a:latin typeface="Times New Roman"/>
                <a:cs typeface="Times New Roman"/>
              </a:rPr>
              <a:t>sounds </a:t>
            </a:r>
            <a:r>
              <a:rPr sz="2000" spc="-65" dirty="0">
                <a:latin typeface="Times New Roman"/>
                <a:cs typeface="Times New Roman"/>
              </a:rPr>
              <a:t>into </a:t>
            </a:r>
            <a:r>
              <a:rPr sz="2000" spc="-90" dirty="0">
                <a:latin typeface="Times New Roman"/>
                <a:cs typeface="Times New Roman"/>
              </a:rPr>
              <a:t>digital </a:t>
            </a:r>
            <a:r>
              <a:rPr sz="2000" spc="-80" dirty="0">
                <a:latin typeface="Times New Roman"/>
                <a:cs typeface="Times New Roman"/>
              </a:rPr>
              <a:t>numbers </a:t>
            </a:r>
            <a:r>
              <a:rPr sz="2000" spc="-75" dirty="0">
                <a:latin typeface="Times New Roman"/>
                <a:cs typeface="Times New Roman"/>
              </a:rPr>
              <a:t>that </a:t>
            </a:r>
            <a:r>
              <a:rPr sz="2000" spc="-95" dirty="0">
                <a:latin typeface="Times New Roman"/>
                <a:cs typeface="Times New Roman"/>
              </a:rPr>
              <a:t>will </a:t>
            </a:r>
            <a:r>
              <a:rPr sz="2000" spc="-100" dirty="0">
                <a:latin typeface="Times New Roman"/>
                <a:cs typeface="Times New Roman"/>
              </a:rPr>
              <a:t>be 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stored </a:t>
            </a:r>
            <a:r>
              <a:rPr sz="2000" spc="-90" dirty="0">
                <a:latin typeface="Times New Roman"/>
                <a:cs typeface="Times New Roman"/>
              </a:rPr>
              <a:t>on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85" dirty="0">
                <a:latin typeface="Times New Roman"/>
                <a:cs typeface="Times New Roman"/>
              </a:rPr>
              <a:t>disc.</a:t>
            </a:r>
            <a:endParaRPr sz="2000">
              <a:latin typeface="Times New Roman"/>
              <a:cs typeface="Times New Roman"/>
            </a:endParaRPr>
          </a:p>
          <a:p>
            <a:pPr marL="299085" marR="5080" indent="-287020" algn="just">
              <a:lnSpc>
                <a:spcPct val="100000"/>
              </a:lnSpc>
              <a:buFont typeface="Wingdings"/>
              <a:buChar char=""/>
              <a:tabLst>
                <a:tab pos="327025" algn="l"/>
              </a:tabLst>
            </a:pPr>
            <a:r>
              <a:rPr dirty="0"/>
              <a:t>	</a:t>
            </a:r>
            <a:r>
              <a:rPr sz="2000" spc="-90" dirty="0">
                <a:latin typeface="Times New Roman"/>
                <a:cs typeface="Times New Roman"/>
              </a:rPr>
              <a:t>Whenever </a:t>
            </a:r>
            <a:r>
              <a:rPr sz="2000" spc="-140" dirty="0">
                <a:latin typeface="Times New Roman"/>
                <a:cs typeface="Times New Roman"/>
              </a:rPr>
              <a:t>we </a:t>
            </a:r>
            <a:r>
              <a:rPr sz="2000" spc="-85" dirty="0">
                <a:latin typeface="Times New Roman"/>
                <a:cs typeface="Times New Roman"/>
              </a:rPr>
              <a:t>need </a:t>
            </a:r>
            <a:r>
              <a:rPr sz="2000" spc="-60" dirty="0">
                <a:latin typeface="Times New Roman"/>
                <a:cs typeface="Times New Roman"/>
              </a:rPr>
              <a:t>the </a:t>
            </a:r>
            <a:r>
              <a:rPr sz="2000" spc="-130" dirty="0">
                <a:latin typeface="Times New Roman"/>
                <a:cs typeface="Times New Roman"/>
              </a:rPr>
              <a:t>analog </a:t>
            </a:r>
            <a:r>
              <a:rPr sz="2000" spc="-125" dirty="0">
                <a:latin typeface="Times New Roman"/>
                <a:cs typeface="Times New Roman"/>
              </a:rPr>
              <a:t>signal </a:t>
            </a:r>
            <a:r>
              <a:rPr sz="2000" spc="-85" dirty="0">
                <a:latin typeface="Times New Roman"/>
                <a:cs typeface="Times New Roman"/>
              </a:rPr>
              <a:t>back,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85" dirty="0">
                <a:latin typeface="Times New Roman"/>
                <a:cs typeface="Times New Roman"/>
              </a:rPr>
              <a:t>opposite </a:t>
            </a:r>
            <a:r>
              <a:rPr sz="2000" spc="-100" dirty="0">
                <a:latin typeface="Times New Roman"/>
                <a:cs typeface="Times New Roman"/>
              </a:rPr>
              <a:t>conversion </a:t>
            </a:r>
            <a:r>
              <a:rPr sz="2000" spc="-120" dirty="0">
                <a:latin typeface="Arial"/>
                <a:cs typeface="Arial"/>
              </a:rPr>
              <a:t>– </a:t>
            </a:r>
            <a:r>
              <a:rPr sz="2000" spc="-85" dirty="0">
                <a:latin typeface="Times New Roman"/>
                <a:cs typeface="Times New Roman"/>
              </a:rPr>
              <a:t>digital-to-analog,  </a:t>
            </a:r>
            <a:r>
              <a:rPr sz="2000" spc="-110" dirty="0">
                <a:latin typeface="Times New Roman"/>
                <a:cs typeface="Times New Roman"/>
              </a:rPr>
              <a:t>which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85" dirty="0">
                <a:latin typeface="Times New Roman"/>
                <a:cs typeface="Times New Roman"/>
              </a:rPr>
              <a:t>done </a:t>
            </a:r>
            <a:r>
              <a:rPr sz="2000" spc="-170" dirty="0">
                <a:latin typeface="Times New Roman"/>
                <a:cs typeface="Times New Roman"/>
              </a:rPr>
              <a:t>by </a:t>
            </a:r>
            <a:r>
              <a:rPr sz="2000" spc="-160" dirty="0">
                <a:latin typeface="Times New Roman"/>
                <a:cs typeface="Times New Roman"/>
              </a:rPr>
              <a:t>a </a:t>
            </a:r>
            <a:r>
              <a:rPr sz="2000" spc="-65" dirty="0">
                <a:latin typeface="Times New Roman"/>
                <a:cs typeface="Times New Roman"/>
              </a:rPr>
              <a:t>circuit </a:t>
            </a:r>
            <a:r>
              <a:rPr sz="2000" spc="-105" dirty="0">
                <a:latin typeface="Times New Roman"/>
                <a:cs typeface="Times New Roman"/>
              </a:rPr>
              <a:t>called </a:t>
            </a:r>
            <a:r>
              <a:rPr sz="2000" spc="-165" dirty="0">
                <a:latin typeface="Times New Roman"/>
                <a:cs typeface="Times New Roman"/>
              </a:rPr>
              <a:t>DAC, </a:t>
            </a:r>
            <a:r>
              <a:rPr sz="2000" spc="-100" dirty="0">
                <a:latin typeface="Times New Roman"/>
                <a:cs typeface="Times New Roman"/>
              </a:rPr>
              <a:t>Digital-to-Analog </a:t>
            </a:r>
            <a:r>
              <a:rPr sz="2000" spc="-65" dirty="0">
                <a:latin typeface="Times New Roman"/>
                <a:cs typeface="Times New Roman"/>
              </a:rPr>
              <a:t>Converter </a:t>
            </a:r>
            <a:r>
              <a:rPr sz="2000" spc="-120" dirty="0">
                <a:latin typeface="Arial"/>
                <a:cs typeface="Arial"/>
              </a:rPr>
              <a:t>–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65" dirty="0">
                <a:latin typeface="Times New Roman"/>
                <a:cs typeface="Times New Roman"/>
              </a:rPr>
              <a:t>needed. </a:t>
            </a:r>
            <a:r>
              <a:rPr sz="2000" spc="-95" dirty="0">
                <a:latin typeface="Times New Roman"/>
                <a:cs typeface="Times New Roman"/>
              </a:rPr>
              <a:t>When  </a:t>
            </a:r>
            <a:r>
              <a:rPr sz="2000" spc="-120" dirty="0">
                <a:latin typeface="Times New Roman"/>
                <a:cs typeface="Times New Roman"/>
              </a:rPr>
              <a:t>you </a:t>
            </a:r>
            <a:r>
              <a:rPr sz="2000" spc="-145" dirty="0">
                <a:latin typeface="Times New Roman"/>
                <a:cs typeface="Times New Roman"/>
              </a:rPr>
              <a:t>play </a:t>
            </a:r>
            <a:r>
              <a:rPr sz="2000" spc="-130" dirty="0">
                <a:latin typeface="Times New Roman"/>
                <a:cs typeface="Times New Roman"/>
              </a:rPr>
              <a:t>an </a:t>
            </a:r>
            <a:r>
              <a:rPr sz="2000" spc="-110" dirty="0">
                <a:latin typeface="Times New Roman"/>
                <a:cs typeface="Times New Roman"/>
              </a:rPr>
              <a:t>audio CD, </a:t>
            </a:r>
            <a:r>
              <a:rPr sz="2000" spc="-105" dirty="0">
                <a:latin typeface="Times New Roman"/>
                <a:cs typeface="Times New Roman"/>
              </a:rPr>
              <a:t>what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114" dirty="0">
                <a:latin typeface="Times New Roman"/>
                <a:cs typeface="Times New Roman"/>
              </a:rPr>
              <a:t>CD </a:t>
            </a:r>
            <a:r>
              <a:rPr sz="2000" spc="-110" dirty="0">
                <a:latin typeface="Times New Roman"/>
                <a:cs typeface="Times New Roman"/>
              </a:rPr>
              <a:t>player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110" dirty="0">
                <a:latin typeface="Times New Roman"/>
                <a:cs typeface="Times New Roman"/>
              </a:rPr>
              <a:t>doing </a:t>
            </a:r>
            <a:r>
              <a:rPr sz="2000" spc="-130" dirty="0">
                <a:latin typeface="Times New Roman"/>
                <a:cs typeface="Times New Roman"/>
              </a:rPr>
              <a:t>is </a:t>
            </a:r>
            <a:r>
              <a:rPr sz="2000" spc="-100" dirty="0">
                <a:latin typeface="Times New Roman"/>
                <a:cs typeface="Times New Roman"/>
              </a:rPr>
              <a:t>reading </a:t>
            </a:r>
            <a:r>
              <a:rPr sz="2000" spc="-95" dirty="0">
                <a:latin typeface="Times New Roman"/>
                <a:cs typeface="Times New Roman"/>
              </a:rPr>
              <a:t>digital </a:t>
            </a:r>
            <a:r>
              <a:rPr sz="2000" spc="-80" dirty="0">
                <a:latin typeface="Times New Roman"/>
                <a:cs typeface="Times New Roman"/>
              </a:rPr>
              <a:t>information </a:t>
            </a:r>
            <a:r>
              <a:rPr sz="2000" spc="-65" dirty="0">
                <a:latin typeface="Times New Roman"/>
                <a:cs typeface="Times New Roman"/>
              </a:rPr>
              <a:t>stored  </a:t>
            </a:r>
            <a:r>
              <a:rPr sz="2000" spc="-90" dirty="0">
                <a:latin typeface="Times New Roman"/>
                <a:cs typeface="Times New Roman"/>
              </a:rPr>
              <a:t>on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114" dirty="0">
                <a:latin typeface="Times New Roman"/>
                <a:cs typeface="Times New Roman"/>
              </a:rPr>
              <a:t>disc and </a:t>
            </a:r>
            <a:r>
              <a:rPr sz="2000" spc="-90" dirty="0">
                <a:latin typeface="Times New Roman"/>
                <a:cs typeface="Times New Roman"/>
              </a:rPr>
              <a:t>converting </a:t>
            </a:r>
            <a:r>
              <a:rPr sz="2000" spc="-40" dirty="0">
                <a:latin typeface="Times New Roman"/>
                <a:cs typeface="Times New Roman"/>
              </a:rPr>
              <a:t>it </a:t>
            </a:r>
            <a:r>
              <a:rPr sz="2000" spc="-125" dirty="0">
                <a:latin typeface="Times New Roman"/>
                <a:cs typeface="Times New Roman"/>
              </a:rPr>
              <a:t>back </a:t>
            </a:r>
            <a:r>
              <a:rPr sz="2000" spc="-35" dirty="0">
                <a:latin typeface="Times New Roman"/>
                <a:cs typeface="Times New Roman"/>
              </a:rPr>
              <a:t>to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spc="-130" dirty="0">
                <a:latin typeface="Times New Roman"/>
                <a:cs typeface="Times New Roman"/>
              </a:rPr>
              <a:t>analog </a:t>
            </a:r>
            <a:r>
              <a:rPr sz="2000" spc="-125" dirty="0">
                <a:latin typeface="Times New Roman"/>
                <a:cs typeface="Times New Roman"/>
              </a:rPr>
              <a:t>so you </a:t>
            </a:r>
            <a:r>
              <a:rPr sz="2000" spc="-130" dirty="0">
                <a:latin typeface="Times New Roman"/>
                <a:cs typeface="Times New Roman"/>
              </a:rPr>
              <a:t>can </a:t>
            </a:r>
            <a:r>
              <a:rPr sz="2000" spc="-95" dirty="0">
                <a:latin typeface="Times New Roman"/>
                <a:cs typeface="Times New Roman"/>
              </a:rPr>
              <a:t>hear </a:t>
            </a:r>
            <a:r>
              <a:rPr sz="2000" spc="-70" dirty="0">
                <a:latin typeface="Times New Roman"/>
                <a:cs typeface="Times New Roman"/>
              </a:rPr>
              <a:t>the </a:t>
            </a:r>
            <a:r>
              <a:rPr sz="2000" spc="-95" dirty="0">
                <a:latin typeface="Times New Roman"/>
                <a:cs typeface="Times New Roman"/>
              </a:rPr>
              <a:t>audio.</a:t>
            </a:r>
            <a:endParaRPr sz="2000">
              <a:latin typeface="Times New Roman"/>
              <a:cs typeface="Times New Roman"/>
            </a:endParaRPr>
          </a:p>
          <a:p>
            <a:pPr marR="6350" algn="ctr">
              <a:lnSpc>
                <a:spcPct val="100000"/>
              </a:lnSpc>
              <a:spcBef>
                <a:spcPts val="1714"/>
              </a:spcBef>
            </a:pPr>
            <a:r>
              <a:rPr sz="18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As</a:t>
            </a:r>
            <a:r>
              <a:rPr sz="18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microprocessor</a:t>
            </a:r>
            <a:r>
              <a:rPr sz="18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5" dirty="0">
                <a:solidFill>
                  <a:srgbClr val="001F5F"/>
                </a:solidFill>
                <a:latin typeface="Times New Roman"/>
                <a:cs typeface="Times New Roman"/>
              </a:rPr>
              <a:t>only</a:t>
            </a:r>
            <a:r>
              <a:rPr sz="18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understand</a:t>
            </a:r>
            <a:r>
              <a:rPr sz="18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5" dirty="0">
                <a:solidFill>
                  <a:srgbClr val="001F5F"/>
                </a:solidFill>
                <a:latin typeface="Times New Roman"/>
                <a:cs typeface="Times New Roman"/>
              </a:rPr>
              <a:t>digital</a:t>
            </a:r>
            <a:r>
              <a:rPr sz="18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signal,</a:t>
            </a:r>
            <a:r>
              <a:rPr sz="1800" b="1" spc="-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so</a:t>
            </a:r>
            <a:r>
              <a:rPr sz="18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real</a:t>
            </a:r>
            <a:r>
              <a:rPr sz="18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5" dirty="0">
                <a:solidFill>
                  <a:srgbClr val="001F5F"/>
                </a:solidFill>
                <a:latin typeface="Times New Roman"/>
                <a:cs typeface="Times New Roman"/>
              </a:rPr>
              <a:t>world</a:t>
            </a:r>
            <a:r>
              <a:rPr sz="18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analog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signal</a:t>
            </a:r>
            <a:endParaRPr sz="1800">
              <a:latin typeface="Times New Roman"/>
              <a:cs typeface="Times New Roman"/>
            </a:endParaRPr>
          </a:p>
          <a:p>
            <a:pPr marR="5080" algn="ctr">
              <a:lnSpc>
                <a:spcPct val="100000"/>
              </a:lnSpc>
              <a:spcBef>
                <a:spcPts val="5"/>
              </a:spcBef>
            </a:pPr>
            <a:r>
              <a:rPr sz="18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should</a:t>
            </a:r>
            <a:r>
              <a:rPr sz="18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be</a:t>
            </a:r>
            <a:r>
              <a:rPr sz="18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converted</a:t>
            </a:r>
            <a:r>
              <a:rPr sz="18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30" dirty="0">
                <a:solidFill>
                  <a:srgbClr val="001F5F"/>
                </a:solidFill>
                <a:latin typeface="Times New Roman"/>
                <a:cs typeface="Times New Roman"/>
              </a:rPr>
              <a:t>into</a:t>
            </a:r>
            <a:r>
              <a:rPr sz="18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digital</a:t>
            </a:r>
            <a:r>
              <a:rPr sz="18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45" dirty="0">
                <a:solidFill>
                  <a:srgbClr val="001F5F"/>
                </a:solidFill>
                <a:latin typeface="Times New Roman"/>
                <a:cs typeface="Times New Roman"/>
              </a:rPr>
              <a:t>to</a:t>
            </a:r>
            <a:r>
              <a:rPr sz="18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process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20" dirty="0">
                <a:solidFill>
                  <a:srgbClr val="001F5F"/>
                </a:solidFill>
                <a:latin typeface="Times New Roman"/>
                <a:cs typeface="Times New Roman"/>
              </a:rPr>
              <a:t>it</a:t>
            </a:r>
            <a:r>
              <a:rPr sz="18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microprocessor.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5292" y="6334280"/>
            <a:ext cx="180340" cy="226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z="1400" spc="80" dirty="0">
                <a:solidFill>
                  <a:srgbClr val="FFFFFF"/>
                </a:solidFill>
                <a:latin typeface="Trebuchet MS"/>
                <a:cs typeface="Trebuchet MS"/>
              </a:rPr>
              <a:pPr marL="38100">
                <a:lnSpc>
                  <a:spcPts val="1655"/>
                </a:lnSpc>
              </a:pPr>
              <a:t>2</a:t>
            </a:fld>
            <a:endParaRPr sz="1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7340" y="142697"/>
            <a:ext cx="30099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Why </a:t>
            </a:r>
            <a:r>
              <a:rPr spc="-15" dirty="0"/>
              <a:t>Analog </a:t>
            </a:r>
            <a:r>
              <a:rPr spc="55" dirty="0"/>
              <a:t>to</a:t>
            </a:r>
            <a:r>
              <a:rPr spc="-220" dirty="0"/>
              <a:t> </a:t>
            </a:r>
            <a:r>
              <a:rPr spc="-35" dirty="0"/>
              <a:t>Digital?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540" y="371602"/>
            <a:ext cx="3539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A/D </a:t>
            </a:r>
            <a:r>
              <a:rPr spc="-30" dirty="0"/>
              <a:t>Converter </a:t>
            </a:r>
            <a:r>
              <a:rPr spc="-100" dirty="0"/>
              <a:t>0804</a:t>
            </a:r>
            <a:r>
              <a:rPr spc="-375" dirty="0"/>
              <a:t> </a:t>
            </a:r>
            <a:r>
              <a:rPr spc="-80" dirty="0"/>
              <a:t>Family</a:t>
            </a:r>
          </a:p>
        </p:txBody>
      </p:sp>
      <p:sp>
        <p:nvSpPr>
          <p:cNvPr id="4" name="object 4"/>
          <p:cNvSpPr/>
          <p:nvPr/>
        </p:nvSpPr>
        <p:spPr>
          <a:xfrm>
            <a:off x="4053573" y="2255374"/>
            <a:ext cx="4881136" cy="3367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3540" y="881329"/>
            <a:ext cx="80010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ADC0803, </a:t>
            </a:r>
            <a:r>
              <a:rPr sz="1800" spc="-5" dirty="0">
                <a:latin typeface="Times New Roman"/>
                <a:cs typeface="Times New Roman"/>
              </a:rPr>
              <a:t>ADC0804 </a:t>
            </a:r>
            <a:r>
              <a:rPr sz="1800" spc="-1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ADC0805 are </a:t>
            </a:r>
            <a:r>
              <a:rPr sz="1800" dirty="0">
                <a:latin typeface="Times New Roman"/>
                <a:cs typeface="Times New Roman"/>
              </a:rPr>
              <a:t>CMOS </a:t>
            </a:r>
            <a:r>
              <a:rPr sz="1800" spc="-5" dirty="0">
                <a:latin typeface="Times New Roman"/>
                <a:cs typeface="Times New Roman"/>
              </a:rPr>
              <a:t>8-bit successive-approximation  </a:t>
            </a:r>
            <a:r>
              <a:rPr sz="1800" dirty="0">
                <a:latin typeface="Times New Roman"/>
                <a:cs typeface="Times New Roman"/>
              </a:rPr>
              <a:t>analog to digital </a:t>
            </a:r>
            <a:r>
              <a:rPr sz="1800" spc="-5" dirty="0">
                <a:latin typeface="Times New Roman"/>
                <a:cs typeface="Times New Roman"/>
              </a:rPr>
              <a:t>converters. These devices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design </a:t>
            </a:r>
            <a:r>
              <a:rPr sz="1800" spc="-1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operate </a:t>
            </a:r>
            <a:r>
              <a:rPr sz="1800" dirty="0">
                <a:latin typeface="Times New Roman"/>
                <a:cs typeface="Times New Roman"/>
              </a:rPr>
              <a:t>from </a:t>
            </a:r>
            <a:r>
              <a:rPr sz="1800" spc="-5" dirty="0">
                <a:latin typeface="Times New Roman"/>
                <a:cs typeface="Times New Roman"/>
              </a:rPr>
              <a:t>common  </a:t>
            </a:r>
            <a:r>
              <a:rPr sz="1800" dirty="0">
                <a:latin typeface="Times New Roman"/>
                <a:cs typeface="Times New Roman"/>
              </a:rPr>
              <a:t>microprocessor control </a:t>
            </a:r>
            <a:r>
              <a:rPr sz="1800" spc="-5" dirty="0">
                <a:latin typeface="Times New Roman"/>
                <a:cs typeface="Times New Roman"/>
              </a:rPr>
              <a:t>buses ,with </a:t>
            </a:r>
            <a:r>
              <a:rPr sz="1800" dirty="0">
                <a:latin typeface="Times New Roman"/>
                <a:cs typeface="Times New Roman"/>
              </a:rPr>
              <a:t>tri-state output latches driving </a:t>
            </a:r>
            <a:r>
              <a:rPr sz="1800" spc="-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data </a:t>
            </a:r>
            <a:r>
              <a:rPr sz="1800" spc="5" dirty="0">
                <a:latin typeface="Times New Roman"/>
                <a:cs typeface="Times New Roman"/>
              </a:rPr>
              <a:t>bus </a:t>
            </a:r>
            <a:r>
              <a:rPr sz="1800" dirty="0">
                <a:latin typeface="Times New Roman"/>
                <a:cs typeface="Times New Roman"/>
              </a:rPr>
              <a:t>and are  identical </a:t>
            </a:r>
            <a:r>
              <a:rPr sz="1800" spc="-5" dirty="0">
                <a:latin typeface="Times New Roman"/>
                <a:cs typeface="Times New Roman"/>
              </a:rPr>
              <a:t>except for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accuracy.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5292" y="6334280"/>
            <a:ext cx="180340" cy="226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z="1400" spc="80" dirty="0">
                <a:solidFill>
                  <a:srgbClr val="FFFFFF"/>
                </a:solidFill>
                <a:latin typeface="Trebuchet MS"/>
                <a:cs typeface="Trebuchet MS"/>
              </a:rPr>
              <a:pPr marL="38100">
                <a:lnSpc>
                  <a:spcPts val="1655"/>
                </a:lnSpc>
              </a:pPr>
              <a:t>3</a:t>
            </a:fld>
            <a:endParaRPr sz="1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540" y="2598165"/>
            <a:ext cx="2484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7810" algn="l"/>
              </a:tabLst>
            </a:pPr>
            <a:r>
              <a:rPr sz="1800" spc="-35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D</a:t>
            </a:r>
            <a:r>
              <a:rPr sz="1800" spc="-10" dirty="0">
                <a:latin typeface="Times New Roman"/>
                <a:cs typeface="Times New Roman"/>
              </a:rPr>
              <a:t>C</a:t>
            </a:r>
            <a:r>
              <a:rPr sz="1800" spc="10" dirty="0">
                <a:latin typeface="Times New Roman"/>
                <a:cs typeface="Times New Roman"/>
              </a:rPr>
              <a:t>080</a:t>
            </a:r>
            <a:r>
              <a:rPr sz="1800" spc="5" dirty="0">
                <a:latin typeface="Times New Roman"/>
                <a:cs typeface="Times New Roman"/>
              </a:rPr>
              <a:t>3</a:t>
            </a:r>
            <a:r>
              <a:rPr sz="1800" dirty="0">
                <a:latin typeface="Times New Roman"/>
                <a:cs typeface="Times New Roman"/>
              </a:rPr>
              <a:t>,	</a:t>
            </a:r>
            <a:r>
              <a:rPr sz="1800" spc="-35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D</a:t>
            </a:r>
            <a:r>
              <a:rPr sz="1800" spc="-10" dirty="0">
                <a:latin typeface="Times New Roman"/>
                <a:cs typeface="Times New Roman"/>
              </a:rPr>
              <a:t>C</a:t>
            </a:r>
            <a:r>
              <a:rPr sz="1800" spc="10" dirty="0">
                <a:latin typeface="Times New Roman"/>
                <a:cs typeface="Times New Roman"/>
              </a:rPr>
              <a:t>0804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540" y="2274570"/>
            <a:ext cx="3326765" cy="6235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290"/>
              </a:spcBef>
              <a:tabLst>
                <a:tab pos="709930" algn="l"/>
                <a:tab pos="1386840" algn="l"/>
                <a:tab pos="1832610" algn="l"/>
                <a:tab pos="2280285" algn="l"/>
                <a:tab pos="3137535" algn="l"/>
              </a:tabLst>
            </a:pPr>
            <a:r>
              <a:rPr sz="1800" spc="-190" dirty="0">
                <a:latin typeface="Times New Roman"/>
                <a:cs typeface="Times New Roman"/>
              </a:rPr>
              <a:t>F</a:t>
            </a:r>
            <a:r>
              <a:rPr sz="1800" spc="-85" dirty="0">
                <a:latin typeface="Times New Roman"/>
                <a:cs typeface="Times New Roman"/>
              </a:rPr>
              <a:t>i</a:t>
            </a:r>
            <a:r>
              <a:rPr sz="1800" spc="-165" dirty="0">
                <a:latin typeface="Times New Roman"/>
                <a:cs typeface="Times New Roman"/>
              </a:rPr>
              <a:t>g</a:t>
            </a:r>
            <a:r>
              <a:rPr sz="1800" spc="-65" dirty="0">
                <a:latin typeface="Times New Roman"/>
                <a:cs typeface="Times New Roman"/>
              </a:rPr>
              <a:t>u</a:t>
            </a:r>
            <a:r>
              <a:rPr sz="1800" dirty="0">
                <a:latin typeface="Times New Roman"/>
                <a:cs typeface="Times New Roman"/>
              </a:rPr>
              <a:t>r</a:t>
            </a:r>
            <a:r>
              <a:rPr sz="1800" spc="-7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50" dirty="0">
                <a:latin typeface="Times New Roman"/>
                <a:cs typeface="Times New Roman"/>
              </a:rPr>
              <a:t>s</a:t>
            </a:r>
            <a:r>
              <a:rPr sz="1800" spc="-114" dirty="0">
                <a:latin typeface="Times New Roman"/>
                <a:cs typeface="Times New Roman"/>
              </a:rPr>
              <a:t>h</a:t>
            </a:r>
            <a:r>
              <a:rPr sz="1800" spc="-135" dirty="0">
                <a:latin typeface="Times New Roman"/>
                <a:cs typeface="Times New Roman"/>
              </a:rPr>
              <a:t>o</a:t>
            </a:r>
            <a:r>
              <a:rPr sz="1800" spc="-120" dirty="0">
                <a:latin typeface="Times New Roman"/>
                <a:cs typeface="Times New Roman"/>
              </a:rPr>
              <a:t>ws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35" dirty="0">
                <a:latin typeface="Times New Roman"/>
                <a:cs typeface="Times New Roman"/>
              </a:rPr>
              <a:t>t</a:t>
            </a:r>
            <a:r>
              <a:rPr sz="1800" spc="-55" dirty="0">
                <a:latin typeface="Times New Roman"/>
                <a:cs typeface="Times New Roman"/>
              </a:rPr>
              <a:t>h</a:t>
            </a:r>
            <a:r>
              <a:rPr sz="1800" spc="-7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90" dirty="0">
                <a:latin typeface="Times New Roman"/>
                <a:cs typeface="Times New Roman"/>
              </a:rPr>
              <a:t>p</a:t>
            </a:r>
            <a:r>
              <a:rPr sz="1800" spc="-75" dirty="0">
                <a:latin typeface="Times New Roman"/>
                <a:cs typeface="Times New Roman"/>
              </a:rPr>
              <a:t>i</a:t>
            </a:r>
            <a:r>
              <a:rPr sz="1800" spc="-80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90" dirty="0">
                <a:latin typeface="Times New Roman"/>
                <a:cs typeface="Times New Roman"/>
              </a:rPr>
              <a:t>di</a:t>
            </a:r>
            <a:r>
              <a:rPr sz="1800" spc="-160" dirty="0">
                <a:latin typeface="Times New Roman"/>
                <a:cs typeface="Times New Roman"/>
              </a:rPr>
              <a:t>a</a:t>
            </a:r>
            <a:r>
              <a:rPr sz="1800" spc="-110" dirty="0">
                <a:latin typeface="Times New Roman"/>
                <a:cs typeface="Times New Roman"/>
              </a:rPr>
              <a:t>g</a:t>
            </a:r>
            <a:r>
              <a:rPr sz="1800" spc="45" dirty="0">
                <a:latin typeface="Times New Roman"/>
                <a:cs typeface="Times New Roman"/>
              </a:rPr>
              <a:t>r</a:t>
            </a:r>
            <a:r>
              <a:rPr sz="1800" spc="-155" dirty="0">
                <a:latin typeface="Times New Roman"/>
                <a:cs typeface="Times New Roman"/>
              </a:rPr>
              <a:t>a</a:t>
            </a:r>
            <a:r>
              <a:rPr sz="1800" spc="-110" dirty="0">
                <a:latin typeface="Times New Roman"/>
                <a:cs typeface="Times New Roman"/>
              </a:rPr>
              <a:t>m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14" dirty="0"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195"/>
              </a:spcBef>
            </a:pPr>
            <a:r>
              <a:rPr sz="1800" spc="-30" dirty="0">
                <a:latin typeface="Times New Roman"/>
                <a:cs typeface="Times New Roman"/>
              </a:rPr>
              <a:t>a</a:t>
            </a:r>
            <a:r>
              <a:rPr sz="1800" spc="10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3540" y="2857246"/>
            <a:ext cx="3328035" cy="2760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700"/>
              </a:lnSpc>
              <a:spcBef>
                <a:spcPts val="105"/>
              </a:spcBef>
            </a:pPr>
            <a:r>
              <a:rPr sz="1800" spc="-5" dirty="0">
                <a:latin typeface="Times New Roman"/>
                <a:cs typeface="Times New Roman"/>
              </a:rPr>
              <a:t>ADC0805 </a:t>
            </a:r>
            <a:r>
              <a:rPr sz="1800" spc="75" dirty="0">
                <a:latin typeface="Times New Roman"/>
                <a:cs typeface="Times New Roman"/>
              </a:rPr>
              <a:t>. </a:t>
            </a:r>
            <a:r>
              <a:rPr sz="1800" spc="-20" dirty="0">
                <a:latin typeface="Times New Roman"/>
                <a:cs typeface="Times New Roman"/>
              </a:rPr>
              <a:t>IN+ </a:t>
            </a:r>
            <a:r>
              <a:rPr sz="1800" spc="-105" dirty="0">
                <a:latin typeface="Times New Roman"/>
                <a:cs typeface="Times New Roman"/>
              </a:rPr>
              <a:t>and </a:t>
            </a:r>
            <a:r>
              <a:rPr sz="1800" spc="-95" dirty="0">
                <a:latin typeface="Times New Roman"/>
                <a:cs typeface="Times New Roman"/>
              </a:rPr>
              <a:t>IN- </a:t>
            </a:r>
            <a:r>
              <a:rPr sz="1800" spc="-75" dirty="0">
                <a:latin typeface="Times New Roman"/>
                <a:cs typeface="Times New Roman"/>
              </a:rPr>
              <a:t>inputs </a:t>
            </a:r>
            <a:r>
              <a:rPr sz="1800" spc="-105" dirty="0">
                <a:latin typeface="Times New Roman"/>
                <a:cs typeface="Times New Roman"/>
              </a:rPr>
              <a:t>allow  </a:t>
            </a:r>
            <a:r>
              <a:rPr sz="1800" spc="-90" dirty="0">
                <a:latin typeface="Times New Roman"/>
                <a:cs typeface="Times New Roman"/>
              </a:rPr>
              <a:t>application </a:t>
            </a:r>
            <a:r>
              <a:rPr sz="1800" spc="-110" dirty="0">
                <a:latin typeface="Times New Roman"/>
                <a:cs typeface="Times New Roman"/>
              </a:rPr>
              <a:t>of </a:t>
            </a:r>
            <a:r>
              <a:rPr sz="1800" spc="-75" dirty="0">
                <a:latin typeface="Times New Roman"/>
                <a:cs typeface="Times New Roman"/>
              </a:rPr>
              <a:t>different </a:t>
            </a:r>
            <a:r>
              <a:rPr sz="1800" spc="-60" dirty="0">
                <a:latin typeface="Times New Roman"/>
                <a:cs typeface="Times New Roman"/>
              </a:rPr>
              <a:t>input </a:t>
            </a:r>
            <a:r>
              <a:rPr sz="1800" spc="-95" dirty="0">
                <a:latin typeface="Times New Roman"/>
                <a:cs typeface="Times New Roman"/>
              </a:rPr>
              <a:t>voltage  which </a:t>
            </a:r>
            <a:r>
              <a:rPr sz="1800" spc="-135" dirty="0">
                <a:latin typeface="Times New Roman"/>
                <a:cs typeface="Times New Roman"/>
              </a:rPr>
              <a:t>has </a:t>
            </a:r>
            <a:r>
              <a:rPr sz="1800" spc="-120" dirty="0">
                <a:latin typeface="Times New Roman"/>
                <a:cs typeface="Times New Roman"/>
              </a:rPr>
              <a:t>high </a:t>
            </a:r>
            <a:r>
              <a:rPr sz="1800" spc="-95" dirty="0">
                <a:latin typeface="Times New Roman"/>
                <a:cs typeface="Times New Roman"/>
              </a:rPr>
              <a:t>common </a:t>
            </a:r>
            <a:r>
              <a:rPr sz="1800" spc="-90" dirty="0">
                <a:latin typeface="Times New Roman"/>
                <a:cs typeface="Times New Roman"/>
              </a:rPr>
              <a:t>mode </a:t>
            </a:r>
            <a:r>
              <a:rPr sz="1800" spc="-60" dirty="0">
                <a:latin typeface="Times New Roman"/>
                <a:cs typeface="Times New Roman"/>
              </a:rPr>
              <a:t>rejection  </a:t>
            </a:r>
            <a:r>
              <a:rPr sz="1800" spc="-105" dirty="0">
                <a:latin typeface="Times New Roman"/>
                <a:cs typeface="Times New Roman"/>
              </a:rPr>
              <a:t>and </a:t>
            </a:r>
            <a:r>
              <a:rPr sz="1800" spc="-85" dirty="0">
                <a:latin typeface="Times New Roman"/>
                <a:cs typeface="Times New Roman"/>
              </a:rPr>
              <a:t>eliminates </a:t>
            </a:r>
            <a:r>
              <a:rPr sz="1800" spc="-95" dirty="0">
                <a:latin typeface="Times New Roman"/>
                <a:cs typeface="Times New Roman"/>
              </a:rPr>
              <a:t>offset </a:t>
            </a:r>
            <a:r>
              <a:rPr sz="1800" spc="-75" dirty="0">
                <a:latin typeface="Times New Roman"/>
                <a:cs typeface="Times New Roman"/>
              </a:rPr>
              <a:t>due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80" dirty="0">
                <a:latin typeface="Times New Roman"/>
                <a:cs typeface="Times New Roman"/>
              </a:rPr>
              <a:t>zero  </a:t>
            </a:r>
            <a:r>
              <a:rPr sz="1800" spc="-65" dirty="0">
                <a:latin typeface="Times New Roman"/>
                <a:cs typeface="Times New Roman"/>
              </a:rPr>
              <a:t>input </a:t>
            </a:r>
            <a:r>
              <a:rPr sz="1800" spc="-110" dirty="0">
                <a:latin typeface="Times New Roman"/>
                <a:cs typeface="Times New Roman"/>
              </a:rPr>
              <a:t>analog </a:t>
            </a:r>
            <a:r>
              <a:rPr sz="1800" spc="-95" dirty="0">
                <a:latin typeface="Times New Roman"/>
                <a:cs typeface="Times New Roman"/>
              </a:rPr>
              <a:t>voltage </a:t>
            </a:r>
            <a:r>
              <a:rPr sz="1800" spc="-85" dirty="0">
                <a:latin typeface="Times New Roman"/>
                <a:cs typeface="Times New Roman"/>
              </a:rPr>
              <a:t>value. </a:t>
            </a:r>
            <a:r>
              <a:rPr sz="1800" spc="-90" dirty="0">
                <a:latin typeface="Times New Roman"/>
                <a:cs typeface="Times New Roman"/>
              </a:rPr>
              <a:t>The </a:t>
            </a:r>
            <a:r>
              <a:rPr sz="1800" spc="-100" dirty="0">
                <a:latin typeface="Times New Roman"/>
                <a:cs typeface="Times New Roman"/>
              </a:rPr>
              <a:t>device  </a:t>
            </a:r>
            <a:r>
              <a:rPr sz="1800" spc="-114" dirty="0">
                <a:latin typeface="Times New Roman"/>
                <a:cs typeface="Times New Roman"/>
              </a:rPr>
              <a:t>can </a:t>
            </a:r>
            <a:r>
              <a:rPr sz="1800" spc="-60" dirty="0">
                <a:latin typeface="Times New Roman"/>
                <a:cs typeface="Times New Roman"/>
              </a:rPr>
              <a:t>operate </a:t>
            </a:r>
            <a:r>
              <a:rPr sz="1800" spc="-70" dirty="0">
                <a:latin typeface="Times New Roman"/>
                <a:cs typeface="Times New Roman"/>
              </a:rPr>
              <a:t>with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an </a:t>
            </a:r>
            <a:r>
              <a:rPr sz="1800" spc="-50" dirty="0">
                <a:latin typeface="Times New Roman"/>
                <a:cs typeface="Times New Roman"/>
              </a:rPr>
              <a:t>external </a:t>
            </a:r>
            <a:r>
              <a:rPr sz="1800" spc="-85" dirty="0">
                <a:latin typeface="Times New Roman"/>
                <a:cs typeface="Times New Roman"/>
              </a:rPr>
              <a:t>clock  </a:t>
            </a:r>
            <a:r>
              <a:rPr sz="1800" spc="-114" dirty="0">
                <a:latin typeface="Times New Roman"/>
                <a:cs typeface="Times New Roman"/>
              </a:rPr>
              <a:t>signal </a:t>
            </a:r>
            <a:r>
              <a:rPr sz="1800" spc="-55" dirty="0">
                <a:latin typeface="Times New Roman"/>
                <a:cs typeface="Times New Roman"/>
              </a:rPr>
              <a:t>or, the </a:t>
            </a:r>
            <a:r>
              <a:rPr sz="1800" spc="-80" dirty="0">
                <a:latin typeface="Times New Roman"/>
                <a:cs typeface="Times New Roman"/>
              </a:rPr>
              <a:t>on </a:t>
            </a:r>
            <a:r>
              <a:rPr sz="1800" spc="-85" dirty="0">
                <a:latin typeface="Times New Roman"/>
                <a:cs typeface="Times New Roman"/>
              </a:rPr>
              <a:t>chip clock </a:t>
            </a:r>
            <a:r>
              <a:rPr sz="1800" spc="-65" dirty="0">
                <a:latin typeface="Times New Roman"/>
                <a:cs typeface="Times New Roman"/>
              </a:rPr>
              <a:t>generator  </a:t>
            </a:r>
            <a:r>
              <a:rPr sz="1800" spc="-114" dirty="0">
                <a:latin typeface="Times New Roman"/>
                <a:cs typeface="Times New Roman"/>
              </a:rPr>
              <a:t>can </a:t>
            </a:r>
            <a:r>
              <a:rPr sz="1800" spc="-80" dirty="0">
                <a:latin typeface="Times New Roman"/>
                <a:cs typeface="Times New Roman"/>
              </a:rPr>
              <a:t>be </a:t>
            </a:r>
            <a:r>
              <a:rPr sz="1800" spc="-100" dirty="0">
                <a:latin typeface="Times New Roman"/>
                <a:cs typeface="Times New Roman"/>
              </a:rPr>
              <a:t>used </a:t>
            </a:r>
            <a:r>
              <a:rPr sz="1800" spc="-80" dirty="0">
                <a:latin typeface="Times New Roman"/>
                <a:cs typeface="Times New Roman"/>
              </a:rPr>
              <a:t>independently </a:t>
            </a:r>
            <a:r>
              <a:rPr sz="1800" spc="-145" dirty="0">
                <a:latin typeface="Times New Roman"/>
                <a:cs typeface="Times New Roman"/>
              </a:rPr>
              <a:t>by </a:t>
            </a:r>
            <a:r>
              <a:rPr sz="1800" spc="-105" dirty="0">
                <a:latin typeface="Times New Roman"/>
                <a:cs typeface="Times New Roman"/>
              </a:rPr>
              <a:t>adding </a:t>
            </a:r>
            <a:r>
              <a:rPr sz="1800" spc="-120" dirty="0">
                <a:latin typeface="Times New Roman"/>
                <a:cs typeface="Times New Roman"/>
              </a:rPr>
              <a:t>an  </a:t>
            </a:r>
            <a:r>
              <a:rPr sz="1800" spc="-55" dirty="0">
                <a:latin typeface="Times New Roman"/>
                <a:cs typeface="Times New Roman"/>
              </a:rPr>
              <a:t>external </a:t>
            </a:r>
            <a:r>
              <a:rPr sz="1800" spc="-60" dirty="0">
                <a:latin typeface="Times New Roman"/>
                <a:cs typeface="Times New Roman"/>
              </a:rPr>
              <a:t>resistor </a:t>
            </a:r>
            <a:r>
              <a:rPr sz="1800" spc="-100" dirty="0">
                <a:latin typeface="Times New Roman"/>
                <a:cs typeface="Times New Roman"/>
              </a:rPr>
              <a:t>and </a:t>
            </a:r>
            <a:r>
              <a:rPr sz="1800" spc="-80" dirty="0">
                <a:latin typeface="Times New Roman"/>
                <a:cs typeface="Times New Roman"/>
              </a:rPr>
              <a:t>capacitor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70" dirty="0">
                <a:latin typeface="Times New Roman"/>
                <a:cs typeface="Times New Roman"/>
              </a:rPr>
              <a:t>set  </a:t>
            </a:r>
            <a:r>
              <a:rPr sz="1800" spc="-60" dirty="0">
                <a:latin typeface="Times New Roman"/>
                <a:cs typeface="Times New Roman"/>
              </a:rPr>
              <a:t>time </a:t>
            </a:r>
            <a:r>
              <a:rPr sz="1800" spc="-45" dirty="0">
                <a:latin typeface="Times New Roman"/>
                <a:cs typeface="Times New Roman"/>
              </a:rPr>
              <a:t>period.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692" y="6319520"/>
            <a:ext cx="129539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8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61872" y="3079369"/>
            <a:ext cx="363855" cy="12065"/>
          </a:xfrm>
          <a:custGeom>
            <a:avLst/>
            <a:gdLst/>
            <a:ahLst/>
            <a:cxnLst/>
            <a:rect l="l" t="t" r="r" b="b"/>
            <a:pathLst>
              <a:path w="363855" h="12064">
                <a:moveTo>
                  <a:pt x="363474" y="0"/>
                </a:moveTo>
                <a:lnTo>
                  <a:pt x="0" y="0"/>
                </a:lnTo>
                <a:lnTo>
                  <a:pt x="0" y="11810"/>
                </a:lnTo>
                <a:lnTo>
                  <a:pt x="363474" y="11810"/>
                </a:lnTo>
                <a:lnTo>
                  <a:pt x="3634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8662" y="3837788"/>
            <a:ext cx="4279211" cy="2239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50847" y="3818509"/>
            <a:ext cx="257175" cy="12065"/>
          </a:xfrm>
          <a:custGeom>
            <a:avLst/>
            <a:gdLst/>
            <a:ahLst/>
            <a:cxnLst/>
            <a:rect l="l" t="t" r="r" b="b"/>
            <a:pathLst>
              <a:path w="257175" h="12064">
                <a:moveTo>
                  <a:pt x="256794" y="0"/>
                </a:moveTo>
                <a:lnTo>
                  <a:pt x="0" y="0"/>
                </a:lnTo>
                <a:lnTo>
                  <a:pt x="0" y="11811"/>
                </a:lnTo>
                <a:lnTo>
                  <a:pt x="256794" y="11811"/>
                </a:lnTo>
                <a:lnTo>
                  <a:pt x="2567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36648" y="3821557"/>
            <a:ext cx="363855" cy="12065"/>
          </a:xfrm>
          <a:custGeom>
            <a:avLst/>
            <a:gdLst/>
            <a:ahLst/>
            <a:cxnLst/>
            <a:rect l="l" t="t" r="r" b="b"/>
            <a:pathLst>
              <a:path w="363855" h="12064">
                <a:moveTo>
                  <a:pt x="363474" y="0"/>
                </a:moveTo>
                <a:lnTo>
                  <a:pt x="0" y="0"/>
                </a:lnTo>
                <a:lnTo>
                  <a:pt x="0" y="11811"/>
                </a:lnTo>
                <a:lnTo>
                  <a:pt x="363474" y="11811"/>
                </a:lnTo>
                <a:lnTo>
                  <a:pt x="3634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58311" y="4095877"/>
            <a:ext cx="537210" cy="12065"/>
          </a:xfrm>
          <a:custGeom>
            <a:avLst/>
            <a:gdLst/>
            <a:ahLst/>
            <a:cxnLst/>
            <a:rect l="l" t="t" r="r" b="b"/>
            <a:pathLst>
              <a:path w="537210" h="12064">
                <a:moveTo>
                  <a:pt x="537210" y="0"/>
                </a:moveTo>
                <a:lnTo>
                  <a:pt x="0" y="0"/>
                </a:lnTo>
                <a:lnTo>
                  <a:pt x="0" y="11811"/>
                </a:lnTo>
                <a:lnTo>
                  <a:pt x="537210" y="11811"/>
                </a:lnTo>
                <a:lnTo>
                  <a:pt x="5372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35608" y="4644516"/>
            <a:ext cx="537210" cy="12065"/>
          </a:xfrm>
          <a:custGeom>
            <a:avLst/>
            <a:gdLst/>
            <a:ahLst/>
            <a:cxnLst/>
            <a:rect l="l" t="t" r="r" b="b"/>
            <a:pathLst>
              <a:path w="537210" h="12064">
                <a:moveTo>
                  <a:pt x="537210" y="0"/>
                </a:moveTo>
                <a:lnTo>
                  <a:pt x="0" y="0"/>
                </a:lnTo>
                <a:lnTo>
                  <a:pt x="0" y="11810"/>
                </a:lnTo>
                <a:lnTo>
                  <a:pt x="537210" y="11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5440" y="456946"/>
            <a:ext cx="8323580" cy="5260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latin typeface="Times New Roman"/>
                <a:cs typeface="Times New Roman"/>
              </a:rPr>
              <a:t>Features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60" dirty="0">
                <a:latin typeface="Times New Roman"/>
                <a:cs typeface="Times New Roman"/>
              </a:rPr>
              <a:t>8-bit </a:t>
            </a:r>
            <a:r>
              <a:rPr sz="1800" spc="-120" dirty="0">
                <a:latin typeface="Times New Roman"/>
                <a:cs typeface="Times New Roman"/>
              </a:rPr>
              <a:t>successive </a:t>
            </a:r>
            <a:r>
              <a:rPr sz="1800" spc="-90" dirty="0">
                <a:latin typeface="Times New Roman"/>
                <a:cs typeface="Times New Roman"/>
              </a:rPr>
              <a:t>approximation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40" dirty="0">
                <a:latin typeface="Times New Roman"/>
                <a:cs typeface="Times New Roman"/>
              </a:rPr>
              <a:t>ADC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95" dirty="0">
                <a:latin typeface="Times New Roman"/>
                <a:cs typeface="Times New Roman"/>
              </a:rPr>
              <a:t>Conversion </a:t>
            </a:r>
            <a:r>
              <a:rPr sz="1800" spc="-60" dirty="0">
                <a:latin typeface="Times New Roman"/>
                <a:cs typeface="Times New Roman"/>
              </a:rPr>
              <a:t>time </a:t>
            </a:r>
            <a:r>
              <a:rPr sz="1800" spc="-85" dirty="0">
                <a:latin typeface="Times New Roman"/>
                <a:cs typeface="Times New Roman"/>
              </a:rPr>
              <a:t>100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us.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140" dirty="0">
                <a:latin typeface="Times New Roman"/>
                <a:cs typeface="Times New Roman"/>
              </a:rPr>
              <a:t>Access </a:t>
            </a:r>
            <a:r>
              <a:rPr sz="1800" spc="-60" dirty="0">
                <a:latin typeface="Times New Roman"/>
                <a:cs typeface="Times New Roman"/>
              </a:rPr>
              <a:t>time </a:t>
            </a:r>
            <a:r>
              <a:rPr sz="1800" spc="-85" dirty="0">
                <a:latin typeface="Times New Roman"/>
                <a:cs typeface="Times New Roman"/>
              </a:rPr>
              <a:t>135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us.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60" dirty="0">
                <a:latin typeface="Times New Roman"/>
                <a:cs typeface="Times New Roman"/>
              </a:rPr>
              <a:t>It </a:t>
            </a:r>
            <a:r>
              <a:rPr sz="1800" spc="-135" dirty="0">
                <a:latin typeface="Times New Roman"/>
                <a:cs typeface="Times New Roman"/>
              </a:rPr>
              <a:t>has </a:t>
            </a:r>
            <a:r>
              <a:rPr sz="1800" spc="-80" dirty="0">
                <a:latin typeface="Times New Roman"/>
                <a:cs typeface="Times New Roman"/>
              </a:rPr>
              <a:t>on-chip </a:t>
            </a:r>
            <a:r>
              <a:rPr sz="1800" spc="-90" dirty="0">
                <a:latin typeface="Times New Roman"/>
                <a:cs typeface="Times New Roman"/>
              </a:rPr>
              <a:t>clock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generator.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65" dirty="0">
                <a:latin typeface="Times New Roman"/>
                <a:cs typeface="Times New Roman"/>
              </a:rPr>
              <a:t>It </a:t>
            </a:r>
            <a:r>
              <a:rPr sz="1800" spc="-100" dirty="0">
                <a:latin typeface="Times New Roman"/>
                <a:cs typeface="Times New Roman"/>
              </a:rPr>
              <a:t>does </a:t>
            </a:r>
            <a:r>
              <a:rPr sz="1800" spc="-50" dirty="0">
                <a:latin typeface="Times New Roman"/>
                <a:cs typeface="Times New Roman"/>
              </a:rPr>
              <a:t>not </a:t>
            </a:r>
            <a:r>
              <a:rPr sz="1800" spc="-65" dirty="0">
                <a:latin typeface="Times New Roman"/>
                <a:cs typeface="Times New Roman"/>
              </a:rPr>
              <a:t>require </a:t>
            </a:r>
            <a:r>
              <a:rPr sz="1800" spc="-150" dirty="0">
                <a:latin typeface="Times New Roman"/>
                <a:cs typeface="Times New Roman"/>
              </a:rPr>
              <a:t>any </a:t>
            </a:r>
            <a:r>
              <a:rPr sz="1800" spc="-80" dirty="0">
                <a:latin typeface="Times New Roman"/>
                <a:cs typeface="Times New Roman"/>
              </a:rPr>
              <a:t>zero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adjustment.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60" dirty="0">
                <a:latin typeface="Times New Roman"/>
                <a:cs typeface="Times New Roman"/>
              </a:rPr>
              <a:t>It </a:t>
            </a:r>
            <a:r>
              <a:rPr sz="1800" spc="-75" dirty="0">
                <a:latin typeface="Times New Roman"/>
                <a:cs typeface="Times New Roman"/>
              </a:rPr>
              <a:t>operates </a:t>
            </a:r>
            <a:r>
              <a:rPr sz="1800" spc="-80" dirty="0">
                <a:latin typeface="Times New Roman"/>
                <a:cs typeface="Times New Roman"/>
              </a:rPr>
              <a:t>on </a:t>
            </a:r>
            <a:r>
              <a:rPr sz="1800" spc="-105" dirty="0">
                <a:latin typeface="Times New Roman"/>
                <a:cs typeface="Times New Roman"/>
              </a:rPr>
              <a:t>single </a:t>
            </a:r>
            <a:r>
              <a:rPr sz="1800" spc="-160" dirty="0">
                <a:latin typeface="Times New Roman"/>
                <a:cs typeface="Times New Roman"/>
              </a:rPr>
              <a:t>5V </a:t>
            </a:r>
            <a:r>
              <a:rPr sz="1800" spc="-95" dirty="0">
                <a:latin typeface="Times New Roman"/>
                <a:cs typeface="Times New Roman"/>
              </a:rPr>
              <a:t>power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supply.</a:t>
            </a:r>
            <a:endParaRPr sz="1800">
              <a:latin typeface="Times New Roman"/>
              <a:cs typeface="Times New Roman"/>
            </a:endParaRPr>
          </a:p>
          <a:p>
            <a:pPr marL="413384" indent="-287020">
              <a:lnSpc>
                <a:spcPct val="100000"/>
              </a:lnSpc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sz="1800" spc="-35" dirty="0">
                <a:latin typeface="Times New Roman"/>
                <a:cs typeface="Times New Roman"/>
              </a:rPr>
              <a:t>Output </a:t>
            </a:r>
            <a:r>
              <a:rPr sz="1800" spc="-65" dirty="0">
                <a:latin typeface="Times New Roman"/>
                <a:cs typeface="Times New Roman"/>
              </a:rPr>
              <a:t>meet </a:t>
            </a:r>
            <a:r>
              <a:rPr sz="1800" spc="-135" dirty="0">
                <a:latin typeface="Times New Roman"/>
                <a:cs typeface="Times New Roman"/>
              </a:rPr>
              <a:t>TTL </a:t>
            </a:r>
            <a:r>
              <a:rPr sz="1800" spc="-105" dirty="0">
                <a:latin typeface="Times New Roman"/>
                <a:cs typeface="Times New Roman"/>
              </a:rPr>
              <a:t>voltage </a:t>
            </a:r>
            <a:r>
              <a:rPr sz="1800" spc="-110" dirty="0">
                <a:latin typeface="Times New Roman"/>
                <a:cs typeface="Times New Roman"/>
              </a:rPr>
              <a:t>level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specification.</a:t>
            </a:r>
            <a:endParaRPr sz="18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720"/>
              </a:spcBef>
            </a:pPr>
            <a:r>
              <a:rPr sz="1800" b="1" spc="-10" dirty="0">
                <a:latin typeface="Times New Roman"/>
                <a:cs typeface="Times New Roman"/>
              </a:rPr>
              <a:t>Operation</a:t>
            </a:r>
            <a:endParaRPr sz="1800">
              <a:latin typeface="Times New Roman"/>
              <a:cs typeface="Times New Roman"/>
            </a:endParaRPr>
          </a:p>
          <a:p>
            <a:pPr marL="50800" marR="17780">
              <a:lnSpc>
                <a:spcPct val="100000"/>
              </a:lnSpc>
              <a:spcBef>
                <a:spcPts val="75"/>
              </a:spcBef>
            </a:pPr>
            <a:r>
              <a:rPr sz="1800" spc="-80" dirty="0">
                <a:latin typeface="Times New Roman"/>
                <a:cs typeface="Times New Roman"/>
              </a:rPr>
              <a:t>When </a:t>
            </a:r>
            <a:r>
              <a:rPr sz="1800" spc="-50" dirty="0">
                <a:latin typeface="Times New Roman"/>
                <a:cs typeface="Times New Roman"/>
              </a:rPr>
              <a:t>t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he </a:t>
            </a:r>
            <a:r>
              <a:rPr sz="1800" i="1" spc="-375" dirty="0">
                <a:latin typeface="Georgia"/>
                <a:cs typeface="Georgia"/>
              </a:rPr>
              <a:t>𝑊𝑅 </a:t>
            </a:r>
            <a:r>
              <a:rPr sz="18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inpu</a:t>
            </a:r>
            <a:r>
              <a:rPr sz="1800" spc="-65" dirty="0">
                <a:latin typeface="Times New Roman"/>
                <a:cs typeface="Times New Roman"/>
              </a:rPr>
              <a:t>t </a:t>
            </a:r>
            <a:r>
              <a:rPr sz="1800" spc="-114" dirty="0">
                <a:latin typeface="Times New Roman"/>
                <a:cs typeface="Times New Roman"/>
              </a:rPr>
              <a:t>goes low, </a:t>
            </a:r>
            <a:r>
              <a:rPr sz="1800" spc="-50" dirty="0">
                <a:latin typeface="Times New Roman"/>
                <a:cs typeface="Times New Roman"/>
              </a:rPr>
              <a:t>the </a:t>
            </a:r>
            <a:r>
              <a:rPr sz="1800" spc="-60" dirty="0">
                <a:latin typeface="Times New Roman"/>
                <a:cs typeface="Times New Roman"/>
              </a:rPr>
              <a:t>internal </a:t>
            </a:r>
            <a:r>
              <a:rPr sz="1800" spc="-120" dirty="0">
                <a:latin typeface="Times New Roman"/>
                <a:cs typeface="Times New Roman"/>
              </a:rPr>
              <a:t>successive </a:t>
            </a:r>
            <a:r>
              <a:rPr sz="1800" spc="-90" dirty="0">
                <a:latin typeface="Times New Roman"/>
                <a:cs typeface="Times New Roman"/>
              </a:rPr>
              <a:t>approximation </a:t>
            </a:r>
            <a:r>
              <a:rPr sz="1800" spc="-60" dirty="0">
                <a:latin typeface="Times New Roman"/>
                <a:cs typeface="Times New Roman"/>
              </a:rPr>
              <a:t>register </a:t>
            </a:r>
            <a:r>
              <a:rPr sz="1800" spc="-140" dirty="0">
                <a:latin typeface="Times New Roman"/>
                <a:cs typeface="Times New Roman"/>
              </a:rPr>
              <a:t>(SAR) </a:t>
            </a:r>
            <a:r>
              <a:rPr sz="1800" spc="-114" dirty="0">
                <a:latin typeface="Times New Roman"/>
                <a:cs typeface="Times New Roman"/>
              </a:rPr>
              <a:t>is </a:t>
            </a:r>
            <a:r>
              <a:rPr sz="1800" spc="-35" dirty="0">
                <a:latin typeface="Times New Roman"/>
                <a:cs typeface="Times New Roman"/>
              </a:rPr>
              <a:t>reset. </a:t>
            </a:r>
            <a:r>
              <a:rPr sz="1800" spc="-180" dirty="0">
                <a:latin typeface="Times New Roman"/>
                <a:cs typeface="Times New Roman"/>
              </a:rPr>
              <a:t>As </a:t>
            </a:r>
            <a:r>
              <a:rPr sz="1800" spc="-100" dirty="0">
                <a:latin typeface="Times New Roman"/>
                <a:cs typeface="Times New Roman"/>
              </a:rPr>
              <a:t>long  </a:t>
            </a:r>
            <a:r>
              <a:rPr sz="1800" spc="-145" dirty="0">
                <a:latin typeface="Times New Roman"/>
                <a:cs typeface="Times New Roman"/>
              </a:rPr>
              <a:t>as </a:t>
            </a:r>
            <a:r>
              <a:rPr sz="1800" spc="-65" dirty="0">
                <a:latin typeface="Times New Roman"/>
                <a:cs typeface="Times New Roman"/>
              </a:rPr>
              <a:t>both </a:t>
            </a:r>
            <a:r>
              <a:rPr sz="1800" i="1" spc="-790" dirty="0">
                <a:latin typeface="Georgia"/>
                <a:cs typeface="Georgia"/>
              </a:rPr>
              <a:t>𝐶𝑆</a:t>
            </a:r>
            <a:r>
              <a:rPr sz="1800" i="1" dirty="0">
                <a:latin typeface="Georgia"/>
                <a:cs typeface="Georgia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and </a:t>
            </a:r>
            <a:r>
              <a:rPr sz="1800" i="1" spc="-375" dirty="0">
                <a:latin typeface="Georgia"/>
                <a:cs typeface="Georgia"/>
              </a:rPr>
              <a:t>𝑊𝑅 </a:t>
            </a:r>
            <a:r>
              <a:rPr sz="1800" spc="-85" dirty="0">
                <a:latin typeface="Times New Roman"/>
                <a:cs typeface="Times New Roman"/>
              </a:rPr>
              <a:t>remain </a:t>
            </a:r>
            <a:r>
              <a:rPr sz="1800" spc="-114" dirty="0">
                <a:latin typeface="Times New Roman"/>
                <a:cs typeface="Times New Roman"/>
              </a:rPr>
              <a:t>low, </a:t>
            </a:r>
            <a:r>
              <a:rPr sz="1800" spc="-50" dirty="0">
                <a:latin typeface="Times New Roman"/>
                <a:cs typeface="Times New Roman"/>
              </a:rPr>
              <a:t>the </a:t>
            </a:r>
            <a:r>
              <a:rPr sz="1800" spc="30" dirty="0">
                <a:latin typeface="Times New Roman"/>
                <a:cs typeface="Times New Roman"/>
              </a:rPr>
              <a:t>A/D </a:t>
            </a:r>
            <a:r>
              <a:rPr sz="1800" spc="-60" dirty="0">
                <a:latin typeface="Times New Roman"/>
                <a:cs typeface="Times New Roman"/>
              </a:rPr>
              <a:t>converter </a:t>
            </a:r>
            <a:r>
              <a:rPr sz="1800" spc="-85" dirty="0">
                <a:latin typeface="Times New Roman"/>
                <a:cs typeface="Times New Roman"/>
              </a:rPr>
              <a:t>will remain in </a:t>
            </a:r>
            <a:r>
              <a:rPr sz="1800" spc="-70" dirty="0">
                <a:latin typeface="Times New Roman"/>
                <a:cs typeface="Times New Roman"/>
              </a:rPr>
              <a:t>its </a:t>
            </a:r>
            <a:r>
              <a:rPr sz="1800" spc="-55" dirty="0">
                <a:latin typeface="Times New Roman"/>
                <a:cs typeface="Times New Roman"/>
              </a:rPr>
              <a:t>reset state. </a:t>
            </a:r>
            <a:r>
              <a:rPr sz="1800" spc="-50" dirty="0">
                <a:latin typeface="Times New Roman"/>
                <a:cs typeface="Times New Roman"/>
              </a:rPr>
              <a:t>One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85" dirty="0">
                <a:latin typeface="Times New Roman"/>
                <a:cs typeface="Times New Roman"/>
              </a:rPr>
              <a:t>eight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clock</a:t>
            </a:r>
            <a:endParaRPr sz="1800">
              <a:latin typeface="Times New Roman"/>
              <a:cs typeface="Times New Roman"/>
            </a:endParaRPr>
          </a:p>
          <a:p>
            <a:pPr marL="50800" marR="4330700" algn="just">
              <a:lnSpc>
                <a:spcPct val="100099"/>
              </a:lnSpc>
              <a:spcBef>
                <a:spcPts val="1525"/>
              </a:spcBef>
            </a:pPr>
            <a:r>
              <a:rPr sz="1800" spc="-60" dirty="0">
                <a:latin typeface="Times New Roman"/>
                <a:cs typeface="Times New Roman"/>
              </a:rPr>
              <a:t>period </a:t>
            </a:r>
            <a:r>
              <a:rPr sz="1800" spc="-65" dirty="0">
                <a:latin typeface="Times New Roman"/>
                <a:cs typeface="Times New Roman"/>
              </a:rPr>
              <a:t>after </a:t>
            </a:r>
            <a:r>
              <a:rPr sz="1800" i="1" spc="-790" dirty="0">
                <a:latin typeface="Georgia"/>
                <a:cs typeface="Georgia"/>
              </a:rPr>
              <a:t>𝐶𝑆</a:t>
            </a:r>
            <a:r>
              <a:rPr sz="1800" i="1" spc="110" dirty="0">
                <a:latin typeface="Georgia"/>
                <a:cs typeface="Georgia"/>
              </a:rPr>
              <a:t> </a:t>
            </a:r>
            <a:r>
              <a:rPr sz="1800" spc="-105" dirty="0">
                <a:latin typeface="Times New Roman"/>
                <a:cs typeface="Times New Roman"/>
              </a:rPr>
              <a:t>and </a:t>
            </a:r>
            <a:r>
              <a:rPr sz="1800" i="1" spc="-375" dirty="0">
                <a:latin typeface="Georgia"/>
                <a:cs typeface="Georgia"/>
              </a:rPr>
              <a:t>𝑊𝑅 </a:t>
            </a:r>
            <a:r>
              <a:rPr sz="1800" spc="-125" dirty="0">
                <a:latin typeface="Times New Roman"/>
                <a:cs typeface="Times New Roman"/>
              </a:rPr>
              <a:t>makes </a:t>
            </a:r>
            <a:r>
              <a:rPr sz="1800" spc="-145" dirty="0">
                <a:latin typeface="Times New Roman"/>
                <a:cs typeface="Times New Roman"/>
              </a:rPr>
              <a:t>a </a:t>
            </a:r>
            <a:r>
              <a:rPr sz="1800" spc="-85" dirty="0">
                <a:latin typeface="Times New Roman"/>
                <a:cs typeface="Times New Roman"/>
              </a:rPr>
              <a:t>low-to-high  </a:t>
            </a:r>
            <a:r>
              <a:rPr sz="1800" spc="-55" dirty="0">
                <a:latin typeface="Times New Roman"/>
                <a:cs typeface="Times New Roman"/>
              </a:rPr>
              <a:t>transition, </a:t>
            </a:r>
            <a:r>
              <a:rPr sz="1800" spc="-90" dirty="0">
                <a:latin typeface="Times New Roman"/>
                <a:cs typeface="Times New Roman"/>
              </a:rPr>
              <a:t>conversion </a:t>
            </a:r>
            <a:r>
              <a:rPr sz="1800" spc="-40" dirty="0">
                <a:latin typeface="Times New Roman"/>
                <a:cs typeface="Times New Roman"/>
              </a:rPr>
              <a:t>starts. </a:t>
            </a:r>
            <a:r>
              <a:rPr sz="1800" spc="-90" dirty="0">
                <a:latin typeface="Times New Roman"/>
                <a:cs typeface="Times New Roman"/>
              </a:rPr>
              <a:t>The </a:t>
            </a:r>
            <a:r>
              <a:rPr sz="1800" i="1" spc="-750" dirty="0">
                <a:latin typeface="Georgia"/>
                <a:cs typeface="Georgia"/>
              </a:rPr>
              <a:t>𝐼𝑁𝑇𝑅</a:t>
            </a:r>
            <a:r>
              <a:rPr sz="1800" i="1" spc="95" dirty="0">
                <a:latin typeface="Georgia"/>
                <a:cs typeface="Georgia"/>
              </a:rPr>
              <a:t> </a:t>
            </a:r>
            <a:r>
              <a:rPr sz="1800" spc="-110" dirty="0">
                <a:latin typeface="Times New Roman"/>
                <a:cs typeface="Times New Roman"/>
              </a:rPr>
              <a:t>signal  </a:t>
            </a:r>
            <a:r>
              <a:rPr sz="1800" spc="-114" dirty="0">
                <a:latin typeface="Times New Roman"/>
                <a:cs typeface="Times New Roman"/>
              </a:rPr>
              <a:t>is </a:t>
            </a:r>
            <a:r>
              <a:rPr sz="1800" spc="-85" dirty="0">
                <a:latin typeface="Times New Roman"/>
                <a:cs typeface="Times New Roman"/>
              </a:rPr>
              <a:t>held </a:t>
            </a:r>
            <a:r>
              <a:rPr sz="1800" spc="-120" dirty="0">
                <a:latin typeface="Times New Roman"/>
                <a:cs typeface="Times New Roman"/>
              </a:rPr>
              <a:t>high </a:t>
            </a:r>
            <a:r>
              <a:rPr sz="1800" spc="-75" dirty="0">
                <a:latin typeface="Times New Roman"/>
                <a:cs typeface="Times New Roman"/>
              </a:rPr>
              <a:t>during </a:t>
            </a:r>
            <a:r>
              <a:rPr sz="1800" spc="-90" dirty="0">
                <a:latin typeface="Times New Roman"/>
                <a:cs typeface="Times New Roman"/>
              </a:rPr>
              <a:t>conversion </a:t>
            </a:r>
            <a:r>
              <a:rPr sz="1800" spc="-75" dirty="0">
                <a:latin typeface="Times New Roman"/>
                <a:cs typeface="Times New Roman"/>
              </a:rPr>
              <a:t>process. </a:t>
            </a:r>
            <a:r>
              <a:rPr sz="1800" spc="-80" dirty="0">
                <a:latin typeface="Times New Roman"/>
                <a:cs typeface="Times New Roman"/>
              </a:rPr>
              <a:t>After  conversion, </a:t>
            </a:r>
            <a:r>
              <a:rPr sz="1800" i="1" spc="-750" dirty="0">
                <a:latin typeface="Georgia"/>
                <a:cs typeface="Georgia"/>
              </a:rPr>
              <a:t>𝐼𝑁𝑇𝑅</a:t>
            </a:r>
            <a:r>
              <a:rPr sz="1800" i="1" spc="310" dirty="0">
                <a:latin typeface="Georgia"/>
                <a:cs typeface="Georgia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goes </a:t>
            </a:r>
            <a:r>
              <a:rPr sz="1800" spc="-105" dirty="0">
                <a:latin typeface="Times New Roman"/>
                <a:cs typeface="Times New Roman"/>
              </a:rPr>
              <a:t>low </a:t>
            </a:r>
            <a:r>
              <a:rPr sz="1800" spc="-95" dirty="0">
                <a:latin typeface="Times New Roman"/>
                <a:cs typeface="Times New Roman"/>
              </a:rPr>
              <a:t>which </a:t>
            </a:r>
            <a:r>
              <a:rPr sz="1800" spc="-114" dirty="0">
                <a:latin typeface="Times New Roman"/>
                <a:cs typeface="Times New Roman"/>
              </a:rPr>
              <a:t>is</a:t>
            </a:r>
            <a:r>
              <a:rPr sz="1800" u="sng" spc="-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use</a:t>
            </a:r>
            <a:r>
              <a:rPr sz="1800" spc="-90" dirty="0">
                <a:latin typeface="Times New Roman"/>
                <a:cs typeface="Times New Roman"/>
              </a:rPr>
              <a:t>d </a:t>
            </a:r>
            <a:r>
              <a:rPr sz="1800" spc="-125" dirty="0">
                <a:latin typeface="Times New Roman"/>
                <a:cs typeface="Times New Roman"/>
              </a:rPr>
              <a:t>as  </a:t>
            </a:r>
            <a:r>
              <a:rPr sz="18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end</a:t>
            </a:r>
            <a:r>
              <a:rPr sz="1800" spc="-80" dirty="0">
                <a:latin typeface="Times New Roman"/>
                <a:cs typeface="Times New Roman"/>
              </a:rPr>
              <a:t>  </a:t>
            </a:r>
            <a:r>
              <a:rPr sz="1800" spc="-100" dirty="0">
                <a:latin typeface="Times New Roman"/>
                <a:cs typeface="Times New Roman"/>
              </a:rPr>
              <a:t>of  </a:t>
            </a:r>
            <a:r>
              <a:rPr sz="1800" spc="-90" dirty="0">
                <a:latin typeface="Times New Roman"/>
                <a:cs typeface="Times New Roman"/>
              </a:rPr>
              <a:t>conversion  </a:t>
            </a:r>
            <a:r>
              <a:rPr sz="1800" spc="-85" dirty="0">
                <a:latin typeface="Times New Roman"/>
                <a:cs typeface="Times New Roman"/>
              </a:rPr>
              <a:t>signal.  </a:t>
            </a:r>
            <a:r>
              <a:rPr sz="1800" spc="-220" dirty="0">
                <a:latin typeface="Times New Roman"/>
                <a:cs typeface="Times New Roman"/>
              </a:rPr>
              <a:t>By   </a:t>
            </a:r>
            <a:r>
              <a:rPr sz="1800" spc="-110" dirty="0">
                <a:latin typeface="Times New Roman"/>
                <a:cs typeface="Times New Roman"/>
              </a:rPr>
              <a:t>making 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i="1" spc="-790" dirty="0">
                <a:latin typeface="Georgia"/>
                <a:cs typeface="Georgia"/>
              </a:rPr>
              <a:t>𝐶𝑆</a:t>
            </a:r>
            <a:r>
              <a:rPr sz="1800" i="1" spc="360" dirty="0">
                <a:latin typeface="Georgia"/>
                <a:cs typeface="Georgia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</a:pPr>
            <a:r>
              <a:rPr sz="1800" i="1" spc="-605" dirty="0">
                <a:latin typeface="Georgia"/>
                <a:cs typeface="Georgia"/>
              </a:rPr>
              <a:t>𝑅𝐷</a:t>
            </a:r>
            <a:r>
              <a:rPr sz="1800" i="1" spc="560" dirty="0">
                <a:latin typeface="Georgia"/>
                <a:cs typeface="Georgia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signal  low, an  </a:t>
            </a:r>
            <a:r>
              <a:rPr sz="1800" spc="-45" dirty="0">
                <a:latin typeface="Times New Roman"/>
                <a:cs typeface="Times New Roman"/>
              </a:rPr>
              <a:t>output </a:t>
            </a:r>
            <a:r>
              <a:rPr sz="1800" spc="-114" dirty="0">
                <a:latin typeface="Times New Roman"/>
                <a:cs typeface="Times New Roman"/>
              </a:rPr>
              <a:t>can  </a:t>
            </a:r>
            <a:r>
              <a:rPr sz="1800" spc="-80" dirty="0">
                <a:latin typeface="Times New Roman"/>
                <a:cs typeface="Times New Roman"/>
              </a:rPr>
              <a:t>be  read</a:t>
            </a:r>
            <a:r>
              <a:rPr sz="1800" spc="-24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through</a:t>
            </a:r>
            <a:endParaRPr sz="18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</a:pPr>
            <a:r>
              <a:rPr sz="1800" i="1" spc="-430" dirty="0">
                <a:latin typeface="Georgia"/>
                <a:cs typeface="Georgia"/>
              </a:rPr>
              <a:t>𝐷𝐵</a:t>
            </a:r>
            <a:r>
              <a:rPr sz="1950" i="1" spc="-644" baseline="-14957" dirty="0">
                <a:latin typeface="Georgia"/>
                <a:cs typeface="Georgia"/>
              </a:rPr>
              <a:t>0</a:t>
            </a:r>
            <a:r>
              <a:rPr sz="1950" i="1" spc="247" baseline="-14957" dirty="0">
                <a:latin typeface="Georgia"/>
                <a:cs typeface="Georgia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i="1" spc="-380" dirty="0">
                <a:latin typeface="Georgia"/>
                <a:cs typeface="Georgia"/>
              </a:rPr>
              <a:t>𝐷𝐵</a:t>
            </a:r>
            <a:r>
              <a:rPr sz="1950" i="1" spc="-569" baseline="-14957" dirty="0">
                <a:latin typeface="Georgia"/>
                <a:cs typeface="Georgia"/>
              </a:rPr>
              <a:t>7</a:t>
            </a:r>
            <a:r>
              <a:rPr sz="1950" i="1" spc="217" baseline="-14957" dirty="0">
                <a:latin typeface="Georgia"/>
                <a:cs typeface="Georgia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data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signal.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A/D </a:t>
            </a:r>
            <a:r>
              <a:rPr spc="-30" dirty="0"/>
              <a:t>Converter </a:t>
            </a:r>
            <a:r>
              <a:rPr spc="-100" dirty="0"/>
              <a:t>0804 </a:t>
            </a:r>
            <a:r>
              <a:rPr spc="-80" dirty="0"/>
              <a:t>Family</a:t>
            </a:r>
            <a:r>
              <a:rPr spc="-305" dirty="0"/>
              <a:t> </a:t>
            </a:r>
            <a:r>
              <a:rPr spc="5" dirty="0"/>
              <a:t>(Cont.)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24000" y="3114675"/>
            <a:ext cx="5991225" cy="19621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31140" y="533146"/>
            <a:ext cx="8611870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latin typeface="Times New Roman"/>
                <a:cs typeface="Times New Roman"/>
              </a:rPr>
              <a:t>The </a:t>
            </a:r>
            <a:r>
              <a:rPr sz="1800" b="1" spc="-10" dirty="0">
                <a:latin typeface="Times New Roman"/>
                <a:cs typeface="Times New Roman"/>
              </a:rPr>
              <a:t>analog </a:t>
            </a:r>
            <a:r>
              <a:rPr sz="1800" b="1" spc="15" dirty="0">
                <a:latin typeface="Times New Roman"/>
                <a:cs typeface="Times New Roman"/>
              </a:rPr>
              <a:t>input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signal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75" dirty="0">
                <a:latin typeface="Times New Roman"/>
                <a:cs typeface="Times New Roman"/>
              </a:rPr>
              <a:t>There </a:t>
            </a:r>
            <a:r>
              <a:rPr sz="1800" spc="-70" dirty="0">
                <a:latin typeface="Times New Roman"/>
                <a:cs typeface="Times New Roman"/>
              </a:rPr>
              <a:t>are </a:t>
            </a:r>
            <a:r>
              <a:rPr sz="1800" spc="-75" dirty="0">
                <a:latin typeface="Times New Roman"/>
                <a:cs typeface="Times New Roman"/>
              </a:rPr>
              <a:t>two </a:t>
            </a:r>
            <a:r>
              <a:rPr sz="1800" spc="-110" dirty="0">
                <a:latin typeface="Times New Roman"/>
                <a:cs typeface="Times New Roman"/>
              </a:rPr>
              <a:t>analog </a:t>
            </a:r>
            <a:r>
              <a:rPr sz="1800" spc="-75" dirty="0">
                <a:latin typeface="Times New Roman"/>
                <a:cs typeface="Times New Roman"/>
              </a:rPr>
              <a:t>inputs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90" dirty="0">
                <a:latin typeface="Times New Roman"/>
                <a:cs typeface="Times New Roman"/>
              </a:rPr>
              <a:t>ADC0804: </a:t>
            </a:r>
            <a:r>
              <a:rPr sz="1800" spc="-75" dirty="0">
                <a:latin typeface="Times New Roman"/>
                <a:cs typeface="Times New Roman"/>
              </a:rPr>
              <a:t>VIN+ </a:t>
            </a:r>
            <a:r>
              <a:rPr sz="1800" spc="-100" dirty="0">
                <a:latin typeface="Times New Roman"/>
                <a:cs typeface="Times New Roman"/>
              </a:rPr>
              <a:t>and </a:t>
            </a:r>
            <a:r>
              <a:rPr sz="1800" spc="-85" dirty="0">
                <a:latin typeface="Times New Roman"/>
                <a:cs typeface="Times New Roman"/>
              </a:rPr>
              <a:t>VIN-. </a:t>
            </a:r>
            <a:r>
              <a:rPr sz="1800" spc="-105" dirty="0">
                <a:latin typeface="Times New Roman"/>
                <a:cs typeface="Times New Roman"/>
              </a:rPr>
              <a:t>These </a:t>
            </a:r>
            <a:r>
              <a:rPr sz="1800" spc="-70" dirty="0">
                <a:latin typeface="Times New Roman"/>
                <a:cs typeface="Times New Roman"/>
              </a:rPr>
              <a:t>inputs </a:t>
            </a:r>
            <a:r>
              <a:rPr sz="1800" spc="-75" dirty="0">
                <a:latin typeface="Times New Roman"/>
                <a:cs typeface="Times New Roman"/>
              </a:rPr>
              <a:t>are </a:t>
            </a:r>
            <a:r>
              <a:rPr sz="1800" spc="-85" dirty="0">
                <a:latin typeface="Times New Roman"/>
                <a:cs typeface="Times New Roman"/>
              </a:rPr>
              <a:t>connected </a:t>
            </a:r>
            <a:r>
              <a:rPr sz="1800" spc="-40" dirty="0">
                <a:latin typeface="Times New Roman"/>
                <a:cs typeface="Times New Roman"/>
              </a:rPr>
              <a:t>to </a:t>
            </a:r>
            <a:r>
              <a:rPr sz="1800" spc="-120" dirty="0">
                <a:latin typeface="Times New Roman"/>
                <a:cs typeface="Times New Roman"/>
              </a:rPr>
              <a:t>an </a:t>
            </a:r>
            <a:r>
              <a:rPr sz="1800" spc="-75" dirty="0">
                <a:latin typeface="Times New Roman"/>
                <a:cs typeface="Times New Roman"/>
              </a:rPr>
              <a:t>internal  operational </a:t>
            </a:r>
            <a:r>
              <a:rPr sz="1800" spc="-90" dirty="0">
                <a:latin typeface="Times New Roman"/>
                <a:cs typeface="Times New Roman"/>
              </a:rPr>
              <a:t>amplifier </a:t>
            </a:r>
            <a:r>
              <a:rPr sz="1800" spc="-105" dirty="0">
                <a:latin typeface="Times New Roman"/>
                <a:cs typeface="Times New Roman"/>
              </a:rPr>
              <a:t>and </a:t>
            </a:r>
            <a:r>
              <a:rPr sz="1800" spc="-75" dirty="0">
                <a:latin typeface="Times New Roman"/>
                <a:cs typeface="Times New Roman"/>
              </a:rPr>
              <a:t>are </a:t>
            </a:r>
            <a:r>
              <a:rPr sz="1800" spc="-80" dirty="0">
                <a:latin typeface="Times New Roman"/>
                <a:cs typeface="Times New Roman"/>
              </a:rPr>
              <a:t>differential </a:t>
            </a:r>
            <a:r>
              <a:rPr sz="1800" spc="-60" dirty="0">
                <a:latin typeface="Times New Roman"/>
                <a:cs typeface="Times New Roman"/>
              </a:rPr>
              <a:t>inputs. </a:t>
            </a:r>
            <a:r>
              <a:rPr sz="1800" spc="-105" dirty="0">
                <a:latin typeface="Times New Roman"/>
                <a:cs typeface="Times New Roman"/>
              </a:rPr>
              <a:t>These </a:t>
            </a:r>
            <a:r>
              <a:rPr sz="1800" spc="-75" dirty="0">
                <a:latin typeface="Times New Roman"/>
                <a:cs typeface="Times New Roman"/>
              </a:rPr>
              <a:t>are connected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105" dirty="0">
                <a:latin typeface="Times New Roman"/>
                <a:cs typeface="Times New Roman"/>
              </a:rPr>
              <a:t>an </a:t>
            </a:r>
            <a:r>
              <a:rPr sz="1800" spc="-60" dirty="0">
                <a:latin typeface="Times New Roman"/>
                <a:cs typeface="Times New Roman"/>
              </a:rPr>
              <a:t>internal </a:t>
            </a:r>
            <a:r>
              <a:rPr sz="1800" spc="-75" dirty="0">
                <a:latin typeface="Times New Roman"/>
                <a:cs typeface="Times New Roman"/>
              </a:rPr>
              <a:t>operational </a:t>
            </a:r>
            <a:r>
              <a:rPr sz="1800" spc="-105" dirty="0">
                <a:latin typeface="Times New Roman"/>
                <a:cs typeface="Times New Roman"/>
              </a:rPr>
              <a:t>amplifier  and </a:t>
            </a:r>
            <a:r>
              <a:rPr sz="1800" spc="-70" dirty="0">
                <a:latin typeface="Times New Roman"/>
                <a:cs typeface="Times New Roman"/>
              </a:rPr>
              <a:t>are </a:t>
            </a:r>
            <a:r>
              <a:rPr sz="1800" spc="-85" dirty="0">
                <a:latin typeface="Times New Roman"/>
                <a:cs typeface="Times New Roman"/>
              </a:rPr>
              <a:t>differential </a:t>
            </a:r>
            <a:r>
              <a:rPr sz="1800" spc="-65" dirty="0">
                <a:latin typeface="Times New Roman"/>
                <a:cs typeface="Times New Roman"/>
              </a:rPr>
              <a:t>inputs. </a:t>
            </a:r>
            <a:r>
              <a:rPr sz="1800" spc="-95" dirty="0">
                <a:latin typeface="Times New Roman"/>
                <a:cs typeface="Times New Roman"/>
              </a:rPr>
              <a:t>The </a:t>
            </a:r>
            <a:r>
              <a:rPr sz="1800" spc="-85" dirty="0">
                <a:latin typeface="Times New Roman"/>
                <a:cs typeface="Times New Roman"/>
              </a:rPr>
              <a:t>differential </a:t>
            </a:r>
            <a:r>
              <a:rPr sz="1800" spc="-75" dirty="0">
                <a:latin typeface="Times New Roman"/>
                <a:cs typeface="Times New Roman"/>
              </a:rPr>
              <a:t>inputs </a:t>
            </a:r>
            <a:r>
              <a:rPr sz="1800" spc="-70" dirty="0">
                <a:latin typeface="Times New Roman"/>
                <a:cs typeface="Times New Roman"/>
              </a:rPr>
              <a:t>are </a:t>
            </a:r>
            <a:r>
              <a:rPr sz="1800" spc="-100" dirty="0">
                <a:latin typeface="Times New Roman"/>
                <a:cs typeface="Times New Roman"/>
              </a:rPr>
              <a:t>summed </a:t>
            </a:r>
            <a:r>
              <a:rPr sz="1800" spc="-145" dirty="0">
                <a:latin typeface="Times New Roman"/>
                <a:cs typeface="Times New Roman"/>
              </a:rPr>
              <a:t>by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75" dirty="0">
                <a:latin typeface="Times New Roman"/>
                <a:cs typeface="Times New Roman"/>
              </a:rPr>
              <a:t>operational </a:t>
            </a:r>
            <a:r>
              <a:rPr sz="1800" spc="-90" dirty="0">
                <a:latin typeface="Times New Roman"/>
                <a:cs typeface="Times New Roman"/>
              </a:rPr>
              <a:t>amplifier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75" dirty="0">
                <a:latin typeface="Times New Roman"/>
                <a:cs typeface="Times New Roman"/>
              </a:rPr>
              <a:t>produce </a:t>
            </a:r>
            <a:r>
              <a:rPr sz="1800" spc="-145" dirty="0">
                <a:latin typeface="Times New Roman"/>
                <a:cs typeface="Times New Roman"/>
              </a:rPr>
              <a:t>a  </a:t>
            </a:r>
            <a:r>
              <a:rPr sz="1800" spc="-114" dirty="0">
                <a:latin typeface="Times New Roman"/>
                <a:cs typeface="Times New Roman"/>
              </a:rPr>
              <a:t>signal </a:t>
            </a:r>
            <a:r>
              <a:rPr sz="1800" spc="-75" dirty="0">
                <a:latin typeface="Times New Roman"/>
                <a:cs typeface="Times New Roman"/>
              </a:rPr>
              <a:t>for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60" dirty="0">
                <a:latin typeface="Times New Roman"/>
                <a:cs typeface="Times New Roman"/>
              </a:rPr>
              <a:t>internal </a:t>
            </a:r>
            <a:r>
              <a:rPr sz="1800" spc="25" dirty="0">
                <a:latin typeface="Times New Roman"/>
                <a:cs typeface="Times New Roman"/>
              </a:rPr>
              <a:t>A/D </a:t>
            </a:r>
            <a:r>
              <a:rPr sz="1800" spc="-65" dirty="0">
                <a:latin typeface="Times New Roman"/>
                <a:cs typeface="Times New Roman"/>
              </a:rPr>
              <a:t>converter. </a:t>
            </a:r>
            <a:r>
              <a:rPr sz="1800" spc="-100" dirty="0">
                <a:latin typeface="Times New Roman"/>
                <a:cs typeface="Times New Roman"/>
              </a:rPr>
              <a:t>Figure </a:t>
            </a:r>
            <a:r>
              <a:rPr sz="1800" spc="-130" dirty="0">
                <a:latin typeface="Times New Roman"/>
                <a:cs typeface="Times New Roman"/>
              </a:rPr>
              <a:t>shows </a:t>
            </a:r>
            <a:r>
              <a:rPr sz="1800" spc="-145" dirty="0">
                <a:latin typeface="Times New Roman"/>
                <a:cs typeface="Times New Roman"/>
              </a:rPr>
              <a:t>a </a:t>
            </a:r>
            <a:r>
              <a:rPr sz="1800" spc="-120" dirty="0">
                <a:latin typeface="Times New Roman"/>
                <a:cs typeface="Times New Roman"/>
              </a:rPr>
              <a:t>few </a:t>
            </a:r>
            <a:r>
              <a:rPr sz="1800" spc="-150" dirty="0">
                <a:latin typeface="Times New Roman"/>
                <a:cs typeface="Times New Roman"/>
              </a:rPr>
              <a:t>ways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105" dirty="0">
                <a:latin typeface="Times New Roman"/>
                <a:cs typeface="Times New Roman"/>
              </a:rPr>
              <a:t>use </a:t>
            </a:r>
            <a:r>
              <a:rPr sz="1800" spc="-75" dirty="0">
                <a:latin typeface="Times New Roman"/>
                <a:cs typeface="Times New Roman"/>
              </a:rPr>
              <a:t>these </a:t>
            </a:r>
            <a:r>
              <a:rPr sz="1800" spc="-85" dirty="0">
                <a:latin typeface="Times New Roman"/>
                <a:cs typeface="Times New Roman"/>
              </a:rPr>
              <a:t>differential </a:t>
            </a:r>
            <a:r>
              <a:rPr sz="1800" spc="-65" dirty="0">
                <a:latin typeface="Times New Roman"/>
                <a:cs typeface="Times New Roman"/>
              </a:rPr>
              <a:t>inputs. </a:t>
            </a:r>
            <a:r>
              <a:rPr sz="1800" spc="-95" dirty="0">
                <a:latin typeface="Times New Roman"/>
                <a:cs typeface="Times New Roman"/>
              </a:rPr>
              <a:t>The </a:t>
            </a:r>
            <a:r>
              <a:rPr sz="1800" spc="-60" dirty="0">
                <a:latin typeface="Times New Roman"/>
                <a:cs typeface="Times New Roman"/>
              </a:rPr>
              <a:t>first  </a:t>
            </a:r>
            <a:r>
              <a:rPr sz="1800" spc="-170" dirty="0">
                <a:latin typeface="Times New Roman"/>
                <a:cs typeface="Times New Roman"/>
              </a:rPr>
              <a:t>way </a:t>
            </a:r>
            <a:r>
              <a:rPr sz="1800" spc="-110" dirty="0">
                <a:latin typeface="Times New Roman"/>
                <a:cs typeface="Times New Roman"/>
              </a:rPr>
              <a:t>uses </a:t>
            </a:r>
            <a:r>
              <a:rPr sz="1800" spc="-145" dirty="0">
                <a:latin typeface="Times New Roman"/>
                <a:cs typeface="Times New Roman"/>
              </a:rPr>
              <a:t>a </a:t>
            </a:r>
            <a:r>
              <a:rPr sz="1800" spc="-105" dirty="0">
                <a:latin typeface="Times New Roman"/>
                <a:cs typeface="Times New Roman"/>
              </a:rPr>
              <a:t>single </a:t>
            </a:r>
            <a:r>
              <a:rPr sz="1800" spc="-65" dirty="0">
                <a:latin typeface="Times New Roman"/>
                <a:cs typeface="Times New Roman"/>
              </a:rPr>
              <a:t>input </a:t>
            </a:r>
            <a:r>
              <a:rPr sz="1800" spc="-60" dirty="0">
                <a:latin typeface="Times New Roman"/>
                <a:cs typeface="Times New Roman"/>
              </a:rPr>
              <a:t>that </a:t>
            </a:r>
            <a:r>
              <a:rPr sz="1800" spc="-110" dirty="0">
                <a:latin typeface="Times New Roman"/>
                <a:cs typeface="Times New Roman"/>
              </a:rPr>
              <a:t>can vary </a:t>
            </a:r>
            <a:r>
              <a:rPr sz="1800" spc="-85" dirty="0">
                <a:latin typeface="Times New Roman"/>
                <a:cs typeface="Times New Roman"/>
              </a:rPr>
              <a:t>between </a:t>
            </a:r>
            <a:r>
              <a:rPr sz="1800" spc="-160" dirty="0">
                <a:latin typeface="Times New Roman"/>
                <a:cs typeface="Times New Roman"/>
              </a:rPr>
              <a:t>0V </a:t>
            </a:r>
            <a:r>
              <a:rPr sz="1800" spc="-105" dirty="0">
                <a:latin typeface="Times New Roman"/>
                <a:cs typeface="Times New Roman"/>
              </a:rPr>
              <a:t>and </a:t>
            </a:r>
            <a:r>
              <a:rPr sz="1800" spc="-100" dirty="0">
                <a:latin typeface="Times New Roman"/>
                <a:cs typeface="Times New Roman"/>
              </a:rPr>
              <a:t>+5V. </a:t>
            </a:r>
            <a:r>
              <a:rPr sz="1800" spc="-95" dirty="0">
                <a:latin typeface="Times New Roman"/>
                <a:cs typeface="Times New Roman"/>
              </a:rPr>
              <a:t>The </a:t>
            </a:r>
            <a:r>
              <a:rPr sz="1800" spc="-100" dirty="0">
                <a:latin typeface="Times New Roman"/>
                <a:cs typeface="Times New Roman"/>
              </a:rPr>
              <a:t>second </a:t>
            </a:r>
            <a:r>
              <a:rPr sz="1800" spc="-170" dirty="0">
                <a:latin typeface="Times New Roman"/>
                <a:cs typeface="Times New Roman"/>
              </a:rPr>
              <a:t>way </a:t>
            </a:r>
            <a:r>
              <a:rPr sz="1800" spc="-125" dirty="0">
                <a:latin typeface="Times New Roman"/>
                <a:cs typeface="Times New Roman"/>
              </a:rPr>
              <a:t>shows </a:t>
            </a:r>
            <a:r>
              <a:rPr sz="1800" spc="-145" dirty="0">
                <a:latin typeface="Times New Roman"/>
                <a:cs typeface="Times New Roman"/>
              </a:rPr>
              <a:t>a </a:t>
            </a:r>
            <a:r>
              <a:rPr sz="1800" spc="-95" dirty="0">
                <a:latin typeface="Times New Roman"/>
                <a:cs typeface="Times New Roman"/>
              </a:rPr>
              <a:t>variable </a:t>
            </a:r>
            <a:r>
              <a:rPr sz="1800" spc="-100" dirty="0">
                <a:latin typeface="Times New Roman"/>
                <a:cs typeface="Times New Roman"/>
              </a:rPr>
              <a:t>voltage  </a:t>
            </a:r>
            <a:r>
              <a:rPr sz="1800" spc="-95" dirty="0">
                <a:latin typeface="Times New Roman"/>
                <a:cs typeface="Times New Roman"/>
              </a:rPr>
              <a:t>applied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130" dirty="0">
                <a:latin typeface="Times New Roman"/>
                <a:cs typeface="Times New Roman"/>
              </a:rPr>
              <a:t>VIN- </a:t>
            </a:r>
            <a:r>
              <a:rPr sz="1800" spc="-50" dirty="0">
                <a:latin typeface="Times New Roman"/>
                <a:cs typeface="Times New Roman"/>
              </a:rPr>
              <a:t>pin, </a:t>
            </a:r>
            <a:r>
              <a:rPr sz="1800" spc="-114" dirty="0">
                <a:latin typeface="Times New Roman"/>
                <a:cs typeface="Times New Roman"/>
              </a:rPr>
              <a:t>so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80" dirty="0">
                <a:latin typeface="Times New Roman"/>
                <a:cs typeface="Times New Roman"/>
              </a:rPr>
              <a:t>zero </a:t>
            </a:r>
            <a:r>
              <a:rPr sz="1800" spc="-75" dirty="0">
                <a:latin typeface="Times New Roman"/>
                <a:cs typeface="Times New Roman"/>
              </a:rPr>
              <a:t>reference </a:t>
            </a:r>
            <a:r>
              <a:rPr sz="1800" spc="-70" dirty="0">
                <a:latin typeface="Times New Roman"/>
                <a:cs typeface="Times New Roman"/>
              </a:rPr>
              <a:t>for </a:t>
            </a:r>
            <a:r>
              <a:rPr sz="1800" spc="-75" dirty="0">
                <a:latin typeface="Times New Roman"/>
                <a:cs typeface="Times New Roman"/>
              </a:rPr>
              <a:t>VIN+ </a:t>
            </a:r>
            <a:r>
              <a:rPr sz="1800" spc="-114" dirty="0">
                <a:latin typeface="Times New Roman"/>
                <a:cs typeface="Times New Roman"/>
              </a:rPr>
              <a:t>can </a:t>
            </a:r>
            <a:r>
              <a:rPr sz="1800" spc="-80" dirty="0">
                <a:latin typeface="Times New Roman"/>
                <a:cs typeface="Times New Roman"/>
              </a:rPr>
              <a:t>be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adjusted.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5</a:t>
            </a:fld>
            <a:endParaRPr spc="80" dirty="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7340" y="66497"/>
            <a:ext cx="45402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A/D </a:t>
            </a:r>
            <a:r>
              <a:rPr spc="-30" dirty="0"/>
              <a:t>Converter </a:t>
            </a:r>
            <a:r>
              <a:rPr spc="-100" dirty="0"/>
              <a:t>0804 </a:t>
            </a:r>
            <a:r>
              <a:rPr spc="-80" dirty="0"/>
              <a:t>Family</a:t>
            </a:r>
            <a:r>
              <a:rPr spc="-320" dirty="0"/>
              <a:t> </a:t>
            </a:r>
            <a:r>
              <a:rPr spc="5" dirty="0"/>
              <a:t>(Cont.)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138429"/>
            <a:ext cx="4539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A/D </a:t>
            </a:r>
            <a:r>
              <a:rPr spc="-30" dirty="0"/>
              <a:t>Converter </a:t>
            </a:r>
            <a:r>
              <a:rPr spc="-100" dirty="0"/>
              <a:t>0804 </a:t>
            </a:r>
            <a:r>
              <a:rPr spc="-80" dirty="0"/>
              <a:t>Family</a:t>
            </a:r>
            <a:r>
              <a:rPr spc="-315" dirty="0"/>
              <a:t> </a:t>
            </a:r>
            <a:r>
              <a:rPr spc="5" dirty="0"/>
              <a:t>(Cont.)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685546"/>
            <a:ext cx="80073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imes New Roman"/>
                <a:cs typeface="Times New Roman"/>
              </a:rPr>
              <a:t>Generating </a:t>
            </a:r>
            <a:r>
              <a:rPr sz="1800" b="1" spc="20" dirty="0">
                <a:latin typeface="Times New Roman"/>
                <a:cs typeface="Times New Roman"/>
              </a:rPr>
              <a:t>the </a:t>
            </a:r>
            <a:r>
              <a:rPr sz="1800" b="1" spc="35" dirty="0">
                <a:latin typeface="Times New Roman"/>
                <a:cs typeface="Times New Roman"/>
              </a:rPr>
              <a:t>clock</a:t>
            </a:r>
            <a:r>
              <a:rPr sz="1800" b="1" spc="-11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signal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90" dirty="0">
                <a:latin typeface="Times New Roman"/>
                <a:cs typeface="Times New Roman"/>
              </a:rPr>
              <a:t>The </a:t>
            </a:r>
            <a:r>
              <a:rPr sz="1800" spc="-40" dirty="0">
                <a:latin typeface="Times New Roman"/>
                <a:cs typeface="Times New Roman"/>
              </a:rPr>
              <a:t>ADC0803/0804/0805 </a:t>
            </a:r>
            <a:r>
              <a:rPr sz="1800" spc="-75" dirty="0">
                <a:latin typeface="Times New Roman"/>
                <a:cs typeface="Times New Roman"/>
              </a:rPr>
              <a:t>requires </a:t>
            </a:r>
            <a:r>
              <a:rPr sz="1800" spc="-145" dirty="0">
                <a:latin typeface="Times New Roman"/>
                <a:cs typeface="Times New Roman"/>
              </a:rPr>
              <a:t>a </a:t>
            </a:r>
            <a:r>
              <a:rPr sz="1800" spc="-90" dirty="0">
                <a:latin typeface="Times New Roman"/>
                <a:cs typeface="Times New Roman"/>
              </a:rPr>
              <a:t>clock </a:t>
            </a:r>
            <a:r>
              <a:rPr sz="1800" spc="-80" dirty="0">
                <a:latin typeface="Times New Roman"/>
                <a:cs typeface="Times New Roman"/>
              </a:rPr>
              <a:t>source </a:t>
            </a:r>
            <a:r>
              <a:rPr sz="1800" spc="-95" dirty="0">
                <a:latin typeface="Times New Roman"/>
                <a:cs typeface="Times New Roman"/>
              </a:rPr>
              <a:t>ranging </a:t>
            </a:r>
            <a:r>
              <a:rPr sz="1800" spc="-85" dirty="0">
                <a:latin typeface="Times New Roman"/>
                <a:cs typeface="Times New Roman"/>
              </a:rPr>
              <a:t>100 </a:t>
            </a:r>
            <a:r>
              <a:rPr sz="1800" spc="-150" dirty="0">
                <a:latin typeface="Times New Roman"/>
                <a:cs typeface="Times New Roman"/>
              </a:rPr>
              <a:t>KHz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85" dirty="0">
                <a:latin typeface="Times New Roman"/>
                <a:cs typeface="Times New Roman"/>
              </a:rPr>
              <a:t>1460 </a:t>
            </a:r>
            <a:r>
              <a:rPr sz="1800" spc="-150" dirty="0">
                <a:latin typeface="Times New Roman"/>
                <a:cs typeface="Times New Roman"/>
              </a:rPr>
              <a:t>KHz </a:t>
            </a:r>
            <a:r>
              <a:rPr sz="1800" spc="-75" dirty="0">
                <a:latin typeface="Times New Roman"/>
                <a:cs typeface="Times New Roman"/>
              </a:rPr>
              <a:t>for </a:t>
            </a:r>
            <a:r>
              <a:rPr sz="1800" spc="-60" dirty="0">
                <a:latin typeface="Times New Roman"/>
                <a:cs typeface="Times New Roman"/>
              </a:rPr>
              <a:t>operation.  </a:t>
            </a:r>
            <a:r>
              <a:rPr sz="1800" spc="-90" dirty="0">
                <a:latin typeface="Times New Roman"/>
                <a:cs typeface="Times New Roman"/>
              </a:rPr>
              <a:t>The clock </a:t>
            </a:r>
            <a:r>
              <a:rPr sz="1800" spc="-120" dirty="0">
                <a:latin typeface="Times New Roman"/>
                <a:cs typeface="Times New Roman"/>
              </a:rPr>
              <a:t>signal </a:t>
            </a:r>
            <a:r>
              <a:rPr sz="1800" spc="-110" dirty="0">
                <a:latin typeface="Times New Roman"/>
                <a:cs typeface="Times New Roman"/>
              </a:rPr>
              <a:t>can </a:t>
            </a:r>
            <a:r>
              <a:rPr sz="1800" spc="-80" dirty="0">
                <a:latin typeface="Times New Roman"/>
                <a:cs typeface="Times New Roman"/>
              </a:rPr>
              <a:t>be </a:t>
            </a:r>
            <a:r>
              <a:rPr sz="1800" spc="-95" dirty="0">
                <a:latin typeface="Times New Roman"/>
                <a:cs typeface="Times New Roman"/>
              </a:rPr>
              <a:t>applied </a:t>
            </a:r>
            <a:r>
              <a:rPr sz="1800" spc="-60" dirty="0">
                <a:latin typeface="Times New Roman"/>
                <a:cs typeface="Times New Roman"/>
              </a:rPr>
              <a:t>external </a:t>
            </a:r>
            <a:r>
              <a:rPr sz="1800" spc="-35" dirty="0">
                <a:latin typeface="Times New Roman"/>
                <a:cs typeface="Times New Roman"/>
              </a:rPr>
              <a:t>or it </a:t>
            </a:r>
            <a:r>
              <a:rPr sz="1800" spc="-110" dirty="0">
                <a:latin typeface="Times New Roman"/>
                <a:cs typeface="Times New Roman"/>
              </a:rPr>
              <a:t>can </a:t>
            </a:r>
            <a:r>
              <a:rPr sz="1800" spc="-80" dirty="0">
                <a:latin typeface="Times New Roman"/>
                <a:cs typeface="Times New Roman"/>
              </a:rPr>
              <a:t>be generated </a:t>
            </a:r>
            <a:r>
              <a:rPr sz="1800" spc="-70" dirty="0">
                <a:latin typeface="Times New Roman"/>
                <a:cs typeface="Times New Roman"/>
              </a:rPr>
              <a:t>with </a:t>
            </a:r>
            <a:r>
              <a:rPr sz="1800" spc="-114" dirty="0">
                <a:latin typeface="Times New Roman"/>
                <a:cs typeface="Times New Roman"/>
              </a:rPr>
              <a:t>an </a:t>
            </a:r>
            <a:r>
              <a:rPr sz="1800" spc="-110" dirty="0">
                <a:latin typeface="Times New Roman"/>
                <a:cs typeface="Times New Roman"/>
              </a:rPr>
              <a:t>RC </a:t>
            </a:r>
            <a:r>
              <a:rPr sz="1800" spc="-65" dirty="0">
                <a:latin typeface="Times New Roman"/>
                <a:cs typeface="Times New Roman"/>
              </a:rPr>
              <a:t>circuit </a:t>
            </a:r>
            <a:r>
              <a:rPr sz="1800" spc="-145" dirty="0">
                <a:latin typeface="Times New Roman"/>
                <a:cs typeface="Times New Roman"/>
              </a:rPr>
              <a:t>as </a:t>
            </a:r>
            <a:r>
              <a:rPr sz="1800" spc="-114" dirty="0">
                <a:latin typeface="Times New Roman"/>
                <a:cs typeface="Times New Roman"/>
              </a:rPr>
              <a:t>shown </a:t>
            </a:r>
            <a:r>
              <a:rPr sz="1800" spc="-85" dirty="0">
                <a:latin typeface="Times New Roman"/>
                <a:cs typeface="Times New Roman"/>
              </a:rPr>
              <a:t>in </a:t>
            </a:r>
            <a:r>
              <a:rPr sz="1800" spc="-125" dirty="0">
                <a:latin typeface="Times New Roman"/>
                <a:cs typeface="Times New Roman"/>
              </a:rPr>
              <a:t>fig.  </a:t>
            </a:r>
            <a:r>
              <a:rPr sz="1800" spc="-80" dirty="0">
                <a:latin typeface="Times New Roman"/>
                <a:cs typeface="Times New Roman"/>
              </a:rPr>
              <a:t>When </a:t>
            </a:r>
            <a:r>
              <a:rPr sz="1800" spc="-110" dirty="0">
                <a:latin typeface="Times New Roman"/>
                <a:cs typeface="Times New Roman"/>
              </a:rPr>
              <a:t>RC </a:t>
            </a:r>
            <a:r>
              <a:rPr sz="1800" spc="-60" dirty="0">
                <a:latin typeface="Times New Roman"/>
                <a:cs typeface="Times New Roman"/>
              </a:rPr>
              <a:t>circuit </a:t>
            </a:r>
            <a:r>
              <a:rPr sz="1800" spc="-114" dirty="0">
                <a:latin typeface="Times New Roman"/>
                <a:cs typeface="Times New Roman"/>
              </a:rPr>
              <a:t>is </a:t>
            </a:r>
            <a:r>
              <a:rPr sz="1800" spc="-100" dirty="0">
                <a:latin typeface="Times New Roman"/>
                <a:cs typeface="Times New Roman"/>
              </a:rPr>
              <a:t>used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80" dirty="0">
                <a:latin typeface="Times New Roman"/>
                <a:cs typeface="Times New Roman"/>
              </a:rPr>
              <a:t>generate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60" dirty="0">
                <a:latin typeface="Times New Roman"/>
                <a:cs typeface="Times New Roman"/>
              </a:rPr>
              <a:t>clock,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90" dirty="0">
                <a:latin typeface="Times New Roman"/>
                <a:cs typeface="Times New Roman"/>
              </a:rPr>
              <a:t>clock frequency </a:t>
            </a:r>
            <a:r>
              <a:rPr sz="1800" spc="-114" dirty="0">
                <a:latin typeface="Times New Roman"/>
                <a:cs typeface="Times New Roman"/>
              </a:rPr>
              <a:t>is given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145" dirty="0">
                <a:latin typeface="Times New Roman"/>
                <a:cs typeface="Times New Roman"/>
              </a:rPr>
              <a:t>as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19425" y="3181350"/>
            <a:ext cx="2533650" cy="2533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71850" y="2333625"/>
            <a:ext cx="1504950" cy="4381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6</a:t>
            </a:fld>
            <a:endParaRPr spc="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138429"/>
            <a:ext cx="44659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Interfacing </a:t>
            </a:r>
            <a:r>
              <a:rPr spc="155" dirty="0"/>
              <a:t>A/D</a:t>
            </a:r>
            <a:r>
              <a:rPr spc="-395" dirty="0"/>
              <a:t> </a:t>
            </a:r>
            <a:r>
              <a:rPr spc="-30" dirty="0"/>
              <a:t>Converter </a:t>
            </a:r>
            <a:r>
              <a:rPr spc="55" dirty="0"/>
              <a:t>to </a:t>
            </a:r>
            <a:r>
              <a:rPr spc="-100" dirty="0"/>
              <a:t>8086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7</a:t>
            </a:fld>
            <a:endParaRPr spc="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26873" y="1700939"/>
            <a:ext cx="6034016" cy="4007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7340" y="138429"/>
            <a:ext cx="5466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Interfacing </a:t>
            </a:r>
            <a:r>
              <a:rPr spc="155" dirty="0"/>
              <a:t>A/D </a:t>
            </a:r>
            <a:r>
              <a:rPr spc="-30" dirty="0"/>
              <a:t>Converter </a:t>
            </a:r>
            <a:r>
              <a:rPr spc="55" dirty="0"/>
              <a:t>to</a:t>
            </a:r>
            <a:r>
              <a:rPr spc="-430" dirty="0"/>
              <a:t> </a:t>
            </a:r>
            <a:r>
              <a:rPr spc="-100" dirty="0"/>
              <a:t>8086 </a:t>
            </a:r>
            <a:r>
              <a:rPr spc="5" dirty="0"/>
              <a:t>(Cont.)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8</a:t>
            </a:fld>
            <a:endParaRPr spc="80" dirty="0"/>
          </a:p>
        </p:txBody>
      </p:sp>
      <p:sp>
        <p:nvSpPr>
          <p:cNvPr id="5" name="object 5"/>
          <p:cNvSpPr txBox="1"/>
          <p:nvPr/>
        </p:nvSpPr>
        <p:spPr>
          <a:xfrm>
            <a:off x="307340" y="609346"/>
            <a:ext cx="82086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imes New Roman"/>
                <a:cs typeface="Times New Roman"/>
              </a:rPr>
              <a:t>Problem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110" dirty="0">
                <a:latin typeface="Times New Roman"/>
                <a:cs typeface="Times New Roman"/>
              </a:rPr>
              <a:t>1: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0" dirty="0">
                <a:latin typeface="Times New Roman"/>
                <a:cs typeface="Times New Roman"/>
              </a:rPr>
              <a:t>Figure </a:t>
            </a:r>
            <a:r>
              <a:rPr sz="1800" spc="-130" dirty="0">
                <a:latin typeface="Times New Roman"/>
                <a:cs typeface="Times New Roman"/>
              </a:rPr>
              <a:t>shows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90" dirty="0">
                <a:latin typeface="Times New Roman"/>
                <a:cs typeface="Times New Roman"/>
              </a:rPr>
              <a:t>interfacing </a:t>
            </a:r>
            <a:r>
              <a:rPr sz="1800" spc="-110" dirty="0">
                <a:latin typeface="Times New Roman"/>
                <a:cs typeface="Times New Roman"/>
              </a:rPr>
              <a:t>of </a:t>
            </a:r>
            <a:r>
              <a:rPr sz="1800" spc="-140" dirty="0">
                <a:latin typeface="Times New Roman"/>
                <a:cs typeface="Times New Roman"/>
              </a:rPr>
              <a:t>ADC </a:t>
            </a:r>
            <a:r>
              <a:rPr sz="1800" spc="-85" dirty="0">
                <a:latin typeface="Times New Roman"/>
                <a:cs typeface="Times New Roman"/>
              </a:rPr>
              <a:t>0804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50" dirty="0">
                <a:latin typeface="Times New Roman"/>
                <a:cs typeface="Times New Roman"/>
              </a:rPr>
              <a:t>the </a:t>
            </a:r>
            <a:r>
              <a:rPr sz="1800" spc="-85" dirty="0">
                <a:latin typeface="Times New Roman"/>
                <a:cs typeface="Times New Roman"/>
              </a:rPr>
              <a:t>8086 microprocessor. </a:t>
            </a:r>
            <a:r>
              <a:rPr sz="1800" spc="-25" dirty="0">
                <a:latin typeface="Times New Roman"/>
                <a:cs typeface="Times New Roman"/>
              </a:rPr>
              <a:t>Write </a:t>
            </a:r>
            <a:r>
              <a:rPr sz="1800" spc="-114" dirty="0">
                <a:latin typeface="Times New Roman"/>
                <a:cs typeface="Times New Roman"/>
              </a:rPr>
              <a:t>an </a:t>
            </a:r>
            <a:r>
              <a:rPr sz="1800" spc="-130" dirty="0">
                <a:latin typeface="Times New Roman"/>
                <a:cs typeface="Times New Roman"/>
              </a:rPr>
              <a:t>assembly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20" dirty="0">
                <a:latin typeface="Times New Roman"/>
                <a:cs typeface="Times New Roman"/>
              </a:rPr>
              <a:t>language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70" dirty="0">
                <a:latin typeface="Times New Roman"/>
                <a:cs typeface="Times New Roman"/>
              </a:rPr>
              <a:t>procedure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-80" dirty="0">
                <a:latin typeface="Times New Roman"/>
                <a:cs typeface="Times New Roman"/>
              </a:rPr>
              <a:t>read </a:t>
            </a:r>
            <a:r>
              <a:rPr sz="1800" spc="-55" dirty="0">
                <a:latin typeface="Times New Roman"/>
                <a:cs typeface="Times New Roman"/>
              </a:rPr>
              <a:t>the </a:t>
            </a:r>
            <a:r>
              <a:rPr sz="1800" spc="-75" dirty="0">
                <a:latin typeface="Times New Roman"/>
                <a:cs typeface="Times New Roman"/>
              </a:rPr>
              <a:t>converted </a:t>
            </a:r>
            <a:r>
              <a:rPr sz="1800" spc="-85" dirty="0">
                <a:latin typeface="Times New Roman"/>
                <a:cs typeface="Times New Roman"/>
              </a:rPr>
              <a:t>digital </a:t>
            </a:r>
            <a:r>
              <a:rPr sz="1800" spc="-95" dirty="0">
                <a:latin typeface="Times New Roman"/>
                <a:cs typeface="Times New Roman"/>
              </a:rPr>
              <a:t>data </a:t>
            </a:r>
            <a:r>
              <a:rPr sz="1800" spc="-80" dirty="0">
                <a:latin typeface="Times New Roman"/>
                <a:cs typeface="Times New Roman"/>
              </a:rPr>
              <a:t>through </a:t>
            </a:r>
            <a:r>
              <a:rPr sz="1800" spc="-95" dirty="0">
                <a:latin typeface="Times New Roman"/>
                <a:cs typeface="Times New Roman"/>
              </a:rPr>
              <a:t>data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bus.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4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29" y="4644"/>
                </a:lnTo>
                <a:lnTo>
                  <a:pt x="139619" y="17964"/>
                </a:lnTo>
                <a:lnTo>
                  <a:pt x="100788" y="39041"/>
                </a:lnTo>
                <a:lnTo>
                  <a:pt x="66955" y="66955"/>
                </a:lnTo>
                <a:lnTo>
                  <a:pt x="39041" y="100788"/>
                </a:lnTo>
                <a:lnTo>
                  <a:pt x="17964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4" y="317580"/>
                </a:lnTo>
                <a:lnTo>
                  <a:pt x="39041" y="356411"/>
                </a:lnTo>
                <a:lnTo>
                  <a:pt x="66955" y="390244"/>
                </a:lnTo>
                <a:lnTo>
                  <a:pt x="100788" y="418158"/>
                </a:lnTo>
                <a:lnTo>
                  <a:pt x="139619" y="439235"/>
                </a:lnTo>
                <a:lnTo>
                  <a:pt x="182529" y="452555"/>
                </a:lnTo>
                <a:lnTo>
                  <a:pt x="228600" y="457200"/>
                </a:lnTo>
                <a:lnTo>
                  <a:pt x="274670" y="452555"/>
                </a:lnTo>
                <a:lnTo>
                  <a:pt x="317580" y="439235"/>
                </a:lnTo>
                <a:lnTo>
                  <a:pt x="356411" y="418158"/>
                </a:lnTo>
                <a:lnTo>
                  <a:pt x="390244" y="390244"/>
                </a:lnTo>
                <a:lnTo>
                  <a:pt x="418158" y="356411"/>
                </a:lnTo>
                <a:lnTo>
                  <a:pt x="439235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5" y="139619"/>
                </a:lnTo>
                <a:lnTo>
                  <a:pt x="418158" y="100788"/>
                </a:lnTo>
                <a:lnTo>
                  <a:pt x="390244" y="66955"/>
                </a:lnTo>
                <a:lnTo>
                  <a:pt x="356411" y="39041"/>
                </a:lnTo>
                <a:lnTo>
                  <a:pt x="317580" y="17964"/>
                </a:lnTo>
                <a:lnTo>
                  <a:pt x="274670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3900" y="2762250"/>
            <a:ext cx="6648450" cy="3162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7340" y="138429"/>
            <a:ext cx="5466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Interfacing </a:t>
            </a:r>
            <a:r>
              <a:rPr spc="155" dirty="0"/>
              <a:t>A/D </a:t>
            </a:r>
            <a:r>
              <a:rPr spc="-30" dirty="0"/>
              <a:t>Converter </a:t>
            </a:r>
            <a:r>
              <a:rPr spc="55" dirty="0"/>
              <a:t>to</a:t>
            </a:r>
            <a:r>
              <a:rPr spc="-430" dirty="0"/>
              <a:t> </a:t>
            </a:r>
            <a:r>
              <a:rPr spc="-100" dirty="0"/>
              <a:t>8086 </a:t>
            </a:r>
            <a:r>
              <a:rPr spc="5" dirty="0"/>
              <a:t>(Cont.)</a:t>
            </a:r>
          </a:p>
        </p:txBody>
      </p:sp>
      <p:sp>
        <p:nvSpPr>
          <p:cNvPr id="5" name="object 5"/>
          <p:cNvSpPr/>
          <p:nvPr/>
        </p:nvSpPr>
        <p:spPr>
          <a:xfrm>
            <a:off x="6960430" y="398003"/>
            <a:ext cx="1895043" cy="21980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38010" y="831850"/>
          <a:ext cx="6537325" cy="1650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57200"/>
                <a:gridCol w="533400"/>
                <a:gridCol w="533400"/>
                <a:gridCol w="457200"/>
                <a:gridCol w="457200"/>
                <a:gridCol w="457200"/>
                <a:gridCol w="457200"/>
                <a:gridCol w="990600"/>
                <a:gridCol w="1752600"/>
              </a:tblGrid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Address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80H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644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114" dirty="0">
                          <a:latin typeface="Times New Roman"/>
                          <a:cs typeface="Times New Roman"/>
                        </a:rPr>
                        <a:t>Address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read  </a:t>
                      </a:r>
                      <a:r>
                        <a:rPr sz="1800" spc="-120" dirty="0">
                          <a:latin typeface="Times New Roman"/>
                          <a:cs typeface="Times New Roman"/>
                        </a:rPr>
                        <a:t>INTR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82H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644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114" dirty="0">
                          <a:latin typeface="Times New Roman"/>
                          <a:cs typeface="Times New Roman"/>
                        </a:rPr>
                        <a:t>Address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read  </a:t>
                      </a:r>
                      <a:r>
                        <a:rPr sz="1800" spc="-65" dirty="0">
                          <a:latin typeface="Times New Roman"/>
                          <a:cs typeface="Times New Roman"/>
                        </a:rPr>
                        <a:t>converter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80" dirty="0"/>
              <a:pPr marL="38100">
                <a:lnSpc>
                  <a:spcPts val="1655"/>
                </a:lnSpc>
              </a:pPr>
              <a:t>9</a:t>
            </a:fld>
            <a:endParaRPr spc="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704</Words>
  <Application>Microsoft Office PowerPoint</Application>
  <PresentationFormat>On-screen Show (4:3)</PresentationFormat>
  <Paragraphs>155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Interfacing A/D converter with 8086  Microprocessor</vt:lpstr>
      <vt:lpstr>Why Analog to Digital?</vt:lpstr>
      <vt:lpstr>A/D Converter 0804 Family</vt:lpstr>
      <vt:lpstr>A/D Converter 0804 Family (Cont.)</vt:lpstr>
      <vt:lpstr>A/D Converter 0804 Family (Cont.)</vt:lpstr>
      <vt:lpstr>A/D Converter 0804 Family (Cont.)</vt:lpstr>
      <vt:lpstr>Interfacing A/D Converter to 8086</vt:lpstr>
      <vt:lpstr>Interfacing A/D Converter to 8086 (Cont.)</vt:lpstr>
      <vt:lpstr>Interfacing A/D Converter to 8086 (Cont.)</vt:lpstr>
      <vt:lpstr>Interfacing of ADC 0804 to 8086 using 8255</vt:lpstr>
      <vt:lpstr>Interfacing of ADC 0804 to 8086 using 8255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RUBEL</dc:creator>
  <cp:lastModifiedBy>HP</cp:lastModifiedBy>
  <cp:revision>2</cp:revision>
  <dcterms:created xsi:type="dcterms:W3CDTF">2020-06-04T13:19:17Z</dcterms:created>
  <dcterms:modified xsi:type="dcterms:W3CDTF">2020-06-04T13:21:56Z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2020-06-04T00:00:00Z</vt:filetime>
  </property>
</Properties>
</file>