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10/20/2020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iedunote.com/audi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Evaluation of </a:t>
            </a:r>
            <a:r>
              <a:rPr lang="en-US" b="1" dirty="0" smtClean="0"/>
              <a:t>Auditing concept</a:t>
            </a:r>
            <a:endParaRPr lang="en-IN" b="1" dirty="0"/>
          </a:p>
        </p:txBody>
      </p:sp>
      <p:sp>
        <p:nvSpPr>
          <p:cNvPr id="3" name="Subtitle 2"/>
          <p:cNvSpPr>
            <a:spLocks noGrp="1"/>
          </p:cNvSpPr>
          <p:nvPr>
            <p:ph type="subTitle" idx="1"/>
          </p:nvPr>
        </p:nvSpPr>
        <p:spPr/>
        <p:txBody>
          <a:bodyPr>
            <a:normAutofit fontScale="85000" lnSpcReduction="10000"/>
          </a:bodyPr>
          <a:lstStyle/>
          <a:p>
            <a:r>
              <a:rPr lang="en-US" dirty="0" smtClean="0"/>
              <a:t>By Dr. </a:t>
            </a:r>
            <a:r>
              <a:rPr lang="en-US" dirty="0" err="1" smtClean="0"/>
              <a:t>Anubha</a:t>
            </a:r>
            <a:r>
              <a:rPr lang="en-US" dirty="0" smtClean="0"/>
              <a:t> Gupta</a:t>
            </a:r>
          </a:p>
          <a:p>
            <a:r>
              <a:rPr lang="en-US" dirty="0" smtClean="0"/>
              <a:t>Faculty , S.S.in Commerce </a:t>
            </a:r>
            <a:r>
              <a:rPr lang="en-US" dirty="0" err="1" smtClean="0"/>
              <a:t>Vikram</a:t>
            </a:r>
            <a:r>
              <a:rPr lang="en-US" dirty="0" smtClean="0"/>
              <a:t> University</a:t>
            </a:r>
          </a:p>
          <a:p>
            <a:r>
              <a:rPr lang="en-US" dirty="0" smtClean="0"/>
              <a:t>Useful for BBA(H)/B.COM(H)/M.COM and allied subject</a:t>
            </a:r>
            <a:endParaRPr lang="en-IN"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Origin and Evolution of Auditing</a:t>
            </a:r>
            <a:endParaRPr lang="en-IN" dirty="0"/>
          </a:p>
        </p:txBody>
      </p:sp>
      <p:sp>
        <p:nvSpPr>
          <p:cNvPr id="3" name="Content Placeholder 2"/>
          <p:cNvSpPr>
            <a:spLocks noGrp="1"/>
          </p:cNvSpPr>
          <p:nvPr>
            <p:ph idx="1"/>
          </p:nvPr>
        </p:nvSpPr>
        <p:spPr/>
        <p:txBody>
          <a:bodyPr>
            <a:normAutofit fontScale="92500"/>
          </a:bodyPr>
          <a:lstStyle/>
          <a:p>
            <a:r>
              <a:rPr lang="en-US" b="1" dirty="0" smtClean="0"/>
              <a:t>Auditing in India:</a:t>
            </a:r>
          </a:p>
          <a:p>
            <a:r>
              <a:rPr lang="en-US" b="1" dirty="0" smtClean="0"/>
              <a:t>From 1914 to 1932:</a:t>
            </a:r>
          </a:p>
          <a:p>
            <a:r>
              <a:rPr lang="en-US" dirty="0" smtClean="0"/>
              <a:t>The history of auditing in India dates back to April 1 ,1914 when the Indian companies act 1913 came in to force .</a:t>
            </a:r>
          </a:p>
          <a:p>
            <a:r>
              <a:rPr lang="en-US" dirty="0" smtClean="0"/>
              <a:t>Initially  the government of Bombay was first to arrange for conducting the courses of study in this direction .the qualification of being an auditor was obtained by passing the examination of the government diploma in accountancy {G.D.A.}conducted by the Bombay government.</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Origin and Evolution of Auditing</a:t>
            </a:r>
            <a:endParaRPr lang="en-IN" dirty="0"/>
          </a:p>
        </p:txBody>
      </p:sp>
      <p:sp>
        <p:nvSpPr>
          <p:cNvPr id="3" name="Content Placeholder 2"/>
          <p:cNvSpPr>
            <a:spLocks noGrp="1"/>
          </p:cNvSpPr>
          <p:nvPr>
            <p:ph idx="1"/>
          </p:nvPr>
        </p:nvSpPr>
        <p:spPr/>
        <p:txBody>
          <a:bodyPr/>
          <a:lstStyle/>
          <a:p>
            <a:r>
              <a:rPr lang="en-US" b="1" dirty="0" smtClean="0"/>
              <a:t>From 1932 to 1949:</a:t>
            </a:r>
          </a:p>
          <a:p>
            <a:r>
              <a:rPr lang="en-US" dirty="0" smtClean="0"/>
              <a:t>The central government established an Indian accountancy board under the auditors certificate rules 1932.under this rules, registered accountants {R.A.} were authorized to work as qualified auditors.</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Origin and Evolution of Auditing</a:t>
            </a:r>
            <a:endParaRPr lang="en-IN" dirty="0"/>
          </a:p>
        </p:txBody>
      </p:sp>
      <p:sp>
        <p:nvSpPr>
          <p:cNvPr id="3" name="Content Placeholder 2"/>
          <p:cNvSpPr>
            <a:spLocks noGrp="1"/>
          </p:cNvSpPr>
          <p:nvPr>
            <p:ph idx="1"/>
          </p:nvPr>
        </p:nvSpPr>
        <p:spPr/>
        <p:txBody>
          <a:bodyPr/>
          <a:lstStyle/>
          <a:p>
            <a:r>
              <a:rPr lang="en-US" b="1" dirty="0" smtClean="0"/>
              <a:t>From 1949 to 1956:</a:t>
            </a:r>
          </a:p>
          <a:p>
            <a:r>
              <a:rPr lang="en-US" dirty="0" smtClean="0"/>
              <a:t>The chartered accountants act was passed in 1949 and it came into force on july1,1949.</a:t>
            </a:r>
          </a:p>
          <a:p>
            <a:r>
              <a:rPr lang="en-US" dirty="0" smtClean="0"/>
              <a:t>Now a person has to pass the examination conducted by it. Only then he can obtain his certificate of chartered accountants {C.A.}</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Reference</a:t>
            </a:r>
          </a:p>
        </p:txBody>
      </p:sp>
      <p:sp>
        <p:nvSpPr>
          <p:cNvPr id="3" name="Content Placeholder 2"/>
          <p:cNvSpPr>
            <a:spLocks noGrp="1"/>
          </p:cNvSpPr>
          <p:nvPr>
            <p:ph idx="1"/>
          </p:nvPr>
        </p:nvSpPr>
        <p:spPr/>
        <p:txBody>
          <a:bodyPr/>
          <a:lstStyle/>
          <a:p>
            <a:r>
              <a:rPr lang="en-IN" dirty="0" smtClean="0">
                <a:hlinkClick r:id="rId2"/>
              </a:rPr>
              <a:t>https://www.iedunote.com/audit</a:t>
            </a:r>
            <a:endParaRPr lang="en-IN" dirty="0" smtClean="0"/>
          </a:p>
          <a:p>
            <a:endParaRPr lang="en-IN"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     </a:t>
            </a:r>
            <a:endParaRPr lang="en-IN" dirty="0"/>
          </a:p>
        </p:txBody>
      </p:sp>
      <p:sp>
        <p:nvSpPr>
          <p:cNvPr id="3" name="Content Placeholder 2"/>
          <p:cNvSpPr>
            <a:spLocks noGrp="1"/>
          </p:cNvSpPr>
          <p:nvPr>
            <p:ph idx="1"/>
          </p:nvPr>
        </p:nvSpPr>
        <p:spPr/>
        <p:txBody>
          <a:bodyPr/>
          <a:lstStyle/>
          <a:p>
            <a:pPr>
              <a:buNone/>
            </a:pPr>
            <a:r>
              <a:rPr lang="en-US" dirty="0" smtClean="0"/>
              <a:t>                                  Thank You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a:t>
            </a:r>
            <a:endParaRPr lang="en-IN" b="1" dirty="0"/>
          </a:p>
        </p:txBody>
      </p:sp>
      <p:sp>
        <p:nvSpPr>
          <p:cNvPr id="3" name="Content Placeholder 2"/>
          <p:cNvSpPr>
            <a:spLocks noGrp="1"/>
          </p:cNvSpPr>
          <p:nvPr>
            <p:ph idx="1"/>
          </p:nvPr>
        </p:nvSpPr>
        <p:spPr/>
        <p:txBody>
          <a:bodyPr>
            <a:normAutofit/>
          </a:bodyPr>
          <a:lstStyle/>
          <a:p>
            <a:r>
              <a:rPr lang="en-IN" b="1" dirty="0" smtClean="0"/>
              <a:t>Auditing is a systematic examination of the books and records of a business or other organization, to ascertain or verify, and to report upon the facts regarding its financial operations and the results thereof.</a:t>
            </a:r>
            <a:r>
              <a:rPr lang="en-IN" dirty="0" smtClean="0"/>
              <a:t> Auditing is concerned with the verification of accounting data by determining the accuracy and reliability of accounting statements and reports.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IN" dirty="0"/>
          </a:p>
        </p:txBody>
      </p:sp>
      <p:sp>
        <p:nvSpPr>
          <p:cNvPr id="3" name="Content Placeholder 2"/>
          <p:cNvSpPr>
            <a:spLocks noGrp="1"/>
          </p:cNvSpPr>
          <p:nvPr>
            <p:ph idx="1"/>
          </p:nvPr>
        </p:nvSpPr>
        <p:spPr/>
        <p:txBody>
          <a:bodyPr>
            <a:normAutofit fontScale="92500"/>
          </a:bodyPr>
          <a:lstStyle/>
          <a:p>
            <a:r>
              <a:rPr lang="en-IN" dirty="0" smtClean="0"/>
              <a:t>Companies prepare </a:t>
            </a:r>
            <a:r>
              <a:rPr lang="en-IN" b="1" dirty="0" smtClean="0"/>
              <a:t>financial statements</a:t>
            </a:r>
            <a:r>
              <a:rPr lang="en-IN" dirty="0" smtClean="0"/>
              <a:t> of their activities, which represent their overall performance. These financial statements are examined and evaluated by independent persons, who assess them according to the industry’s generally accepted standards.</a:t>
            </a:r>
          </a:p>
          <a:p>
            <a:r>
              <a:rPr lang="en-IN" dirty="0" smtClean="0"/>
              <a:t>This examination and evaluation is an audit.</a:t>
            </a:r>
          </a:p>
          <a:p>
            <a:r>
              <a:rPr lang="en-IN" dirty="0" smtClean="0"/>
              <a:t>Thus, an audit is an examination and verification of a company’s financial and accounting records and supporting documents by an independent professional against established criteria.</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Definition </a:t>
            </a:r>
            <a:endParaRPr lang="en-IN" dirty="0"/>
          </a:p>
        </p:txBody>
      </p:sp>
      <p:sp>
        <p:nvSpPr>
          <p:cNvPr id="3" name="Content Placeholder 2"/>
          <p:cNvSpPr>
            <a:spLocks noGrp="1"/>
          </p:cNvSpPr>
          <p:nvPr>
            <p:ph idx="1"/>
          </p:nvPr>
        </p:nvSpPr>
        <p:spPr/>
        <p:txBody>
          <a:bodyPr>
            <a:normAutofit lnSpcReduction="10000"/>
          </a:bodyPr>
          <a:lstStyle/>
          <a:p>
            <a:r>
              <a:rPr lang="en-IN" dirty="0" smtClean="0"/>
              <a:t>According to Spicer and Pegler : “such an examination of the books, accounts, and vouchers of a business, as will enable the auditor to satisfy himself that the Balance Sheet is properly drawn up, to give a true and fair view of the state of the affairs of the business, and whether the Profit and Loss Account gives a true and fair view of the profit or loss for the financial period, according to the best of his information and the explanations given to him and as shown by the books; and if not, in what respect he is not satisfied”.</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Definition</a:t>
            </a:r>
            <a:endParaRPr lang="en-IN" dirty="0"/>
          </a:p>
        </p:txBody>
      </p:sp>
      <p:sp>
        <p:nvSpPr>
          <p:cNvPr id="3" name="Content Placeholder 2"/>
          <p:cNvSpPr>
            <a:spLocks noGrp="1"/>
          </p:cNvSpPr>
          <p:nvPr>
            <p:ph idx="1"/>
          </p:nvPr>
        </p:nvSpPr>
        <p:spPr/>
        <p:txBody>
          <a:bodyPr/>
          <a:lstStyle/>
          <a:p>
            <a:r>
              <a:rPr lang="en-IN" dirty="0" smtClean="0"/>
              <a:t>According to International Federation of Accountants (IFAC), “An audit is the independent examination of financial information of any entity, whether profit-oriented or not and irrespective of its size, or legal form when such an examination is conducted to express an opinion thereon.”</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Definition </a:t>
            </a:r>
            <a:endParaRPr lang="en-IN" dirty="0"/>
          </a:p>
        </p:txBody>
      </p:sp>
      <p:sp>
        <p:nvSpPr>
          <p:cNvPr id="3" name="Content Placeholder 2"/>
          <p:cNvSpPr>
            <a:spLocks noGrp="1"/>
          </p:cNvSpPr>
          <p:nvPr>
            <p:ph idx="1"/>
          </p:nvPr>
        </p:nvSpPr>
        <p:spPr/>
        <p:txBody>
          <a:bodyPr/>
          <a:lstStyle/>
          <a:p>
            <a:pPr>
              <a:buNone/>
            </a:pPr>
            <a:r>
              <a:rPr lang="en-US" dirty="0" smtClean="0"/>
              <a:t>According to </a:t>
            </a:r>
            <a:r>
              <a:rPr lang="en-US" dirty="0" err="1" smtClean="0"/>
              <a:t>R.B.Bose</a:t>
            </a:r>
            <a:r>
              <a:rPr lang="en-US" dirty="0" smtClean="0"/>
              <a:t>:</a:t>
            </a:r>
          </a:p>
          <a:p>
            <a:pPr>
              <a:buNone/>
            </a:pPr>
            <a:r>
              <a:rPr lang="en-US" dirty="0" smtClean="0"/>
              <a:t> “audit may be said to be the verification of the accuracy and correctness of the books of accounts by an independent person qualified for the job and not in any way connected with the preparation of such accounts.”</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Definition </a:t>
            </a:r>
            <a:endParaRPr lang="en-IN" dirty="0"/>
          </a:p>
        </p:txBody>
      </p:sp>
      <p:sp>
        <p:nvSpPr>
          <p:cNvPr id="3" name="Content Placeholder 2"/>
          <p:cNvSpPr>
            <a:spLocks noGrp="1"/>
          </p:cNvSpPr>
          <p:nvPr>
            <p:ph idx="1"/>
          </p:nvPr>
        </p:nvSpPr>
        <p:spPr/>
        <p:txBody>
          <a:bodyPr/>
          <a:lstStyle/>
          <a:p>
            <a:r>
              <a:rPr lang="en-US" dirty="0" smtClean="0"/>
              <a:t>Audit may be defined as:</a:t>
            </a:r>
          </a:p>
          <a:p>
            <a:r>
              <a:rPr lang="en-US" dirty="0" smtClean="0"/>
              <a:t>1.an intelligent and a critical examination of the books of accounts of a business which:</a:t>
            </a:r>
          </a:p>
          <a:p>
            <a:r>
              <a:rPr lang="en-US" dirty="0" smtClean="0"/>
              <a:t>2.is done by  an independent person or body of person qualified for the job .</a:t>
            </a:r>
          </a:p>
          <a:p>
            <a:r>
              <a:rPr lang="en-US" dirty="0" smtClean="0"/>
              <a:t>3.with the help of vouchers, documents, information and explanations received from the authorities, so that</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Definition </a:t>
            </a:r>
            <a:endParaRPr lang="en-IN" dirty="0"/>
          </a:p>
        </p:txBody>
      </p:sp>
      <p:sp>
        <p:nvSpPr>
          <p:cNvPr id="3" name="Content Placeholder 2"/>
          <p:cNvSpPr>
            <a:spLocks noGrp="1"/>
          </p:cNvSpPr>
          <p:nvPr>
            <p:ph idx="1"/>
          </p:nvPr>
        </p:nvSpPr>
        <p:spPr/>
        <p:txBody>
          <a:bodyPr>
            <a:normAutofit/>
          </a:bodyPr>
          <a:lstStyle/>
          <a:p>
            <a:r>
              <a:rPr lang="en-US" dirty="0" smtClean="0"/>
              <a:t>4 .The auditor may satisfy himself with the authenticity of financial accounts prepared for a fixed term and ultimately report that</a:t>
            </a:r>
          </a:p>
          <a:p>
            <a:r>
              <a:rPr lang="en-US" dirty="0" smtClean="0"/>
              <a:t>A. the balance sheet exhibits a true and fair view of the state of affaires of the concern,</a:t>
            </a:r>
          </a:p>
          <a:p>
            <a:r>
              <a:rPr lang="en-US" dirty="0" smtClean="0"/>
              <a:t>B. the profit and loss accounts reveals the true and fair vies of the </a:t>
            </a:r>
            <a:r>
              <a:rPr lang="en-US" dirty="0" err="1" smtClean="0"/>
              <a:t>proft</a:t>
            </a:r>
            <a:r>
              <a:rPr lang="en-US" dirty="0" smtClean="0"/>
              <a:t> and loss for the financial period and</a:t>
            </a:r>
          </a:p>
          <a:p>
            <a:r>
              <a:rPr lang="en-US" dirty="0" smtClean="0"/>
              <a:t>C. the accounts have been prepared in conformity with the law.</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Origin and Evolution of Auditing</a:t>
            </a:r>
            <a:endParaRPr lang="en-IN" dirty="0"/>
          </a:p>
        </p:txBody>
      </p:sp>
      <p:sp>
        <p:nvSpPr>
          <p:cNvPr id="3" name="Content Placeholder 2"/>
          <p:cNvSpPr>
            <a:spLocks noGrp="1"/>
          </p:cNvSpPr>
          <p:nvPr>
            <p:ph idx="1"/>
          </p:nvPr>
        </p:nvSpPr>
        <p:spPr/>
        <p:txBody>
          <a:bodyPr>
            <a:normAutofit/>
          </a:bodyPr>
          <a:lstStyle/>
          <a:p>
            <a:r>
              <a:rPr lang="en-US" dirty="0" smtClean="0"/>
              <a:t>The word “audit” is derived from the </a:t>
            </a:r>
            <a:r>
              <a:rPr lang="en-US" dirty="0" err="1" smtClean="0"/>
              <a:t>latin</a:t>
            </a:r>
            <a:r>
              <a:rPr lang="en-US" dirty="0" smtClean="0"/>
              <a:t> word “</a:t>
            </a:r>
            <a:r>
              <a:rPr lang="en-US" dirty="0" err="1" smtClean="0"/>
              <a:t>audire</a:t>
            </a:r>
            <a:r>
              <a:rPr lang="en-US" dirty="0" smtClean="0"/>
              <a:t>” which means “to hear” . </a:t>
            </a:r>
          </a:p>
          <a:p>
            <a:r>
              <a:rPr lang="en-US" dirty="0" smtClean="0"/>
              <a:t>It was customary for persons responsible for maintenance of accounts to go to some impartial and experienced persons ,ordinarily judges, who used to hear these accounts and express their opinion about correctness or otherwise.</a:t>
            </a:r>
            <a:endParaRPr lang="en-IN" dirty="0" smtClean="0"/>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59</TotalTime>
  <Words>655</Words>
  <Application>Microsoft Office PowerPoint</Application>
  <PresentationFormat>On-screen Show (4:3)</PresentationFormat>
  <Paragraphs>46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Evaluation of Auditing concept</vt:lpstr>
      <vt:lpstr>concept</vt:lpstr>
      <vt:lpstr>concept</vt:lpstr>
      <vt:lpstr>Definition </vt:lpstr>
      <vt:lpstr>Definition</vt:lpstr>
      <vt:lpstr>Definition </vt:lpstr>
      <vt:lpstr>Definition </vt:lpstr>
      <vt:lpstr>Definition </vt:lpstr>
      <vt:lpstr>Origin and Evolution of Auditing</vt:lpstr>
      <vt:lpstr>Origin and Evolution of Auditing</vt:lpstr>
      <vt:lpstr>Origin and Evolution of Auditing</vt:lpstr>
      <vt:lpstr>Origin and Evolution of Auditing</vt:lpstr>
      <vt:lpstr>Reference</vt:lpstr>
      <vt:lpstr>                            .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ANUBHA</dc:creator>
  <cp:lastModifiedBy>ANUBHA</cp:lastModifiedBy>
  <cp:revision>8</cp:revision>
  <dcterms:created xsi:type="dcterms:W3CDTF">2006-08-16T00:00:00Z</dcterms:created>
  <dcterms:modified xsi:type="dcterms:W3CDTF">2020-10-20T10:40:13Z</dcterms:modified>
</cp:coreProperties>
</file>