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6" r:id="rId8"/>
    <p:sldId id="267" r:id="rId9"/>
    <p:sldId id="265"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808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515712-1998-4E39-84BD-31AC52C3C15A}"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15712-1998-4E39-84BD-31AC52C3C15A}"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15712-1998-4E39-84BD-31AC52C3C15A}"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15712-1998-4E39-84BD-31AC52C3C15A}"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515712-1998-4E39-84BD-31AC52C3C15A}"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515712-1998-4E39-84BD-31AC52C3C15A}"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515712-1998-4E39-84BD-31AC52C3C15A}"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515712-1998-4E39-84BD-31AC52C3C15A}"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15712-1998-4E39-84BD-31AC52C3C15A}"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15712-1998-4E39-84BD-31AC52C3C15A}"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15712-1998-4E39-84BD-31AC52C3C15A}"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FECA5-1C06-4BFB-AEDF-0E96984DCF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15712-1998-4E39-84BD-31AC52C3C15A}"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FECA5-1C06-4BFB-AEDF-0E96984DCF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853"/>
            <a:ext cx="9144000" cy="928694"/>
          </a:xfrm>
        </p:spPr>
        <p:txBody>
          <a:bodyPr>
            <a:normAutofit fontScale="90000"/>
          </a:bodyPr>
          <a:lstStyle/>
          <a:p>
            <a:r>
              <a:rPr lang="en-IN" sz="4000" b="1" dirty="0" smtClean="0">
                <a:solidFill>
                  <a:srgbClr val="FF0000"/>
                </a:solidFill>
                <a:latin typeface="Times New Roman" pitchFamily="18" charset="0"/>
                <a:cs typeface="Times New Roman" pitchFamily="18" charset="0"/>
              </a:rPr>
              <a:t/>
            </a:r>
            <a:br>
              <a:rPr lang="en-IN" sz="4000" b="1" dirty="0" smtClean="0">
                <a:solidFill>
                  <a:srgbClr val="FF0000"/>
                </a:solidFill>
                <a:latin typeface="Times New Roman" pitchFamily="18" charset="0"/>
                <a:cs typeface="Times New Roman" pitchFamily="18" charset="0"/>
              </a:rPr>
            </a:br>
            <a:r>
              <a:rPr lang="en-IN" sz="4000" b="1" dirty="0" smtClean="0">
                <a:solidFill>
                  <a:srgbClr val="FF0000"/>
                </a:solidFill>
                <a:latin typeface="Times New Roman" pitchFamily="18" charset="0"/>
                <a:cs typeface="Times New Roman" pitchFamily="18" charset="0"/>
              </a:rPr>
              <a:t>STYLISTIC APPRECIATION OF A POEM</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r>
              <a:rPr lang="en-IN" b="1" dirty="0" smtClean="0">
                <a:solidFill>
                  <a:srgbClr val="0070C0"/>
                </a:solidFill>
                <a:latin typeface="Times New Roman" pitchFamily="18" charset="0"/>
                <a:cs typeface="Times New Roman" pitchFamily="18" charset="0"/>
              </a:rPr>
              <a:t>DR ROOBLE VERMA</a:t>
            </a:r>
          </a:p>
          <a:p>
            <a:r>
              <a:rPr lang="en-IN" b="1" dirty="0" smtClean="0">
                <a:solidFill>
                  <a:srgbClr val="0070C0"/>
                </a:solidFill>
                <a:latin typeface="Times New Roman" pitchFamily="18" charset="0"/>
                <a:cs typeface="Times New Roman" pitchFamily="18" charset="0"/>
              </a:rPr>
              <a:t>READER</a:t>
            </a:r>
          </a:p>
          <a:p>
            <a:r>
              <a:rPr lang="en-IN" b="1" dirty="0" smtClean="0">
                <a:solidFill>
                  <a:srgbClr val="0070C0"/>
                </a:solidFill>
                <a:latin typeface="Times New Roman" pitchFamily="18" charset="0"/>
                <a:cs typeface="Times New Roman" pitchFamily="18" charset="0"/>
              </a:rPr>
              <a:t>SCHOOL OF STUDIES IN ENGLISH</a:t>
            </a:r>
          </a:p>
          <a:p>
            <a:r>
              <a:rPr lang="en-IN" b="1" dirty="0" smtClean="0">
                <a:solidFill>
                  <a:srgbClr val="0070C0"/>
                </a:solidFill>
                <a:latin typeface="Times New Roman" pitchFamily="18" charset="0"/>
                <a:cs typeface="Times New Roman" pitchFamily="18" charset="0"/>
              </a:rPr>
              <a:t>VIKRAM UNIVERSITY, UJJAIN (MP)</a:t>
            </a:r>
            <a:endParaRPr lang="en-US" b="1"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580"/>
            <a:ext cx="8229600" cy="4440246"/>
          </a:xfrm>
        </p:spPr>
        <p:txBody>
          <a:bodyPr/>
          <a:lstStyle/>
          <a:p>
            <a:pPr lvl="0"/>
            <a:r>
              <a:rPr lang="en-IN" sz="3600" b="1" dirty="0">
                <a:solidFill>
                  <a:srgbClr val="C00000"/>
                </a:solidFill>
                <a:latin typeface="Times New Roman" pitchFamily="18" charset="0"/>
                <a:cs typeface="Times New Roman" pitchFamily="18" charset="0"/>
              </a:rPr>
              <a:t>[8] Conclusion: </a:t>
            </a:r>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dirty="0" smtClean="0"/>
              <a:t/>
            </a:r>
            <a:br>
              <a:rPr lang="en-IN" dirty="0" smtClean="0"/>
            </a:br>
            <a:r>
              <a:rPr lang="en-IN" sz="3400" dirty="0">
                <a:latin typeface="Times New Roman" pitchFamily="18" charset="0"/>
                <a:cs typeface="Times New Roman" pitchFamily="18" charset="0"/>
              </a:rPr>
              <a:t>Conclude with personal opinion.</a:t>
            </a:r>
            <a:r>
              <a:rPr lang="en-US" dirty="0"/>
              <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628"/>
            <a:ext cx="8229600" cy="1143000"/>
          </a:xfrm>
        </p:spPr>
        <p:txBody>
          <a:bodyPr>
            <a:noAutofit/>
          </a:bodyPr>
          <a:lstStyle/>
          <a:p>
            <a:r>
              <a:rPr lang="en-IN" sz="8000" b="1" dirty="0" smtClean="0">
                <a:solidFill>
                  <a:srgbClr val="FF0000"/>
                </a:solidFill>
                <a:latin typeface="Times New Roman" pitchFamily="18" charset="0"/>
                <a:cs typeface="Times New Roman" pitchFamily="18" charset="0"/>
              </a:rPr>
              <a:t>THANKS</a:t>
            </a:r>
            <a:endParaRPr lang="en-US" sz="8000" b="1"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r>
              <a:rPr lang="en-IN" b="1" dirty="0">
                <a:solidFill>
                  <a:srgbClr val="FF0000"/>
                </a:solidFill>
              </a:rPr>
              <a:t>After a careful reading of a poem the reader should be in a position to appreciate the piece of poem in the following steps:</a:t>
            </a: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2"/>
            <a:ext cx="8229600" cy="6500834"/>
          </a:xfrm>
        </p:spPr>
        <p:txBody>
          <a:bodyPr>
            <a:normAutofit fontScale="90000"/>
          </a:bodyPr>
          <a:lstStyle/>
          <a:p>
            <a:pPr lvl="0" algn="l"/>
            <a:r>
              <a:rPr lang="en-IN" sz="3600" b="1" dirty="0" smtClean="0">
                <a:solidFill>
                  <a:srgbClr val="C00000"/>
                </a:solidFill>
                <a:latin typeface="Times New Roman" pitchFamily="18" charset="0"/>
                <a:cs typeface="Times New Roman" pitchFamily="18" charset="0"/>
              </a:rPr>
              <a:t>[1] Semantics</a:t>
            </a:r>
            <a:r>
              <a:rPr lang="en-IN" sz="3600" b="1" dirty="0">
                <a:solidFill>
                  <a:srgbClr val="C00000"/>
                </a:solidFill>
                <a:latin typeface="Times New Roman" pitchFamily="18" charset="0"/>
                <a:cs typeface="Times New Roman" pitchFamily="18" charset="0"/>
              </a:rPr>
              <a:t>:</a:t>
            </a:r>
            <a:r>
              <a:rPr lang="en-IN" sz="3600" b="1" dirty="0">
                <a:latin typeface="Times New Roman" pitchFamily="18" charset="0"/>
                <a:cs typeface="Times New Roman" pitchFamily="18" charset="0"/>
              </a:rPr>
              <a:t> </a:t>
            </a:r>
            <a:r>
              <a:rPr lang="en-IN" sz="2700" dirty="0">
                <a:latin typeface="Times New Roman" pitchFamily="18" charset="0"/>
                <a:cs typeface="Times New Roman" pitchFamily="18" charset="0"/>
              </a:rPr>
              <a:t>The main function of semantics is to propose </a:t>
            </a:r>
            <a:r>
              <a:rPr lang="en-IN" sz="2700" dirty="0" smtClean="0">
                <a:latin typeface="Times New Roman" pitchFamily="18" charset="0"/>
                <a:cs typeface="Times New Roman" pitchFamily="18" charset="0"/>
              </a:rPr>
              <a:t>  meanings </a:t>
            </a:r>
            <a:r>
              <a:rPr lang="en-IN" sz="2700" dirty="0">
                <a:latin typeface="Times New Roman" pitchFamily="18" charset="0"/>
                <a:cs typeface="Times New Roman" pitchFamily="18" charset="0"/>
              </a:rPr>
              <a:t>of words and phrases expressed in the poem</a:t>
            </a:r>
            <a:r>
              <a:rPr lang="en-IN" sz="2700" dirty="0" smtClean="0">
                <a:latin typeface="Times New Roman" pitchFamily="18" charset="0"/>
                <a:cs typeface="Times New Roman" pitchFamily="18" charset="0"/>
              </a:rPr>
              <a:t>.</a:t>
            </a:r>
            <a:br>
              <a:rPr lang="en-IN"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b="1" dirty="0" smtClean="0">
                <a:solidFill>
                  <a:srgbClr val="00B050"/>
                </a:solidFill>
                <a:latin typeface="Times New Roman" pitchFamily="18" charset="0"/>
                <a:cs typeface="Times New Roman" pitchFamily="18" charset="0"/>
              </a:rPr>
              <a:t>(</a:t>
            </a:r>
            <a:r>
              <a:rPr lang="en-US" sz="2700" b="1" dirty="0" err="1" smtClean="0">
                <a:solidFill>
                  <a:srgbClr val="00B050"/>
                </a:solidFill>
                <a:latin typeface="Times New Roman" pitchFamily="18" charset="0"/>
                <a:cs typeface="Times New Roman" pitchFamily="18" charset="0"/>
              </a:rPr>
              <a:t>i</a:t>
            </a:r>
            <a:r>
              <a:rPr lang="en-US" sz="2700" b="1" dirty="0" smtClean="0">
                <a:solidFill>
                  <a:srgbClr val="00B050"/>
                </a:solidFill>
                <a:latin typeface="Times New Roman" pitchFamily="18" charset="0"/>
                <a:cs typeface="Times New Roman" pitchFamily="18" charset="0"/>
              </a:rPr>
              <a:t>)</a:t>
            </a:r>
            <a:r>
              <a:rPr lang="en-IN" sz="2700" b="1" dirty="0" smtClean="0">
                <a:solidFill>
                  <a:srgbClr val="00B050"/>
                </a:solidFill>
                <a:latin typeface="Times New Roman" pitchFamily="18" charset="0"/>
                <a:cs typeface="Times New Roman" pitchFamily="18" charset="0"/>
              </a:rPr>
              <a:t>General </a:t>
            </a:r>
            <a:r>
              <a:rPr lang="en-IN" sz="2700" b="1" dirty="0">
                <a:solidFill>
                  <a:srgbClr val="00B050"/>
                </a:solidFill>
                <a:latin typeface="Times New Roman" pitchFamily="18" charset="0"/>
                <a:cs typeface="Times New Roman" pitchFamily="18" charset="0"/>
              </a:rPr>
              <a:t>Meaning: </a:t>
            </a:r>
            <a:r>
              <a:rPr lang="en-IN" sz="2700" dirty="0">
                <a:latin typeface="Times New Roman" pitchFamily="18" charset="0"/>
                <a:cs typeface="Times New Roman" pitchFamily="18" charset="0"/>
              </a:rPr>
              <a:t>General meaning of the poem be expressed simply in one, or at the most two sentences. It should be based on a reading of the whole poem. The title of the poem may give indication of its general meaning</a:t>
            </a:r>
            <a:r>
              <a:rPr lang="en-IN" sz="2700" dirty="0" smtClean="0">
                <a:latin typeface="Times New Roman" pitchFamily="18" charset="0"/>
                <a:cs typeface="Times New Roman" pitchFamily="18" charset="0"/>
              </a:rPr>
              <a:t>.</a:t>
            </a:r>
            <a:br>
              <a:rPr lang="en-IN"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b="1" dirty="0">
                <a:solidFill>
                  <a:srgbClr val="00B050"/>
                </a:solidFill>
                <a:latin typeface="Times New Roman" pitchFamily="18" charset="0"/>
                <a:cs typeface="Times New Roman" pitchFamily="18" charset="0"/>
              </a:rPr>
              <a:t>(ii)</a:t>
            </a:r>
            <a:r>
              <a:rPr lang="en-IN" sz="2700" b="1" dirty="0">
                <a:solidFill>
                  <a:srgbClr val="00B050"/>
                </a:solidFill>
                <a:latin typeface="Times New Roman" pitchFamily="18" charset="0"/>
                <a:cs typeface="Times New Roman" pitchFamily="18" charset="0"/>
              </a:rPr>
              <a:t>Detailed Meaning: </a:t>
            </a:r>
            <a:r>
              <a:rPr lang="en-IN" sz="2700" dirty="0">
                <a:latin typeface="Times New Roman" pitchFamily="18" charset="0"/>
                <a:cs typeface="Times New Roman" pitchFamily="18" charset="0"/>
              </a:rPr>
              <a:t>Detailed meaning should be done stanza by stanza. </a:t>
            </a:r>
            <a:r>
              <a:rPr lang="en-IN" sz="2700" dirty="0" smtClean="0">
                <a:latin typeface="Times New Roman" pitchFamily="18" charset="0"/>
                <a:cs typeface="Times New Roman" pitchFamily="18" charset="0"/>
              </a:rPr>
              <a:t/>
            </a:r>
            <a:br>
              <a:rPr lang="en-IN"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solidFill>
                  <a:srgbClr val="00B050"/>
                </a:solidFill>
                <a:latin typeface="Times New Roman" pitchFamily="18" charset="0"/>
                <a:cs typeface="Times New Roman" pitchFamily="18" charset="0"/>
              </a:rPr>
              <a:t>(</a:t>
            </a:r>
            <a:r>
              <a:rPr lang="en-US" sz="2700" b="1" dirty="0" smtClean="0">
                <a:solidFill>
                  <a:srgbClr val="00B050"/>
                </a:solidFill>
                <a:latin typeface="Times New Roman" pitchFamily="18" charset="0"/>
                <a:cs typeface="Times New Roman" pitchFamily="18" charset="0"/>
              </a:rPr>
              <a:t>iii)</a:t>
            </a:r>
            <a:r>
              <a:rPr lang="en-IN" sz="2700" b="1" dirty="0" smtClean="0">
                <a:solidFill>
                  <a:srgbClr val="00B050"/>
                </a:solidFill>
                <a:latin typeface="Times New Roman" pitchFamily="18" charset="0"/>
                <a:cs typeface="Times New Roman" pitchFamily="18" charset="0"/>
              </a:rPr>
              <a:t>Intention: </a:t>
            </a:r>
            <a:r>
              <a:rPr lang="en-US" sz="2700" b="1" dirty="0" smtClean="0">
                <a:solidFill>
                  <a:srgbClr val="7030A0"/>
                </a:solidFill>
                <a:latin typeface="Times New Roman" pitchFamily="18" charset="0"/>
                <a:cs typeface="Times New Roman" pitchFamily="18" charset="0"/>
              </a:rPr>
              <a:t>(</a:t>
            </a:r>
            <a:r>
              <a:rPr lang="en-IN" sz="2700" dirty="0" smtClean="0">
                <a:latin typeface="Times New Roman" pitchFamily="18" charset="0"/>
                <a:cs typeface="Times New Roman" pitchFamily="18" charset="0"/>
              </a:rPr>
              <a:t>Every </a:t>
            </a:r>
            <a:r>
              <a:rPr lang="en-IN" sz="2700" dirty="0">
                <a:latin typeface="Times New Roman" pitchFamily="18" charset="0"/>
                <a:cs typeface="Times New Roman" pitchFamily="18" charset="0"/>
              </a:rPr>
              <a:t>poem conveys an experience and attempts to arouse certain feelings in the reader. That feeling which the poem arouses can help to find out the intention. It may different for different individual because every individual has different feelings aroused after reading the poem</a:t>
            </a: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pPr lvl="0" algn="l"/>
            <a:r>
              <a:rPr lang="en-IN" sz="3200" b="1" dirty="0">
                <a:solidFill>
                  <a:srgbClr val="C00000"/>
                </a:solidFill>
                <a:latin typeface="Times New Roman" pitchFamily="18" charset="0"/>
                <a:cs typeface="Times New Roman" pitchFamily="18" charset="0"/>
              </a:rPr>
              <a:t>[2] Structural Devices: </a:t>
            </a:r>
            <a:r>
              <a:rPr lang="en-IN" sz="2400" dirty="0">
                <a:latin typeface="Times New Roman" pitchFamily="18" charset="0"/>
                <a:cs typeface="Times New Roman" pitchFamily="18" charset="0"/>
              </a:rPr>
              <a:t>These devices indicate the way a whole poem has been build and become apparent as soon as the meaning of the poem has been </a:t>
            </a:r>
            <a:r>
              <a:rPr lang="en-IN" sz="2400" dirty="0" smtClean="0">
                <a:latin typeface="Times New Roman" pitchFamily="18" charset="0"/>
                <a:cs typeface="Times New Roman" pitchFamily="18" charset="0"/>
              </a:rPr>
              <a:t>found.</a:t>
            </a:r>
            <a:br>
              <a:rPr lang="en-IN"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a:t>
            </a:r>
            <a:r>
              <a:rPr lang="en-US" sz="2400" b="1" dirty="0" err="1">
                <a:solidFill>
                  <a:srgbClr val="00B050"/>
                </a:solidFill>
                <a:latin typeface="Times New Roman" pitchFamily="18" charset="0"/>
                <a:cs typeface="Times New Roman" pitchFamily="18" charset="0"/>
              </a:rPr>
              <a:t>i</a:t>
            </a:r>
            <a:r>
              <a:rPr lang="en-US" sz="2400" b="1" dirty="0">
                <a:solidFill>
                  <a:srgbClr val="00B050"/>
                </a:solidFill>
                <a:latin typeface="Times New Roman" pitchFamily="18" charset="0"/>
                <a:cs typeface="Times New Roman" pitchFamily="18" charset="0"/>
              </a:rPr>
              <a:t>)</a:t>
            </a:r>
            <a:r>
              <a:rPr lang="en-IN" sz="2400" b="1" dirty="0">
                <a:solidFill>
                  <a:srgbClr val="00B050"/>
                </a:solidFill>
                <a:latin typeface="Times New Roman" pitchFamily="18" charset="0"/>
                <a:cs typeface="Times New Roman" pitchFamily="18" charset="0"/>
              </a:rPr>
              <a:t>Repetition: </a:t>
            </a:r>
            <a:r>
              <a:rPr lang="en-IN" sz="2400" dirty="0">
                <a:latin typeface="Times New Roman" pitchFamily="18" charset="0"/>
                <a:cs typeface="Times New Roman" pitchFamily="18" charset="0"/>
              </a:rPr>
              <a:t>Poets often repeat words, single lines or whole stanzas at intervals to emphasize a particular idea. Identify them and write them</a:t>
            </a:r>
            <a:r>
              <a:rPr lang="en-IN" sz="2400" dirty="0" smtClean="0">
                <a:latin typeface="Times New Roman" pitchFamily="18" charset="0"/>
                <a:cs typeface="Times New Roman" pitchFamily="18" charset="0"/>
              </a:rPr>
              <a:t>.</a:t>
            </a:r>
            <a:br>
              <a:rPr lang="en-IN"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a:t>
            </a:r>
            <a:r>
              <a:rPr lang="en-IN" sz="2400" b="1" dirty="0">
                <a:solidFill>
                  <a:srgbClr val="00B050"/>
                </a:solidFill>
                <a:latin typeface="Times New Roman" pitchFamily="18" charset="0"/>
                <a:cs typeface="Times New Roman" pitchFamily="18" charset="0"/>
              </a:rPr>
              <a:t>Contrast: </a:t>
            </a:r>
            <a:r>
              <a:rPr lang="en-IN" sz="2400" dirty="0">
                <a:latin typeface="Times New Roman" pitchFamily="18" charset="0"/>
                <a:cs typeface="Times New Roman" pitchFamily="18" charset="0"/>
              </a:rPr>
              <a:t>This is one of the most common of all structural devices. It occurs when we find two completely opposite pictures side by side. Sometimes the contrast is obvious sometimes it is hidden. Identify it and write</a:t>
            </a:r>
            <a:r>
              <a:rPr lang="en-IN" sz="2400" dirty="0" smtClean="0">
                <a:latin typeface="Times New Roman" pitchFamily="18" charset="0"/>
                <a:cs typeface="Times New Roman" pitchFamily="18" charset="0"/>
              </a:rPr>
              <a:t>.</a:t>
            </a:r>
            <a:br>
              <a:rPr lang="en-IN"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(iii)</a:t>
            </a:r>
            <a:r>
              <a:rPr lang="en-IN" sz="2400" b="1" dirty="0">
                <a:solidFill>
                  <a:srgbClr val="00B050"/>
                </a:solidFill>
                <a:latin typeface="Times New Roman" pitchFamily="18" charset="0"/>
                <a:cs typeface="Times New Roman" pitchFamily="18" charset="0"/>
              </a:rPr>
              <a:t>Illustration: </a:t>
            </a:r>
            <a:r>
              <a:rPr lang="en-IN" sz="2400" dirty="0">
                <a:latin typeface="Times New Roman" pitchFamily="18" charset="0"/>
                <a:cs typeface="Times New Roman" pitchFamily="18" charset="0"/>
              </a:rPr>
              <a:t>This is an example which usually takes the form of a vivid picture by which a poet makes an idea clear.</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511816"/>
          </a:xfrm>
        </p:spPr>
        <p:txBody>
          <a:bodyPr>
            <a:normAutofit/>
          </a:bodyPr>
          <a:lstStyle/>
          <a:p>
            <a:pPr lvl="0" algn="l"/>
            <a:r>
              <a:rPr lang="en-IN" sz="3200" b="1" dirty="0" smtClean="0">
                <a:solidFill>
                  <a:srgbClr val="C00000"/>
                </a:solidFill>
                <a:latin typeface="Times New Roman" pitchFamily="18" charset="0"/>
                <a:cs typeface="Times New Roman" pitchFamily="18" charset="0"/>
              </a:rPr>
              <a:t>[3]Sense </a:t>
            </a:r>
            <a:r>
              <a:rPr lang="en-IN" sz="3200" b="1" dirty="0">
                <a:solidFill>
                  <a:srgbClr val="C00000"/>
                </a:solidFill>
                <a:latin typeface="Times New Roman" pitchFamily="18" charset="0"/>
                <a:cs typeface="Times New Roman" pitchFamily="18" charset="0"/>
              </a:rPr>
              <a:t>Devices: </a:t>
            </a:r>
            <a:r>
              <a:rPr lang="en-IN" sz="2600" dirty="0">
                <a:latin typeface="Times New Roman" pitchFamily="18" charset="0"/>
                <a:cs typeface="Times New Roman" pitchFamily="18" charset="0"/>
              </a:rPr>
              <a:t>There are the various figures of speech that need to be identified by the reader and analysed with example. Some of the sense devices are</a:t>
            </a:r>
            <a:r>
              <a:rPr lang="en-IN" sz="2600" dirty="0" smtClean="0">
                <a:latin typeface="Times New Roman" pitchFamily="18" charset="0"/>
                <a:cs typeface="Times New Roman" pitchFamily="18" charset="0"/>
              </a:rPr>
              <a:t>:</a:t>
            </a:r>
            <a:br>
              <a:rPr lang="en-IN" sz="2600" dirty="0" smtClean="0">
                <a:latin typeface="Times New Roman" pitchFamily="18" charset="0"/>
                <a:cs typeface="Times New Roman" pitchFamily="18" charset="0"/>
              </a:rPr>
            </a:b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a:t>
            </a:r>
            <a:r>
              <a:rPr lang="en-US" sz="2400" b="1" dirty="0" err="1">
                <a:solidFill>
                  <a:srgbClr val="00B050"/>
                </a:solidFill>
                <a:latin typeface="Times New Roman" pitchFamily="18" charset="0"/>
                <a:cs typeface="Times New Roman" pitchFamily="18" charset="0"/>
              </a:rPr>
              <a:t>i</a:t>
            </a:r>
            <a:r>
              <a:rPr lang="en-US" sz="2400" b="1" dirty="0">
                <a:solidFill>
                  <a:srgbClr val="00B050"/>
                </a:solidFill>
                <a:latin typeface="Times New Roman" pitchFamily="18" charset="0"/>
                <a:cs typeface="Times New Roman" pitchFamily="18" charset="0"/>
              </a:rPr>
              <a:t>) </a:t>
            </a:r>
            <a:r>
              <a:rPr lang="en-IN" sz="2400" b="1" dirty="0">
                <a:solidFill>
                  <a:srgbClr val="00B050"/>
                </a:solidFill>
                <a:latin typeface="Times New Roman" pitchFamily="18" charset="0"/>
                <a:cs typeface="Times New Roman" pitchFamily="18" charset="0"/>
              </a:rPr>
              <a:t>Simile: </a:t>
            </a:r>
            <a:r>
              <a:rPr lang="en-IN" sz="2600" dirty="0" smtClean="0">
                <a:latin typeface="Times New Roman" pitchFamily="18" charset="0"/>
                <a:cs typeface="Times New Roman" pitchFamily="18" charset="0"/>
              </a:rPr>
              <a:t>Identify </a:t>
            </a:r>
            <a:r>
              <a:rPr lang="en-IN" sz="2600" dirty="0">
                <a:latin typeface="Times New Roman" pitchFamily="18" charset="0"/>
                <a:cs typeface="Times New Roman" pitchFamily="18" charset="0"/>
              </a:rPr>
              <a:t>the simile and </a:t>
            </a:r>
            <a:r>
              <a:rPr lang="en-IN" sz="2600" dirty="0" smtClean="0">
                <a:latin typeface="Times New Roman" pitchFamily="18" charset="0"/>
                <a:cs typeface="Times New Roman" pitchFamily="18" charset="0"/>
              </a:rPr>
              <a:t>analyse.</a:t>
            </a:r>
            <a:br>
              <a:rPr lang="en-IN" sz="2600" dirty="0" smtClean="0">
                <a:latin typeface="Times New Roman" pitchFamily="18" charset="0"/>
                <a:cs typeface="Times New Roman" pitchFamily="18" charset="0"/>
              </a:rPr>
            </a:b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 </a:t>
            </a:r>
            <a:r>
              <a:rPr lang="en-IN" sz="2400" b="1" dirty="0">
                <a:solidFill>
                  <a:srgbClr val="00B050"/>
                </a:solidFill>
                <a:latin typeface="Times New Roman" pitchFamily="18" charset="0"/>
                <a:cs typeface="Times New Roman" pitchFamily="18" charset="0"/>
              </a:rPr>
              <a:t>Metaphor: </a:t>
            </a:r>
            <a:r>
              <a:rPr lang="en-IN" sz="2600" dirty="0" smtClean="0">
                <a:latin typeface="Times New Roman" pitchFamily="18" charset="0"/>
                <a:cs typeface="Times New Roman" pitchFamily="18" charset="0"/>
              </a:rPr>
              <a:t>Identify </a:t>
            </a:r>
            <a:r>
              <a:rPr lang="en-IN" sz="2600" dirty="0">
                <a:latin typeface="Times New Roman" pitchFamily="18" charset="0"/>
                <a:cs typeface="Times New Roman" pitchFamily="18" charset="0"/>
              </a:rPr>
              <a:t>the simile and </a:t>
            </a:r>
            <a:r>
              <a:rPr lang="en-IN" sz="2600" dirty="0" smtClean="0">
                <a:latin typeface="Times New Roman" pitchFamily="18" charset="0"/>
                <a:cs typeface="Times New Roman" pitchFamily="18" charset="0"/>
              </a:rPr>
              <a:t>analyse</a:t>
            </a:r>
            <a:br>
              <a:rPr lang="en-IN" sz="2600" dirty="0" smtClean="0">
                <a:latin typeface="Times New Roman" pitchFamily="18" charset="0"/>
                <a:cs typeface="Times New Roman" pitchFamily="18" charset="0"/>
              </a:rPr>
            </a:b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(iii) </a:t>
            </a:r>
            <a:r>
              <a:rPr lang="en-IN" sz="2400" b="1" dirty="0">
                <a:solidFill>
                  <a:srgbClr val="00B050"/>
                </a:solidFill>
                <a:latin typeface="Times New Roman" pitchFamily="18" charset="0"/>
                <a:cs typeface="Times New Roman" pitchFamily="18" charset="0"/>
              </a:rPr>
              <a:t>Personification: </a:t>
            </a:r>
            <a:r>
              <a:rPr lang="en-IN" sz="2600" dirty="0" smtClean="0">
                <a:latin typeface="Times New Roman" pitchFamily="18" charset="0"/>
                <a:cs typeface="Times New Roman" pitchFamily="18" charset="0"/>
              </a:rPr>
              <a:t>Identify </a:t>
            </a:r>
            <a:r>
              <a:rPr lang="en-IN" sz="2600" dirty="0">
                <a:latin typeface="Times New Roman" pitchFamily="18" charset="0"/>
                <a:cs typeface="Times New Roman" pitchFamily="18" charset="0"/>
              </a:rPr>
              <a:t>the simile and </a:t>
            </a:r>
            <a:r>
              <a:rPr lang="en-IN" sz="2600" dirty="0" smtClean="0">
                <a:latin typeface="Times New Roman" pitchFamily="18" charset="0"/>
                <a:cs typeface="Times New Roman" pitchFamily="18" charset="0"/>
              </a:rPr>
              <a:t>analyse.</a:t>
            </a:r>
            <a:br>
              <a:rPr lang="en-IN" sz="2600" dirty="0" smtClean="0">
                <a:latin typeface="Times New Roman" pitchFamily="18" charset="0"/>
                <a:cs typeface="Times New Roman" pitchFamily="18" charset="0"/>
              </a:rPr>
            </a:b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IN" sz="2600" b="1" u="sng" dirty="0">
                <a:solidFill>
                  <a:srgbClr val="FF3399"/>
                </a:solidFill>
                <a:latin typeface="Times New Roman" pitchFamily="18" charset="0"/>
                <a:cs typeface="Times New Roman" pitchFamily="18" charset="0"/>
              </a:rPr>
              <a:t>Note: </a:t>
            </a:r>
            <a:r>
              <a:rPr lang="en-IN" sz="2600" b="1" dirty="0">
                <a:solidFill>
                  <a:srgbClr val="FF3399"/>
                </a:solidFill>
                <a:latin typeface="Times New Roman" pitchFamily="18" charset="0"/>
                <a:cs typeface="Times New Roman" pitchFamily="18" charset="0"/>
              </a:rPr>
              <a:t>If there are other figures of speech the readers need to identify them and analyse them.</a:t>
            </a: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369072"/>
          </a:xfrm>
        </p:spPr>
        <p:txBody>
          <a:bodyPr>
            <a:normAutofit fontScale="90000"/>
          </a:bodyPr>
          <a:lstStyle/>
          <a:p>
            <a:pPr algn="l"/>
            <a:r>
              <a:rPr lang="en-IN" sz="3200" b="1" dirty="0" smtClean="0">
                <a:solidFill>
                  <a:srgbClr val="C00000"/>
                </a:solidFill>
                <a:latin typeface="Times New Roman" pitchFamily="18" charset="0"/>
                <a:cs typeface="Times New Roman" pitchFamily="18" charset="0"/>
              </a:rPr>
              <a:t>[4] Sound </a:t>
            </a:r>
            <a:r>
              <a:rPr lang="en-IN" sz="3200" b="1" dirty="0">
                <a:solidFill>
                  <a:srgbClr val="C00000"/>
                </a:solidFill>
                <a:latin typeface="Times New Roman" pitchFamily="18" charset="0"/>
                <a:cs typeface="Times New Roman" pitchFamily="18" charset="0"/>
              </a:rPr>
              <a:t>Devices: </a:t>
            </a:r>
            <a:r>
              <a:rPr lang="en-IN" sz="2700" dirty="0">
                <a:latin typeface="Times New Roman" pitchFamily="18" charset="0"/>
                <a:cs typeface="Times New Roman" pitchFamily="18" charset="0"/>
              </a:rPr>
              <a:t>The devices that add to the musical quality of a poem when it is read should be analysed. The important sound devices are</a:t>
            </a:r>
            <a:r>
              <a:rPr lang="en-IN" sz="2700" dirty="0" smtClean="0">
                <a:latin typeface="Times New Roman" pitchFamily="18" charset="0"/>
                <a:cs typeface="Times New Roman" pitchFamily="18" charset="0"/>
              </a:rPr>
              <a:t>:</a:t>
            </a:r>
            <a:br>
              <a:rPr lang="en-IN" sz="2700" dirty="0" smtClean="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
            </a:r>
            <a:br>
              <a:rPr lang="en-US" sz="2400" b="1" dirty="0">
                <a:solidFill>
                  <a:srgbClr val="00B050"/>
                </a:solidFill>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a:t>
            </a:r>
            <a:r>
              <a:rPr lang="en-US" sz="2400" b="1" dirty="0" err="1">
                <a:solidFill>
                  <a:srgbClr val="00B050"/>
                </a:solidFill>
                <a:latin typeface="Times New Roman" pitchFamily="18" charset="0"/>
                <a:cs typeface="Times New Roman" pitchFamily="18" charset="0"/>
              </a:rPr>
              <a:t>i</a:t>
            </a:r>
            <a:r>
              <a:rPr lang="en-US" sz="2400" b="1" dirty="0">
                <a:solidFill>
                  <a:srgbClr val="00B050"/>
                </a:solidFill>
                <a:latin typeface="Times New Roman" pitchFamily="18" charset="0"/>
                <a:cs typeface="Times New Roman" pitchFamily="18" charset="0"/>
              </a:rPr>
              <a:t>) </a:t>
            </a:r>
            <a:r>
              <a:rPr lang="en-IN" sz="2400" b="1" dirty="0" smtClean="0">
                <a:solidFill>
                  <a:srgbClr val="00B050"/>
                </a:solidFill>
                <a:latin typeface="Times New Roman" pitchFamily="18" charset="0"/>
                <a:cs typeface="Times New Roman" pitchFamily="18" charset="0"/>
              </a:rPr>
              <a:t>Alliteration:</a:t>
            </a:r>
            <a:r>
              <a:rPr lang="en-IN" sz="2400" dirty="0">
                <a:latin typeface="Times New Roman" pitchFamily="18" charset="0"/>
                <a:cs typeface="Times New Roman" pitchFamily="18" charset="0"/>
              </a:rPr>
              <a:t> Identifying the alliteration and analysing.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
            </a:r>
            <a:br>
              <a:rPr lang="en-US" sz="2400" b="1" dirty="0">
                <a:solidFill>
                  <a:srgbClr val="00B050"/>
                </a:solidFill>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 </a:t>
            </a:r>
            <a:r>
              <a:rPr lang="en-IN" sz="2400" b="1" dirty="0" smtClean="0">
                <a:solidFill>
                  <a:srgbClr val="00B050"/>
                </a:solidFill>
                <a:latin typeface="Times New Roman" pitchFamily="18" charset="0"/>
                <a:cs typeface="Times New Roman" pitchFamily="18" charset="0"/>
              </a:rPr>
              <a:t>Onomatopoeia:</a:t>
            </a:r>
            <a:r>
              <a:rPr lang="en-IN" sz="2400" dirty="0">
                <a:latin typeface="Times New Roman" pitchFamily="18" charset="0"/>
                <a:cs typeface="Times New Roman" pitchFamily="18" charset="0"/>
              </a:rPr>
              <a:t> Identifying the </a:t>
            </a:r>
            <a:r>
              <a:rPr lang="en-IN" sz="2400" dirty="0" smtClean="0">
                <a:latin typeface="Times New Roman" pitchFamily="18" charset="0"/>
                <a:cs typeface="Times New Roman" pitchFamily="18" charset="0"/>
              </a:rPr>
              <a:t>onomatopoeic words </a:t>
            </a:r>
            <a:r>
              <a:rPr lang="en-IN" sz="2400" dirty="0">
                <a:latin typeface="Times New Roman" pitchFamily="18" charset="0"/>
                <a:cs typeface="Times New Roman" pitchFamily="18" charset="0"/>
              </a:rPr>
              <a:t>and </a:t>
            </a:r>
            <a:r>
              <a:rPr lang="en-IN" sz="2400" dirty="0" smtClean="0">
                <a:latin typeface="Times New Roman" pitchFamily="18" charset="0"/>
                <a:cs typeface="Times New Roman" pitchFamily="18" charset="0"/>
              </a:rPr>
              <a:t>    			        analysing</a:t>
            </a:r>
            <a:r>
              <a:rPr lang="en-IN" sz="2400" dirty="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
            </a:r>
            <a:br>
              <a:rPr lang="en-US" sz="2400" b="1" dirty="0">
                <a:solidFill>
                  <a:srgbClr val="00B050"/>
                </a:solidFill>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(iii) </a:t>
            </a:r>
            <a:r>
              <a:rPr lang="en-IN" sz="2400" b="1" dirty="0">
                <a:solidFill>
                  <a:srgbClr val="00B050"/>
                </a:solidFill>
                <a:latin typeface="Times New Roman" pitchFamily="18" charset="0"/>
                <a:cs typeface="Times New Roman" pitchFamily="18" charset="0"/>
              </a:rPr>
              <a:t>Rhyme </a:t>
            </a:r>
            <a:r>
              <a:rPr lang="en-IN" sz="2400" b="1" dirty="0" smtClean="0">
                <a:solidFill>
                  <a:srgbClr val="00B050"/>
                </a:solidFill>
                <a:latin typeface="Times New Roman" pitchFamily="18" charset="0"/>
                <a:cs typeface="Times New Roman" pitchFamily="18" charset="0"/>
              </a:rPr>
              <a:t>scheme:</a:t>
            </a:r>
            <a:r>
              <a:rPr lang="en-IN" sz="2400" dirty="0">
                <a:latin typeface="Times New Roman" pitchFamily="18" charset="0"/>
                <a:cs typeface="Times New Roman" pitchFamily="18" charset="0"/>
              </a:rPr>
              <a:t> Identifying the </a:t>
            </a:r>
            <a:r>
              <a:rPr lang="en-IN" sz="2400" dirty="0" smtClean="0">
                <a:latin typeface="Times New Roman" pitchFamily="18" charset="0"/>
                <a:cs typeface="Times New Roman" pitchFamily="18" charset="0"/>
              </a:rPr>
              <a:t>rhyme scheme and </a:t>
            </a:r>
            <a:r>
              <a:rPr lang="en-IN" sz="2400" dirty="0">
                <a:latin typeface="Times New Roman" pitchFamily="18" charset="0"/>
                <a:cs typeface="Times New Roman" pitchFamily="18" charset="0"/>
              </a:rPr>
              <a:t>analysing.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
            </a:r>
            <a:br>
              <a:rPr lang="en-US" sz="2400" b="1" dirty="0">
                <a:solidFill>
                  <a:srgbClr val="00B050"/>
                </a:solidFill>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(iv) </a:t>
            </a:r>
            <a:r>
              <a:rPr lang="en-IN" sz="2400" b="1" dirty="0">
                <a:solidFill>
                  <a:srgbClr val="00B050"/>
                </a:solidFill>
                <a:latin typeface="Times New Roman" pitchFamily="18" charset="0"/>
                <a:cs typeface="Times New Roman" pitchFamily="18" charset="0"/>
              </a:rPr>
              <a:t>Rhythmic </a:t>
            </a:r>
            <a:r>
              <a:rPr lang="en-IN" sz="2400" b="1" dirty="0" smtClean="0">
                <a:solidFill>
                  <a:srgbClr val="00B050"/>
                </a:solidFill>
                <a:latin typeface="Times New Roman" pitchFamily="18" charset="0"/>
                <a:cs typeface="Times New Roman" pitchFamily="18" charset="0"/>
              </a:rPr>
              <a:t>pattern: </a:t>
            </a:r>
            <a:r>
              <a:rPr lang="en-IN" sz="2400" dirty="0">
                <a:latin typeface="Times New Roman" pitchFamily="18" charset="0"/>
                <a:cs typeface="Times New Roman" pitchFamily="18" charset="0"/>
              </a:rPr>
              <a:t>Identifying the </a:t>
            </a:r>
            <a:r>
              <a:rPr lang="en-IN" sz="2400" dirty="0" smtClean="0">
                <a:latin typeface="Times New Roman" pitchFamily="18" charset="0"/>
                <a:cs typeface="Times New Roman" pitchFamily="18" charset="0"/>
              </a:rPr>
              <a:t>rhythmic pattern </a:t>
            </a:r>
            <a:r>
              <a:rPr lang="en-IN" sz="2400" dirty="0">
                <a:latin typeface="Times New Roman" pitchFamily="18" charset="0"/>
                <a:cs typeface="Times New Roman" pitchFamily="18" charset="0"/>
              </a:rPr>
              <a:t>and analysing.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
            </a:r>
            <a:br>
              <a:rPr lang="en-US" sz="2400" b="1" dirty="0">
                <a:solidFill>
                  <a:srgbClr val="00B050"/>
                </a:solidFill>
                <a:latin typeface="Times New Roman" pitchFamily="18" charset="0"/>
                <a:cs typeface="Times New Roman" pitchFamily="18" charset="0"/>
              </a:rPr>
            </a:br>
            <a:r>
              <a:rPr lang="en-US" sz="2400" b="1" dirty="0">
                <a:solidFill>
                  <a:srgbClr val="00B050"/>
                </a:solidFill>
                <a:latin typeface="Times New Roman" pitchFamily="18" charset="0"/>
                <a:cs typeface="Times New Roman" pitchFamily="18" charset="0"/>
              </a:rPr>
              <a:t>(v) </a:t>
            </a:r>
            <a:r>
              <a:rPr lang="en-IN" sz="2400" b="1" dirty="0" smtClean="0">
                <a:solidFill>
                  <a:srgbClr val="00B050"/>
                </a:solidFill>
                <a:latin typeface="Times New Roman" pitchFamily="18" charset="0"/>
                <a:cs typeface="Times New Roman" pitchFamily="18" charset="0"/>
              </a:rPr>
              <a:t>Assonance:</a:t>
            </a:r>
            <a:r>
              <a:rPr lang="en-IN" dirty="0">
                <a:latin typeface="Times New Roman" pitchFamily="18" charset="0"/>
                <a:cs typeface="Times New Roman" pitchFamily="18" charset="0"/>
              </a:rPr>
              <a:t> </a:t>
            </a:r>
            <a:r>
              <a:rPr lang="en-IN" sz="2400" dirty="0">
                <a:latin typeface="Times New Roman" pitchFamily="18" charset="0"/>
                <a:cs typeface="Times New Roman" pitchFamily="18" charset="0"/>
              </a:rPr>
              <a:t>Identifying the </a:t>
            </a:r>
            <a:r>
              <a:rPr lang="en-IN" sz="2400" dirty="0" smtClean="0">
                <a:latin typeface="Times New Roman" pitchFamily="18" charset="0"/>
                <a:cs typeface="Times New Roman" pitchFamily="18" charset="0"/>
              </a:rPr>
              <a:t>assonance in the poem and </a:t>
            </a:r>
            <a:r>
              <a:rPr lang="en-IN" sz="2400" dirty="0">
                <a:latin typeface="Times New Roman" pitchFamily="18" charset="0"/>
                <a:cs typeface="Times New Roman" pitchFamily="18" charset="0"/>
              </a:rPr>
              <a:t>analysing.</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6083320"/>
          </a:xfrm>
        </p:spPr>
        <p:txBody>
          <a:bodyPr>
            <a:normAutofit/>
          </a:bodyPr>
          <a:lstStyle/>
          <a:p>
            <a:pPr lvl="0" algn="l"/>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sz="3600" b="1" dirty="0" smtClean="0">
                <a:solidFill>
                  <a:srgbClr val="C00000"/>
                </a:solidFill>
                <a:latin typeface="Times New Roman" pitchFamily="18" charset="0"/>
                <a:cs typeface="Times New Roman" pitchFamily="18" charset="0"/>
              </a:rPr>
              <a:t>[5]  Cohesive </a:t>
            </a:r>
            <a:r>
              <a:rPr lang="en-IN" sz="3600" b="1" dirty="0">
                <a:solidFill>
                  <a:srgbClr val="C00000"/>
                </a:solidFill>
                <a:latin typeface="Times New Roman" pitchFamily="18" charset="0"/>
                <a:cs typeface="Times New Roman" pitchFamily="18" charset="0"/>
              </a:rPr>
              <a:t>Devices: </a:t>
            </a:r>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sz="3400" dirty="0" smtClean="0">
                <a:latin typeface="Times New Roman" pitchFamily="18" charset="0"/>
                <a:cs typeface="Times New Roman" pitchFamily="18" charset="0"/>
              </a:rPr>
              <a:t>The </a:t>
            </a:r>
            <a:r>
              <a:rPr lang="en-IN" sz="3400" dirty="0">
                <a:latin typeface="Times New Roman" pitchFamily="18" charset="0"/>
                <a:cs typeface="Times New Roman" pitchFamily="18" charset="0"/>
              </a:rPr>
              <a:t>intra-textual relations of a grammatical and lexical kind which knit the parts of a text together into a complete unit of discourse which therefore convey the meaning of the text as a whole are termed as cohesive devices.</a:t>
            </a:r>
            <a:r>
              <a:rPr lang="en-US" dirty="0"/>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6"/>
            <a:ext cx="8401080" cy="5297502"/>
          </a:xfrm>
        </p:spPr>
        <p:txBody>
          <a:bodyPr/>
          <a:lstStyle/>
          <a:p>
            <a:pPr lvl="0" algn="l"/>
            <a:r>
              <a:rPr lang="en-IN" sz="3600" b="1" dirty="0" smtClean="0">
                <a:solidFill>
                  <a:srgbClr val="C00000"/>
                </a:solidFill>
                <a:latin typeface="Times New Roman" pitchFamily="18" charset="0"/>
                <a:cs typeface="Times New Roman" pitchFamily="18" charset="0"/>
              </a:rPr>
              <a:t>[6] Foregrounding</a:t>
            </a:r>
            <a:r>
              <a:rPr lang="en-IN" sz="3600" b="1" dirty="0">
                <a:solidFill>
                  <a:srgbClr val="C00000"/>
                </a:solidFill>
                <a:latin typeface="Times New Roman" pitchFamily="18" charset="0"/>
                <a:cs typeface="Times New Roman" pitchFamily="18" charset="0"/>
              </a:rPr>
              <a:t>:</a:t>
            </a:r>
            <a:r>
              <a:rPr lang="en-IN" b="1" dirty="0"/>
              <a:t> </a:t>
            </a:r>
            <a:r>
              <a:rPr lang="en-IN" b="1" dirty="0" smtClean="0"/>
              <a:t/>
            </a:r>
            <a:br>
              <a:rPr lang="en-IN" b="1" dirty="0" smtClean="0"/>
            </a:br>
            <a:r>
              <a:rPr lang="en-IN" b="1" dirty="0"/>
              <a:t/>
            </a:r>
            <a:br>
              <a:rPr lang="en-IN" b="1" dirty="0"/>
            </a:br>
            <a:r>
              <a:rPr lang="en-IN" sz="3400" dirty="0">
                <a:latin typeface="Times New Roman" pitchFamily="18" charset="0"/>
                <a:cs typeface="Times New Roman" pitchFamily="18" charset="0"/>
              </a:rPr>
              <a:t>unusual expressions that are against normal expressions are taken under the </a:t>
            </a:r>
            <a:r>
              <a:rPr lang="en-IN" sz="3400" dirty="0" smtClean="0">
                <a:latin typeface="Times New Roman" pitchFamily="18" charset="0"/>
                <a:cs typeface="Times New Roman" pitchFamily="18" charset="0"/>
              </a:rPr>
              <a:t>foregrounding. The readers need to choose them and analyse. </a:t>
            </a:r>
            <a:r>
              <a:rPr lang="en-US" sz="3400" dirty="0">
                <a:latin typeface="Times New Roman" pitchFamily="18" charset="0"/>
                <a:cs typeface="Times New Roman" pitchFamily="18" charset="0"/>
              </a:rPr>
              <a:t/>
            </a:r>
            <a:br>
              <a:rPr lang="en-US" sz="3400" dirty="0">
                <a:latin typeface="Times New Roman" pitchFamily="18" charset="0"/>
                <a:cs typeface="Times New Roman" pitchFamily="18" charset="0"/>
              </a:rPr>
            </a:br>
            <a:endParaRPr lang="en-US" sz="3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226196"/>
          </a:xfrm>
        </p:spPr>
        <p:txBody>
          <a:bodyPr/>
          <a:lstStyle/>
          <a:p>
            <a:pPr lvl="0" algn="l"/>
            <a:r>
              <a:rPr lang="en-IN" sz="3600" b="1" dirty="0" smtClean="0">
                <a:solidFill>
                  <a:srgbClr val="C00000"/>
                </a:solidFill>
                <a:latin typeface="Times New Roman" pitchFamily="18" charset="0"/>
                <a:cs typeface="Times New Roman" pitchFamily="18" charset="0"/>
              </a:rPr>
              <a:t>[7]Cohesion </a:t>
            </a:r>
            <a:r>
              <a:rPr lang="en-IN" sz="3600" b="1" dirty="0">
                <a:solidFill>
                  <a:srgbClr val="C00000"/>
                </a:solidFill>
                <a:latin typeface="Times New Roman" pitchFamily="18" charset="0"/>
                <a:cs typeface="Times New Roman" pitchFamily="18" charset="0"/>
              </a:rPr>
              <a:t>of Foregrounding: </a:t>
            </a:r>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sz="3600" b="1" dirty="0" smtClean="0">
                <a:solidFill>
                  <a:srgbClr val="C00000"/>
                </a:solidFill>
                <a:latin typeface="Times New Roman" pitchFamily="18" charset="0"/>
                <a:cs typeface="Times New Roman" pitchFamily="18" charset="0"/>
              </a:rPr>
              <a:t/>
            </a:r>
            <a:br>
              <a:rPr lang="en-IN" sz="3600" b="1" dirty="0" smtClean="0">
                <a:solidFill>
                  <a:srgbClr val="C00000"/>
                </a:solidFill>
                <a:latin typeface="Times New Roman" pitchFamily="18" charset="0"/>
                <a:cs typeface="Times New Roman" pitchFamily="18" charset="0"/>
              </a:rPr>
            </a:br>
            <a:r>
              <a:rPr lang="en-IN" sz="3400" dirty="0">
                <a:latin typeface="Times New Roman" pitchFamily="18" charset="0"/>
                <a:cs typeface="Times New Roman" pitchFamily="18" charset="0"/>
              </a:rPr>
              <a:t>The deviations in a text can form intra-textual patterns when they are related among themselves, to produce cohesion of foregrounding. They need to be brought together and analysed. </a:t>
            </a:r>
            <a:r>
              <a:rPr lang="en-US" dirty="0"/>
              <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174</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STYLISTIC APPRECIATION OF A POEM </vt:lpstr>
      <vt:lpstr>After a careful reading of a poem the reader should be in a position to appreciate the piece of poem in the following steps: </vt:lpstr>
      <vt:lpstr>[1] Semantics: The main function of semantics is to propose   meanings of words and phrases expressed in the poem.  (i)General Meaning: General meaning of the poem be expressed simply in one, or at the most two sentences. It should be based on a reading of the whole poem. The title of the poem may give indication of its general meaning.  (ii)Detailed Meaning: Detailed meaning should be done stanza by stanza.   (iii)Intention: (Every poem conveys an experience and attempts to arouse certain feelings in the reader. That feeling which the poem arouses can help to find out the intention. It may different for different individual because every individual has different feelings aroused after reading the poem </vt:lpstr>
      <vt:lpstr>[2] Structural Devices: These devices indicate the way a whole poem has been build and become apparent as soon as the meaning of the poem has been found.  (i)Repetition: Poets often repeat words, single lines or whole stanzas at intervals to emphasize a particular idea. Identify them and write them.  (ii)Contrast: This is one of the most common of all structural devices. It occurs when we find two completely opposite pictures side by side. Sometimes the contrast is obvious sometimes it is hidden. Identify it and write.  (iii)Illustration: This is an example which usually takes the form of a vivid picture by which a poet makes an idea clear. </vt:lpstr>
      <vt:lpstr>[3]Sense Devices: There are the various figures of speech that need to be identified by the reader and analysed with example. Some of the sense devices are:  (i) Simile: Identify the simile and analyse.  (ii) Metaphor: Identify the simile and analyse  (iii) Personification: Identify the simile and analyse.  Note: If there are other figures of speech the readers need to identify them and analyse them. </vt:lpstr>
      <vt:lpstr>[4] Sound Devices: The devices that add to the musical quality of a poem when it is read should be analysed. The important sound devices are:  (i) Alliteration: Identifying the alliteration and analysing.  (ii) Onomatopoeia: Identifying the onomatopoeic words and                analysing.  (iii) Rhyme scheme: Identifying the rhyme scheme and analysing.  (iv) Rhythmic pattern: Identifying the rhythmic pattern and analysing.  (v) Assonance: Identifying the assonance in the poem and analysing.  </vt:lpstr>
      <vt:lpstr> [5]  Cohesive Devices:   The intra-textual relations of a grammatical and lexical kind which knit the parts of a text together into a complete unit of discourse which therefore convey the meaning of the text as a whole are termed as cohesive devices. </vt:lpstr>
      <vt:lpstr>[6] Foregrounding:   unusual expressions that are against normal expressions are taken under the foregrounding. The readers need to choose them and analyse.  </vt:lpstr>
      <vt:lpstr>[7]Cohesion of Foregrounding:   The deviations in a text can form intra-textual patterns when they are related among themselves, to produce cohesion of foregrounding. They need to be brought together and analysed.  </vt:lpstr>
      <vt:lpstr>[8] Conclusion:   Conclude with personal opinion. </vt:lpstr>
      <vt:lpstr>THANKS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STYLISTIC APPRECIATION OF A POEM</dc:title>
  <dc:creator>HP</dc:creator>
  <cp:lastModifiedBy>HP</cp:lastModifiedBy>
  <cp:revision>3</cp:revision>
  <dcterms:created xsi:type="dcterms:W3CDTF">2020-04-21T15:08:35Z</dcterms:created>
  <dcterms:modified xsi:type="dcterms:W3CDTF">2020-04-21T15:37:31Z</dcterms:modified>
</cp:coreProperties>
</file>