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2" r:id="rId14"/>
    <p:sldId id="273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110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703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8607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318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002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698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328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5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456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6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978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450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59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212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43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63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F96C-9ADE-468C-874E-570F0FFD216C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758C70-F12C-4D79-B541-7D2197BFA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60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rssonal@rediff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rssonal@rediff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rssonal@rediff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643C-1847-4E62-85DF-8B999248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/>
              <a:t>QUALITIES OF A RESEARCHER</a:t>
            </a:r>
            <a:br>
              <a:rPr lang="en-IN" sz="4000" b="1" dirty="0"/>
            </a:br>
            <a:br>
              <a:rPr lang="en-IN" sz="4000" b="1" dirty="0"/>
            </a:br>
            <a:endParaRPr lang="en-IN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A992F-0A86-444E-B27B-0D30A5930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8543"/>
            <a:ext cx="8596668" cy="446281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dirty="0"/>
              <a:t>      PhD-CW-Paper I-Research-Lecture-2</a:t>
            </a:r>
          </a:p>
          <a:p>
            <a:pPr marL="0" indent="0">
              <a:lnSpc>
                <a:spcPct val="150000"/>
              </a:lnSpc>
              <a:buNone/>
            </a:pPr>
            <a:endParaRPr lang="en-IN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/>
              <a:t>                               By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/>
              <a:t>                              Dr </a:t>
            </a:r>
            <a:r>
              <a:rPr lang="en-IN" sz="2400" dirty="0" err="1"/>
              <a:t>Sonal</a:t>
            </a:r>
            <a:r>
              <a:rPr lang="en-IN" sz="2400" dirty="0"/>
              <a:t> Singh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/>
              <a:t>                             email- </a:t>
            </a:r>
            <a:r>
              <a:rPr lang="en-IN" sz="2400" dirty="0" err="1">
                <a:hlinkClick r:id="rId2"/>
              </a:rPr>
              <a:t>drssonal@</a:t>
            </a:r>
            <a:r>
              <a:rPr lang="en-IN" sz="2400" err="1">
                <a:hlinkClick r:id="rId2"/>
              </a:rPr>
              <a:t>rediffmail</a:t>
            </a:r>
            <a:r>
              <a:rPr lang="en-IN" sz="2400">
                <a:hlinkClick r:id="rId2"/>
              </a:rPr>
              <a:t>.com</a:t>
            </a:r>
            <a:endParaRPr lang="en-IN" sz="2400"/>
          </a:p>
          <a:p>
            <a:pPr marL="0" indent="0">
              <a:lnSpc>
                <a:spcPct val="150000"/>
              </a:lnSpc>
              <a:buNone/>
            </a:pPr>
            <a:endParaRPr lang="en-IN" sz="2400" dirty="0"/>
          </a:p>
          <a:p>
            <a:pPr marL="0" indent="0">
              <a:lnSpc>
                <a:spcPct val="150000"/>
              </a:lnSpc>
              <a:buNone/>
            </a:pPr>
            <a:endParaRPr lang="en-IN" sz="2400" b="1" dirty="0"/>
          </a:p>
          <a:p>
            <a:pPr>
              <a:lnSpc>
                <a:spcPct val="150000"/>
              </a:lnSpc>
            </a:pPr>
            <a:endParaRPr lang="en-IN" sz="2400" b="1" dirty="0"/>
          </a:p>
          <a:p>
            <a:pPr>
              <a:lnSpc>
                <a:spcPct val="150000"/>
              </a:lnSpc>
            </a:pP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325286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EE5C8-F28C-4A4E-B9D9-E8ACD41B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400" b="1" dirty="0"/>
              <a:t>QUALITIES RELATED TO STUDY INSTRUMENTS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68377-FCAC-4B77-A1F8-403B156F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A researcher must have theoretical knowledge about all the instruments of research like microscope, telescope and other instruments used for observation, questionnaire method, interview method, statistics, etc. </a:t>
            </a:r>
          </a:p>
          <a:p>
            <a:r>
              <a:rPr lang="en-IN" sz="2400" dirty="0"/>
              <a:t>A researcher should also have practical use of instruments of research to make their use in his research work. </a:t>
            </a:r>
          </a:p>
          <a:p>
            <a:r>
              <a:rPr lang="en-IN" sz="2400" dirty="0"/>
              <a:t>Research should use right research instrument according to time, place and subject.</a:t>
            </a:r>
          </a:p>
        </p:txBody>
      </p:sp>
    </p:spTree>
    <p:extLst>
      <p:ext uri="{BB962C8B-B14F-4D97-AF65-F5344CB8AC3E}">
        <p14:creationId xmlns:p14="http://schemas.microsoft.com/office/powerpoint/2010/main" val="2416835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3204-6A73-4D12-8AA4-F3153455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b="1" dirty="0"/>
              <a:t>QUALITIES RELATED TO FIELD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50E55-6478-40B9-8DA6-AF00A789D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15596"/>
          </a:xfrm>
        </p:spPr>
        <p:txBody>
          <a:bodyPr>
            <a:normAutofit lnSpcReduction="10000"/>
          </a:bodyPr>
          <a:lstStyle/>
          <a:p>
            <a:r>
              <a:rPr lang="en-IN" sz="2400" dirty="0"/>
              <a:t>Society acts as a laboratory for social science research.</a:t>
            </a:r>
          </a:p>
          <a:p>
            <a:r>
              <a:rPr lang="en-IN" sz="2400" dirty="0"/>
              <a:t>Proper respondents should be selected having relation with the problem so as to have reliable data collection.</a:t>
            </a:r>
          </a:p>
          <a:p>
            <a:r>
              <a:rPr lang="en-IN" sz="2400" dirty="0"/>
              <a:t>collection of facts should be done from respondents according to their convenience to have more reliable, accurate and authentic data collection for successful research.</a:t>
            </a:r>
          </a:p>
          <a:p>
            <a:r>
              <a:rPr lang="en-IN" sz="2400" dirty="0"/>
              <a:t>Proper field should be selected , in accordance with the problem of study.</a:t>
            </a:r>
          </a:p>
          <a:p>
            <a:r>
              <a:rPr lang="en-IN" sz="2400" dirty="0"/>
              <a:t>Experience/training is required for organised research work.</a:t>
            </a:r>
          </a:p>
          <a:p>
            <a:pPr marL="0" indent="0">
              <a:buNone/>
            </a:pP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061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3204-6A73-4D12-8AA4-F3153455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b="1" dirty="0"/>
              <a:t>QUALITIES RELATED TO SCIENTIFIC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50E55-6478-40B9-8DA6-AF00A789D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15596"/>
          </a:xfrm>
        </p:spPr>
        <p:txBody>
          <a:bodyPr>
            <a:normAutofit/>
          </a:bodyPr>
          <a:lstStyle/>
          <a:p>
            <a:endParaRPr lang="en-IN" sz="2400" dirty="0"/>
          </a:p>
          <a:p>
            <a:r>
              <a:rPr lang="en-IN" sz="2400" dirty="0"/>
              <a:t>Researcher should have the ability of curiosity to search out new frontiers of knowledge. Curiosity helps to find out certain new facts , newer developments of knowledge, cause of a particular event, etc. which are very helpful in research work.</a:t>
            </a:r>
          </a:p>
          <a:p>
            <a:r>
              <a:rPr lang="en-IN" sz="2400" dirty="0"/>
              <a:t>Objective point of view is an essential quality to test the validity of a particular event. It helps in developing unbiased attitude. It also helps in deriving right conclusion because it is helpful in observation , experimentation and in testing validity of truth.</a:t>
            </a:r>
          </a:p>
          <a:p>
            <a:pPr marL="0" indent="0">
              <a:buNone/>
            </a:pP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3841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F595-F4A3-49DE-AB08-99BB123A1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/>
              <a:t>CONCLUSION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EEFA4-47FF-4EBE-A2EE-CBFADB39D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9925"/>
            <a:ext cx="8596668" cy="4241438"/>
          </a:xfrm>
        </p:spPr>
        <p:txBody>
          <a:bodyPr>
            <a:normAutofit fontScale="92500"/>
          </a:bodyPr>
          <a:lstStyle/>
          <a:p>
            <a:r>
              <a:rPr lang="en-IN" sz="2600" dirty="0"/>
              <a:t>Research is not a simple and easy task and demands hard work from researcher. </a:t>
            </a:r>
          </a:p>
          <a:p>
            <a:r>
              <a:rPr lang="en-IN" sz="2600" dirty="0"/>
              <a:t>Research is laborious, time consuming and highly complex activity and requires expertise of work and development of special skills in </a:t>
            </a:r>
            <a:r>
              <a:rPr lang="en-IN" sz="2400" dirty="0"/>
              <a:t>a researcher for successful work</a:t>
            </a:r>
            <a:r>
              <a:rPr lang="en-IN" sz="2800" dirty="0"/>
              <a:t>.</a:t>
            </a:r>
          </a:p>
          <a:p>
            <a:r>
              <a:rPr lang="en-IN" sz="2600" dirty="0"/>
              <a:t>Though, training facilities for researchers are available in many scientific organisation but its success depends on personal qualities of a researcher.</a:t>
            </a:r>
          </a:p>
          <a:p>
            <a:r>
              <a:rPr lang="en-IN" sz="2600" dirty="0"/>
              <a:t>Researcher must be a great lover of novelty and should work with great interest.</a:t>
            </a:r>
          </a:p>
          <a:p>
            <a:endParaRPr lang="en-IN" sz="2600" dirty="0"/>
          </a:p>
          <a:p>
            <a:endParaRPr lang="en-IN" sz="26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5184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16F7-C509-4ADD-9996-7C3C5D793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56649"/>
            <a:ext cx="8596668" cy="5184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/>
              <a:t>QUESTIONS/QUERIES?</a:t>
            </a:r>
          </a:p>
          <a:p>
            <a:pPr marL="0" indent="0">
              <a:buNone/>
            </a:pPr>
            <a:endParaRPr lang="en-IN" sz="4400" dirty="0"/>
          </a:p>
          <a:p>
            <a:pPr marL="0" indent="0">
              <a:buNone/>
            </a:pPr>
            <a:r>
              <a:rPr lang="en-IN" sz="2800" dirty="0"/>
              <a:t>Email- </a:t>
            </a:r>
            <a:r>
              <a:rPr lang="en-IN" sz="2800" dirty="0">
                <a:hlinkClick r:id="rId2"/>
              </a:rPr>
              <a:t>drssonal@rediffmail.com</a:t>
            </a: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563292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16F7-C509-4ADD-9996-7C3C5D793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56649"/>
            <a:ext cx="8596668" cy="5184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/>
              <a:t>THANK YOU</a:t>
            </a:r>
          </a:p>
          <a:p>
            <a:pPr marL="0" indent="0">
              <a:buNone/>
            </a:pPr>
            <a:endParaRPr lang="en-IN" sz="4400" dirty="0"/>
          </a:p>
          <a:p>
            <a:pPr marL="0" indent="0">
              <a:buNone/>
            </a:pPr>
            <a:r>
              <a:rPr lang="en-IN" sz="2800" dirty="0"/>
              <a:t>Email- </a:t>
            </a:r>
            <a:r>
              <a:rPr lang="en-IN" sz="2800" dirty="0">
                <a:hlinkClick r:id="rId2"/>
              </a:rPr>
              <a:t>drssonal@rediffmail.com</a:t>
            </a: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6194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643C-1847-4E62-85DF-8B999248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/>
              <a:t>INTRODUCTION</a:t>
            </a:r>
            <a:br>
              <a:rPr lang="en-IN" sz="4000" b="1" dirty="0"/>
            </a:br>
            <a:br>
              <a:rPr lang="en-IN" sz="4000" b="1" dirty="0"/>
            </a:br>
            <a:endParaRPr lang="en-IN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A992F-0A86-444E-B27B-0D30A5930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8543"/>
            <a:ext cx="8596668" cy="446281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IN" sz="2400" dirty="0"/>
              <a:t>Research is a continuous process to solve the problems.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Problems are ever growing and research is a continuous process.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Research makes its contribution to human welfare by countless small additions to knowledge.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Research is tedious and painfully slow task and demands great deal of time and energy and intensive application of logical thinking.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The researcher must have the characteristics of the ant , which brings its single grain of sand to the ant-hill.</a:t>
            </a:r>
          </a:p>
          <a:p>
            <a:pPr marL="0" indent="0">
              <a:lnSpc>
                <a:spcPct val="150000"/>
              </a:lnSpc>
              <a:buNone/>
            </a:pPr>
            <a:endParaRPr lang="en-IN" sz="2400" b="1" dirty="0"/>
          </a:p>
          <a:p>
            <a:pPr>
              <a:lnSpc>
                <a:spcPct val="150000"/>
              </a:lnSpc>
            </a:pPr>
            <a:endParaRPr lang="en-IN" sz="2400" b="1" dirty="0"/>
          </a:p>
          <a:p>
            <a:pPr>
              <a:lnSpc>
                <a:spcPct val="150000"/>
              </a:lnSpc>
            </a:pP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90672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00045-89B5-4013-9356-4552F427D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4047"/>
            <a:ext cx="8596668" cy="4347316"/>
          </a:xfrm>
        </p:spPr>
        <p:txBody>
          <a:bodyPr>
            <a:noAutofit/>
          </a:bodyPr>
          <a:lstStyle/>
          <a:p>
            <a:r>
              <a:rPr lang="en-IN" sz="2400" dirty="0"/>
              <a:t>Research is characterised by patient and unharried activity.</a:t>
            </a:r>
          </a:p>
          <a:p>
            <a:r>
              <a:rPr lang="en-IN" sz="2400" dirty="0"/>
              <a:t>Success of research depends to a great extent on the specialities and qualities of a researcher.</a:t>
            </a:r>
          </a:p>
          <a:p>
            <a:r>
              <a:rPr lang="en-IN" sz="2400" dirty="0"/>
              <a:t>The researcher should be scholarly, imaginative person of the highest integrity, who is willing to spend long hours in search of truth.</a:t>
            </a:r>
          </a:p>
          <a:p>
            <a:r>
              <a:rPr lang="en-IN" sz="2400" dirty="0"/>
              <a:t>The qualities of researcher may be divided under following subheads-</a:t>
            </a:r>
          </a:p>
          <a:p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endParaRPr lang="en-IN" sz="2400" dirty="0"/>
          </a:p>
          <a:p>
            <a:endParaRPr lang="en-IN" sz="2800" b="1" dirty="0"/>
          </a:p>
          <a:p>
            <a:pPr marL="0" indent="0">
              <a:buNone/>
            </a:pPr>
            <a:endParaRPr lang="en-IN" sz="2800" dirty="0"/>
          </a:p>
          <a:p>
            <a:endParaRPr lang="en-IN" sz="24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54A584E-77F3-4B94-8731-28EE8BAA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QUALITIES OF A RESEARCHER</a:t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665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0E5F-ABA6-49FB-AB6B-6ACD47B2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QUALITIES OF A RESEARCHER</a:t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479A0-EACB-4002-9DAC-9380CF67C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2547"/>
            <a:ext cx="8596668" cy="4308815"/>
          </a:xfrm>
        </p:spPr>
        <p:txBody>
          <a:bodyPr>
            <a:normAutofit/>
          </a:bodyPr>
          <a:lstStyle/>
          <a:p>
            <a:r>
              <a:rPr lang="en-IN" sz="2400" dirty="0"/>
              <a:t>Physical and Personal qualities.</a:t>
            </a:r>
          </a:p>
          <a:p>
            <a:r>
              <a:rPr lang="en-IN" sz="2400" dirty="0"/>
              <a:t>Intellectual qualities</a:t>
            </a:r>
          </a:p>
          <a:p>
            <a:r>
              <a:rPr lang="en-IN" sz="2400" dirty="0"/>
              <a:t>Behavioural qualities.</a:t>
            </a:r>
          </a:p>
          <a:p>
            <a:r>
              <a:rPr lang="en-IN" sz="2400" dirty="0"/>
              <a:t>Qualities related to Subject of Study.</a:t>
            </a:r>
          </a:p>
          <a:p>
            <a:r>
              <a:rPr lang="en-IN" sz="2400" dirty="0"/>
              <a:t>Qualities related to Study instruments.</a:t>
            </a:r>
          </a:p>
          <a:p>
            <a:r>
              <a:rPr lang="en-IN" sz="2400" dirty="0"/>
              <a:t>Qualities related to field work.</a:t>
            </a:r>
          </a:p>
          <a:p>
            <a:r>
              <a:rPr lang="en-IN" sz="2400" dirty="0"/>
              <a:t>Qualities related to Scientific Spirit.</a:t>
            </a:r>
          </a:p>
        </p:txBody>
      </p:sp>
    </p:spTree>
    <p:extLst>
      <p:ext uri="{BB962C8B-B14F-4D97-AF65-F5344CB8AC3E}">
        <p14:creationId xmlns:p14="http://schemas.microsoft.com/office/powerpoint/2010/main" val="256269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F319E-C65D-4B0D-9724-CA6FB389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/>
              <a:t>PHYSICAL AND PERSONAL QUALITIES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F22E-31D6-43AD-841C-E1B6CDDD9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/>
              <a:t>Attractive personality of researcher is helpful in impressing population.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Smiling face , healthy habits, enthusiasm, etc., helps in easy collection of data through friendly behaviour.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It helps in gathering reliable and authentic data which are very necessary for the accuracy of research.</a:t>
            </a:r>
          </a:p>
          <a:p>
            <a:pPr>
              <a:lnSpc>
                <a:spcPct val="15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5971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6AE09-32AB-4E55-9C2C-28BBD45D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/>
              <a:t>PHYSICAL AND PERSONAL QUALITIES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91691-6E90-411E-B798-A176B7720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/>
              <a:t>As research is a laborious and painful job, researcher must be healthy.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Researcher should be persistent and should be able to face different problems and barriers.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Researcher should have the quality of tolerance so as to complete his research work.</a:t>
            </a:r>
          </a:p>
        </p:txBody>
      </p:sp>
    </p:spTree>
    <p:extLst>
      <p:ext uri="{BB962C8B-B14F-4D97-AF65-F5344CB8AC3E}">
        <p14:creationId xmlns:p14="http://schemas.microsoft.com/office/powerpoint/2010/main" val="121649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049D7-5B86-4B79-B354-DEEBDB84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/>
              <a:t>INTELLECTUAL QUALITIES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2E2C-E5FB-4DFB-A1A3-8AEB6F65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IN" sz="2400" b="1" dirty="0"/>
          </a:p>
          <a:p>
            <a:r>
              <a:rPr lang="en-IN" sz="2400" dirty="0"/>
              <a:t>Researcher should have strong imagination as it is the basis of all great inventions.</a:t>
            </a:r>
          </a:p>
          <a:p>
            <a:r>
              <a:rPr lang="en-IN" sz="2400" dirty="0"/>
              <a:t>Researcher should be intellectually honest, unbiased and must present authentic data.</a:t>
            </a:r>
          </a:p>
          <a:p>
            <a:r>
              <a:rPr lang="en-IN" sz="2400" dirty="0"/>
              <a:t>Researcher should have clarity of thinking so as to take right decision at right time. This quality develops through depth study and profound knowledge of subject.  </a:t>
            </a:r>
          </a:p>
          <a:p>
            <a:r>
              <a:rPr lang="en-IN" sz="2400" dirty="0"/>
              <a:t>Researcher must have arguing power to draw correct conclusions in a logical way.</a:t>
            </a:r>
          </a:p>
          <a:p>
            <a:r>
              <a:rPr lang="en-IN" sz="2400" dirty="0"/>
              <a:t>Researcher should have statistical ability for classifying, tabulating data and preparing graphical sketches.</a:t>
            </a:r>
          </a:p>
        </p:txBody>
      </p:sp>
    </p:spTree>
    <p:extLst>
      <p:ext uri="{BB962C8B-B14F-4D97-AF65-F5344CB8AC3E}">
        <p14:creationId xmlns:p14="http://schemas.microsoft.com/office/powerpoint/2010/main" val="286858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6D67-6D12-4B20-A3DF-8CEFC686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/>
              <a:t>BEHAVIOURAL QUALITIES</a:t>
            </a:r>
            <a:br>
              <a:rPr lang="en-IN" sz="4000" b="1" dirty="0"/>
            </a:br>
            <a:br>
              <a:rPr lang="en-IN" sz="4000" b="1" dirty="0"/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44DE5-9FBC-42F0-9392-3B2987F8B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400" dirty="0"/>
              <a:t>Good and refined manners helps a researcher in developing friendly relationship with the respondents which helps in easy collection of data or facts.</a:t>
            </a:r>
          </a:p>
          <a:p>
            <a:r>
              <a:rPr lang="en-IN" sz="2400" dirty="0"/>
              <a:t>Researcher must have adaptability of behaviour so that he can behave with different respondents in accordance to their behaviour.</a:t>
            </a:r>
          </a:p>
          <a:p>
            <a:r>
              <a:rPr lang="en-IN" sz="2400" dirty="0"/>
              <a:t>A research should respect the feelings of the respondents and have balanced talk with different respondents.</a:t>
            </a:r>
          </a:p>
          <a:p>
            <a:r>
              <a:rPr lang="en-IN" sz="2400" dirty="0"/>
              <a:t>Researcher should always be alert towards accuracy of his research.</a:t>
            </a:r>
          </a:p>
          <a:p>
            <a:r>
              <a:rPr lang="en-IN" sz="2400" dirty="0"/>
              <a:t>Self control is special quality of researcher.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66549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E43C-6B68-4AE3-B6FB-3CCB6E2F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400" b="1" dirty="0"/>
              <a:t>QUALITIES RELATED TO SUBJECT OF STUDY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9A484-4786-47C2-93D3-5AD474A0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A researcher should have keen interest in his subject of study to know the newer developments in his subject field.</a:t>
            </a:r>
          </a:p>
          <a:p>
            <a:r>
              <a:rPr lang="en-IN" sz="2400" dirty="0"/>
              <a:t>Researcher must be well acquainted with different aspects of his problem of study. </a:t>
            </a:r>
          </a:p>
          <a:p>
            <a:endParaRPr lang="en-IN" sz="2400" dirty="0"/>
          </a:p>
          <a:p>
            <a:r>
              <a:rPr lang="en-IN" sz="2400" dirty="0"/>
              <a:t>Researcher must have the quality of concentration. It will help him to avoid deviation towards other interrelated problems and concentrate on his original work.</a:t>
            </a:r>
          </a:p>
          <a:p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89072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254</TotalTime>
  <Words>897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QUALITIES OF A RESEARCHER  </vt:lpstr>
      <vt:lpstr>INTRODUCTION  </vt:lpstr>
      <vt:lpstr>QUALITIES OF A RESEARCHER </vt:lpstr>
      <vt:lpstr>QUALITIES OF A RESEARCHER </vt:lpstr>
      <vt:lpstr>PHYSICAL AND PERSONAL QUALITIES</vt:lpstr>
      <vt:lpstr>PHYSICAL AND PERSONAL QUALITIES</vt:lpstr>
      <vt:lpstr>INTELLECTUAL QUALITIES</vt:lpstr>
      <vt:lpstr>BEHAVIOURAL QUALITIES  </vt:lpstr>
      <vt:lpstr>QUALITIES RELATED TO SUBJECT OF STUDY</vt:lpstr>
      <vt:lpstr>QUALITIES RELATED TO STUDY INSTRUMENTS</vt:lpstr>
      <vt:lpstr>QUALITIES RELATED TO FIELD WORK</vt:lpstr>
      <vt:lpstr>QUALITIES RELATED TO SCIENTIFIC SPIRIT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MANAGEMENT Issues and Planning  By Dr Mohan Lal Kaushal</dc:title>
  <dc:creator>Gabie Regelous</dc:creator>
  <cp:lastModifiedBy>Gabie Regelous</cp:lastModifiedBy>
  <cp:revision>42</cp:revision>
  <dcterms:created xsi:type="dcterms:W3CDTF">2019-12-31T13:53:30Z</dcterms:created>
  <dcterms:modified xsi:type="dcterms:W3CDTF">2020-04-23T01:36:23Z</dcterms:modified>
</cp:coreProperties>
</file>