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5" r:id="rId18"/>
    <p:sldId id="27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67"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4913A43-E439-47AF-A061-87B42C576E54}" type="datetimeFigureOut">
              <a:rPr lang="en-IN" smtClean="0"/>
              <a:t>15-04-2020</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BAEFD761-9EBF-4683-821C-1AC1D774ACA1}"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84390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913A43-E439-47AF-A061-87B42C576E54}" type="datetimeFigureOut">
              <a:rPr lang="en-IN" smtClean="0"/>
              <a:t>15-04-2020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EFD761-9EBF-4683-821C-1AC1D774ACA1}"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22757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913A43-E439-47AF-A061-87B42C576E54}" type="datetimeFigureOut">
              <a:rPr lang="en-IN" smtClean="0"/>
              <a:t>15-04-2020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EFD761-9EBF-4683-821C-1AC1D774ACA1}"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49902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913A43-E439-47AF-A061-87B42C576E54}" type="datetimeFigureOut">
              <a:rPr lang="en-IN" smtClean="0"/>
              <a:t>15-04-2020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EFD761-9EBF-4683-821C-1AC1D774ACA1}"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16378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913A43-E439-47AF-A061-87B42C576E54}" type="datetimeFigureOut">
              <a:rPr lang="en-IN" smtClean="0"/>
              <a:t>15-04-2020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AEFD761-9EBF-4683-821C-1AC1D774ACA1}"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52984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913A43-E439-47AF-A061-87B42C576E54}" type="datetimeFigureOut">
              <a:rPr lang="en-IN" smtClean="0"/>
              <a:t>15-04-2020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AEFD761-9EBF-4683-821C-1AC1D774ACA1}"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87316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913A43-E439-47AF-A061-87B42C576E54}" type="datetimeFigureOut">
              <a:rPr lang="en-IN" smtClean="0"/>
              <a:t>15-04-2020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AEFD761-9EBF-4683-821C-1AC1D774ACA1}"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19377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913A43-E439-47AF-A061-87B42C576E54}" type="datetimeFigureOut">
              <a:rPr lang="en-IN" smtClean="0"/>
              <a:t>15-04-2020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AEFD761-9EBF-4683-821C-1AC1D774ACA1}"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79833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913A43-E439-47AF-A061-87B42C576E54}" type="datetimeFigureOut">
              <a:rPr lang="en-IN" smtClean="0"/>
              <a:t>15-04-2020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AEFD761-9EBF-4683-821C-1AC1D774ACA1}" type="slidenum">
              <a:rPr lang="en-IN" smtClean="0"/>
              <a:t>‹#›</a:t>
            </a:fld>
            <a:endParaRPr lang="en-IN"/>
          </a:p>
        </p:txBody>
      </p:sp>
    </p:spTree>
    <p:extLst>
      <p:ext uri="{BB962C8B-B14F-4D97-AF65-F5344CB8AC3E}">
        <p14:creationId xmlns:p14="http://schemas.microsoft.com/office/powerpoint/2010/main" val="3247786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913A43-E439-47AF-A061-87B42C576E54}" type="datetimeFigureOut">
              <a:rPr lang="en-IN" smtClean="0"/>
              <a:t>15-04-2020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AEFD761-9EBF-4683-821C-1AC1D774ACA1}"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14415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4913A43-E439-47AF-A061-87B42C576E54}" type="datetimeFigureOut">
              <a:rPr lang="en-IN" smtClean="0"/>
              <a:t>15-04-2020</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BAEFD761-9EBF-4683-821C-1AC1D774ACA1}"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11384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4913A43-E439-47AF-A061-87B42C576E54}" type="datetimeFigureOut">
              <a:rPr lang="en-IN" smtClean="0"/>
              <a:t>15-04-2020</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AEFD761-9EBF-4683-821C-1AC1D774ACA1}"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95812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5F9E98A-4FF4-43D6-9C48-6DF0E7F2D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207A636-DC99-4588-80C4-9E069B97C3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4" name="TextBox 3">
            <a:extLst>
              <a:ext uri="{FF2B5EF4-FFF2-40B4-BE49-F238E27FC236}">
                <a16:creationId xmlns:a16="http://schemas.microsoft.com/office/drawing/2014/main" id="{85AA05A0-4B46-460C-87AC-1F1E54ED6831}"/>
              </a:ext>
            </a:extLst>
          </p:cNvPr>
          <p:cNvSpPr txBox="1"/>
          <p:nvPr/>
        </p:nvSpPr>
        <p:spPr>
          <a:xfrm>
            <a:off x="960933" y="960241"/>
            <a:ext cx="6849699" cy="4203872"/>
          </a:xfrm>
          <a:prstGeom prst="rect">
            <a:avLst/>
          </a:prstGeom>
        </p:spPr>
        <p:txBody>
          <a:bodyPr vert="horz" lIns="91440" tIns="45720" rIns="91440" bIns="0" rtlCol="0" anchor="ctr">
            <a:normAutofit/>
          </a:bodyPr>
          <a:lstStyle/>
          <a:p>
            <a:pPr algn="r" defTabSz="914400">
              <a:lnSpc>
                <a:spcPct val="90000"/>
              </a:lnSpc>
              <a:spcBef>
                <a:spcPct val="0"/>
              </a:spcBef>
              <a:spcAft>
                <a:spcPts val="600"/>
              </a:spcAft>
            </a:pPr>
            <a:r>
              <a:rPr lang="en-US" sz="4600" cap="all" dirty="0">
                <a:latin typeface="+mj-lt"/>
                <a:ea typeface="+mj-ea"/>
                <a:cs typeface="+mj-cs"/>
              </a:rPr>
              <a:t>Paper I- Universe of Subjects and Research Methodology-”Modes of Thinking”-</a:t>
            </a:r>
          </a:p>
        </p:txBody>
      </p:sp>
      <p:cxnSp>
        <p:nvCxnSpPr>
          <p:cNvPr id="13" name="Straight Connector 12">
            <a:extLst>
              <a:ext uri="{FF2B5EF4-FFF2-40B4-BE49-F238E27FC236}">
                <a16:creationId xmlns:a16="http://schemas.microsoft.com/office/drawing/2014/main" id="{0F2BAA51-3181-4303-929A-FCD9C33F890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7685" y="1328764"/>
            <a:ext cx="0" cy="3466826"/>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D4ED6A5F-3B06-48C5-850F-8045C4DF69A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7" name="Straight Connector 16">
            <a:extLst>
              <a:ext uri="{FF2B5EF4-FFF2-40B4-BE49-F238E27FC236}">
                <a16:creationId xmlns:a16="http://schemas.microsoft.com/office/drawing/2014/main" id="{C9A60B9D-8DAC-4DA9-88DE-9911621A2B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2514AD07-0251-459B-9FAF-C4FDA07B5D19}"/>
              </a:ext>
            </a:extLst>
          </p:cNvPr>
          <p:cNvSpPr txBox="1"/>
          <p:nvPr/>
        </p:nvSpPr>
        <p:spPr>
          <a:xfrm>
            <a:off x="186431" y="1328764"/>
            <a:ext cx="2042547" cy="830997"/>
          </a:xfrm>
          <a:prstGeom prst="rect">
            <a:avLst/>
          </a:prstGeom>
          <a:noFill/>
        </p:spPr>
        <p:txBody>
          <a:bodyPr wrap="none" rtlCol="0">
            <a:spAutoFit/>
          </a:bodyPr>
          <a:lstStyle/>
          <a:p>
            <a:r>
              <a:rPr lang="en-US" sz="4800" dirty="0" err="1"/>
              <a:t>MLISc</a:t>
            </a:r>
            <a:r>
              <a:rPr lang="en-US" sz="4800" dirty="0"/>
              <a:t>- </a:t>
            </a:r>
          </a:p>
        </p:txBody>
      </p:sp>
      <p:sp>
        <p:nvSpPr>
          <p:cNvPr id="6" name="TextBox 5">
            <a:extLst>
              <a:ext uri="{FF2B5EF4-FFF2-40B4-BE49-F238E27FC236}">
                <a16:creationId xmlns:a16="http://schemas.microsoft.com/office/drawing/2014/main" id="{62E1406C-C473-415A-99F9-C25A0D531B5C}"/>
              </a:ext>
            </a:extLst>
          </p:cNvPr>
          <p:cNvSpPr txBox="1"/>
          <p:nvPr/>
        </p:nvSpPr>
        <p:spPr>
          <a:xfrm>
            <a:off x="8247358" y="4072446"/>
            <a:ext cx="3705390" cy="707886"/>
          </a:xfrm>
          <a:prstGeom prst="rect">
            <a:avLst/>
          </a:prstGeom>
          <a:noFill/>
        </p:spPr>
        <p:txBody>
          <a:bodyPr wrap="square" rtlCol="0">
            <a:spAutoFit/>
          </a:bodyPr>
          <a:lstStyle/>
          <a:p>
            <a:r>
              <a:rPr lang="en-US" sz="4000" dirty="0"/>
              <a:t>-Dr. </a:t>
            </a:r>
            <a:r>
              <a:rPr lang="en-US" sz="4000" dirty="0" err="1"/>
              <a:t>Sonal</a:t>
            </a:r>
            <a:r>
              <a:rPr lang="en-US" sz="4000" dirty="0"/>
              <a:t> Singh</a:t>
            </a:r>
          </a:p>
        </p:txBody>
      </p:sp>
      <p:sp>
        <p:nvSpPr>
          <p:cNvPr id="2" name="TextBox 1">
            <a:extLst>
              <a:ext uri="{FF2B5EF4-FFF2-40B4-BE49-F238E27FC236}">
                <a16:creationId xmlns:a16="http://schemas.microsoft.com/office/drawing/2014/main" id="{43E1281F-DC19-4C8A-A665-F9BAEA636D2C}"/>
              </a:ext>
            </a:extLst>
          </p:cNvPr>
          <p:cNvSpPr txBox="1"/>
          <p:nvPr/>
        </p:nvSpPr>
        <p:spPr>
          <a:xfrm>
            <a:off x="8247358" y="1197471"/>
            <a:ext cx="2193229" cy="584775"/>
          </a:xfrm>
          <a:prstGeom prst="rect">
            <a:avLst/>
          </a:prstGeom>
          <a:noFill/>
        </p:spPr>
        <p:txBody>
          <a:bodyPr wrap="none" rtlCol="0">
            <a:spAutoFit/>
          </a:bodyPr>
          <a:lstStyle/>
          <a:p>
            <a:r>
              <a:rPr lang="en-US" sz="3200" dirty="0"/>
              <a:t>LECTURE 1</a:t>
            </a:r>
          </a:p>
        </p:txBody>
      </p:sp>
      <p:sp>
        <p:nvSpPr>
          <p:cNvPr id="3" name="TextBox 2">
            <a:extLst>
              <a:ext uri="{FF2B5EF4-FFF2-40B4-BE49-F238E27FC236}">
                <a16:creationId xmlns:a16="http://schemas.microsoft.com/office/drawing/2014/main" id="{D06D268E-1999-4529-B8F7-E771CB3CC82E}"/>
              </a:ext>
            </a:extLst>
          </p:cNvPr>
          <p:cNvSpPr txBox="1"/>
          <p:nvPr/>
        </p:nvSpPr>
        <p:spPr>
          <a:xfrm>
            <a:off x="8487714" y="4694396"/>
            <a:ext cx="2509213" cy="646331"/>
          </a:xfrm>
          <a:prstGeom prst="rect">
            <a:avLst/>
          </a:prstGeom>
          <a:noFill/>
        </p:spPr>
        <p:txBody>
          <a:bodyPr wrap="none" rtlCol="0">
            <a:spAutoFit/>
          </a:bodyPr>
          <a:lstStyle/>
          <a:p>
            <a:r>
              <a:rPr lang="en-US" dirty="0"/>
              <a:t>drssonal@rediffmail.com</a:t>
            </a:r>
          </a:p>
          <a:p>
            <a:endParaRPr lang="en-US" dirty="0"/>
          </a:p>
        </p:txBody>
      </p:sp>
    </p:spTree>
    <p:extLst>
      <p:ext uri="{BB962C8B-B14F-4D97-AF65-F5344CB8AC3E}">
        <p14:creationId xmlns:p14="http://schemas.microsoft.com/office/powerpoint/2010/main" val="422604936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7A731E17-9394-4ACB-B6BF-AE13D456344D}"/>
              </a:ext>
            </a:extLst>
          </p:cNvPr>
          <p:cNvSpPr>
            <a:spLocks noGrp="1"/>
          </p:cNvSpPr>
          <p:nvPr>
            <p:ph type="title"/>
          </p:nvPr>
        </p:nvSpPr>
        <p:spPr>
          <a:xfrm>
            <a:off x="812205" y="804519"/>
            <a:ext cx="3241820" cy="4431360"/>
          </a:xfrm>
        </p:spPr>
        <p:txBody>
          <a:bodyPr anchor="ctr">
            <a:normAutofit/>
          </a:bodyPr>
          <a:lstStyle/>
          <a:p>
            <a:r>
              <a:rPr lang="en-IN"/>
              <a:t>AUTHORITY-CENTERED MODE OF THINKING</a:t>
            </a:r>
          </a:p>
        </p:txBody>
      </p:sp>
      <p:cxnSp>
        <p:nvCxnSpPr>
          <p:cNvPr id="12" name="Straight Connector 11">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45156"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CFD9B43-8AC4-45EA-AFBF-B180C358AF0D}"/>
              </a:ext>
            </a:extLst>
          </p:cNvPr>
          <p:cNvSpPr>
            <a:spLocks noGrp="1"/>
          </p:cNvSpPr>
          <p:nvPr>
            <p:ph idx="1"/>
          </p:nvPr>
        </p:nvSpPr>
        <p:spPr>
          <a:xfrm>
            <a:off x="4637863" y="804520"/>
            <a:ext cx="6741921" cy="5310530"/>
          </a:xfrm>
        </p:spPr>
        <p:txBody>
          <a:bodyPr anchor="ctr">
            <a:normAutofit/>
          </a:bodyPr>
          <a:lstStyle/>
          <a:p>
            <a:r>
              <a:rPr lang="en-IN" dirty="0"/>
              <a:t>The word ‘AUTHORITY’ is commonly used as the power to enforce obedience.</a:t>
            </a:r>
          </a:p>
          <a:p>
            <a:r>
              <a:rPr lang="en-IN" dirty="0"/>
              <a:t>The Dictionary meaning of the word Authority is the Right to Command or the Power to influence the conduct and action of others.</a:t>
            </a:r>
          </a:p>
          <a:p>
            <a:r>
              <a:rPr lang="en-IN" dirty="0"/>
              <a:t>The power of thinking is centralised, so also called ‘Central mode of Thinking.’</a:t>
            </a:r>
          </a:p>
          <a:p>
            <a:r>
              <a:rPr lang="en-IN" dirty="0"/>
              <a:t>Here, the power of thinking or commanding or the authority is restricted to a person.</a:t>
            </a:r>
          </a:p>
          <a:p>
            <a:endParaRPr lang="en-IN" dirty="0"/>
          </a:p>
        </p:txBody>
      </p:sp>
      <p:pic>
        <p:nvPicPr>
          <p:cNvPr id="14" name="Picture 13">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234656913"/>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35AE8F-2122-496E-AE4B-2D5D0313AF23}"/>
              </a:ext>
            </a:extLst>
          </p:cNvPr>
          <p:cNvSpPr>
            <a:spLocks noGrp="1"/>
          </p:cNvSpPr>
          <p:nvPr>
            <p:ph idx="1"/>
          </p:nvPr>
        </p:nvSpPr>
        <p:spPr>
          <a:xfrm>
            <a:off x="1009651" y="1990726"/>
            <a:ext cx="10045204" cy="3475620"/>
          </a:xfrm>
        </p:spPr>
        <p:txBody>
          <a:bodyPr>
            <a:normAutofit lnSpcReduction="10000"/>
          </a:bodyPr>
          <a:lstStyle/>
          <a:p>
            <a:r>
              <a:rPr lang="en-IN" sz="2400" dirty="0"/>
              <a:t>When a person commands over a group , enforces his influence over a group, and conducts the actions of a group, then he becomes an authority.</a:t>
            </a:r>
          </a:p>
          <a:p>
            <a:r>
              <a:rPr lang="en-IN" sz="2400" dirty="0"/>
              <a:t>Thus, here, the thinking of a person and his acts are governed by the concerned authority.</a:t>
            </a:r>
          </a:p>
          <a:p>
            <a:r>
              <a:rPr lang="en-IN" sz="2400" dirty="0"/>
              <a:t>No reasoning is applied here.</a:t>
            </a:r>
          </a:p>
          <a:p>
            <a:r>
              <a:rPr lang="en-IN" sz="2400" dirty="0"/>
              <a:t>It is based on faith and not logic.</a:t>
            </a:r>
          </a:p>
          <a:p>
            <a:r>
              <a:rPr lang="en-IN" sz="2400" dirty="0"/>
              <a:t>Judgement of authority is final.</a:t>
            </a:r>
          </a:p>
          <a:p>
            <a:endParaRPr lang="en-IN" sz="2400" dirty="0"/>
          </a:p>
        </p:txBody>
      </p:sp>
    </p:spTree>
    <p:extLst>
      <p:ext uri="{BB962C8B-B14F-4D97-AF65-F5344CB8AC3E}">
        <p14:creationId xmlns:p14="http://schemas.microsoft.com/office/powerpoint/2010/main" val="3847121697"/>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33CA3-1FA2-40CE-82BD-083F36EA7738}"/>
              </a:ext>
            </a:extLst>
          </p:cNvPr>
          <p:cNvSpPr>
            <a:spLocks noGrp="1"/>
          </p:cNvSpPr>
          <p:nvPr>
            <p:ph type="title"/>
          </p:nvPr>
        </p:nvSpPr>
        <p:spPr>
          <a:xfrm>
            <a:off x="1451579" y="804519"/>
            <a:ext cx="9603275" cy="1049235"/>
          </a:xfrm>
        </p:spPr>
        <p:txBody>
          <a:bodyPr>
            <a:normAutofit/>
          </a:bodyPr>
          <a:lstStyle/>
          <a:p>
            <a:r>
              <a:rPr lang="en-IN"/>
              <a:t>POSITIVISTIC MODE OF THINKING</a:t>
            </a:r>
          </a:p>
        </p:txBody>
      </p:sp>
      <p:sp>
        <p:nvSpPr>
          <p:cNvPr id="3" name="Content Placeholder 2">
            <a:extLst>
              <a:ext uri="{FF2B5EF4-FFF2-40B4-BE49-F238E27FC236}">
                <a16:creationId xmlns:a16="http://schemas.microsoft.com/office/drawing/2014/main" id="{AC24065D-8F18-4507-B6C9-2EEF416F9283}"/>
              </a:ext>
            </a:extLst>
          </p:cNvPr>
          <p:cNvSpPr>
            <a:spLocks noGrp="1"/>
          </p:cNvSpPr>
          <p:nvPr>
            <p:ph idx="1"/>
          </p:nvPr>
        </p:nvSpPr>
        <p:spPr>
          <a:xfrm>
            <a:off x="1247775" y="2015732"/>
            <a:ext cx="9807079" cy="3946918"/>
          </a:xfrm>
        </p:spPr>
        <p:txBody>
          <a:bodyPr>
            <a:normAutofit/>
          </a:bodyPr>
          <a:lstStyle/>
          <a:p>
            <a:pPr>
              <a:lnSpc>
                <a:spcPct val="110000"/>
              </a:lnSpc>
            </a:pPr>
            <a:r>
              <a:rPr lang="en-IN" sz="2400" dirty="0"/>
              <a:t>It was founded by French philosopher August Comte. </a:t>
            </a:r>
          </a:p>
          <a:p>
            <a:pPr>
              <a:lnSpc>
                <a:spcPct val="110000"/>
              </a:lnSpc>
            </a:pPr>
            <a:r>
              <a:rPr lang="en-IN" sz="2400" dirty="0"/>
              <a:t>He named it as “Scientific Mode of Thinking.”</a:t>
            </a:r>
          </a:p>
          <a:p>
            <a:pPr>
              <a:lnSpc>
                <a:spcPct val="110000"/>
              </a:lnSpc>
            </a:pPr>
            <a:r>
              <a:rPr lang="en-IN" sz="2400" dirty="0"/>
              <a:t>It is based on Philosophy and Science.</a:t>
            </a:r>
          </a:p>
          <a:p>
            <a:pPr>
              <a:lnSpc>
                <a:spcPct val="110000"/>
              </a:lnSpc>
            </a:pPr>
            <a:r>
              <a:rPr lang="en-IN" sz="2400" dirty="0"/>
              <a:t>This system is known as ‘Positivism.’</a:t>
            </a:r>
          </a:p>
          <a:p>
            <a:pPr>
              <a:lnSpc>
                <a:spcPct val="110000"/>
              </a:lnSpc>
            </a:pPr>
            <a:r>
              <a:rPr lang="en-IN" sz="2400" dirty="0"/>
              <a:t>The word Positivism is derived from the Latin word positives meaning ‘explicitly laid down’, ‘sure,’ ‘Certain’, ‘definite’ or ‘admitting no question.’</a:t>
            </a:r>
          </a:p>
          <a:p>
            <a:pPr>
              <a:lnSpc>
                <a:spcPct val="110000"/>
              </a:lnSpc>
            </a:pPr>
            <a:r>
              <a:rPr lang="en-IN" sz="2400" dirty="0"/>
              <a:t>The way of thinking is guided by definite facts or positive facts. These facts are real , certain , precise , useful , scientific and reason based. </a:t>
            </a:r>
          </a:p>
        </p:txBody>
      </p:sp>
    </p:spTree>
    <p:extLst>
      <p:ext uri="{BB962C8B-B14F-4D97-AF65-F5344CB8AC3E}">
        <p14:creationId xmlns:p14="http://schemas.microsoft.com/office/powerpoint/2010/main" val="3287261045"/>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3A70CD-0FB6-4F87-AD42-19C2C9584F4A}"/>
              </a:ext>
            </a:extLst>
          </p:cNvPr>
          <p:cNvSpPr>
            <a:spLocks noGrp="1"/>
          </p:cNvSpPr>
          <p:nvPr>
            <p:ph idx="1"/>
          </p:nvPr>
        </p:nvSpPr>
        <p:spPr>
          <a:xfrm>
            <a:off x="1451579" y="2015732"/>
            <a:ext cx="9603275" cy="3450613"/>
          </a:xfrm>
        </p:spPr>
        <p:txBody>
          <a:bodyPr>
            <a:normAutofit/>
          </a:bodyPr>
          <a:lstStyle/>
          <a:p>
            <a:r>
              <a:rPr lang="en-IN" sz="2400" dirty="0"/>
              <a:t>This system accepts only those findings which are reasonably true and can be tested by applying scientific method.</a:t>
            </a:r>
          </a:p>
          <a:p>
            <a:r>
              <a:rPr lang="en-IN" sz="2400" dirty="0"/>
              <a:t>The facts are definite and based on observations and experiments.</a:t>
            </a:r>
          </a:p>
          <a:p>
            <a:r>
              <a:rPr lang="en-IN" sz="2400" dirty="0"/>
              <a:t>The aim is the continuous increase in the physical, intellectual and moral development of human society.</a:t>
            </a:r>
          </a:p>
          <a:p>
            <a:r>
              <a:rPr lang="en-IN" sz="2400" dirty="0"/>
              <a:t>It is based on true and real facts.</a:t>
            </a:r>
          </a:p>
        </p:txBody>
      </p:sp>
    </p:spTree>
    <p:extLst>
      <p:ext uri="{BB962C8B-B14F-4D97-AF65-F5344CB8AC3E}">
        <p14:creationId xmlns:p14="http://schemas.microsoft.com/office/powerpoint/2010/main" val="2978997678"/>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7F550537-43B6-4AE2-BE40-A7959797E0C9}"/>
              </a:ext>
            </a:extLst>
          </p:cNvPr>
          <p:cNvSpPr>
            <a:spLocks noGrp="1"/>
          </p:cNvSpPr>
          <p:nvPr>
            <p:ph type="title"/>
          </p:nvPr>
        </p:nvSpPr>
        <p:spPr>
          <a:xfrm>
            <a:off x="812205" y="804519"/>
            <a:ext cx="3241820" cy="4431360"/>
          </a:xfrm>
        </p:spPr>
        <p:txBody>
          <a:bodyPr anchor="ctr">
            <a:normAutofit/>
          </a:bodyPr>
          <a:lstStyle/>
          <a:p>
            <a:r>
              <a:rPr lang="en-IN"/>
              <a:t>SPECULATIVE MODE OF THINKING</a:t>
            </a:r>
          </a:p>
        </p:txBody>
      </p:sp>
      <p:cxnSp>
        <p:nvCxnSpPr>
          <p:cNvPr id="12" name="Straight Connector 11">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45156"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0283343-6449-4945-9F2E-A5F85B141C2B}"/>
              </a:ext>
            </a:extLst>
          </p:cNvPr>
          <p:cNvSpPr>
            <a:spLocks noGrp="1"/>
          </p:cNvSpPr>
          <p:nvPr>
            <p:ph idx="1"/>
          </p:nvPr>
        </p:nvSpPr>
        <p:spPr>
          <a:xfrm>
            <a:off x="4637863" y="804520"/>
            <a:ext cx="6896909" cy="4948580"/>
          </a:xfrm>
        </p:spPr>
        <p:txBody>
          <a:bodyPr anchor="ctr">
            <a:normAutofit/>
          </a:bodyPr>
          <a:lstStyle/>
          <a:p>
            <a:pPr>
              <a:lnSpc>
                <a:spcPct val="110000"/>
              </a:lnSpc>
            </a:pPr>
            <a:r>
              <a:rPr lang="en-IN" dirty="0"/>
              <a:t>The word ‘Speculative’ is derived from the Latin word ‘</a:t>
            </a:r>
            <a:r>
              <a:rPr lang="en-IN" dirty="0" err="1"/>
              <a:t>Specere</a:t>
            </a:r>
            <a:r>
              <a:rPr lang="en-IN" dirty="0"/>
              <a:t>’ which means ‘to look’ or from ‘</a:t>
            </a:r>
            <a:r>
              <a:rPr lang="en-IN" dirty="0" err="1"/>
              <a:t>Speculari</a:t>
            </a:r>
            <a:r>
              <a:rPr lang="en-IN" dirty="0"/>
              <a:t>’ which means ‘to spy out.’</a:t>
            </a:r>
          </a:p>
          <a:p>
            <a:pPr>
              <a:lnSpc>
                <a:spcPct val="110000"/>
              </a:lnSpc>
            </a:pPr>
            <a:r>
              <a:rPr lang="en-IN" dirty="0"/>
              <a:t>It is also called ‘Metaphysical mode of thinking.’</a:t>
            </a:r>
          </a:p>
          <a:p>
            <a:pPr>
              <a:lnSpc>
                <a:spcPct val="110000"/>
              </a:lnSpc>
            </a:pPr>
            <a:r>
              <a:rPr lang="en-IN" dirty="0"/>
              <a:t>It is a theory based on mental view , reflection or guess.</a:t>
            </a:r>
          </a:p>
          <a:p>
            <a:pPr>
              <a:lnSpc>
                <a:spcPct val="110000"/>
              </a:lnSpc>
            </a:pPr>
            <a:r>
              <a:rPr lang="en-IN" dirty="0"/>
              <a:t>It is based on conjectural thoughts.</a:t>
            </a:r>
          </a:p>
          <a:p>
            <a:pPr>
              <a:lnSpc>
                <a:spcPct val="110000"/>
              </a:lnSpc>
            </a:pPr>
            <a:r>
              <a:rPr lang="en-IN" dirty="0"/>
              <a:t>Facts are not required in this mode.</a:t>
            </a:r>
          </a:p>
          <a:p>
            <a:pPr>
              <a:lnSpc>
                <a:spcPct val="110000"/>
              </a:lnSpc>
            </a:pPr>
            <a:r>
              <a:rPr lang="en-IN" dirty="0"/>
              <a:t>Useful in the development of Social Sciences.</a:t>
            </a:r>
          </a:p>
          <a:p>
            <a:pPr>
              <a:lnSpc>
                <a:spcPct val="110000"/>
              </a:lnSpc>
            </a:pPr>
            <a:r>
              <a:rPr lang="en-IN" dirty="0"/>
              <a:t>Studies those feelings which can not be controlled and concludes that under what circumstances these feelings have arisen.</a:t>
            </a:r>
          </a:p>
        </p:txBody>
      </p:sp>
      <p:pic>
        <p:nvPicPr>
          <p:cNvPr id="14" name="Picture 13">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563989856"/>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251D1A-99F4-4263-A3AA-BB1BCCD6AF95}"/>
              </a:ext>
            </a:extLst>
          </p:cNvPr>
          <p:cNvSpPr>
            <a:spLocks noGrp="1"/>
          </p:cNvSpPr>
          <p:nvPr>
            <p:ph idx="1"/>
          </p:nvPr>
        </p:nvSpPr>
        <p:spPr>
          <a:xfrm>
            <a:off x="1451579" y="2015732"/>
            <a:ext cx="9603275" cy="3450613"/>
          </a:xfrm>
        </p:spPr>
        <p:txBody>
          <a:bodyPr>
            <a:normAutofit/>
          </a:bodyPr>
          <a:lstStyle/>
          <a:p>
            <a:r>
              <a:rPr lang="en-IN" sz="2400" dirty="0"/>
              <a:t>Aristotle is indirectly the source of the term metaphysics.</a:t>
            </a:r>
          </a:p>
          <a:p>
            <a:r>
              <a:rPr lang="en-IN" sz="2400" dirty="0"/>
              <a:t>He regarded metaphysics as a single , comprehensive study of what is fundamental to all existence, all knowledge and all explanation.</a:t>
            </a:r>
          </a:p>
        </p:txBody>
      </p:sp>
    </p:spTree>
    <p:extLst>
      <p:ext uri="{BB962C8B-B14F-4D97-AF65-F5344CB8AC3E}">
        <p14:creationId xmlns:p14="http://schemas.microsoft.com/office/powerpoint/2010/main" val="3412302183"/>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FDC51-1DD4-4C6D-9791-9F600590BD9A}"/>
              </a:ext>
            </a:extLst>
          </p:cNvPr>
          <p:cNvSpPr>
            <a:spLocks noGrp="1"/>
          </p:cNvSpPr>
          <p:nvPr>
            <p:ph type="title"/>
          </p:nvPr>
        </p:nvSpPr>
        <p:spPr>
          <a:xfrm>
            <a:off x="1451579" y="804519"/>
            <a:ext cx="9603275" cy="1049235"/>
          </a:xfrm>
        </p:spPr>
        <p:txBody>
          <a:bodyPr>
            <a:normAutofit/>
          </a:bodyPr>
          <a:lstStyle/>
          <a:p>
            <a:r>
              <a:rPr lang="en-IN"/>
              <a:t>CONCLUSION</a:t>
            </a:r>
          </a:p>
        </p:txBody>
      </p:sp>
      <p:sp>
        <p:nvSpPr>
          <p:cNvPr id="3" name="Content Placeholder 2">
            <a:extLst>
              <a:ext uri="{FF2B5EF4-FFF2-40B4-BE49-F238E27FC236}">
                <a16:creationId xmlns:a16="http://schemas.microsoft.com/office/drawing/2014/main" id="{93FE0EAA-A362-4A42-8255-7A2643E45657}"/>
              </a:ext>
            </a:extLst>
          </p:cNvPr>
          <p:cNvSpPr>
            <a:spLocks noGrp="1"/>
          </p:cNvSpPr>
          <p:nvPr>
            <p:ph idx="1"/>
          </p:nvPr>
        </p:nvSpPr>
        <p:spPr>
          <a:xfrm>
            <a:off x="1451579" y="2015732"/>
            <a:ext cx="9603275" cy="3450613"/>
          </a:xfrm>
        </p:spPr>
        <p:txBody>
          <a:bodyPr>
            <a:normAutofit/>
          </a:bodyPr>
          <a:lstStyle/>
          <a:p>
            <a:r>
              <a:rPr lang="en-IN" sz="2400" dirty="0"/>
              <a:t>The modes of thinking help in evaluating the abilities of man to think and take decisions. Thinking produces ideas and ideas produce subjects. Thus, the knowledge develops through thinking. Thinking is unlimited and continuous process. The study of modes of Thinking helps in understanding the  knowledge in a better way.</a:t>
            </a:r>
          </a:p>
        </p:txBody>
      </p:sp>
    </p:spTree>
    <p:extLst>
      <p:ext uri="{BB962C8B-B14F-4D97-AF65-F5344CB8AC3E}">
        <p14:creationId xmlns:p14="http://schemas.microsoft.com/office/powerpoint/2010/main" val="2941120918"/>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4" name="Straight Connector 13">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8" name="Rectangle 17">
            <a:extLst>
              <a:ext uri="{FF2B5EF4-FFF2-40B4-BE49-F238E27FC236}">
                <a16:creationId xmlns:a16="http://schemas.microsoft.com/office/drawing/2014/main" id="{48D226DA-E368-46E4-BF0C-D467A1E86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C6A5B57B-8546-414C-AAB8-E44EC6B05819}"/>
              </a:ext>
            </a:extLst>
          </p:cNvPr>
          <p:cNvSpPr>
            <a:spLocks noGrp="1"/>
          </p:cNvSpPr>
          <p:nvPr>
            <p:ph type="title"/>
          </p:nvPr>
        </p:nvSpPr>
        <p:spPr>
          <a:xfrm>
            <a:off x="1466851" y="938717"/>
            <a:ext cx="9588002" cy="3541837"/>
          </a:xfrm>
        </p:spPr>
        <p:txBody>
          <a:bodyPr vert="horz" lIns="91440" tIns="45720" rIns="91440" bIns="0" rtlCol="0" anchor="b">
            <a:normAutofit/>
          </a:bodyPr>
          <a:lstStyle/>
          <a:p>
            <a:r>
              <a:rPr lang="en-US" sz="6600" dirty="0"/>
              <a:t>Questions / queries ?</a:t>
            </a:r>
          </a:p>
        </p:txBody>
      </p:sp>
      <p:cxnSp>
        <p:nvCxnSpPr>
          <p:cNvPr id="20" name="Straight Connector 19">
            <a:extLst>
              <a:ext uri="{FF2B5EF4-FFF2-40B4-BE49-F238E27FC236}">
                <a16:creationId xmlns:a16="http://schemas.microsoft.com/office/drawing/2014/main" id="{7105F2EF-F4AA-488F-8E74-484FA007851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4735528"/>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26836212"/>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5B0BB24-CF19-4E6C-AFC4-A0F18438D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557106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3438CEF5-63E3-4928-9F1C-395224D24D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8" y="0"/>
            <a:ext cx="12194875" cy="6122584"/>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183C20E5-EB06-42D2-A2DA-3D41DDB27895}"/>
              </a:ext>
            </a:extLst>
          </p:cNvPr>
          <p:cNvSpPr>
            <a:spLocks noGrp="1"/>
          </p:cNvSpPr>
          <p:nvPr>
            <p:ph type="title"/>
          </p:nvPr>
        </p:nvSpPr>
        <p:spPr>
          <a:xfrm>
            <a:off x="3380846" y="1019987"/>
            <a:ext cx="5577871" cy="1020229"/>
          </a:xfrm>
        </p:spPr>
        <p:txBody>
          <a:bodyPr vert="horz" lIns="91440" tIns="45720" rIns="91440" bIns="45720" rtlCol="0" anchor="t">
            <a:normAutofit/>
          </a:bodyPr>
          <a:lstStyle/>
          <a:p>
            <a:r>
              <a:rPr lang="en-US" sz="6600" b="0" i="0" kern="1200" cap="all" dirty="0">
                <a:solidFill>
                  <a:schemeClr val="tx1"/>
                </a:solidFill>
                <a:effectLst/>
                <a:latin typeface="+mj-lt"/>
                <a:ea typeface="+mj-ea"/>
                <a:cs typeface="+mj-cs"/>
              </a:rPr>
              <a:t>Thank you</a:t>
            </a:r>
          </a:p>
        </p:txBody>
      </p:sp>
      <p:cxnSp>
        <p:nvCxnSpPr>
          <p:cNvPr id="15" name="Straight Connector 14">
            <a:extLst>
              <a:ext uri="{FF2B5EF4-FFF2-40B4-BE49-F238E27FC236}">
                <a16:creationId xmlns:a16="http://schemas.microsoft.com/office/drawing/2014/main" id="{F328CB6C-F677-4C0B-9EE8-4D1C44DDF8D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6990" y="2081620"/>
            <a:ext cx="9581995"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6" name="TextBox 5">
            <a:extLst>
              <a:ext uri="{FF2B5EF4-FFF2-40B4-BE49-F238E27FC236}">
                <a16:creationId xmlns:a16="http://schemas.microsoft.com/office/drawing/2014/main" id="{D1BAE0ED-0ABF-4293-A634-4ACCDE797FAE}"/>
              </a:ext>
            </a:extLst>
          </p:cNvPr>
          <p:cNvSpPr txBox="1"/>
          <p:nvPr/>
        </p:nvSpPr>
        <p:spPr>
          <a:xfrm>
            <a:off x="4518630" y="2109334"/>
            <a:ext cx="2939445" cy="492405"/>
          </a:xfrm>
          <a:prstGeom prst="rect">
            <a:avLst/>
          </a:prstGeom>
        </p:spPr>
        <p:txBody>
          <a:bodyPr vert="horz" lIns="91440" tIns="45720" rIns="91440" bIns="45720" rtlCol="0" anchor="t">
            <a:normAutofit/>
          </a:bodyPr>
          <a:lstStyle/>
          <a:p>
            <a:pPr indent="-228600" defTabSz="914400">
              <a:lnSpc>
                <a:spcPct val="120000"/>
              </a:lnSpc>
              <a:spcAft>
                <a:spcPts val="600"/>
              </a:spcAft>
              <a:buClr>
                <a:schemeClr val="accent1"/>
              </a:buClr>
              <a:buSzPct val="100000"/>
              <a:buFont typeface="Arial" panose="020B0604020202020204" pitchFamily="34" charset="0"/>
              <a:buChar char="•"/>
            </a:pPr>
            <a:r>
              <a:rPr lang="en-US" dirty="0"/>
              <a:t>drssonal@rediffmail.com</a:t>
            </a:r>
          </a:p>
        </p:txBody>
      </p:sp>
      <p:sp>
        <p:nvSpPr>
          <p:cNvPr id="17" name="Rectangle 16">
            <a:extLst>
              <a:ext uri="{FF2B5EF4-FFF2-40B4-BE49-F238E27FC236}">
                <a16:creationId xmlns:a16="http://schemas.microsoft.com/office/drawing/2014/main" id="{A72CA9B9-8D14-4AF2-934E-21FE4A339E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6122584"/>
            <a:ext cx="12191695" cy="735415"/>
          </a:xfrm>
          <a:prstGeom prst="rect">
            <a:avLst/>
          </a:prstGeom>
          <a:solidFill>
            <a:schemeClr val="accent1"/>
          </a:soli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879848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A7B1ADEE-8EFB-4AE0-BF79-8997999E3AD6}"/>
              </a:ext>
            </a:extLst>
          </p:cNvPr>
          <p:cNvSpPr>
            <a:spLocks noGrp="1"/>
          </p:cNvSpPr>
          <p:nvPr>
            <p:ph type="title"/>
          </p:nvPr>
        </p:nvSpPr>
        <p:spPr>
          <a:xfrm>
            <a:off x="812205" y="804519"/>
            <a:ext cx="3241820" cy="4431360"/>
          </a:xfrm>
        </p:spPr>
        <p:txBody>
          <a:bodyPr anchor="ctr">
            <a:normAutofit/>
          </a:bodyPr>
          <a:lstStyle/>
          <a:p>
            <a:r>
              <a:rPr lang="en-IN" dirty="0"/>
              <a:t>MODES OF THINKING</a:t>
            </a:r>
          </a:p>
        </p:txBody>
      </p:sp>
      <p:cxnSp>
        <p:nvCxnSpPr>
          <p:cNvPr id="12" name="Straight Connector 11">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45156"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7BBDB63-693C-48E2-812C-13726D036594}"/>
              </a:ext>
            </a:extLst>
          </p:cNvPr>
          <p:cNvSpPr>
            <a:spLocks noGrp="1"/>
          </p:cNvSpPr>
          <p:nvPr>
            <p:ph idx="1"/>
          </p:nvPr>
        </p:nvSpPr>
        <p:spPr>
          <a:xfrm>
            <a:off x="4637863" y="804520"/>
            <a:ext cx="6102559" cy="4431359"/>
          </a:xfrm>
        </p:spPr>
        <p:txBody>
          <a:bodyPr anchor="ctr">
            <a:normAutofit fontScale="92500"/>
          </a:bodyPr>
          <a:lstStyle/>
          <a:p>
            <a:r>
              <a:rPr lang="en-IN" sz="2400" dirty="0"/>
              <a:t>Man gains knowledge with his ability to think with reasoning. Man always comes in contact of new thoughts and with the development of these new thoughts, knowledge develops.</a:t>
            </a:r>
          </a:p>
          <a:p>
            <a:r>
              <a:rPr lang="en-IN" sz="2400" dirty="0"/>
              <a:t>When man i.e. knower knows the entities i.e. </a:t>
            </a:r>
            <a:r>
              <a:rPr lang="en-IN" sz="2400" dirty="0" err="1"/>
              <a:t>Knowee</a:t>
            </a:r>
            <a:r>
              <a:rPr lang="en-IN" sz="2400" dirty="0"/>
              <a:t> , the Knowledge is established. </a:t>
            </a:r>
          </a:p>
          <a:p>
            <a:r>
              <a:rPr lang="en-IN" sz="2400" dirty="0"/>
              <a:t>There can be no knowledge without a knower.</a:t>
            </a:r>
          </a:p>
          <a:p>
            <a:r>
              <a:rPr lang="en-IN" sz="2400" dirty="0"/>
              <a:t>Not all things may be known to man, but things beyond man’s knowledge are knowable.</a:t>
            </a:r>
          </a:p>
        </p:txBody>
      </p:sp>
      <p:pic>
        <p:nvPicPr>
          <p:cNvPr id="14" name="Picture 13">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404513474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351E0D55-6D0E-4F8D-98FF-634AAB3BA1E9}"/>
              </a:ext>
            </a:extLst>
          </p:cNvPr>
          <p:cNvSpPr>
            <a:spLocks noGrp="1"/>
          </p:cNvSpPr>
          <p:nvPr>
            <p:ph type="title"/>
          </p:nvPr>
        </p:nvSpPr>
        <p:spPr>
          <a:xfrm>
            <a:off x="812205" y="804519"/>
            <a:ext cx="3241820" cy="4431360"/>
          </a:xfrm>
        </p:spPr>
        <p:txBody>
          <a:bodyPr anchor="ctr">
            <a:normAutofit/>
          </a:bodyPr>
          <a:lstStyle/>
          <a:p>
            <a:r>
              <a:rPr lang="en-IN" dirty="0"/>
              <a:t>MODES OF THINKING</a:t>
            </a:r>
          </a:p>
        </p:txBody>
      </p:sp>
      <p:cxnSp>
        <p:nvCxnSpPr>
          <p:cNvPr id="12" name="Straight Connector 11">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45156"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1B2FD22-7F5D-4E1A-884B-D2833B2B752E}"/>
              </a:ext>
            </a:extLst>
          </p:cNvPr>
          <p:cNvSpPr>
            <a:spLocks noGrp="1"/>
          </p:cNvSpPr>
          <p:nvPr>
            <p:ph idx="1"/>
          </p:nvPr>
        </p:nvSpPr>
        <p:spPr>
          <a:xfrm>
            <a:off x="4637863" y="804520"/>
            <a:ext cx="6741929" cy="4929530"/>
          </a:xfrm>
        </p:spPr>
        <p:txBody>
          <a:bodyPr anchor="ctr">
            <a:normAutofit fontScale="92500"/>
          </a:bodyPr>
          <a:lstStyle/>
          <a:p>
            <a:pPr>
              <a:lnSpc>
                <a:spcPct val="110000"/>
              </a:lnSpc>
            </a:pPr>
            <a:r>
              <a:rPr lang="en-IN" sz="2400" dirty="0"/>
              <a:t>Knowledge extends to all things knowable, to all kinds of knowers, to all the modes of knowledge and all the modes of knowing.</a:t>
            </a:r>
          </a:p>
          <a:p>
            <a:pPr>
              <a:lnSpc>
                <a:spcPct val="110000"/>
              </a:lnSpc>
            </a:pPr>
            <a:r>
              <a:rPr lang="en-IN" sz="2400" dirty="0"/>
              <a:t>When a man or knower accepts the things or concepts, the knowledge is created.</a:t>
            </a:r>
          </a:p>
          <a:p>
            <a:pPr>
              <a:lnSpc>
                <a:spcPct val="110000"/>
              </a:lnSpc>
            </a:pPr>
            <a:r>
              <a:rPr lang="en-IN" sz="2400" dirty="0"/>
              <a:t>Knowledge is man’s intellectual achievement.</a:t>
            </a:r>
          </a:p>
          <a:p>
            <a:pPr>
              <a:lnSpc>
                <a:spcPct val="110000"/>
              </a:lnSpc>
            </a:pPr>
            <a:r>
              <a:rPr lang="en-IN" sz="2400" dirty="0"/>
              <a:t>The Three sources of Knowledge are , The Perception, The Intellect and The Intuition.</a:t>
            </a:r>
          </a:p>
          <a:p>
            <a:pPr>
              <a:lnSpc>
                <a:spcPct val="110000"/>
              </a:lnSpc>
            </a:pPr>
            <a:r>
              <a:rPr lang="en-IN" sz="2400" dirty="0"/>
              <a:t>Perception helps to gain knowledge through senses, the intellect through reason and the intuition through conscious attention , reasoning and concentration.</a:t>
            </a:r>
          </a:p>
        </p:txBody>
      </p:sp>
      <p:pic>
        <p:nvPicPr>
          <p:cNvPr id="14" name="Picture 13">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1997411545"/>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01AF8E-5DEB-4354-8A1A-62F5D7EA4284}"/>
              </a:ext>
            </a:extLst>
          </p:cNvPr>
          <p:cNvSpPr>
            <a:spLocks noGrp="1"/>
          </p:cNvSpPr>
          <p:nvPr>
            <p:ph idx="1"/>
          </p:nvPr>
        </p:nvSpPr>
        <p:spPr>
          <a:xfrm>
            <a:off x="1333501" y="1968107"/>
            <a:ext cx="9702304" cy="3756418"/>
          </a:xfrm>
        </p:spPr>
        <p:txBody>
          <a:bodyPr>
            <a:normAutofit fontScale="92500" lnSpcReduction="20000"/>
          </a:bodyPr>
          <a:lstStyle/>
          <a:p>
            <a:r>
              <a:rPr lang="en-IN" sz="2400" dirty="0"/>
              <a:t>The knowledge that we have today is the resultant outcome of our total experiences gained through perception, Intellect and Intuition.</a:t>
            </a:r>
          </a:p>
          <a:p>
            <a:r>
              <a:rPr lang="en-IN" sz="2400" dirty="0"/>
              <a:t>It is natural because intellect is natural; dynamic and continuum because thinking and reasoning are dynamic and continuous. </a:t>
            </a:r>
          </a:p>
          <a:p>
            <a:r>
              <a:rPr lang="en-IN" sz="2400" dirty="0"/>
              <a:t>Thus knowledge is growing continuously. It is dynamic, infinite and multi dimensional.</a:t>
            </a:r>
          </a:p>
          <a:p>
            <a:r>
              <a:rPr lang="en-IN" sz="2400" dirty="0"/>
              <a:t>Man has got longer life. He lives in a family within the society for three generations. Thus, social life, social problems, social experiences are the vital force behind the emergence and development of new aspects of knowledge.</a:t>
            </a:r>
          </a:p>
        </p:txBody>
      </p:sp>
    </p:spTree>
    <p:extLst>
      <p:ext uri="{BB962C8B-B14F-4D97-AF65-F5344CB8AC3E}">
        <p14:creationId xmlns:p14="http://schemas.microsoft.com/office/powerpoint/2010/main" val="3529044863"/>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E6C26D-175D-48D3-BACE-A9AC5E2B9EC1}"/>
              </a:ext>
            </a:extLst>
          </p:cNvPr>
          <p:cNvSpPr>
            <a:spLocks noGrp="1"/>
          </p:cNvSpPr>
          <p:nvPr>
            <p:ph idx="1"/>
          </p:nvPr>
        </p:nvSpPr>
        <p:spPr>
          <a:xfrm>
            <a:off x="838201" y="1981200"/>
            <a:ext cx="10216654" cy="3485145"/>
          </a:xfrm>
        </p:spPr>
        <p:txBody>
          <a:bodyPr>
            <a:normAutofit fontScale="92500" lnSpcReduction="20000"/>
          </a:bodyPr>
          <a:lstStyle/>
          <a:p>
            <a:r>
              <a:rPr lang="en-IN" sz="2800" dirty="0"/>
              <a:t>In fact,  the history of man on earth is the history of knowledge.</a:t>
            </a:r>
          </a:p>
          <a:p>
            <a:r>
              <a:rPr lang="en-IN" sz="2800" dirty="0"/>
              <a:t>Knowledge and man are complimentary and supplementary to each other.</a:t>
            </a:r>
          </a:p>
          <a:p>
            <a:r>
              <a:rPr lang="en-IN" sz="2800" dirty="0"/>
              <a:t>Knowledge without man has no significance.</a:t>
            </a:r>
          </a:p>
          <a:p>
            <a:r>
              <a:rPr lang="en-IN" sz="2800" dirty="0"/>
              <a:t>Man acquires knowledge and so he is the greatest of all living beings.</a:t>
            </a:r>
          </a:p>
          <a:p>
            <a:r>
              <a:rPr lang="en-IN" sz="2800" dirty="0"/>
              <a:t>Man observes the things around him, acquires knowledge about them, applies intellect on it and brings out a new discovery or invention. </a:t>
            </a:r>
          </a:p>
        </p:txBody>
      </p:sp>
    </p:spTree>
    <p:extLst>
      <p:ext uri="{BB962C8B-B14F-4D97-AF65-F5344CB8AC3E}">
        <p14:creationId xmlns:p14="http://schemas.microsoft.com/office/powerpoint/2010/main" val="1723637715"/>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117706DA-95BF-4AA6-8A4F-2C15A1AFF690}"/>
              </a:ext>
            </a:extLst>
          </p:cNvPr>
          <p:cNvSpPr>
            <a:spLocks noGrp="1"/>
          </p:cNvSpPr>
          <p:nvPr>
            <p:ph type="title"/>
          </p:nvPr>
        </p:nvSpPr>
        <p:spPr>
          <a:xfrm>
            <a:off x="812205" y="804519"/>
            <a:ext cx="3241820" cy="4431360"/>
          </a:xfrm>
        </p:spPr>
        <p:txBody>
          <a:bodyPr anchor="ctr">
            <a:normAutofit/>
          </a:bodyPr>
          <a:lstStyle/>
          <a:p>
            <a:r>
              <a:rPr lang="en-IN"/>
              <a:t>THINKING</a:t>
            </a:r>
          </a:p>
        </p:txBody>
      </p:sp>
      <p:cxnSp>
        <p:nvCxnSpPr>
          <p:cNvPr id="12" name="Straight Connector 11">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45156"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B66D7D0-7299-48A0-A91E-DA22B66C394F}"/>
              </a:ext>
            </a:extLst>
          </p:cNvPr>
          <p:cNvSpPr>
            <a:spLocks noGrp="1"/>
          </p:cNvSpPr>
          <p:nvPr>
            <p:ph idx="1"/>
          </p:nvPr>
        </p:nvSpPr>
        <p:spPr>
          <a:xfrm>
            <a:off x="4752047" y="1473175"/>
            <a:ext cx="6741928" cy="5024780"/>
          </a:xfrm>
        </p:spPr>
        <p:txBody>
          <a:bodyPr anchor="ctr">
            <a:normAutofit lnSpcReduction="10000"/>
          </a:bodyPr>
          <a:lstStyle/>
          <a:p>
            <a:pPr>
              <a:lnSpc>
                <a:spcPct val="110000"/>
              </a:lnSpc>
            </a:pPr>
            <a:r>
              <a:rPr lang="en-IN" sz="2400" dirty="0"/>
              <a:t>Man has got the sense of thinking, imagination and reasoning.</a:t>
            </a:r>
          </a:p>
          <a:p>
            <a:pPr>
              <a:lnSpc>
                <a:spcPct val="110000"/>
              </a:lnSpc>
            </a:pPr>
            <a:r>
              <a:rPr lang="en-IN" sz="2400" dirty="0"/>
              <a:t>When man comes in contact of an object or entity, some attributes of object or entity are deposited in his mind. These attributes are known as percept.</a:t>
            </a:r>
          </a:p>
          <a:p>
            <a:pPr>
              <a:lnSpc>
                <a:spcPct val="110000"/>
              </a:lnSpc>
            </a:pPr>
            <a:r>
              <a:rPr lang="en-IN" sz="2400" dirty="0"/>
              <a:t>Different attributes of an object or entity are called association of percept.</a:t>
            </a:r>
          </a:p>
          <a:p>
            <a:pPr>
              <a:lnSpc>
                <a:spcPct val="110000"/>
              </a:lnSpc>
            </a:pPr>
            <a:r>
              <a:rPr lang="en-IN" sz="2400" dirty="0"/>
              <a:t>Man always thinks and frame an image on the basis of attributes about a thing. This is called imagination.</a:t>
            </a:r>
          </a:p>
          <a:p>
            <a:pPr>
              <a:lnSpc>
                <a:spcPct val="110000"/>
              </a:lnSpc>
            </a:pPr>
            <a:r>
              <a:rPr lang="en-IN" sz="2400" dirty="0"/>
              <a:t>When man actually comes in contact of the object, the concept replaces the imagination.</a:t>
            </a:r>
          </a:p>
          <a:p>
            <a:pPr>
              <a:lnSpc>
                <a:spcPct val="110000"/>
              </a:lnSpc>
            </a:pPr>
            <a:endParaRPr lang="en-IN" sz="2400" dirty="0"/>
          </a:p>
          <a:p>
            <a:pPr>
              <a:lnSpc>
                <a:spcPct val="110000"/>
              </a:lnSpc>
            </a:pPr>
            <a:endParaRPr lang="en-IN" sz="2400" dirty="0"/>
          </a:p>
          <a:p>
            <a:pPr>
              <a:lnSpc>
                <a:spcPct val="110000"/>
              </a:lnSpc>
            </a:pPr>
            <a:endParaRPr lang="en-IN" sz="2400" dirty="0"/>
          </a:p>
        </p:txBody>
      </p:sp>
      <p:pic>
        <p:nvPicPr>
          <p:cNvPr id="14" name="Picture 13">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255380144"/>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301F2A-E97D-4827-8015-022329D11757}"/>
              </a:ext>
            </a:extLst>
          </p:cNvPr>
          <p:cNvSpPr>
            <a:spLocks noGrp="1"/>
          </p:cNvSpPr>
          <p:nvPr>
            <p:ph idx="1"/>
          </p:nvPr>
        </p:nvSpPr>
        <p:spPr>
          <a:xfrm>
            <a:off x="1181101" y="2015732"/>
            <a:ext cx="9873754" cy="4185043"/>
          </a:xfrm>
        </p:spPr>
        <p:txBody>
          <a:bodyPr>
            <a:normAutofit lnSpcReduction="10000"/>
          </a:bodyPr>
          <a:lstStyle/>
          <a:p>
            <a:pPr>
              <a:lnSpc>
                <a:spcPct val="110000"/>
              </a:lnSpc>
            </a:pPr>
            <a:r>
              <a:rPr lang="en-IN" sz="2400" dirty="0"/>
              <a:t>Man always comes in contact of new thoughts and with the development of these new thoughts, knowledge also develops.</a:t>
            </a:r>
          </a:p>
          <a:p>
            <a:pPr>
              <a:lnSpc>
                <a:spcPct val="110000"/>
              </a:lnSpc>
            </a:pPr>
            <a:r>
              <a:rPr lang="en-IN" sz="2400" dirty="0"/>
              <a:t>Thus, totality of all the ideas conserved by the humans constitute the knowledge.</a:t>
            </a:r>
          </a:p>
          <a:p>
            <a:pPr>
              <a:lnSpc>
                <a:spcPct val="110000"/>
              </a:lnSpc>
            </a:pPr>
            <a:r>
              <a:rPr lang="en-IN" sz="2400" dirty="0"/>
              <a:t>Knowledge is the product of ideas and ideas are the product of Thinking.</a:t>
            </a:r>
          </a:p>
          <a:p>
            <a:pPr>
              <a:lnSpc>
                <a:spcPct val="110000"/>
              </a:lnSpc>
            </a:pPr>
            <a:r>
              <a:rPr lang="en-IN" sz="2400" dirty="0"/>
              <a:t>The ability of Human beings to think and to take decisions differentiates them as Homo-sapiens from other animals.</a:t>
            </a:r>
          </a:p>
          <a:p>
            <a:pPr>
              <a:lnSpc>
                <a:spcPct val="110000"/>
              </a:lnSpc>
            </a:pPr>
            <a:r>
              <a:rPr lang="en-IN" sz="2400" dirty="0"/>
              <a:t>Different persons think in different ways. The ability of a man is determined by the way of his thinking.</a:t>
            </a:r>
          </a:p>
        </p:txBody>
      </p:sp>
    </p:spTree>
    <p:extLst>
      <p:ext uri="{BB962C8B-B14F-4D97-AF65-F5344CB8AC3E}">
        <p14:creationId xmlns:p14="http://schemas.microsoft.com/office/powerpoint/2010/main" val="3020309339"/>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2D4D659E-AB0F-4885-9184-536BF3DD2CB3}"/>
              </a:ext>
            </a:extLst>
          </p:cNvPr>
          <p:cNvSpPr>
            <a:spLocks noGrp="1"/>
          </p:cNvSpPr>
          <p:nvPr>
            <p:ph type="title"/>
          </p:nvPr>
        </p:nvSpPr>
        <p:spPr>
          <a:xfrm>
            <a:off x="812205" y="804519"/>
            <a:ext cx="3241820" cy="4431360"/>
          </a:xfrm>
        </p:spPr>
        <p:txBody>
          <a:bodyPr anchor="ctr">
            <a:normAutofit/>
          </a:bodyPr>
          <a:lstStyle/>
          <a:p>
            <a:r>
              <a:rPr lang="en-IN"/>
              <a:t>Modes of Thinking</a:t>
            </a:r>
          </a:p>
        </p:txBody>
      </p:sp>
      <p:cxnSp>
        <p:nvCxnSpPr>
          <p:cNvPr id="12" name="Straight Connector 11">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45156"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AC8697E-0DC4-42A9-A987-3E3DB88A4157}"/>
              </a:ext>
            </a:extLst>
          </p:cNvPr>
          <p:cNvSpPr>
            <a:spLocks noGrp="1"/>
          </p:cNvSpPr>
          <p:nvPr>
            <p:ph idx="1"/>
          </p:nvPr>
        </p:nvSpPr>
        <p:spPr>
          <a:xfrm>
            <a:off x="4637863" y="804520"/>
            <a:ext cx="6592108" cy="5434355"/>
          </a:xfrm>
        </p:spPr>
        <p:txBody>
          <a:bodyPr anchor="ctr">
            <a:normAutofit/>
          </a:bodyPr>
          <a:lstStyle/>
          <a:p>
            <a:pPr>
              <a:lnSpc>
                <a:spcPct val="110000"/>
              </a:lnSpc>
            </a:pPr>
            <a:r>
              <a:rPr lang="en-IN" sz="2400" dirty="0"/>
              <a:t>Man is a rational animal. He always thinks and produces new ideas.</a:t>
            </a:r>
          </a:p>
          <a:p>
            <a:pPr>
              <a:lnSpc>
                <a:spcPct val="110000"/>
              </a:lnSpc>
            </a:pPr>
            <a:r>
              <a:rPr lang="en-IN" sz="2400" dirty="0"/>
              <a:t>Numerous ideas can be created at any moment. It is not known what comes in mind at any moment. </a:t>
            </a:r>
          </a:p>
          <a:p>
            <a:pPr>
              <a:lnSpc>
                <a:spcPct val="110000"/>
              </a:lnSpc>
            </a:pPr>
            <a:r>
              <a:rPr lang="en-IN" sz="2400" dirty="0"/>
              <a:t>It may be massive item of knowledge comparable to what we call basic class or it may be more than any item known better to.</a:t>
            </a:r>
          </a:p>
          <a:p>
            <a:pPr>
              <a:lnSpc>
                <a:spcPct val="110000"/>
              </a:lnSpc>
            </a:pPr>
            <a:r>
              <a:rPr lang="en-IN" sz="2400" dirty="0"/>
              <a:t>Creating ideas may be either seminal , near seminal or pedestrian ideas.</a:t>
            </a:r>
          </a:p>
          <a:p>
            <a:pPr>
              <a:lnSpc>
                <a:spcPct val="110000"/>
              </a:lnSpc>
            </a:pPr>
            <a:r>
              <a:rPr lang="en-IN" sz="2400" dirty="0"/>
              <a:t>Seminal ideas are the fundamental ideas which give rise to further new ideas.</a:t>
            </a:r>
          </a:p>
        </p:txBody>
      </p:sp>
      <p:pic>
        <p:nvPicPr>
          <p:cNvPr id="14" name="Picture 13">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1330207021"/>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72DFB7-FA6D-40BB-8A24-F03D6711C66B}"/>
              </a:ext>
            </a:extLst>
          </p:cNvPr>
          <p:cNvSpPr>
            <a:spLocks noGrp="1"/>
          </p:cNvSpPr>
          <p:nvPr>
            <p:ph idx="1"/>
          </p:nvPr>
        </p:nvSpPr>
        <p:spPr>
          <a:xfrm>
            <a:off x="1009651" y="2015732"/>
            <a:ext cx="10045204" cy="4080268"/>
          </a:xfrm>
        </p:spPr>
        <p:txBody>
          <a:bodyPr>
            <a:normAutofit fontScale="92500"/>
          </a:bodyPr>
          <a:lstStyle/>
          <a:p>
            <a:pPr>
              <a:lnSpc>
                <a:spcPct val="110000"/>
              </a:lnSpc>
            </a:pPr>
            <a:r>
              <a:rPr lang="en-IN" sz="2400" dirty="0"/>
              <a:t>Near seminal ideas are partially fundamental in nature.</a:t>
            </a:r>
          </a:p>
          <a:p>
            <a:pPr>
              <a:lnSpc>
                <a:spcPct val="110000"/>
              </a:lnSpc>
            </a:pPr>
            <a:r>
              <a:rPr lang="en-IN" sz="2400" dirty="0"/>
              <a:t>Pedestrian ideas are not fundamental in nature but supporting fundamental ideas.</a:t>
            </a:r>
          </a:p>
          <a:p>
            <a:pPr>
              <a:lnSpc>
                <a:spcPct val="110000"/>
              </a:lnSpc>
            </a:pPr>
            <a:r>
              <a:rPr lang="en-IN" sz="2400" dirty="0"/>
              <a:t>Thus man always think. The base of thinking may be moral , physical or intellectual.</a:t>
            </a:r>
          </a:p>
          <a:p>
            <a:pPr>
              <a:lnSpc>
                <a:spcPct val="110000"/>
              </a:lnSpc>
            </a:pPr>
            <a:r>
              <a:rPr lang="en-IN" sz="2400" dirty="0"/>
              <a:t>The ability of man is determined by way of his thinking. There are Three main modes of Thinking which help in producing knowledge.</a:t>
            </a:r>
          </a:p>
          <a:p>
            <a:pPr>
              <a:lnSpc>
                <a:spcPct val="110000"/>
              </a:lnSpc>
            </a:pPr>
            <a:r>
              <a:rPr lang="en-IN" sz="2400" dirty="0"/>
              <a:t>1. Authority-</a:t>
            </a:r>
            <a:r>
              <a:rPr lang="en-IN" sz="2400" dirty="0" err="1"/>
              <a:t>Centered</a:t>
            </a:r>
            <a:r>
              <a:rPr lang="en-IN" sz="2400" dirty="0"/>
              <a:t> </a:t>
            </a:r>
          </a:p>
          <a:p>
            <a:pPr>
              <a:lnSpc>
                <a:spcPct val="110000"/>
              </a:lnSpc>
            </a:pPr>
            <a:r>
              <a:rPr lang="en-IN" sz="2400" dirty="0"/>
              <a:t>2. Positivistic</a:t>
            </a:r>
          </a:p>
          <a:p>
            <a:pPr>
              <a:lnSpc>
                <a:spcPct val="110000"/>
              </a:lnSpc>
            </a:pPr>
            <a:r>
              <a:rPr lang="en-IN" sz="2400" dirty="0"/>
              <a:t>3 Speculative</a:t>
            </a:r>
          </a:p>
        </p:txBody>
      </p:sp>
    </p:spTree>
    <p:extLst>
      <p:ext uri="{BB962C8B-B14F-4D97-AF65-F5344CB8AC3E}">
        <p14:creationId xmlns:p14="http://schemas.microsoft.com/office/powerpoint/2010/main" val="3968321815"/>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0</TotalTime>
  <Words>1217</Words>
  <Application>Microsoft Office PowerPoint</Application>
  <PresentationFormat>Widescreen</PresentationFormat>
  <Paragraphs>86</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Gill Sans MT</vt:lpstr>
      <vt:lpstr>Gallery</vt:lpstr>
      <vt:lpstr>PowerPoint Presentation</vt:lpstr>
      <vt:lpstr>MODES OF THINKING</vt:lpstr>
      <vt:lpstr>MODES OF THINKING</vt:lpstr>
      <vt:lpstr>PowerPoint Presentation</vt:lpstr>
      <vt:lpstr>PowerPoint Presentation</vt:lpstr>
      <vt:lpstr>THINKING</vt:lpstr>
      <vt:lpstr>PowerPoint Presentation</vt:lpstr>
      <vt:lpstr>Modes of Thinking</vt:lpstr>
      <vt:lpstr>PowerPoint Presentation</vt:lpstr>
      <vt:lpstr>AUTHORITY-CENTERED MODE OF THINKING</vt:lpstr>
      <vt:lpstr>PowerPoint Presentation</vt:lpstr>
      <vt:lpstr>POSITIVISTIC MODE OF THINKING</vt:lpstr>
      <vt:lpstr>PowerPoint Presentation</vt:lpstr>
      <vt:lpstr>SPECULATIVE MODE OF THINKING</vt:lpstr>
      <vt:lpstr>PowerPoint Presentation</vt:lpstr>
      <vt:lpstr>CONCLUSION</vt:lpstr>
      <vt:lpstr>Questions / queries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Suket Singh</dc:creator>
  <cp:lastModifiedBy>Suket Singh</cp:lastModifiedBy>
  <cp:revision>1</cp:revision>
  <dcterms:created xsi:type="dcterms:W3CDTF">2020-04-16T00:46:19Z</dcterms:created>
  <dcterms:modified xsi:type="dcterms:W3CDTF">2020-04-16T00:46:59Z</dcterms:modified>
</cp:coreProperties>
</file>