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B050"/>
                </a:solidFill>
              </a:rPr>
              <a:t>M.Sc. </a:t>
            </a:r>
            <a:r>
              <a:rPr lang="en-IN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IN" sz="2400" b="1" dirty="0" smtClean="0">
                <a:solidFill>
                  <a:srgbClr val="00B050"/>
                </a:solidFill>
              </a:rPr>
              <a:t> Semester</a:t>
            </a:r>
          </a:p>
          <a:p>
            <a:pPr algn="ctr"/>
            <a:r>
              <a:rPr lang="en-IN" sz="2400" b="1" dirty="0" smtClean="0">
                <a:solidFill>
                  <a:srgbClr val="00B050"/>
                </a:solidFill>
              </a:rPr>
              <a:t>PHY – 402 (Nuclear and Particle Physics II)</a:t>
            </a:r>
            <a:endParaRPr lang="en-IN" sz="2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- IV</a:t>
            </a:r>
          </a:p>
          <a:p>
            <a:pPr algn="ctr"/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Elementary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Particles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&amp; their Interactions   </a:t>
            </a:r>
            <a:endPara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876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Kamal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Jain</a:t>
            </a:r>
          </a:p>
          <a:p>
            <a:pPr algn="ctr"/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Guest Lecturer</a:t>
            </a:r>
          </a:p>
          <a:p>
            <a:pPr algn="ctr"/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School of Studies in Physics</a:t>
            </a:r>
          </a:p>
          <a:p>
            <a:pPr algn="ctr"/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Vikram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University Ujjain</a:t>
            </a:r>
            <a:endParaRPr lang="en-I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Kamal\Desktop\Vikram_University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743200"/>
            <a:ext cx="1828800" cy="2036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6670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Thanks to all 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30314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Elementary Particles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762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nucleus of an atom is made of positively charge proton and electrically neutral neutrons.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Protons and neutrons are made of more fundamental particles called quarks.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There are two different types quarks, up and down type, which make the proton and the neutron.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Electron on the other hand are structure less to the extent we know.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All matter around us is made of the quark, the down quark and the electron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amal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042615" cy="4897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Charge and Spin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990600"/>
            <a:ext cx="7924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 neutral particle called neutrino was observed in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-decay.</a:t>
            </a:r>
          </a:p>
          <a:p>
            <a:pPr>
              <a:lnSpc>
                <a:spcPct val="250000"/>
              </a:lnSpc>
              <a:buFont typeface="Wingdings" pitchFamily="2" charset="2"/>
              <a:buChar char="q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Many more particles found in cosmic rays (1930-1950).</a:t>
            </a:r>
          </a:p>
          <a:p>
            <a:pPr>
              <a:lnSpc>
                <a:spcPct val="250000"/>
              </a:lnSpc>
              <a:buFont typeface="Wingdings" pitchFamily="2" charset="2"/>
              <a:buChar char="q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These were then rediscovered in various laboratory experiments</a:t>
            </a:r>
          </a:p>
          <a:p>
            <a:pPr>
              <a:lnSpc>
                <a:spcPct val="250000"/>
              </a:lnSpc>
              <a:buFont typeface="Wingdings" pitchFamily="2" charset="2"/>
              <a:buChar char="q"/>
            </a:pP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Particels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collider experiments also discovered newer particles, otherwise not found in cosmic rays elsewhere in nature.</a:t>
            </a:r>
          </a:p>
          <a:p>
            <a:pPr>
              <a:lnSpc>
                <a:spcPct val="250000"/>
              </a:lnSpc>
              <a:buFont typeface="Wingdings" pitchFamily="2" charset="2"/>
              <a:buChar char="q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Muon similar to the electron, pion,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kaon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lambda  etc. (identified as a composite made of quark).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Elementary Particles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905000"/>
          <a:ext cx="8458200" cy="3855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Leptons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Quarks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153160">
                <a:tc>
                  <a:txBody>
                    <a:bodyPr/>
                    <a:lstStyle/>
                    <a:p>
                      <a:r>
                        <a:rPr lang="en-IN" dirty="0" smtClean="0"/>
                        <a:t>Electron</a:t>
                      </a:r>
                    </a:p>
                    <a:p>
                      <a:r>
                        <a:rPr lang="en-IN" dirty="0" smtClean="0"/>
                        <a:t>Charge: -1 </a:t>
                      </a:r>
                    </a:p>
                    <a:p>
                      <a:r>
                        <a:rPr lang="en-IN" dirty="0" smtClean="0"/>
                        <a:t>Mass: 0.5 MeV/C</a:t>
                      </a:r>
                      <a:r>
                        <a:rPr lang="en-IN" baseline="30000" dirty="0" smtClean="0"/>
                        <a:t>2</a:t>
                      </a:r>
                      <a:endParaRPr lang="en-IN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</a:t>
                      </a:r>
                      <a:r>
                        <a:rPr lang="en-IN" baseline="0" dirty="0" smtClean="0"/>
                        <a:t> Neutrino</a:t>
                      </a:r>
                    </a:p>
                    <a:p>
                      <a:r>
                        <a:rPr lang="en-IN" baseline="0" dirty="0" smtClean="0"/>
                        <a:t>Charge:0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Up quark</a:t>
                      </a:r>
                    </a:p>
                    <a:p>
                      <a:r>
                        <a:rPr lang="en-IN" dirty="0" smtClean="0"/>
                        <a:t>Charge: +2/3 </a:t>
                      </a:r>
                    </a:p>
                    <a:p>
                      <a:r>
                        <a:rPr lang="en-IN" dirty="0" smtClean="0"/>
                        <a:t>Mass: 2.3 MeV/C</a:t>
                      </a:r>
                      <a:r>
                        <a:rPr lang="en-IN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Down quark</a:t>
                      </a:r>
                    </a:p>
                    <a:p>
                      <a:r>
                        <a:rPr lang="en-IN" dirty="0" smtClean="0"/>
                        <a:t>Charge: -1/3 </a:t>
                      </a:r>
                    </a:p>
                    <a:p>
                      <a:r>
                        <a:rPr lang="en-IN" dirty="0" smtClean="0"/>
                        <a:t>Mass: 4.8 MeV/C</a:t>
                      </a:r>
                      <a:r>
                        <a:rPr lang="en-IN" baseline="30000" dirty="0" smtClean="0"/>
                        <a:t>2</a:t>
                      </a: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IN" dirty="0" smtClean="0"/>
                        <a:t>Muon</a:t>
                      </a:r>
                    </a:p>
                    <a:p>
                      <a:r>
                        <a:rPr lang="en-IN" dirty="0" smtClean="0"/>
                        <a:t>Charge: -1 </a:t>
                      </a:r>
                    </a:p>
                    <a:p>
                      <a:r>
                        <a:rPr lang="en-IN" dirty="0" smtClean="0"/>
                        <a:t>Mass: 106 MeV/C</a:t>
                      </a:r>
                      <a:r>
                        <a:rPr lang="en-IN" baseline="30000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Mu Neutrino</a:t>
                      </a:r>
                    </a:p>
                    <a:p>
                      <a:r>
                        <a:rPr lang="en-IN" dirty="0" smtClean="0"/>
                        <a:t>Charge:</a:t>
                      </a:r>
                      <a:r>
                        <a:rPr lang="en-IN" baseline="0" dirty="0" smtClean="0"/>
                        <a:t> 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Charm quark</a:t>
                      </a:r>
                    </a:p>
                    <a:p>
                      <a:r>
                        <a:rPr lang="en-IN" dirty="0" smtClean="0"/>
                        <a:t>Charge: +2/3 </a:t>
                      </a:r>
                    </a:p>
                    <a:p>
                      <a:r>
                        <a:rPr lang="en-IN" dirty="0" smtClean="0"/>
                        <a:t>Mass: 1275 MeV/C</a:t>
                      </a:r>
                      <a:r>
                        <a:rPr lang="en-IN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Strange</a:t>
                      </a:r>
                      <a:r>
                        <a:rPr lang="en-IN" baseline="0" dirty="0" smtClean="0"/>
                        <a:t> quark</a:t>
                      </a:r>
                    </a:p>
                    <a:p>
                      <a:r>
                        <a:rPr lang="en-IN" dirty="0" smtClean="0"/>
                        <a:t>Charge: -1 /3</a:t>
                      </a:r>
                    </a:p>
                    <a:p>
                      <a:r>
                        <a:rPr lang="en-IN" dirty="0" smtClean="0"/>
                        <a:t>Mass: 95 MeV/C</a:t>
                      </a:r>
                      <a:r>
                        <a:rPr lang="en-IN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Tau</a:t>
                      </a:r>
                      <a:r>
                        <a:rPr lang="en-IN" baseline="0" dirty="0" smtClean="0"/>
                        <a:t> lepton</a:t>
                      </a:r>
                    </a:p>
                    <a:p>
                      <a:r>
                        <a:rPr lang="en-IN" dirty="0" smtClean="0"/>
                        <a:t>Charge: -1 </a:t>
                      </a:r>
                    </a:p>
                    <a:p>
                      <a:r>
                        <a:rPr lang="en-IN" dirty="0" smtClean="0"/>
                        <a:t>Mass: 1777 MeV/C</a:t>
                      </a:r>
                      <a:r>
                        <a:rPr lang="en-IN" baseline="30000" dirty="0" smtClean="0"/>
                        <a:t>2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Tau Neutrino</a:t>
                      </a:r>
                    </a:p>
                    <a:p>
                      <a:r>
                        <a:rPr lang="en-IN" dirty="0" smtClean="0"/>
                        <a:t>Charge: 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Top quark</a:t>
                      </a:r>
                    </a:p>
                    <a:p>
                      <a:r>
                        <a:rPr lang="en-IN" dirty="0" smtClean="0"/>
                        <a:t>Charge: +2/3</a:t>
                      </a:r>
                    </a:p>
                    <a:p>
                      <a:r>
                        <a:rPr lang="en-IN" dirty="0" smtClean="0"/>
                        <a:t>Mass: 173.5 </a:t>
                      </a:r>
                      <a:r>
                        <a:rPr lang="en-IN" dirty="0" err="1" smtClean="0"/>
                        <a:t>GeV</a:t>
                      </a:r>
                      <a:r>
                        <a:rPr lang="en-IN" dirty="0" smtClean="0"/>
                        <a:t>/C</a:t>
                      </a:r>
                      <a:r>
                        <a:rPr lang="en-IN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Bottom quark</a:t>
                      </a:r>
                    </a:p>
                    <a:p>
                      <a:r>
                        <a:rPr lang="en-IN" dirty="0" smtClean="0"/>
                        <a:t>Charge: -1 /3</a:t>
                      </a:r>
                    </a:p>
                    <a:p>
                      <a:r>
                        <a:rPr lang="en-IN" dirty="0" smtClean="0"/>
                        <a:t>Mass: 4.18 </a:t>
                      </a:r>
                      <a:r>
                        <a:rPr lang="en-IN" dirty="0" err="1" smtClean="0"/>
                        <a:t>GeV</a:t>
                      </a:r>
                      <a:r>
                        <a:rPr lang="en-IN" dirty="0" smtClean="0"/>
                        <a:t>/C</a:t>
                      </a:r>
                      <a:r>
                        <a:rPr lang="en-IN" baseline="300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762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Elementary Particles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8763000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6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477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Higgs Boson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7467600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IN" dirty="0" smtClean="0"/>
              <a:t>The Standard model of particle physics (based on Gauge Quantum Field Theory) requires a scalar (Spin = 0) particle (the Higgs Boson) to generate masses for the matter particles as well as the force carriers.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348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37</cp:revision>
  <dcterms:created xsi:type="dcterms:W3CDTF">2006-08-16T00:00:00Z</dcterms:created>
  <dcterms:modified xsi:type="dcterms:W3CDTF">2020-04-27T11:34:16Z</dcterms:modified>
</cp:coreProperties>
</file>