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153400" cy="167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M.Sc. Botany (CBCS) II Semester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Paper BOT PG 202 : Cell and Molecular Biology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Unit </a:t>
            </a:r>
            <a:r>
              <a:rPr lang="en-US" sz="2800" b="1" dirty="0" smtClean="0">
                <a:solidFill>
                  <a:srgbClr val="0070C0"/>
                </a:solidFill>
              </a:rPr>
              <a:t>4: Transcription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3600" b="1" i="1" dirty="0" smtClean="0">
                <a:solidFill>
                  <a:srgbClr val="00B050"/>
                </a:solidFill>
              </a:rPr>
              <a:t>Prof. R.C. </a:t>
            </a:r>
            <a:r>
              <a:rPr lang="en-US" sz="3600" b="1" i="1" dirty="0" err="1" smtClean="0">
                <a:solidFill>
                  <a:srgbClr val="00B050"/>
                </a:solidFill>
              </a:rPr>
              <a:t>Verma</a:t>
            </a:r>
            <a:endParaRPr lang="en-US" sz="36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ch6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463" y="0"/>
            <a:ext cx="430053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1150938" y="-115888"/>
            <a:ext cx="77930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RNA Structure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841375" y="2124075"/>
            <a:ext cx="71564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2060"/>
                </a:solidFill>
                <a:latin typeface="Trebuchet MS" pitchFamily="34" charset="0"/>
              </a:rPr>
              <a:t>Contain ribose instead of deoxyribose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B0F0"/>
                </a:solidFill>
                <a:latin typeface="Trebuchet MS" pitchFamily="34" charset="0"/>
              </a:rPr>
              <a:t>Bases are A,G,C,U, 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2060"/>
                </a:solidFill>
                <a:latin typeface="Trebuchet MS" pitchFamily="34" charset="0"/>
              </a:rPr>
              <a:t>Uracil pairs with adenine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B0F0"/>
                </a:solidFill>
                <a:latin typeface="Trebuchet MS" pitchFamily="34" charset="0"/>
              </a:rPr>
              <a:t>Small chemical difference from DNA, but large structural differences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2060"/>
                </a:solidFill>
                <a:latin typeface="Trebuchet MS" pitchFamily="34" charset="0"/>
              </a:rPr>
              <a:t>Single stranded helix 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B0F0"/>
                </a:solidFill>
                <a:latin typeface="Trebuchet MS" pitchFamily="34" charset="0"/>
              </a:rPr>
              <a:t>Ability to fold into 3D shapes - </a:t>
            </a:r>
            <a:r>
              <a:rPr lang="en-US" sz="2800" b="1">
                <a:solidFill>
                  <a:srgbClr val="00B0F0"/>
                </a:solidFill>
                <a:latin typeface="Trebuchet MS" pitchFamily="34" charset="0"/>
                <a:sym typeface="Wingdings" pitchFamily="2" charset="2"/>
              </a:rPr>
              <a:t>can be functional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800">
              <a:latin typeface="Trebuchet MS" pitchFamily="34" charset="0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800">
              <a:latin typeface="Trebuchet MS" pitchFamily="34" charset="0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800">
              <a:latin typeface="Trebuchet MS" pitchFamily="34" charset="0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28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1150938" y="-166688"/>
            <a:ext cx="77930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Trebuchet MS" pitchFamily="34" charset="0"/>
              </a:rPr>
              <a:t>RNA Structures Vary</a:t>
            </a:r>
          </a:p>
        </p:txBody>
      </p:sp>
      <p:pic>
        <p:nvPicPr>
          <p:cNvPr id="36867" name="Picture 5" descr="ch4f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686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457200" y="3841750"/>
            <a:ext cx="82296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70C0"/>
                </a:solidFill>
                <a:latin typeface="Trebuchet MS" pitchFamily="34" charset="0"/>
              </a:rPr>
              <a:t>RNA more like proteins than DNA: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800" b="1">
                <a:solidFill>
                  <a:srgbClr val="0070C0"/>
                </a:solidFill>
                <a:latin typeface="Trebuchet MS" pitchFamily="34" charset="0"/>
              </a:rPr>
              <a:t>	structured domains connected by more flexible domains, leading to different functions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2060"/>
                </a:solidFill>
                <a:latin typeface="Trebuchet MS" pitchFamily="34" charset="0"/>
              </a:rPr>
              <a:t>e.g. ribozymes – catalytic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150938" y="417513"/>
            <a:ext cx="7793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RNA synthesis</a:t>
            </a:r>
          </a:p>
        </p:txBody>
      </p:sp>
      <p:pic>
        <p:nvPicPr>
          <p:cNvPr id="37891" name="Picture 5" descr="ch4f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975" y="1135063"/>
            <a:ext cx="43148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6099175" y="584200"/>
            <a:ext cx="733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400">
                <a:latin typeface="Trebuchet MS" pitchFamily="34" charset="0"/>
              </a:rPr>
              <a:t> </a:t>
            </a:r>
          </a:p>
          <a:p>
            <a:pPr marL="457200" indent="-457200">
              <a:buFontTx/>
              <a:buChar char="•"/>
            </a:pPr>
            <a:endParaRPr lang="en-US" sz="2400">
              <a:latin typeface="Trebuchet MS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>
                <a:latin typeface="Trebuchet MS" pitchFamily="34" charset="0"/>
              </a:rPr>
              <a:t> </a:t>
            </a:r>
            <a:endParaRPr lang="en-US" sz="2400" u="sng">
              <a:latin typeface="Trebuchet MS" pitchFamily="34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0" y="1965325"/>
            <a:ext cx="82296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RNAP binds, melts DNA 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>
              <a:latin typeface="Trebuchet MS" pitchFamily="34" charset="0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>
                <a:solidFill>
                  <a:srgbClr val="0070C0"/>
                </a:solidFill>
                <a:latin typeface="Trebuchet MS" pitchFamily="34" charset="0"/>
              </a:rPr>
              <a:t>Nucleosides added 5’ </a:t>
            </a:r>
            <a:r>
              <a:rPr lang="en-US" sz="2400" b="1">
                <a:solidFill>
                  <a:srgbClr val="0070C0"/>
                </a:solidFill>
                <a:latin typeface="Trebuchet MS" pitchFamily="34" charset="0"/>
                <a:sym typeface="Wingdings" pitchFamily="2" charset="2"/>
              </a:rPr>
              <a:t> 3’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>
              <a:latin typeface="Trebuchet MS" pitchFamily="34" charset="0"/>
              <a:sym typeface="Wingdings" pitchFamily="2" charset="2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903288" y="395288"/>
            <a:ext cx="77930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Types of RNA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477838" y="18462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2060"/>
                </a:solidFill>
                <a:latin typeface="Trebuchet MS" pitchFamily="34" charset="0"/>
              </a:rPr>
              <a:t>Messenger RNA (mRNA) – genes that encode proteins</a:t>
            </a:r>
          </a:p>
          <a:p>
            <a:pPr marL="447675" indent="-447675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800" b="1">
              <a:solidFill>
                <a:srgbClr val="002060"/>
              </a:solidFill>
              <a:latin typeface="Trebuchet MS" pitchFamily="34" charset="0"/>
            </a:endParaRPr>
          </a:p>
          <a:p>
            <a:pPr marL="447675" indent="-447675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B0F0"/>
                </a:solidFill>
                <a:latin typeface="Trebuchet MS" pitchFamily="34" charset="0"/>
              </a:rPr>
              <a:t>Ribosomal RNA (rRNA) – form the core of ribosomes</a:t>
            </a:r>
          </a:p>
          <a:p>
            <a:pPr marL="447675" indent="-447675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800" b="1">
              <a:solidFill>
                <a:srgbClr val="002060"/>
              </a:solidFill>
              <a:latin typeface="Trebuchet MS" pitchFamily="34" charset="0"/>
            </a:endParaRPr>
          </a:p>
          <a:p>
            <a:pPr marL="447675" indent="-447675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2060"/>
                </a:solidFill>
                <a:latin typeface="Trebuchet MS" pitchFamily="34" charset="0"/>
              </a:rPr>
              <a:t>Transfer RNA (tRNA) – adaptors that link amino acids to mRNA during translation</a:t>
            </a:r>
          </a:p>
          <a:p>
            <a:pPr marL="447675" indent="-447675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800" b="1">
              <a:solidFill>
                <a:srgbClr val="002060"/>
              </a:solidFill>
              <a:latin typeface="Trebuchet MS" pitchFamily="34" charset="0"/>
            </a:endParaRPr>
          </a:p>
          <a:p>
            <a:pPr marL="447675" indent="-447675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B0F0"/>
                </a:solidFill>
                <a:latin typeface="Trebuchet MS" pitchFamily="34" charset="0"/>
              </a:rPr>
              <a:t>Small regulatory RNA – also called non-coding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0388" y="398463"/>
            <a:ext cx="8262937" cy="62039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609600" y="3200400"/>
            <a:ext cx="31242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1150938" y="-128588"/>
            <a:ext cx="77930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Transcriptional Control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486400" y="2216150"/>
            <a:ext cx="2403475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0033CC"/>
                </a:solidFill>
                <a:latin typeface="Trebuchet MS" pitchFamily="34" charset="0"/>
              </a:rPr>
              <a:t>Transcription</a:t>
            </a:r>
          </a:p>
          <a:p>
            <a:r>
              <a:rPr lang="en-US" b="1">
                <a:latin typeface="Trebuchet MS" pitchFamily="34" charset="0"/>
              </a:rPr>
              <a:t>Initiation</a:t>
            </a:r>
          </a:p>
          <a:p>
            <a:r>
              <a:rPr lang="en-US" b="1">
                <a:latin typeface="Trebuchet MS" pitchFamily="34" charset="0"/>
              </a:rPr>
              <a:t>Elongation</a:t>
            </a:r>
          </a:p>
          <a:p>
            <a:r>
              <a:rPr lang="en-US" b="1">
                <a:latin typeface="Trebuchet MS" pitchFamily="34" charset="0"/>
              </a:rPr>
              <a:t>Termination</a:t>
            </a:r>
          </a:p>
          <a:p>
            <a:endParaRPr lang="en-US" b="1">
              <a:latin typeface="Trebuchet MS" pitchFamily="34" charset="0"/>
            </a:endParaRPr>
          </a:p>
          <a:p>
            <a:r>
              <a:rPr lang="en-US" sz="2000" b="1" u="sng">
                <a:solidFill>
                  <a:srgbClr val="0033CC"/>
                </a:solidFill>
                <a:latin typeface="Trebuchet MS" pitchFamily="34" charset="0"/>
              </a:rPr>
              <a:t>Processing</a:t>
            </a:r>
          </a:p>
          <a:p>
            <a:r>
              <a:rPr lang="en-US" b="1">
                <a:latin typeface="Trebuchet MS" pitchFamily="34" charset="0"/>
              </a:rPr>
              <a:t>Capping</a:t>
            </a:r>
          </a:p>
          <a:p>
            <a:r>
              <a:rPr lang="en-US" b="1">
                <a:latin typeface="Trebuchet MS" pitchFamily="34" charset="0"/>
              </a:rPr>
              <a:t>Splicing</a:t>
            </a:r>
          </a:p>
          <a:p>
            <a:r>
              <a:rPr lang="en-US" b="1">
                <a:solidFill>
                  <a:srgbClr val="002060"/>
                </a:solidFill>
                <a:latin typeface="Trebuchet MS" pitchFamily="34" charset="0"/>
              </a:rPr>
              <a:t>Polyadenylation</a:t>
            </a:r>
          </a:p>
          <a:p>
            <a:r>
              <a:rPr lang="en-US" b="1">
                <a:latin typeface="Trebuchet MS" pitchFamily="34" charset="0"/>
              </a:rPr>
              <a:t>Turnover</a:t>
            </a:r>
          </a:p>
          <a:p>
            <a:endParaRPr lang="en-US" b="1">
              <a:latin typeface="Trebuchet MS" pitchFamily="34" charset="0"/>
            </a:endParaRPr>
          </a:p>
          <a:p>
            <a:r>
              <a:rPr lang="en-US" sz="2000" b="1" u="sng">
                <a:solidFill>
                  <a:srgbClr val="0033CC"/>
                </a:solidFill>
                <a:latin typeface="Trebuchet MS" pitchFamily="34" charset="0"/>
              </a:rPr>
              <a:t>Translation</a:t>
            </a:r>
          </a:p>
          <a:p>
            <a:endParaRPr lang="en-US" b="1">
              <a:latin typeface="Trebuchet MS" pitchFamily="34" charset="0"/>
            </a:endParaRPr>
          </a:p>
          <a:p>
            <a:r>
              <a:rPr lang="en-US" sz="2000" b="1" u="sng">
                <a:solidFill>
                  <a:srgbClr val="0033CC"/>
                </a:solidFill>
                <a:latin typeface="Trebuchet MS" pitchFamily="34" charset="0"/>
              </a:rPr>
              <a:t>Protein processing</a:t>
            </a:r>
          </a:p>
          <a:p>
            <a:endParaRPr lang="en-US">
              <a:latin typeface="Trebuchet MS" pitchFamily="34" charset="0"/>
            </a:endParaRPr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 flipV="1">
            <a:off x="3762375" y="2114550"/>
            <a:ext cx="1676400" cy="2286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>
            <a:off x="3752850" y="4381500"/>
            <a:ext cx="1733550" cy="2247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628650" y="3284538"/>
            <a:ext cx="312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rebuchet MS" pitchFamily="34" charset="0"/>
              </a:rPr>
              <a:t>Control of initiation </a:t>
            </a:r>
          </a:p>
          <a:p>
            <a:r>
              <a:rPr lang="en-US" sz="2400" b="1">
                <a:solidFill>
                  <a:srgbClr val="FF0000"/>
                </a:solidFill>
                <a:latin typeface="Trebuchet MS" pitchFamily="34" charset="0"/>
              </a:rPr>
              <a:t>usually most </a:t>
            </a:r>
          </a:p>
          <a:p>
            <a:r>
              <a:rPr lang="en-US" sz="2400" b="1">
                <a:solidFill>
                  <a:srgbClr val="FF0000"/>
                </a:solidFill>
                <a:latin typeface="Trebuchet MS" pitchFamily="34" charset="0"/>
              </a:rPr>
              <a:t>important.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150938" y="-268288"/>
            <a:ext cx="77930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Initiation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401638" y="17891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b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RNA polymerase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b="1">
                <a:solidFill>
                  <a:srgbClr val="00B0F0"/>
                </a:solidFill>
                <a:latin typeface="Trebuchet MS" pitchFamily="34" charset="0"/>
                <a:cs typeface="Times New Roman" pitchFamily="18" charset="0"/>
              </a:rPr>
              <a:t>Transcription factors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b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Promoter DNA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3200" b="1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RNAP binding sites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3200" b="1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Operator – repressor binding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3200" b="1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Other TF binding sites</a:t>
            </a:r>
            <a:endParaRPr lang="el-GR" sz="3200" b="1">
              <a:solidFill>
                <a:srgbClr val="00B050"/>
              </a:solidFill>
              <a:latin typeface="Trebuchet MS" pitchFamily="34" charset="0"/>
              <a:cs typeface="Times New Roman" pitchFamily="18" charset="0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 b="1">
                <a:solidFill>
                  <a:srgbClr val="00B0F0"/>
                </a:solidFill>
                <a:latin typeface="Trebuchet MS" pitchFamily="34" charset="0"/>
              </a:rPr>
              <a:t>Start site of txn is +1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3200" i="1">
              <a:latin typeface="Trebuchet MS" pitchFamily="34" charset="0"/>
            </a:endParaRP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l-GR" sz="2800">
              <a:latin typeface="Trebuchet MS" pitchFamily="34" charset="0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3200">
              <a:latin typeface="Trebuchet MS" pitchFamily="34" charset="0"/>
            </a:endParaRPr>
          </a:p>
        </p:txBody>
      </p:sp>
      <p:pic>
        <p:nvPicPr>
          <p:cNvPr id="41988" name="Picture 6" descr="ch6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1704975"/>
            <a:ext cx="2076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4105275" y="1868488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latin typeface="Comic Sans MS" pitchFamily="66" charset="0"/>
                <a:cs typeface="Times New Roman" pitchFamily="18" charset="0"/>
              </a:rPr>
              <a:t>α α </a:t>
            </a:r>
            <a:r>
              <a:rPr lang="el-GR" sz="2400">
                <a:latin typeface="Comic Sans MS" pitchFamily="66" charset="0"/>
              </a:rPr>
              <a:t>β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l-GR" sz="2400">
                <a:latin typeface="Comic Sans MS" pitchFamily="66" charset="0"/>
              </a:rPr>
              <a:t>β</a:t>
            </a:r>
            <a:r>
              <a:rPr lang="en-US" sz="2400">
                <a:latin typeface="Comic Sans MS" pitchFamily="66" charset="0"/>
              </a:rPr>
              <a:t>’</a:t>
            </a:r>
            <a:r>
              <a:rPr lang="el-GR" sz="2400">
                <a:latin typeface="Comic Sans MS" pitchFamily="66" charset="0"/>
                <a:cs typeface="Times New Roman" pitchFamily="18" charset="0"/>
              </a:rPr>
              <a:t>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150938" y="-141288"/>
            <a:ext cx="77930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Initiation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239713" y="16462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8000"/>
                </a:solidFill>
                <a:latin typeface="Trebuchet MS" pitchFamily="34" charset="0"/>
              </a:rPr>
              <a:t>RNA polymerase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800" b="1">
                <a:solidFill>
                  <a:srgbClr val="002060"/>
                </a:solidFill>
                <a:latin typeface="Trebuchet MS" pitchFamily="34" charset="0"/>
              </a:rPr>
              <a:t>4 core subunits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800" b="1">
                <a:solidFill>
                  <a:srgbClr val="0033CC"/>
                </a:solidFill>
                <a:latin typeface="Trebuchet MS" pitchFamily="34" charset="0"/>
              </a:rPr>
              <a:t>Sigma factor (</a:t>
            </a:r>
            <a:r>
              <a:rPr lang="el-GR" sz="2800" b="1">
                <a:solidFill>
                  <a:srgbClr val="0033CC"/>
                </a:solidFill>
                <a:latin typeface="Trebuchet MS" pitchFamily="34" charset="0"/>
                <a:cs typeface="Times New Roman" pitchFamily="18" charset="0"/>
              </a:rPr>
              <a:t>σ</a:t>
            </a:r>
            <a:r>
              <a:rPr lang="en-US" sz="2800" b="1">
                <a:solidFill>
                  <a:srgbClr val="0033CC"/>
                </a:solidFill>
                <a:latin typeface="Trebuchet MS" pitchFamily="34" charset="0"/>
                <a:cs typeface="Times New Roman" pitchFamily="18" charset="0"/>
              </a:rPr>
              <a:t>)</a:t>
            </a:r>
            <a:r>
              <a:rPr lang="en-US" sz="2800" b="1">
                <a:solidFill>
                  <a:srgbClr val="0033CC"/>
                </a:solidFill>
                <a:latin typeface="Trebuchet MS" pitchFamily="34" charset="0"/>
              </a:rPr>
              <a:t>–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>
                <a:solidFill>
                  <a:srgbClr val="0033CC"/>
                </a:solidFill>
                <a:latin typeface="Trebuchet MS" pitchFamily="34" charset="0"/>
              </a:rPr>
              <a:t>   determines promoter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>
                <a:solidFill>
                  <a:srgbClr val="0033CC"/>
                </a:solidFill>
                <a:latin typeface="Trebuchet MS" pitchFamily="34" charset="0"/>
              </a:rPr>
              <a:t>   specificity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800" b="1">
                <a:solidFill>
                  <a:srgbClr val="002060"/>
                </a:solidFill>
                <a:latin typeface="Trebuchet MS" pitchFamily="34" charset="0"/>
              </a:rPr>
              <a:t>Core + </a:t>
            </a:r>
            <a:r>
              <a:rPr lang="el-GR" sz="2800" b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σ</a:t>
            </a:r>
            <a:r>
              <a:rPr lang="en-US" sz="2800" b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 = holoenzyme</a:t>
            </a:r>
            <a:endParaRPr lang="en-US" sz="2800" b="1">
              <a:solidFill>
                <a:srgbClr val="002060"/>
              </a:solidFill>
              <a:latin typeface="Trebuchet MS" pitchFamily="34" charset="0"/>
            </a:endParaRP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800" b="1">
                <a:solidFill>
                  <a:srgbClr val="0033CC"/>
                </a:solidFill>
                <a:latin typeface="Trebuchet MS" pitchFamily="34" charset="0"/>
              </a:rPr>
              <a:t>Binds promoter sequence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800" b="1">
                <a:solidFill>
                  <a:srgbClr val="002060"/>
                </a:solidFill>
                <a:latin typeface="Trebuchet MS" pitchFamily="34" charset="0"/>
              </a:rPr>
              <a:t>Catalyzes “open complex” and transcription of DNA to RNA</a:t>
            </a:r>
          </a:p>
        </p:txBody>
      </p:sp>
      <p:pic>
        <p:nvPicPr>
          <p:cNvPr id="43012" name="Picture 6" descr="ch6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28800"/>
            <a:ext cx="37338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9888" y="815975"/>
            <a:ext cx="8323262" cy="545465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1150938" y="-179388"/>
            <a:ext cx="77930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Trebuchet MS" pitchFamily="34" charset="0"/>
              </a:rPr>
              <a:t/>
            </a:r>
            <a:br>
              <a:rPr lang="en-US" sz="4000">
                <a:solidFill>
                  <a:schemeClr val="tx2"/>
                </a:solidFill>
                <a:latin typeface="Trebuchet MS" pitchFamily="34" charset="0"/>
              </a:rPr>
            </a:br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RNAP binds specific promoter sequences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458788" y="19796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>
                <a:latin typeface="Trebuchet MS" pitchFamily="34" charset="0"/>
              </a:rPr>
              <a:t> </a:t>
            </a:r>
            <a:r>
              <a:rPr lang="en-US" sz="3200" b="1">
                <a:solidFill>
                  <a:srgbClr val="002060"/>
                </a:solidFill>
                <a:latin typeface="Trebuchet MS" pitchFamily="34" charset="0"/>
              </a:rPr>
              <a:t>Sigma factors recognize consensus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 b="1">
                <a:solidFill>
                  <a:srgbClr val="002060"/>
                </a:solidFill>
                <a:latin typeface="Trebuchet MS" pitchFamily="34" charset="0"/>
              </a:rPr>
              <a:t>-10 and -35 sequences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3200">
              <a:latin typeface="Trebuchet MS" pitchFamily="34" charset="0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sz="2000">
              <a:latin typeface="Trebuchet MS" pitchFamily="34" charset="0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sz="2000">
              <a:latin typeface="Trebuchet MS" pitchFamily="34" charset="0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sz="2000">
              <a:latin typeface="Trebuchet MS" pitchFamily="34" charset="0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sz="2000">
              <a:latin typeface="Trebuchet MS" pitchFamily="34" charset="0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sz="2000">
              <a:latin typeface="Trebuchet MS" pitchFamily="34" charset="0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sz="2000">
              <a:latin typeface="Trebuchet MS" pitchFamily="34" charset="0"/>
            </a:endParaRPr>
          </a:p>
          <a:p>
            <a:pPr marL="1185863" lvl="3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sz="2800">
              <a:latin typeface="Trebuchet MS" pitchFamily="34" charset="0"/>
            </a:endParaRPr>
          </a:p>
        </p:txBody>
      </p:sp>
      <p:pic>
        <p:nvPicPr>
          <p:cNvPr id="45060" name="Picture 6" descr="ch10f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473450"/>
            <a:ext cx="51006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6438" y="231775"/>
            <a:ext cx="7937500" cy="137795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C00000"/>
                </a:solidFill>
                <a:latin typeface="Trebuchet MS" pitchFamily="34" charset="0"/>
              </a:rPr>
              <a:t>Transcription in Prokaryotes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23938" y="4705350"/>
            <a:ext cx="7024687" cy="1695450"/>
          </a:xfrm>
          <a:noFill/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7030A0"/>
                </a:solidFill>
              </a:rPr>
              <a:t>Prof. R. C.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Verma</a:t>
            </a:r>
            <a:endParaRPr lang="en-US" sz="2800" b="1" i="1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B050"/>
                </a:solidFill>
              </a:rPr>
              <a:t>School of Studies in Botany</a:t>
            </a:r>
          </a:p>
          <a:p>
            <a:pPr eaLnBrk="1" hangingPunct="1"/>
            <a:r>
              <a:rPr lang="en-US" sz="2800" b="1" dirty="0" err="1" smtClean="0">
                <a:solidFill>
                  <a:srgbClr val="002060"/>
                </a:solidFill>
              </a:rPr>
              <a:t>Vikram</a:t>
            </a:r>
            <a:r>
              <a:rPr lang="en-US" sz="2800" b="1" dirty="0" smtClean="0">
                <a:solidFill>
                  <a:srgbClr val="002060"/>
                </a:solidFill>
              </a:rPr>
              <a:t> University, Ujjain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Trebuchet MS" pitchFamily="34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8300" y="1573213"/>
            <a:ext cx="295116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Trebuchet MS" pitchFamily="34" charset="0"/>
              </a:rPr>
              <a:t>	</a:t>
            </a:r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RNA polymerase promoters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219325"/>
            <a:ext cx="8763000" cy="4495800"/>
            <a:chOff x="144" y="1392"/>
            <a:chExt cx="5520" cy="2832"/>
          </a:xfrm>
        </p:grpSpPr>
        <p:pic>
          <p:nvPicPr>
            <p:cNvPr id="46087" name="Picture 6" descr="ch10f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392"/>
              <a:ext cx="5472" cy="2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144" y="2928"/>
              <a:ext cx="5040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3048000" y="4957763"/>
            <a:ext cx="1011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TTGACA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5638800" y="4957763"/>
            <a:ext cx="98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TATAAT</a:t>
            </a: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450850" y="5564188"/>
            <a:ext cx="7991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Deviation from consensus -10 , -35 sequence leads to </a:t>
            </a:r>
          </a:p>
          <a:p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weaker gene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Trebuchet MS" pitchFamily="34" charset="0"/>
              </a:rPr>
              <a:t>	</a:t>
            </a:r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Bacterial sigma factors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428625" y="1752600"/>
            <a:ext cx="82296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Sigma factors are “transcription factors”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Different sigma factors bind RNAP and recognize specific -10 ,-35 sequences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Helps melt DNA to expose transcriptional start site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Most bacteria have major and alternate sigma factors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Promote broad changes in gene expression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400" b="1" i="1">
                <a:solidFill>
                  <a:srgbClr val="002060"/>
                </a:solidFill>
                <a:latin typeface="Trebuchet MS" pitchFamily="34" charset="0"/>
              </a:rPr>
              <a:t>E. coli</a:t>
            </a: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 7 sigma factors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400" b="1" i="1">
                <a:solidFill>
                  <a:srgbClr val="002060"/>
                </a:solidFill>
                <a:latin typeface="Trebuchet MS" pitchFamily="34" charset="0"/>
              </a:rPr>
              <a:t>B. subtilis</a:t>
            </a: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 18 sigma factors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Generally, bacteria that live in more varied environments have more sigma factors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400">
              <a:latin typeface="Trebuchet MS" pitchFamily="34" charset="0"/>
            </a:endParaRPr>
          </a:p>
          <a:p>
            <a:pPr marL="1293813" lvl="2" indent="-40322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2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en-US" sz="3600" b="1">
                <a:solidFill>
                  <a:srgbClr val="C00000"/>
                </a:solidFill>
                <a:latin typeface="Trebuchet MS" pitchFamily="34" charset="0"/>
              </a:rPr>
              <a:t>Sigma factors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219200" y="5281613"/>
            <a:ext cx="72358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  <a:p>
            <a:r>
              <a:rPr lang="en-US" sz="2000" b="1" i="1">
                <a:solidFill>
                  <a:srgbClr val="002060"/>
                </a:solidFill>
                <a:latin typeface="Trebuchet MS" pitchFamily="34" charset="0"/>
              </a:rPr>
              <a:t>E. coli</a:t>
            </a: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 can choose between 7 sigma factors and about 350 </a:t>
            </a:r>
          </a:p>
          <a:p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transcription factors to fine tune its transcriptional output</a:t>
            </a:r>
          </a:p>
          <a:p>
            <a:endParaRPr lang="en-US" sz="2000">
              <a:latin typeface="Trebuchet MS" pitchFamily="34" charset="0"/>
            </a:endParaRPr>
          </a:p>
          <a:p>
            <a:r>
              <a:rPr lang="en-US" sz="800">
                <a:latin typeface="Comic Sans MS" pitchFamily="66" charset="0"/>
              </a:rPr>
              <a:t>                                                                                                            An Rev Micro Vol. 57: 441-466</a:t>
            </a:r>
            <a:r>
              <a:rPr lang="en-US" sz="800" b="1">
                <a:latin typeface="Comic Sans MS" pitchFamily="66" charset="0"/>
              </a:rPr>
              <a:t> </a:t>
            </a:r>
            <a:r>
              <a:rPr lang="en-US" sz="800">
                <a:latin typeface="Comic Sans MS" pitchFamily="66" charset="0"/>
              </a:rPr>
              <a:t>T. M. Gruber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1981200"/>
            <a:ext cx="8763000" cy="3557588"/>
            <a:chOff x="240" y="1248"/>
            <a:chExt cx="5520" cy="2241"/>
          </a:xfrm>
        </p:grpSpPr>
        <p:graphicFrame>
          <p:nvGraphicFramePr>
            <p:cNvPr id="1026" name="Object 7"/>
            <p:cNvGraphicFramePr>
              <a:graphicFrameLocks noChangeAspect="1"/>
            </p:cNvGraphicFramePr>
            <p:nvPr/>
          </p:nvGraphicFramePr>
          <p:xfrm>
            <a:off x="240" y="1248"/>
            <a:ext cx="5520" cy="2241"/>
          </p:xfrm>
          <a:graphic>
            <a:graphicData uri="http://schemas.openxmlformats.org/presentationml/2006/ole">
              <p:oleObj spid="_x0000_s1026" name="Document" r:id="rId3" imgW="5632920" imgH="2286000" progId="Word.Document.8">
                <p:embed/>
              </p:oleObj>
            </a:graphicData>
          </a:graphic>
        </p:graphicFrame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2362" y="2881"/>
              <a:ext cx="217" cy="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2887663" y="4470400"/>
            <a:ext cx="3875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Extreme heat shock, unfolded proteins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365125" y="2424113"/>
            <a:ext cx="49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/>
              <a:t>70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355600" y="2862263"/>
            <a:ext cx="49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/>
              <a:t>54</a:t>
            </a: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327025" y="3233738"/>
            <a:ext cx="423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/>
              <a:t>S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327025" y="3614738"/>
            <a:ext cx="423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/>
              <a:t>S</a:t>
            </a:r>
          </a:p>
        </p:txBody>
      </p:sp>
      <p:sp>
        <p:nvSpPr>
          <p:cNvPr id="1035" name="Text Box 14"/>
          <p:cNvSpPr txBox="1">
            <a:spLocks noChangeArrowheads="1"/>
          </p:cNvSpPr>
          <p:nvPr/>
        </p:nvSpPr>
        <p:spPr bwMode="auto">
          <a:xfrm>
            <a:off x="327025" y="4005263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/>
              <a:t>F</a:t>
            </a:r>
          </a:p>
        </p:txBody>
      </p:sp>
      <p:sp>
        <p:nvSpPr>
          <p:cNvPr id="1036" name="Text Box 15"/>
          <p:cNvSpPr txBox="1">
            <a:spLocks noChangeArrowheads="1"/>
          </p:cNvSpPr>
          <p:nvPr/>
        </p:nvSpPr>
        <p:spPr bwMode="auto">
          <a:xfrm>
            <a:off x="355600" y="4433888"/>
            <a:ext cx="619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baseline="30000"/>
              <a:t>32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Trebuchet MS" pitchFamily="34" charset="0"/>
              </a:rPr>
              <a:t>   </a:t>
            </a:r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What regulates sigma factors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295275" y="19431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b="1">
                <a:solidFill>
                  <a:srgbClr val="002060"/>
                </a:solidFill>
                <a:latin typeface="Trebuchet MS" pitchFamily="34" charset="0"/>
              </a:rPr>
              <a:t>Number of copies per cell (</a:t>
            </a:r>
            <a:r>
              <a:rPr lang="el-GR" sz="3200" b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σ</a:t>
            </a:r>
            <a:r>
              <a:rPr lang="en-US" sz="3200" b="1" baseline="3000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70</a:t>
            </a:r>
            <a:r>
              <a:rPr lang="en-US" sz="3200" b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 more than alternate)</a:t>
            </a:r>
            <a:endParaRPr lang="el-GR" sz="3200" b="1" baseline="30000">
              <a:solidFill>
                <a:srgbClr val="002060"/>
              </a:solidFill>
              <a:latin typeface="Trebuchet MS" pitchFamily="34" charset="0"/>
              <a:cs typeface="Times New Roman" pitchFamily="18" charset="0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b="1">
                <a:solidFill>
                  <a:srgbClr val="00B0F0"/>
                </a:solidFill>
                <a:latin typeface="Trebuchet MS" pitchFamily="34" charset="0"/>
              </a:rPr>
              <a:t>Anti-sigma factors (bind/sequester sigma factors)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b="1">
                <a:solidFill>
                  <a:srgbClr val="002060"/>
                </a:solidFill>
                <a:latin typeface="Trebuchet MS" pitchFamily="34" charset="0"/>
              </a:rPr>
              <a:t>Levels of effector molecules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b="1">
                <a:solidFill>
                  <a:srgbClr val="00B0F0"/>
                </a:solidFill>
                <a:latin typeface="Trebuchet MS" pitchFamily="34" charset="0"/>
              </a:rPr>
              <a:t>Transcription factors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3200" b="1">
              <a:solidFill>
                <a:srgbClr val="002060"/>
              </a:solidFill>
              <a:latin typeface="Trebuchet MS" pitchFamily="34" charset="0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32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en-US" sz="3600" b="1">
                <a:solidFill>
                  <a:srgbClr val="C00000"/>
                </a:solidFill>
                <a:latin typeface="Trebuchet MS" pitchFamily="34" charset="0"/>
              </a:rPr>
              <a:t>Bacterial RNAP numbers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333375" y="180975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 u="sng">
                <a:solidFill>
                  <a:srgbClr val="0033CC"/>
                </a:solidFill>
                <a:latin typeface="Trebuchet MS" pitchFamily="34" charset="0"/>
              </a:rPr>
              <a:t>In log-phase </a:t>
            </a:r>
            <a:r>
              <a:rPr lang="en-US" sz="2400" b="1" i="1" u="sng">
                <a:solidFill>
                  <a:srgbClr val="0033CC"/>
                </a:solidFill>
                <a:latin typeface="Trebuchet MS" pitchFamily="34" charset="0"/>
              </a:rPr>
              <a:t>E. coli</a:t>
            </a:r>
            <a:r>
              <a:rPr lang="en-US" sz="2400" b="1" u="sng">
                <a:solidFill>
                  <a:srgbClr val="0033CC"/>
                </a:solidFill>
                <a:latin typeface="Trebuchet MS" pitchFamily="34" charset="0"/>
              </a:rPr>
              <a:t>:</a:t>
            </a:r>
            <a:endParaRPr lang="en-US" sz="2400" b="1">
              <a:solidFill>
                <a:srgbClr val="0033CC"/>
              </a:solidFill>
              <a:latin typeface="Trebuchet MS" pitchFamily="34" charset="0"/>
            </a:endParaRP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~4000 genes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~2000 core RNA polymerase molecules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~2/3 (1300) are active at a time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~1/3 (650) can bind </a:t>
            </a:r>
            <a:r>
              <a:rPr lang="el-GR" sz="2400" b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σ</a:t>
            </a: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 subunits.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b="1">
              <a:latin typeface="Trebuchet MS" pitchFamily="34" charset="0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Competition of σ for core determines much of a cell’s protein content.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b="1">
              <a:latin typeface="Trebuchet MS" pitchFamily="34" charset="0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429000" y="2362200"/>
          <a:ext cx="5562600" cy="4205288"/>
        </p:xfrm>
        <a:graphic>
          <a:graphicData uri="http://schemas.openxmlformats.org/presentationml/2006/ole">
            <p:oleObj spid="_x0000_s2050" name="Image" r:id="rId3" imgW="8317460" imgH="6285714" progId="">
              <p:embed/>
            </p:oleObj>
          </a:graphicData>
        </a:graphic>
      </p:graphicFrame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Trebuchet MS" pitchFamily="34" charset="0"/>
              </a:rPr>
              <a:t>   </a:t>
            </a:r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Activating transcription factors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57200" y="1968500"/>
            <a:ext cx="40322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b="1">
                <a:solidFill>
                  <a:srgbClr val="0033CC"/>
                </a:solidFill>
                <a:latin typeface="Trebuchet MS" pitchFamily="34" charset="0"/>
              </a:rPr>
              <a:t>Helix-turn-helix (HTH) bind major groove 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 b="1">
                <a:solidFill>
                  <a:srgbClr val="0033CC"/>
                </a:solidFill>
                <a:latin typeface="Trebuchet MS" pitchFamily="34" charset="0"/>
              </a:rPr>
              <a:t>    of DNA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b="1">
                <a:solidFill>
                  <a:srgbClr val="0033CC"/>
                </a:solidFill>
                <a:latin typeface="Trebuchet MS" pitchFamily="34" charset="0"/>
              </a:rPr>
              <a:t>HTH one of many 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 b="1">
                <a:solidFill>
                  <a:srgbClr val="0033CC"/>
                </a:solidFill>
                <a:latin typeface="Trebuchet MS" pitchFamily="34" charset="0"/>
              </a:rPr>
              <a:t>    TF motifs</a:t>
            </a:r>
          </a:p>
        </p:txBody>
      </p:sp>
      <p:sp>
        <p:nvSpPr>
          <p:cNvPr id="265223" name="Oval 7"/>
          <p:cNvSpPr>
            <a:spLocks noChangeArrowheads="1"/>
          </p:cNvSpPr>
          <p:nvPr/>
        </p:nvSpPr>
        <p:spPr bwMode="auto">
          <a:xfrm>
            <a:off x="6367463" y="4419600"/>
            <a:ext cx="10668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6019800" y="1766888"/>
            <a:ext cx="2976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omic Sans MS" pitchFamily="66" charset="0"/>
              </a:rPr>
              <a:t>Crp dimer w/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Trebuchet MS" pitchFamily="34" charset="0"/>
              </a:rPr>
              <a:t>   </a:t>
            </a:r>
            <a:r>
              <a:rPr lang="en-US" sz="400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Enhancers</a:t>
            </a:r>
          </a:p>
        </p:txBody>
      </p:sp>
      <p:pic>
        <p:nvPicPr>
          <p:cNvPr id="57347" name="Picture 5" descr="ch10f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088" y="1612900"/>
            <a:ext cx="33623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457200" y="1697038"/>
            <a:ext cx="4067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latin typeface="Trebuchet MS" pitchFamily="34" charset="0"/>
              </a:rPr>
              <a:t> </a:t>
            </a:r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activating regions not</a:t>
            </a:r>
          </a:p>
          <a:p>
            <a:r>
              <a:rPr lang="en-US" b="1">
                <a:solidFill>
                  <a:srgbClr val="0033CC"/>
                </a:solidFill>
                <a:latin typeface="Trebuchet MS" pitchFamily="34" charset="0"/>
              </a:rPr>
              <a:t>   </a:t>
            </a:r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necessarily close to RNAP</a:t>
            </a:r>
          </a:p>
          <a:p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  binding site</a:t>
            </a:r>
            <a:endParaRPr lang="en-US" b="1">
              <a:solidFill>
                <a:srgbClr val="0033CC"/>
              </a:solidFill>
              <a:latin typeface="Trebuchet MS" pitchFamily="34" charset="0"/>
            </a:endParaRP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658813" y="3055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482600" y="3498850"/>
            <a:ext cx="4276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rebuchet MS" pitchFamily="34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NtrC required for RNAP to </a:t>
            </a:r>
          </a:p>
          <a:p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  form open complex</a:t>
            </a:r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630238" y="3011488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  <a:latin typeface="Trebuchet MS" pitchFamily="34" charset="0"/>
              </a:rPr>
              <a:t>NtrC example</a:t>
            </a:r>
            <a:r>
              <a:rPr lang="en-US">
                <a:solidFill>
                  <a:srgbClr val="0070C0"/>
                </a:solidFill>
                <a:latin typeface="Trebuchet MS" pitchFamily="34" charset="0"/>
              </a:rPr>
              <a:t>:</a:t>
            </a:r>
          </a:p>
        </p:txBody>
      </p:sp>
      <p:sp>
        <p:nvSpPr>
          <p:cNvPr id="57352" name="Text Box 10"/>
          <p:cNvSpPr txBox="1">
            <a:spLocks noChangeArrowheads="1"/>
          </p:cNvSpPr>
          <p:nvPr/>
        </p:nvSpPr>
        <p:spPr bwMode="auto">
          <a:xfrm>
            <a:off x="557213" y="4340225"/>
            <a:ext cx="3224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rebuchet MS" pitchFamily="34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NtrC activated by P</a:t>
            </a:r>
          </a:p>
        </p:txBody>
      </p:sp>
      <p:sp>
        <p:nvSpPr>
          <p:cNvPr id="57353" name="Oval 11"/>
          <p:cNvSpPr>
            <a:spLocks noChangeArrowheads="1"/>
          </p:cNvSpPr>
          <p:nvPr/>
        </p:nvSpPr>
        <p:spPr bwMode="auto">
          <a:xfrm>
            <a:off x="3330575" y="4370388"/>
            <a:ext cx="346075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12"/>
          <p:cNvSpPr txBox="1">
            <a:spLocks noChangeArrowheads="1"/>
          </p:cNvSpPr>
          <p:nvPr/>
        </p:nvSpPr>
        <p:spPr bwMode="auto">
          <a:xfrm>
            <a:off x="566738" y="4953000"/>
            <a:ext cx="46291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rebuchet MS" pitchFamily="34" charset="0"/>
              </a:rPr>
              <a:t> P </a:t>
            </a:r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NtrC binds DNA, forms loop</a:t>
            </a:r>
          </a:p>
          <a:p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  that folds back onto RNAP, </a:t>
            </a:r>
          </a:p>
          <a:p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  initiating transcription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 signature of sigma 54</a:t>
            </a:r>
          </a:p>
        </p:txBody>
      </p:sp>
      <p:sp>
        <p:nvSpPr>
          <p:cNvPr id="57355" name="Oval 13"/>
          <p:cNvSpPr>
            <a:spLocks noChangeArrowheads="1"/>
          </p:cNvSpPr>
          <p:nvPr/>
        </p:nvSpPr>
        <p:spPr bwMode="auto">
          <a:xfrm>
            <a:off x="814388" y="4983163"/>
            <a:ext cx="33655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3600" b="1">
                <a:solidFill>
                  <a:schemeClr val="tx2"/>
                </a:solidFill>
                <a:latin typeface="Trebuchet MS" pitchFamily="34" charset="0"/>
              </a:rPr>
              <a:t>   </a:t>
            </a:r>
            <a:r>
              <a:rPr lang="en-US" sz="3600" b="1">
                <a:solidFill>
                  <a:srgbClr val="C00000"/>
                </a:solidFill>
                <a:latin typeface="Trebuchet MS" pitchFamily="34" charset="0"/>
              </a:rPr>
              <a:t>Transcriptional Control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2436813" y="1884363"/>
            <a:ext cx="240347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latin typeface="Trebuchet MS" pitchFamily="34" charset="0"/>
              </a:rPr>
              <a:t>Transcription</a:t>
            </a:r>
          </a:p>
          <a:p>
            <a:r>
              <a:rPr lang="en-US" b="1">
                <a:latin typeface="Trebuchet MS" pitchFamily="34" charset="0"/>
              </a:rPr>
              <a:t>Initiation</a:t>
            </a:r>
          </a:p>
          <a:p>
            <a:r>
              <a:rPr lang="en-US" b="1">
                <a:latin typeface="Trebuchet MS" pitchFamily="34" charset="0"/>
              </a:rPr>
              <a:t>Elongation</a:t>
            </a:r>
          </a:p>
          <a:p>
            <a:r>
              <a:rPr lang="en-US" b="1">
                <a:latin typeface="Trebuchet MS" pitchFamily="34" charset="0"/>
              </a:rPr>
              <a:t>Termination</a:t>
            </a:r>
          </a:p>
          <a:p>
            <a:endParaRPr lang="en-US" b="1">
              <a:latin typeface="Trebuchet MS" pitchFamily="34" charset="0"/>
            </a:endParaRPr>
          </a:p>
          <a:p>
            <a:r>
              <a:rPr lang="en-US" sz="2000" b="1" u="sng">
                <a:latin typeface="Trebuchet MS" pitchFamily="34" charset="0"/>
              </a:rPr>
              <a:t>Processing</a:t>
            </a:r>
          </a:p>
          <a:p>
            <a:r>
              <a:rPr lang="en-US" b="1">
                <a:latin typeface="Trebuchet MS" pitchFamily="34" charset="0"/>
              </a:rPr>
              <a:t>Capping</a:t>
            </a:r>
          </a:p>
          <a:p>
            <a:r>
              <a:rPr lang="en-US" b="1">
                <a:latin typeface="Trebuchet MS" pitchFamily="34" charset="0"/>
              </a:rPr>
              <a:t>Splicing</a:t>
            </a:r>
          </a:p>
          <a:p>
            <a:r>
              <a:rPr lang="en-US" b="1">
                <a:latin typeface="Trebuchet MS" pitchFamily="34" charset="0"/>
              </a:rPr>
              <a:t>Polyadenylation</a:t>
            </a:r>
          </a:p>
          <a:p>
            <a:r>
              <a:rPr lang="en-US" b="1">
                <a:latin typeface="Trebuchet MS" pitchFamily="34" charset="0"/>
              </a:rPr>
              <a:t>Turnover</a:t>
            </a:r>
          </a:p>
          <a:p>
            <a:endParaRPr lang="en-US" b="1">
              <a:latin typeface="Trebuchet MS" pitchFamily="34" charset="0"/>
            </a:endParaRPr>
          </a:p>
          <a:p>
            <a:r>
              <a:rPr lang="en-US" sz="2000" b="1" u="sng">
                <a:latin typeface="Trebuchet MS" pitchFamily="34" charset="0"/>
              </a:rPr>
              <a:t>Translation</a:t>
            </a:r>
          </a:p>
          <a:p>
            <a:endParaRPr lang="en-US" b="1">
              <a:latin typeface="Trebuchet MS" pitchFamily="34" charset="0"/>
            </a:endParaRPr>
          </a:p>
          <a:p>
            <a:r>
              <a:rPr lang="en-US" sz="2000" b="1" u="sng">
                <a:latin typeface="Trebuchet MS" pitchFamily="34" charset="0"/>
              </a:rPr>
              <a:t>Protein processing</a:t>
            </a:r>
          </a:p>
          <a:p>
            <a:endParaRPr lang="en-US">
              <a:latin typeface="Trebuchet MS" pitchFamily="34" charset="0"/>
            </a:endParaRPr>
          </a:p>
        </p:txBody>
      </p:sp>
      <p:sp>
        <p:nvSpPr>
          <p:cNvPr id="58372" name="Line 6"/>
          <p:cNvSpPr>
            <a:spLocks noChangeShapeType="1"/>
          </p:cNvSpPr>
          <p:nvPr/>
        </p:nvSpPr>
        <p:spPr bwMode="auto">
          <a:xfrm>
            <a:off x="1495425" y="2874963"/>
            <a:ext cx="87471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Trebuchet MS" pitchFamily="34" charset="0"/>
              </a:rPr>
              <a:t>   </a:t>
            </a:r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Transcriptional Termination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457200" y="21463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b="1">
                <a:solidFill>
                  <a:srgbClr val="0033CC"/>
                </a:solidFill>
                <a:latin typeface="Trebuchet MS" pitchFamily="34" charset="0"/>
              </a:rPr>
              <a:t>Bacteria need to end transcription at the end of the gene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3200" b="1">
                <a:solidFill>
                  <a:srgbClr val="002060"/>
                </a:solidFill>
                <a:latin typeface="Trebuchet MS" pitchFamily="34" charset="0"/>
              </a:rPr>
              <a:t>2 principle mechanisms of termination in bacteria: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800" b="1">
                <a:solidFill>
                  <a:srgbClr val="0033CC"/>
                </a:solidFill>
                <a:latin typeface="Trebuchet MS" pitchFamily="34" charset="0"/>
              </a:rPr>
              <a:t>Rho-independent (more common)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800" b="1">
                <a:solidFill>
                  <a:srgbClr val="0033CC"/>
                </a:solidFill>
                <a:latin typeface="Trebuchet MS" pitchFamily="34" charset="0"/>
              </a:rPr>
              <a:t>Rho-dependent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chemeClr val="tx2"/>
                </a:solidFill>
                <a:latin typeface="Trebuchet MS" pitchFamily="34" charset="0"/>
              </a:rPr>
              <a:t>   </a:t>
            </a:r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Rho-independent termination</a:t>
            </a:r>
          </a:p>
        </p:txBody>
      </p:sp>
      <p:pic>
        <p:nvPicPr>
          <p:cNvPr id="60419" name="Picture 5" descr="F1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600200"/>
            <a:ext cx="58705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830263" y="4479925"/>
            <a:ext cx="5875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rebuchet MS" pitchFamily="34" charset="0"/>
              </a:rPr>
              <a:t> </a:t>
            </a:r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Termination sequence has 2 features:</a:t>
            </a:r>
          </a:p>
          <a:p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Series of U residues</a:t>
            </a:r>
          </a:p>
          <a:p>
            <a:r>
              <a:rPr lang="en-US" sz="2400" b="1">
                <a:solidFill>
                  <a:srgbClr val="0033CC"/>
                </a:solidFill>
                <a:latin typeface="Trebuchet MS" pitchFamily="34" charset="0"/>
              </a:rPr>
              <a:t>GC-rich self-complimenting region</a:t>
            </a: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809625" y="5602288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GC-rich sequences bind forming stem-loop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 Stem-loop causes RNAP to pause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 U residues unstable, permit release of RNA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96838"/>
            <a:ext cx="8351838" cy="1135062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DNA</a:t>
            </a:r>
            <a:r>
              <a:rPr lang="en-US" smtClean="0">
                <a:solidFill>
                  <a:srgbClr val="C00000"/>
                </a:solidFill>
              </a:rPr>
              <a:t> has </a:t>
            </a:r>
            <a:r>
              <a:rPr lang="en-US" b="1" smtClean="0">
                <a:solidFill>
                  <a:srgbClr val="C00000"/>
                </a:solidFill>
              </a:rPr>
              <a:t>two</a:t>
            </a:r>
            <a:r>
              <a:rPr lang="en-US" smtClean="0">
                <a:solidFill>
                  <a:srgbClr val="C00000"/>
                </a:solidFill>
              </a:rPr>
              <a:t> essential </a:t>
            </a:r>
            <a:r>
              <a:rPr lang="en-US" b="1" smtClean="0">
                <a:solidFill>
                  <a:srgbClr val="C00000"/>
                </a:solidFill>
              </a:rPr>
              <a:t>functions</a:t>
            </a:r>
            <a:r>
              <a:rPr lang="en-US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47725" y="1411288"/>
            <a:ext cx="7842250" cy="5194300"/>
          </a:xfrm>
        </p:spPr>
        <p:txBody>
          <a:bodyPr/>
          <a:lstStyle/>
          <a:p>
            <a:r>
              <a:rPr lang="en-US" b="1" smtClean="0">
                <a:solidFill>
                  <a:srgbClr val="00B050"/>
                </a:solidFill>
              </a:rPr>
              <a:t>Replication and Expression. </a:t>
            </a:r>
            <a:r>
              <a:rPr lang="en-US" b="1" smtClean="0">
                <a:solidFill>
                  <a:srgbClr val="0033CC"/>
                </a:solidFill>
              </a:rPr>
              <a:t>Replication means that the DNA, with all its genes, must be copied every time a cell divides. </a:t>
            </a:r>
          </a:p>
          <a:p>
            <a:r>
              <a:rPr lang="en-US" b="1" smtClean="0">
                <a:solidFill>
                  <a:srgbClr val="FF0000"/>
                </a:solidFill>
              </a:rPr>
              <a:t>Expression means that the genes on DNA must control characteristics.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4649788"/>
            <a:ext cx="20574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606925"/>
            <a:ext cx="27717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8238" y="4595813"/>
            <a:ext cx="27146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    Rho-dependent termination</a:t>
            </a: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457200" y="1600200"/>
            <a:ext cx="497046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70C0"/>
                </a:solidFill>
                <a:latin typeface="Trebuchet MS" pitchFamily="34" charset="0"/>
              </a:rPr>
              <a:t>Rho is hexameric protein</a:t>
            </a:r>
          </a:p>
          <a:p>
            <a:pPr marL="447675" indent="-447675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70C0"/>
                </a:solidFill>
                <a:latin typeface="Trebuchet MS" pitchFamily="34" charset="0"/>
              </a:rPr>
              <a:t>70-80 base segment of RNA wraps around</a:t>
            </a:r>
          </a:p>
          <a:p>
            <a:pPr marL="447675" indent="-447675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2060"/>
                </a:solidFill>
                <a:latin typeface="Trebuchet MS" pitchFamily="34" charset="0"/>
              </a:rPr>
              <a:t>Rho has ATPase activity, moves along RNA until site of RNAP, unwinds DNA/RNA hybrid</a:t>
            </a:r>
          </a:p>
          <a:p>
            <a:pPr marL="447675" indent="-447675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70C0"/>
                </a:solidFill>
                <a:latin typeface="Trebuchet MS" pitchFamily="34" charset="0"/>
              </a:rPr>
              <a:t>Termination seems to depend on Rho’s ability to “catch up” to RNAP</a:t>
            </a:r>
          </a:p>
          <a:p>
            <a:pPr marL="447675" indent="-447675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800" b="1">
                <a:solidFill>
                  <a:srgbClr val="002060"/>
                </a:solidFill>
                <a:latin typeface="Trebuchet MS" pitchFamily="34" charset="0"/>
              </a:rPr>
              <a:t>No obvious sequence similarities, relatively rare</a:t>
            </a:r>
          </a:p>
          <a:p>
            <a:pPr marL="447675" indent="-447675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80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1444" name="Picture 6" descr="ch10f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417638"/>
            <a:ext cx="3095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>
                <a:solidFill>
                  <a:srgbClr val="C00000"/>
                </a:solidFill>
                <a:latin typeface="Trebuchet MS" pitchFamily="34" charset="0"/>
              </a:rPr>
              <a:t>   </a:t>
            </a:r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Transcriptional attenuation</a:t>
            </a:r>
          </a:p>
        </p:txBody>
      </p:sp>
      <p:pic>
        <p:nvPicPr>
          <p:cNvPr id="62467" name="Picture 6" descr="ch11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963" y="2311400"/>
            <a:ext cx="44577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447675" y="1536700"/>
            <a:ext cx="82296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>
                <a:solidFill>
                  <a:srgbClr val="0070C0"/>
                </a:solidFill>
                <a:latin typeface="Trebuchet MS" pitchFamily="34" charset="0"/>
              </a:rPr>
              <a:t>Attenuator site = DNA sequence where RNAP chooses between continuing transcription and termination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b="1" i="1">
                <a:solidFill>
                  <a:srgbClr val="00B050"/>
                </a:solidFill>
                <a:latin typeface="Trebuchet MS" pitchFamily="34" charset="0"/>
              </a:rPr>
              <a:t>trp</a:t>
            </a:r>
            <a:r>
              <a:rPr lang="en-US" sz="2400" b="1">
                <a:solidFill>
                  <a:srgbClr val="00B050"/>
                </a:solidFill>
                <a:latin typeface="Trebuchet MS" pitchFamily="34" charset="0"/>
              </a:rPr>
              <a:t> operon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4 RNA regions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 b="1">
                <a:solidFill>
                  <a:srgbClr val="002060"/>
                </a:solidFill>
                <a:latin typeface="Trebuchet MS" pitchFamily="34" charset="0"/>
              </a:rPr>
              <a:t>   	     </a:t>
            </a: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for basepairing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2 pairs w/ 1 or 3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3 pairs w/ 2 or 4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Concentration of 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    Trp-tRNA</a:t>
            </a:r>
            <a:r>
              <a:rPr lang="en-US" sz="2000" b="1" baseline="30000">
                <a:solidFill>
                  <a:srgbClr val="002060"/>
                </a:solidFill>
                <a:latin typeface="Trebuchet MS" pitchFamily="34" charset="0"/>
              </a:rPr>
              <a:t>Trp</a:t>
            </a: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 determines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    fate of attenuation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At high Trp conc, 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   transcription stops via</a:t>
            </a:r>
          </a:p>
          <a:p>
            <a:pPr marL="889000" lvl="1" indent="-439738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rgbClr val="002060"/>
                </a:solidFill>
                <a:latin typeface="Trebuchet MS" pitchFamily="34" charset="0"/>
              </a:rPr>
              <a:t>   Rho-independent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400">
                <a:latin typeface="Trebuchet MS" pitchFamily="34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Trebuchet MS" pitchFamily="34" charset="0"/>
              </a:rPr>
              <a:t>    </a:t>
            </a:r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Anti-termination</a:t>
            </a: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333375" y="173355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l-GR" b="1">
                <a:solidFill>
                  <a:srgbClr val="0033CC"/>
                </a:solidFill>
                <a:latin typeface="Trebuchet MS" pitchFamily="34" charset="0"/>
              </a:rPr>
              <a:t>λ</a:t>
            </a:r>
            <a:r>
              <a:rPr lang="en-US" b="1">
                <a:solidFill>
                  <a:srgbClr val="0033CC"/>
                </a:solidFill>
                <a:latin typeface="Trebuchet MS" pitchFamily="34" charset="0"/>
              </a:rPr>
              <a:t> phage encode protein that prevents termination</a:t>
            </a:r>
          </a:p>
        </p:txBody>
      </p:sp>
      <p:pic>
        <p:nvPicPr>
          <p:cNvPr id="6349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9025" y="2106613"/>
            <a:ext cx="59896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304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pPr marL="307975" indent="-307975">
              <a:spcBef>
                <a:spcPct val="20000"/>
              </a:spcBef>
              <a:buFontTx/>
              <a:buChar char="•"/>
            </a:pPr>
            <a:endParaRPr lang="en-US" sz="2900"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1371600"/>
            <a:ext cx="8686800" cy="1143000"/>
            <a:chOff x="144" y="864"/>
            <a:chExt cx="5472" cy="720"/>
          </a:xfrm>
        </p:grpSpPr>
        <p:pic>
          <p:nvPicPr>
            <p:cNvPr id="64526" name="Picture 6" descr="bro35125_1302"/>
            <p:cNvPicPr>
              <a:picLocks noChangeAspect="1" noChangeArrowheads="1"/>
            </p:cNvPicPr>
            <p:nvPr/>
          </p:nvPicPr>
          <p:blipFill>
            <a:blip r:embed="rId2"/>
            <a:srcRect l="15790" b="84764"/>
            <a:stretch>
              <a:fillRect/>
            </a:stretch>
          </p:blipFill>
          <p:spPr bwMode="auto">
            <a:xfrm>
              <a:off x="1008" y="864"/>
              <a:ext cx="460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7" name="Picture 7" descr="bro35125_1302"/>
            <p:cNvPicPr>
              <a:picLocks noChangeAspect="1" noChangeArrowheads="1"/>
            </p:cNvPicPr>
            <p:nvPr/>
          </p:nvPicPr>
          <p:blipFill>
            <a:blip r:embed="rId2"/>
            <a:srcRect r="83333" b="91875"/>
            <a:stretch>
              <a:fillRect/>
            </a:stretch>
          </p:blipFill>
          <p:spPr bwMode="auto">
            <a:xfrm>
              <a:off x="144" y="864"/>
              <a:ext cx="9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516" name="Picture 8" descr="bro35125_1302"/>
          <p:cNvPicPr>
            <a:picLocks noChangeAspect="1" noChangeArrowheads="1"/>
          </p:cNvPicPr>
          <p:nvPr/>
        </p:nvPicPr>
        <p:blipFill>
          <a:blip r:embed="rId2"/>
          <a:srcRect t="8125" r="83333" b="77654"/>
          <a:stretch>
            <a:fillRect/>
          </a:stretch>
        </p:blipFill>
        <p:spPr bwMode="auto">
          <a:xfrm>
            <a:off x="228600" y="19812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9" descr="bro35125_1302"/>
          <p:cNvPicPr>
            <a:picLocks noChangeAspect="1" noChangeArrowheads="1"/>
          </p:cNvPicPr>
          <p:nvPr/>
        </p:nvPicPr>
        <p:blipFill>
          <a:blip r:embed="rId2"/>
          <a:srcRect l="15790" t="15236" b="78670"/>
          <a:stretch>
            <a:fillRect/>
          </a:stretch>
        </p:blipFill>
        <p:spPr bwMode="auto">
          <a:xfrm>
            <a:off x="1600200" y="25146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0" descr="bro35125_1302"/>
          <p:cNvPicPr>
            <a:picLocks noChangeAspect="1" noChangeArrowheads="1"/>
          </p:cNvPicPr>
          <p:nvPr/>
        </p:nvPicPr>
        <p:blipFill>
          <a:blip r:embed="rId2"/>
          <a:srcRect t="21330" r="78947" b="41469"/>
          <a:stretch>
            <a:fillRect/>
          </a:stretch>
        </p:blipFill>
        <p:spPr bwMode="auto">
          <a:xfrm>
            <a:off x="228600" y="2971800"/>
            <a:ext cx="1828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05000" y="2971800"/>
            <a:ext cx="7010400" cy="609600"/>
            <a:chOff x="1200" y="1872"/>
            <a:chExt cx="4416" cy="384"/>
          </a:xfrm>
        </p:grpSpPr>
        <p:pic>
          <p:nvPicPr>
            <p:cNvPr id="64524" name="Picture 12" descr="bro35125_1302"/>
            <p:cNvPicPr>
              <a:picLocks noChangeAspect="1" noChangeArrowheads="1"/>
            </p:cNvPicPr>
            <p:nvPr/>
          </p:nvPicPr>
          <p:blipFill>
            <a:blip r:embed="rId2"/>
            <a:srcRect l="19298" t="21330" b="70544"/>
            <a:stretch>
              <a:fillRect/>
            </a:stretch>
          </p:blipFill>
          <p:spPr bwMode="auto">
            <a:xfrm>
              <a:off x="1200" y="1872"/>
              <a:ext cx="44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5" name="Rectangle 13"/>
            <p:cNvSpPr>
              <a:spLocks noChangeArrowheads="1"/>
            </p:cNvSpPr>
            <p:nvPr/>
          </p:nvSpPr>
          <p:spPr bwMode="auto">
            <a:xfrm>
              <a:off x="3984" y="2064"/>
              <a:ext cx="72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05000" y="3352800"/>
            <a:ext cx="7010400" cy="2409825"/>
            <a:chOff x="1200" y="2112"/>
            <a:chExt cx="4416" cy="1518"/>
          </a:xfrm>
        </p:grpSpPr>
        <p:pic>
          <p:nvPicPr>
            <p:cNvPr id="64522" name="Picture 15" descr="bro35125_1302"/>
            <p:cNvPicPr>
              <a:picLocks noChangeAspect="1" noChangeArrowheads="1"/>
            </p:cNvPicPr>
            <p:nvPr/>
          </p:nvPicPr>
          <p:blipFill>
            <a:blip r:embed="rId2"/>
            <a:srcRect l="43860" t="26408" b="41469"/>
            <a:stretch>
              <a:fillRect/>
            </a:stretch>
          </p:blipFill>
          <p:spPr bwMode="auto">
            <a:xfrm>
              <a:off x="2544" y="2112"/>
              <a:ext cx="3072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3" name="Picture 16" descr="bro35125_1302"/>
            <p:cNvPicPr>
              <a:picLocks noChangeAspect="1" noChangeArrowheads="1"/>
            </p:cNvPicPr>
            <p:nvPr/>
          </p:nvPicPr>
          <p:blipFill>
            <a:blip r:embed="rId2"/>
            <a:srcRect l="19298" t="31487" r="56140" b="41469"/>
            <a:stretch>
              <a:fillRect/>
            </a:stretch>
          </p:blipFill>
          <p:spPr bwMode="auto">
            <a:xfrm>
              <a:off x="1200" y="2352"/>
              <a:ext cx="1344" cy="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521" name="Rectangle 17"/>
          <p:cNvSpPr>
            <a:spLocks noGrp="1" noChangeArrowheads="1"/>
          </p:cNvSpPr>
          <p:nvPr>
            <p:ph type="title"/>
          </p:nvPr>
        </p:nvSpPr>
        <p:spPr>
          <a:xfrm>
            <a:off x="598488" y="258763"/>
            <a:ext cx="7772400" cy="704850"/>
          </a:xfrm>
        </p:spPr>
        <p:txBody>
          <a:bodyPr/>
          <a:lstStyle/>
          <a:p>
            <a:r>
              <a:rPr lang="en-US" sz="3700" b="1" smtClean="0">
                <a:solidFill>
                  <a:srgbClr val="C00000"/>
                </a:solidFill>
                <a:cs typeface="Times New Roman" pitchFamily="18" charset="0"/>
              </a:rPr>
              <a:t>An overview of gene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931863" y="685800"/>
            <a:ext cx="7158037" cy="39579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>For queries contact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>
                <a:solidFill>
                  <a:srgbClr val="00B050"/>
                </a:solidFill>
              </a:rPr>
              <a:t>rakeshcverma@yahoo.com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171575"/>
          </a:xfrm>
        </p:spPr>
        <p:txBody>
          <a:bodyPr/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Transcription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49325" y="1536700"/>
            <a:ext cx="7661275" cy="4559300"/>
          </a:xfrm>
        </p:spPr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Transcription is the first step of gene expression, in which a particular segment of DNA is copied into RNA (especially mRNA) by the enzyme RNA polymerase. Both DNA and RNA are nucleic acids, which use base pairs of nucleotides as a complementary language.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8" y="190500"/>
            <a:ext cx="8659812" cy="650081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350963" y="539750"/>
            <a:ext cx="779303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Transcriptional Control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2174875"/>
            <a:ext cx="3292475" cy="2782888"/>
            <a:chOff x="950" y="1415"/>
            <a:chExt cx="2074" cy="1753"/>
          </a:xfrm>
        </p:grpSpPr>
        <p:sp>
          <p:nvSpPr>
            <p:cNvPr id="31755" name="Text Box 6"/>
            <p:cNvSpPr txBox="1">
              <a:spLocks noChangeArrowheads="1"/>
            </p:cNvSpPr>
            <p:nvPr/>
          </p:nvSpPr>
          <p:spPr bwMode="auto">
            <a:xfrm>
              <a:off x="959" y="1415"/>
              <a:ext cx="3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latin typeface="Trebuchet MS" pitchFamily="34" charset="0"/>
                </a:rPr>
                <a:t>DNA</a:t>
              </a:r>
            </a:p>
          </p:txBody>
        </p:sp>
        <p:sp>
          <p:nvSpPr>
            <p:cNvPr id="31756" name="Line 7"/>
            <p:cNvSpPr>
              <a:spLocks noChangeShapeType="1"/>
            </p:cNvSpPr>
            <p:nvPr/>
          </p:nvSpPr>
          <p:spPr bwMode="auto">
            <a:xfrm>
              <a:off x="1728" y="1536"/>
              <a:ext cx="124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50" y="2220"/>
              <a:ext cx="2074" cy="233"/>
              <a:chOff x="950" y="1847"/>
              <a:chExt cx="2074" cy="233"/>
            </a:xfrm>
          </p:grpSpPr>
          <p:sp>
            <p:nvSpPr>
              <p:cNvPr id="31764" name="Text Box 9"/>
              <p:cNvSpPr txBox="1">
                <a:spLocks noChangeArrowheads="1"/>
              </p:cNvSpPr>
              <p:nvPr/>
            </p:nvSpPr>
            <p:spPr bwMode="auto">
              <a:xfrm>
                <a:off x="950" y="1847"/>
                <a:ext cx="39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rebuchet MS" pitchFamily="34" charset="0"/>
                  </a:rPr>
                  <a:t>RNA</a:t>
                </a:r>
              </a:p>
            </p:txBody>
          </p:sp>
          <p:sp>
            <p:nvSpPr>
              <p:cNvPr id="31765" name="Freeform 10"/>
              <p:cNvSpPr>
                <a:spLocks/>
              </p:cNvSpPr>
              <p:nvPr/>
            </p:nvSpPr>
            <p:spPr bwMode="auto">
              <a:xfrm>
                <a:off x="1728" y="1872"/>
                <a:ext cx="1296" cy="104"/>
              </a:xfrm>
              <a:custGeom>
                <a:avLst/>
                <a:gdLst>
                  <a:gd name="T0" fmla="*/ 0 w 1296"/>
                  <a:gd name="T1" fmla="*/ 96 h 104"/>
                  <a:gd name="T2" fmla="*/ 96 w 1296"/>
                  <a:gd name="T3" fmla="*/ 48 h 104"/>
                  <a:gd name="T4" fmla="*/ 192 w 1296"/>
                  <a:gd name="T5" fmla="*/ 96 h 104"/>
                  <a:gd name="T6" fmla="*/ 288 w 1296"/>
                  <a:gd name="T7" fmla="*/ 0 h 104"/>
                  <a:gd name="T8" fmla="*/ 384 w 1296"/>
                  <a:gd name="T9" fmla="*/ 96 h 104"/>
                  <a:gd name="T10" fmla="*/ 480 w 1296"/>
                  <a:gd name="T11" fmla="*/ 48 h 104"/>
                  <a:gd name="T12" fmla="*/ 576 w 1296"/>
                  <a:gd name="T13" fmla="*/ 96 h 104"/>
                  <a:gd name="T14" fmla="*/ 672 w 1296"/>
                  <a:gd name="T15" fmla="*/ 0 h 104"/>
                  <a:gd name="T16" fmla="*/ 768 w 1296"/>
                  <a:gd name="T17" fmla="*/ 96 h 104"/>
                  <a:gd name="T18" fmla="*/ 912 w 1296"/>
                  <a:gd name="T19" fmla="*/ 48 h 104"/>
                  <a:gd name="T20" fmla="*/ 912 w 1296"/>
                  <a:gd name="T21" fmla="*/ 96 h 104"/>
                  <a:gd name="T22" fmla="*/ 1008 w 1296"/>
                  <a:gd name="T23" fmla="*/ 0 h 104"/>
                  <a:gd name="T24" fmla="*/ 1152 w 1296"/>
                  <a:gd name="T25" fmla="*/ 96 h 104"/>
                  <a:gd name="T26" fmla="*/ 1200 w 1296"/>
                  <a:gd name="T27" fmla="*/ 48 h 104"/>
                  <a:gd name="T28" fmla="*/ 1296 w 1296"/>
                  <a:gd name="T29" fmla="*/ 96 h 1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96"/>
                  <a:gd name="T46" fmla="*/ 0 h 104"/>
                  <a:gd name="T47" fmla="*/ 1296 w 1296"/>
                  <a:gd name="T48" fmla="*/ 104 h 10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96" h="104">
                    <a:moveTo>
                      <a:pt x="0" y="96"/>
                    </a:moveTo>
                    <a:cubicBezTo>
                      <a:pt x="32" y="72"/>
                      <a:pt x="64" y="48"/>
                      <a:pt x="96" y="48"/>
                    </a:cubicBezTo>
                    <a:cubicBezTo>
                      <a:pt x="128" y="48"/>
                      <a:pt x="160" y="104"/>
                      <a:pt x="192" y="96"/>
                    </a:cubicBezTo>
                    <a:cubicBezTo>
                      <a:pt x="224" y="88"/>
                      <a:pt x="256" y="0"/>
                      <a:pt x="288" y="0"/>
                    </a:cubicBezTo>
                    <a:cubicBezTo>
                      <a:pt x="320" y="0"/>
                      <a:pt x="352" y="88"/>
                      <a:pt x="384" y="96"/>
                    </a:cubicBezTo>
                    <a:cubicBezTo>
                      <a:pt x="416" y="104"/>
                      <a:pt x="448" y="48"/>
                      <a:pt x="480" y="48"/>
                    </a:cubicBezTo>
                    <a:cubicBezTo>
                      <a:pt x="512" y="48"/>
                      <a:pt x="544" y="104"/>
                      <a:pt x="576" y="96"/>
                    </a:cubicBezTo>
                    <a:cubicBezTo>
                      <a:pt x="608" y="88"/>
                      <a:pt x="640" y="0"/>
                      <a:pt x="672" y="0"/>
                    </a:cubicBezTo>
                    <a:cubicBezTo>
                      <a:pt x="704" y="0"/>
                      <a:pt x="728" y="88"/>
                      <a:pt x="768" y="96"/>
                    </a:cubicBezTo>
                    <a:cubicBezTo>
                      <a:pt x="808" y="104"/>
                      <a:pt x="888" y="48"/>
                      <a:pt x="912" y="48"/>
                    </a:cubicBezTo>
                    <a:cubicBezTo>
                      <a:pt x="936" y="48"/>
                      <a:pt x="896" y="104"/>
                      <a:pt x="912" y="96"/>
                    </a:cubicBezTo>
                    <a:cubicBezTo>
                      <a:pt x="928" y="88"/>
                      <a:pt x="968" y="0"/>
                      <a:pt x="1008" y="0"/>
                    </a:cubicBezTo>
                    <a:cubicBezTo>
                      <a:pt x="1048" y="0"/>
                      <a:pt x="1120" y="88"/>
                      <a:pt x="1152" y="96"/>
                    </a:cubicBezTo>
                    <a:cubicBezTo>
                      <a:pt x="1184" y="104"/>
                      <a:pt x="1176" y="48"/>
                      <a:pt x="1200" y="48"/>
                    </a:cubicBezTo>
                    <a:cubicBezTo>
                      <a:pt x="1224" y="48"/>
                      <a:pt x="1260" y="72"/>
                      <a:pt x="1296" y="9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950" y="2855"/>
              <a:ext cx="1546" cy="313"/>
              <a:chOff x="950" y="2279"/>
              <a:chExt cx="1546" cy="313"/>
            </a:xfrm>
          </p:grpSpPr>
          <p:sp>
            <p:nvSpPr>
              <p:cNvPr id="31761" name="Text Box 12"/>
              <p:cNvSpPr txBox="1">
                <a:spLocks noChangeArrowheads="1"/>
              </p:cNvSpPr>
              <p:nvPr/>
            </p:nvSpPr>
            <p:spPr bwMode="auto">
              <a:xfrm>
                <a:off x="950" y="2279"/>
                <a:ext cx="6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8000"/>
                    </a:solidFill>
                    <a:latin typeface="Trebuchet MS" pitchFamily="34" charset="0"/>
                  </a:rPr>
                  <a:t>Protein</a:t>
                </a:r>
              </a:p>
            </p:txBody>
          </p:sp>
          <p:sp>
            <p:nvSpPr>
              <p:cNvPr id="31762" name="AutoShape 13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92" cy="288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3" name="AutoShape 14"/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192" cy="288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2304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>
              <a:off x="2304" y="24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22925" y="2062163"/>
            <a:ext cx="2598738" cy="3313112"/>
            <a:chOff x="3542" y="1223"/>
            <a:chExt cx="1637" cy="2087"/>
          </a:xfrm>
        </p:grpSpPr>
        <p:sp>
          <p:nvSpPr>
            <p:cNvPr id="31750" name="Text Box 18"/>
            <p:cNvSpPr txBox="1">
              <a:spLocks noChangeArrowheads="1"/>
            </p:cNvSpPr>
            <p:nvPr/>
          </p:nvSpPr>
          <p:spPr bwMode="auto">
            <a:xfrm>
              <a:off x="3542" y="1223"/>
              <a:ext cx="16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latin typeface="Trebuchet MS" pitchFamily="34" charset="0"/>
                </a:rPr>
                <a:t>Environmental change</a:t>
              </a:r>
            </a:p>
          </p:txBody>
        </p:sp>
        <p:sp>
          <p:nvSpPr>
            <p:cNvPr id="31751" name="Line 19"/>
            <p:cNvSpPr>
              <a:spLocks noChangeShapeType="1"/>
            </p:cNvSpPr>
            <p:nvPr/>
          </p:nvSpPr>
          <p:spPr bwMode="auto">
            <a:xfrm>
              <a:off x="4272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Text Box 20"/>
            <p:cNvSpPr txBox="1">
              <a:spLocks noChangeArrowheads="1"/>
            </p:cNvSpPr>
            <p:nvPr/>
          </p:nvSpPr>
          <p:spPr bwMode="auto">
            <a:xfrm>
              <a:off x="3552" y="1991"/>
              <a:ext cx="14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rebuchet MS" pitchFamily="34" charset="0"/>
                </a:rPr>
                <a:t>Turn gene(s) on/off</a:t>
              </a:r>
            </a:p>
          </p:txBody>
        </p:sp>
        <p:sp>
          <p:nvSpPr>
            <p:cNvPr id="31753" name="Line 21"/>
            <p:cNvSpPr>
              <a:spLocks noChangeShapeType="1"/>
            </p:cNvSpPr>
            <p:nvPr/>
          </p:nvSpPr>
          <p:spPr bwMode="auto">
            <a:xfrm>
              <a:off x="4272" y="235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Text Box 22"/>
            <p:cNvSpPr txBox="1">
              <a:spLocks noChangeArrowheads="1"/>
            </p:cNvSpPr>
            <p:nvPr/>
          </p:nvSpPr>
          <p:spPr bwMode="auto">
            <a:xfrm>
              <a:off x="3552" y="2903"/>
              <a:ext cx="158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  <a:latin typeface="Trebuchet MS" pitchFamily="34" charset="0"/>
                </a:rPr>
                <a:t>Proteins to deal with </a:t>
              </a:r>
            </a:p>
            <a:p>
              <a:r>
                <a:rPr lang="en-US" b="1">
                  <a:solidFill>
                    <a:srgbClr val="008000"/>
                  </a:solidFill>
                  <a:latin typeface="Trebuchet MS" pitchFamily="34" charset="0"/>
                </a:rPr>
                <a:t>new environment</a:t>
              </a:r>
            </a:p>
          </p:txBody>
        </p:sp>
      </p:grpSp>
      <p:sp>
        <p:nvSpPr>
          <p:cNvPr id="246807" name="Text Box 23"/>
          <p:cNvSpPr txBox="1">
            <a:spLocks noChangeArrowheads="1"/>
          </p:cNvSpPr>
          <p:nvPr/>
        </p:nvSpPr>
        <p:spPr bwMode="auto">
          <a:xfrm>
            <a:off x="441325" y="5418138"/>
            <a:ext cx="8861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>
                <a:solidFill>
                  <a:srgbClr val="7030A0"/>
                </a:solidFill>
                <a:latin typeface="Trebuchet MS" pitchFamily="34" charset="0"/>
              </a:rPr>
              <a:t>Very important to: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7030A0"/>
                </a:solidFill>
                <a:latin typeface="Trebuchet MS" pitchFamily="34" charset="0"/>
              </a:rPr>
              <a:t>express genes when needed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7030A0"/>
                </a:solidFill>
                <a:latin typeface="Trebuchet MS" pitchFamily="34" charset="0"/>
              </a:rPr>
              <a:t>repress genes when not needed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7030A0"/>
                </a:solidFill>
                <a:latin typeface="Trebuchet MS" pitchFamily="34" charset="0"/>
              </a:rPr>
              <a:t>Conserve energy resources; avoid expressing unnecessary/detrimental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911350" y="-182563"/>
            <a:ext cx="72326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Transcriptional Control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>
                <a:latin typeface="Comic Sans MS" pitchFamily="66" charset="0"/>
              </a:rPr>
              <a:t>		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>
                <a:latin typeface="Comic Sans MS" pitchFamily="66" charset="0"/>
              </a:rPr>
              <a:t>		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>
                <a:latin typeface="Comic Sans MS" pitchFamily="66" charset="0"/>
              </a:rPr>
              <a:t>		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2595563"/>
            <a:ext cx="3292475" cy="2782887"/>
            <a:chOff x="950" y="1415"/>
            <a:chExt cx="2074" cy="1753"/>
          </a:xfrm>
        </p:grpSpPr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959" y="1415"/>
              <a:ext cx="3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33CC"/>
                  </a:solidFill>
                  <a:latin typeface="Trebuchet MS" pitchFamily="34" charset="0"/>
                </a:rPr>
                <a:t>DNA</a:t>
              </a:r>
            </a:p>
          </p:txBody>
        </p:sp>
        <p:sp>
          <p:nvSpPr>
            <p:cNvPr id="32778" name="Line 8"/>
            <p:cNvSpPr>
              <a:spLocks noChangeShapeType="1"/>
            </p:cNvSpPr>
            <p:nvPr/>
          </p:nvSpPr>
          <p:spPr bwMode="auto">
            <a:xfrm>
              <a:off x="1728" y="1536"/>
              <a:ext cx="124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50" y="2220"/>
              <a:ext cx="2074" cy="233"/>
              <a:chOff x="950" y="1847"/>
              <a:chExt cx="2074" cy="233"/>
            </a:xfrm>
          </p:grpSpPr>
          <p:sp>
            <p:nvSpPr>
              <p:cNvPr id="32786" name="Text Box 10"/>
              <p:cNvSpPr txBox="1">
                <a:spLocks noChangeArrowheads="1"/>
              </p:cNvSpPr>
              <p:nvPr/>
            </p:nvSpPr>
            <p:spPr bwMode="auto">
              <a:xfrm>
                <a:off x="950" y="1847"/>
                <a:ext cx="39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  <a:latin typeface="Trebuchet MS" pitchFamily="34" charset="0"/>
                  </a:rPr>
                  <a:t>RNA</a:t>
                </a:r>
              </a:p>
            </p:txBody>
          </p:sp>
          <p:sp>
            <p:nvSpPr>
              <p:cNvPr id="32787" name="Freeform 11"/>
              <p:cNvSpPr>
                <a:spLocks/>
              </p:cNvSpPr>
              <p:nvPr/>
            </p:nvSpPr>
            <p:spPr bwMode="auto">
              <a:xfrm>
                <a:off x="1728" y="1872"/>
                <a:ext cx="1296" cy="104"/>
              </a:xfrm>
              <a:custGeom>
                <a:avLst/>
                <a:gdLst>
                  <a:gd name="T0" fmla="*/ 0 w 1296"/>
                  <a:gd name="T1" fmla="*/ 96 h 104"/>
                  <a:gd name="T2" fmla="*/ 96 w 1296"/>
                  <a:gd name="T3" fmla="*/ 48 h 104"/>
                  <a:gd name="T4" fmla="*/ 192 w 1296"/>
                  <a:gd name="T5" fmla="*/ 96 h 104"/>
                  <a:gd name="T6" fmla="*/ 288 w 1296"/>
                  <a:gd name="T7" fmla="*/ 0 h 104"/>
                  <a:gd name="T8" fmla="*/ 384 w 1296"/>
                  <a:gd name="T9" fmla="*/ 96 h 104"/>
                  <a:gd name="T10" fmla="*/ 480 w 1296"/>
                  <a:gd name="T11" fmla="*/ 48 h 104"/>
                  <a:gd name="T12" fmla="*/ 576 w 1296"/>
                  <a:gd name="T13" fmla="*/ 96 h 104"/>
                  <a:gd name="T14" fmla="*/ 672 w 1296"/>
                  <a:gd name="T15" fmla="*/ 0 h 104"/>
                  <a:gd name="T16" fmla="*/ 768 w 1296"/>
                  <a:gd name="T17" fmla="*/ 96 h 104"/>
                  <a:gd name="T18" fmla="*/ 912 w 1296"/>
                  <a:gd name="T19" fmla="*/ 48 h 104"/>
                  <a:gd name="T20" fmla="*/ 912 w 1296"/>
                  <a:gd name="T21" fmla="*/ 96 h 104"/>
                  <a:gd name="T22" fmla="*/ 1008 w 1296"/>
                  <a:gd name="T23" fmla="*/ 0 h 104"/>
                  <a:gd name="T24" fmla="*/ 1152 w 1296"/>
                  <a:gd name="T25" fmla="*/ 96 h 104"/>
                  <a:gd name="T26" fmla="*/ 1200 w 1296"/>
                  <a:gd name="T27" fmla="*/ 48 h 104"/>
                  <a:gd name="T28" fmla="*/ 1296 w 1296"/>
                  <a:gd name="T29" fmla="*/ 96 h 1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96"/>
                  <a:gd name="T46" fmla="*/ 0 h 104"/>
                  <a:gd name="T47" fmla="*/ 1296 w 1296"/>
                  <a:gd name="T48" fmla="*/ 104 h 10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96" h="104">
                    <a:moveTo>
                      <a:pt x="0" y="96"/>
                    </a:moveTo>
                    <a:cubicBezTo>
                      <a:pt x="32" y="72"/>
                      <a:pt x="64" y="48"/>
                      <a:pt x="96" y="48"/>
                    </a:cubicBezTo>
                    <a:cubicBezTo>
                      <a:pt x="128" y="48"/>
                      <a:pt x="160" y="104"/>
                      <a:pt x="192" y="96"/>
                    </a:cubicBezTo>
                    <a:cubicBezTo>
                      <a:pt x="224" y="88"/>
                      <a:pt x="256" y="0"/>
                      <a:pt x="288" y="0"/>
                    </a:cubicBezTo>
                    <a:cubicBezTo>
                      <a:pt x="320" y="0"/>
                      <a:pt x="352" y="88"/>
                      <a:pt x="384" y="96"/>
                    </a:cubicBezTo>
                    <a:cubicBezTo>
                      <a:pt x="416" y="104"/>
                      <a:pt x="448" y="48"/>
                      <a:pt x="480" y="48"/>
                    </a:cubicBezTo>
                    <a:cubicBezTo>
                      <a:pt x="512" y="48"/>
                      <a:pt x="544" y="104"/>
                      <a:pt x="576" y="96"/>
                    </a:cubicBezTo>
                    <a:cubicBezTo>
                      <a:pt x="608" y="88"/>
                      <a:pt x="640" y="0"/>
                      <a:pt x="672" y="0"/>
                    </a:cubicBezTo>
                    <a:cubicBezTo>
                      <a:pt x="704" y="0"/>
                      <a:pt x="728" y="88"/>
                      <a:pt x="768" y="96"/>
                    </a:cubicBezTo>
                    <a:cubicBezTo>
                      <a:pt x="808" y="104"/>
                      <a:pt x="888" y="48"/>
                      <a:pt x="912" y="48"/>
                    </a:cubicBezTo>
                    <a:cubicBezTo>
                      <a:pt x="936" y="48"/>
                      <a:pt x="896" y="104"/>
                      <a:pt x="912" y="96"/>
                    </a:cubicBezTo>
                    <a:cubicBezTo>
                      <a:pt x="928" y="88"/>
                      <a:pt x="968" y="0"/>
                      <a:pt x="1008" y="0"/>
                    </a:cubicBezTo>
                    <a:cubicBezTo>
                      <a:pt x="1048" y="0"/>
                      <a:pt x="1120" y="88"/>
                      <a:pt x="1152" y="96"/>
                    </a:cubicBezTo>
                    <a:cubicBezTo>
                      <a:pt x="1184" y="104"/>
                      <a:pt x="1176" y="48"/>
                      <a:pt x="1200" y="48"/>
                    </a:cubicBezTo>
                    <a:cubicBezTo>
                      <a:pt x="1224" y="48"/>
                      <a:pt x="1260" y="72"/>
                      <a:pt x="1296" y="9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950" y="2855"/>
              <a:ext cx="1546" cy="313"/>
              <a:chOff x="950" y="2279"/>
              <a:chExt cx="1546" cy="313"/>
            </a:xfrm>
          </p:grpSpPr>
          <p:sp>
            <p:nvSpPr>
              <p:cNvPr id="32783" name="Text Box 13"/>
              <p:cNvSpPr txBox="1">
                <a:spLocks noChangeArrowheads="1"/>
              </p:cNvSpPr>
              <p:nvPr/>
            </p:nvSpPr>
            <p:spPr bwMode="auto">
              <a:xfrm>
                <a:off x="950" y="2279"/>
                <a:ext cx="6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8000"/>
                    </a:solidFill>
                    <a:latin typeface="Trebuchet MS" pitchFamily="34" charset="0"/>
                  </a:rPr>
                  <a:t>Protein</a:t>
                </a:r>
              </a:p>
            </p:txBody>
          </p:sp>
          <p:sp>
            <p:nvSpPr>
              <p:cNvPr id="32784" name="AutoShape 14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92" cy="288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5" name="AutoShape 15"/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192" cy="288"/>
              </a:xfrm>
              <a:prstGeom prst="can">
                <a:avLst>
                  <a:gd name="adj" fmla="val 375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81" name="Line 16"/>
            <p:cNvSpPr>
              <a:spLocks noChangeShapeType="1"/>
            </p:cNvSpPr>
            <p:nvPr/>
          </p:nvSpPr>
          <p:spPr bwMode="auto">
            <a:xfrm>
              <a:off x="2304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7"/>
            <p:cNvSpPr>
              <a:spLocks noChangeShapeType="1"/>
            </p:cNvSpPr>
            <p:nvPr/>
          </p:nvSpPr>
          <p:spPr bwMode="auto">
            <a:xfrm>
              <a:off x="2304" y="24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3" name="Line 18"/>
          <p:cNvSpPr>
            <a:spLocks noChangeShapeType="1"/>
          </p:cNvSpPr>
          <p:nvPr/>
        </p:nvSpPr>
        <p:spPr bwMode="auto">
          <a:xfrm flipV="1">
            <a:off x="3951288" y="2466975"/>
            <a:ext cx="1516062" cy="11112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Text Box 19"/>
          <p:cNvSpPr txBox="1">
            <a:spLocks noChangeArrowheads="1"/>
          </p:cNvSpPr>
          <p:nvPr/>
        </p:nvSpPr>
        <p:spPr bwMode="auto">
          <a:xfrm>
            <a:off x="5486400" y="2216150"/>
            <a:ext cx="236855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C00000"/>
                </a:solidFill>
                <a:latin typeface="Trebuchet MS" pitchFamily="34" charset="0"/>
              </a:rPr>
              <a:t>Transcription</a:t>
            </a:r>
          </a:p>
          <a:p>
            <a:r>
              <a:rPr lang="en-US" b="1">
                <a:solidFill>
                  <a:srgbClr val="0070C0"/>
                </a:solidFill>
                <a:latin typeface="Trebuchet MS" pitchFamily="34" charset="0"/>
              </a:rPr>
              <a:t>Initiation</a:t>
            </a:r>
          </a:p>
          <a:p>
            <a:r>
              <a:rPr lang="en-US" b="1">
                <a:solidFill>
                  <a:srgbClr val="0070C0"/>
                </a:solidFill>
                <a:latin typeface="Trebuchet MS" pitchFamily="34" charset="0"/>
              </a:rPr>
              <a:t>Elongation</a:t>
            </a:r>
          </a:p>
          <a:p>
            <a:r>
              <a:rPr lang="en-US" b="1">
                <a:solidFill>
                  <a:srgbClr val="0070C0"/>
                </a:solidFill>
                <a:latin typeface="Trebuchet MS" pitchFamily="34" charset="0"/>
              </a:rPr>
              <a:t>Termination</a:t>
            </a:r>
          </a:p>
          <a:p>
            <a:endParaRPr lang="en-US" b="1">
              <a:latin typeface="Trebuchet MS" pitchFamily="34" charset="0"/>
            </a:endParaRPr>
          </a:p>
          <a:p>
            <a:r>
              <a:rPr lang="en-US" sz="2000" b="1" u="sng">
                <a:solidFill>
                  <a:srgbClr val="C00000"/>
                </a:solidFill>
                <a:latin typeface="Trebuchet MS" pitchFamily="34" charset="0"/>
              </a:rPr>
              <a:t>Processing</a:t>
            </a:r>
          </a:p>
          <a:p>
            <a:r>
              <a:rPr lang="en-US" b="1">
                <a:solidFill>
                  <a:srgbClr val="0070C0"/>
                </a:solidFill>
                <a:latin typeface="Trebuchet MS" pitchFamily="34" charset="0"/>
              </a:rPr>
              <a:t>Capping</a:t>
            </a:r>
          </a:p>
          <a:p>
            <a:r>
              <a:rPr lang="en-US" b="1">
                <a:solidFill>
                  <a:srgbClr val="0070C0"/>
                </a:solidFill>
                <a:latin typeface="Trebuchet MS" pitchFamily="34" charset="0"/>
              </a:rPr>
              <a:t>Splicing</a:t>
            </a:r>
          </a:p>
          <a:p>
            <a:r>
              <a:rPr lang="en-US" b="1">
                <a:solidFill>
                  <a:srgbClr val="0070C0"/>
                </a:solidFill>
                <a:latin typeface="Trebuchet MS" pitchFamily="34" charset="0"/>
              </a:rPr>
              <a:t>Polyadenylation</a:t>
            </a:r>
          </a:p>
          <a:p>
            <a:r>
              <a:rPr lang="en-US" b="1">
                <a:solidFill>
                  <a:srgbClr val="0070C0"/>
                </a:solidFill>
                <a:latin typeface="Trebuchet MS" pitchFamily="34" charset="0"/>
              </a:rPr>
              <a:t>Turnover</a:t>
            </a:r>
          </a:p>
          <a:p>
            <a:endParaRPr lang="en-US" b="1">
              <a:latin typeface="Trebuchet MS" pitchFamily="34" charset="0"/>
            </a:endParaRPr>
          </a:p>
          <a:p>
            <a:r>
              <a:rPr lang="en-US" sz="2000" b="1" u="sng">
                <a:solidFill>
                  <a:srgbClr val="C00000"/>
                </a:solidFill>
                <a:latin typeface="Trebuchet MS" pitchFamily="34" charset="0"/>
              </a:rPr>
              <a:t>Translation</a:t>
            </a:r>
          </a:p>
          <a:p>
            <a:endParaRPr lang="en-US" b="1">
              <a:latin typeface="Trebuchet MS" pitchFamily="34" charset="0"/>
            </a:endParaRPr>
          </a:p>
          <a:p>
            <a:r>
              <a:rPr lang="en-US" sz="2000" b="1" u="sng">
                <a:solidFill>
                  <a:srgbClr val="C00000"/>
                </a:solidFill>
                <a:latin typeface="Trebuchet MS" pitchFamily="34" charset="0"/>
              </a:rPr>
              <a:t>Protein proc</a:t>
            </a:r>
            <a:r>
              <a:rPr lang="en-US" sz="2000" u="sng">
                <a:solidFill>
                  <a:srgbClr val="C00000"/>
                </a:solidFill>
                <a:latin typeface="Trebuchet MS" pitchFamily="34" charset="0"/>
              </a:rPr>
              <a:t>essing</a:t>
            </a:r>
          </a:p>
          <a:p>
            <a:endParaRPr lang="en-US">
              <a:latin typeface="Trebuchet MS" pitchFamily="34" charset="0"/>
            </a:endParaRPr>
          </a:p>
        </p:txBody>
      </p:sp>
      <p:sp>
        <p:nvSpPr>
          <p:cNvPr id="32775" name="Line 20"/>
          <p:cNvSpPr>
            <a:spLocks noChangeShapeType="1"/>
          </p:cNvSpPr>
          <p:nvPr/>
        </p:nvSpPr>
        <p:spPr bwMode="auto">
          <a:xfrm>
            <a:off x="3959225" y="3578225"/>
            <a:ext cx="1373188" cy="1487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Text Box 21"/>
          <p:cNvSpPr txBox="1">
            <a:spLocks noChangeArrowheads="1"/>
          </p:cNvSpPr>
          <p:nvPr/>
        </p:nvSpPr>
        <p:spPr bwMode="auto">
          <a:xfrm>
            <a:off x="593725" y="1624013"/>
            <a:ext cx="2709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rebuchet MS" pitchFamily="34" charset="0"/>
            </a:endParaRPr>
          </a:p>
          <a:p>
            <a:r>
              <a:rPr lang="en-US" b="1">
                <a:solidFill>
                  <a:srgbClr val="7030A0"/>
                </a:solidFill>
                <a:latin typeface="Trebuchet MS" pitchFamily="34" charset="0"/>
              </a:rPr>
              <a:t>Many places for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698625" y="417513"/>
            <a:ext cx="724535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b="1">
                <a:solidFill>
                  <a:srgbClr val="C00000"/>
                </a:solidFill>
                <a:latin typeface="Trebuchet MS" pitchFamily="34" charset="0"/>
              </a:rPr>
              <a:t>Prokaryotic Transcription</a:t>
            </a:r>
          </a:p>
        </p:txBody>
      </p:sp>
      <p:pic>
        <p:nvPicPr>
          <p:cNvPr id="33795" name="Picture 5" descr="ch4f1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4113" y="1698625"/>
            <a:ext cx="4002087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7325" y="1781175"/>
            <a:ext cx="7661275" cy="4114800"/>
          </a:xfrm>
          <a:noFill/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02060"/>
                </a:solidFill>
                <a:latin typeface="Trebuchet MS" pitchFamily="34" charset="0"/>
              </a:rPr>
              <a:t>Operons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latin typeface="Trebuchet MS" pitchFamily="34" charset="0"/>
              </a:rPr>
              <a:t>	</a:t>
            </a:r>
            <a:r>
              <a:rPr lang="en-US" sz="2000" b="1" smtClean="0">
                <a:solidFill>
                  <a:srgbClr val="0070C0"/>
                </a:solidFill>
                <a:latin typeface="Trebuchet MS" pitchFamily="34" charset="0"/>
              </a:rPr>
              <a:t>Groups of related genes transcribed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0070C0"/>
                </a:solidFill>
                <a:latin typeface="Trebuchet MS" pitchFamily="34" charset="0"/>
              </a:rPr>
              <a:t>	by the same promoter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smtClean="0">
              <a:latin typeface="Trebuchet MS" pitchFamily="34" charset="0"/>
            </a:endParaRPr>
          </a:p>
          <a:p>
            <a:pPr eaLnBrk="1" hangingPunct="1"/>
            <a:r>
              <a:rPr lang="en-US" sz="2000" b="1" smtClean="0">
                <a:solidFill>
                  <a:srgbClr val="002060"/>
                </a:solidFill>
                <a:latin typeface="Trebuchet MS" pitchFamily="34" charset="0"/>
              </a:rPr>
              <a:t>Polycistronic RNA </a:t>
            </a:r>
          </a:p>
          <a:p>
            <a:pPr eaLnBrk="1" hangingPunct="1"/>
            <a:endParaRPr lang="en-US" sz="2000" b="1" smtClean="0">
              <a:latin typeface="Trebuchet MS" pitchFamily="34" charset="0"/>
            </a:endParaRPr>
          </a:p>
          <a:p>
            <a:pPr eaLnBrk="1" hangingPunct="1"/>
            <a:r>
              <a:rPr lang="en-US" sz="2000" b="1" smtClean="0">
                <a:solidFill>
                  <a:srgbClr val="002060"/>
                </a:solidFill>
                <a:latin typeface="Trebuchet MS" pitchFamily="34" charset="0"/>
              </a:rPr>
              <a:t>Multiple genes transcribed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002060"/>
                </a:solidFill>
                <a:latin typeface="Trebuchet MS" pitchFamily="34" charset="0"/>
              </a:rPr>
              <a:t>	as ONE TRANSCRIPT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smtClean="0">
              <a:latin typeface="Trebuchet MS" pitchFamily="34" charset="0"/>
            </a:endParaRPr>
          </a:p>
          <a:p>
            <a:pPr eaLnBrk="1" hangingPunct="1"/>
            <a:r>
              <a:rPr lang="en-US" sz="2000" b="1" smtClean="0">
                <a:solidFill>
                  <a:srgbClr val="002060"/>
                </a:solidFill>
                <a:latin typeface="Trebuchet MS" pitchFamily="34" charset="0"/>
              </a:rPr>
              <a:t>No nucleus, so transcription and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smtClean="0">
                <a:solidFill>
                  <a:srgbClr val="002060"/>
                </a:solidFill>
                <a:latin typeface="Trebuchet MS" pitchFamily="34" charset="0"/>
              </a:rPr>
              <a:t>	translation can occur simultaneously</a:t>
            </a:r>
          </a:p>
          <a:p>
            <a:pPr eaLnBrk="1" hangingPunct="1"/>
            <a:endParaRPr lang="en-US" sz="2000" smtClean="0">
              <a:latin typeface="Trebuchet MS" pitchFamily="34" charset="0"/>
            </a:endParaRPr>
          </a:p>
          <a:p>
            <a:pPr eaLnBrk="1" hangingPunct="1"/>
            <a:endParaRPr lang="en-US" sz="200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860425"/>
            <a:ext cx="8640762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759</Words>
  <Application>Microsoft Office PowerPoint</Application>
  <PresentationFormat>On-screen Show (4:3)</PresentationFormat>
  <Paragraphs>242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Document</vt:lpstr>
      <vt:lpstr>Image</vt:lpstr>
      <vt:lpstr>   M.Sc. Botany (CBCS) II Semester  Paper BOT PG 202 : Cell and Molecular Biology  Unit 4: Transcription   Prof. R.C. Verma</vt:lpstr>
      <vt:lpstr>Transcription in Prokaryotes</vt:lpstr>
      <vt:lpstr>DNA has two essential functions:</vt:lpstr>
      <vt:lpstr>Transcription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An overview of gene expression</vt:lpstr>
      <vt:lpstr>  Thank you  For queries contact  rakeshcverma@yahoo.com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Transcription in Prokaryotes</dc:title>
  <dc:creator>Win7</dc:creator>
  <cp:lastModifiedBy>Win7</cp:lastModifiedBy>
  <cp:revision>2</cp:revision>
  <dcterms:created xsi:type="dcterms:W3CDTF">2006-08-16T00:00:00Z</dcterms:created>
  <dcterms:modified xsi:type="dcterms:W3CDTF">2020-06-18T07:41:03Z</dcterms:modified>
</cp:coreProperties>
</file>