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86" d="100"/>
          <a:sy n="86" d="100"/>
        </p:scale>
        <p:origin x="557"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F88B3C71-51A3-41F9-BD18-C02F062B11C8}" type="datetimeFigureOut">
              <a:rPr lang="en-IN" smtClean="0"/>
              <a:t>16-04-2020</a:t>
            </a:fld>
            <a:endParaRPr lang="en-IN"/>
          </a:p>
        </p:txBody>
      </p:sp>
      <p:sp>
        <p:nvSpPr>
          <p:cNvPr id="5" name="Footer Placeholder 4"/>
          <p:cNvSpPr>
            <a:spLocks noGrp="1"/>
          </p:cNvSpPr>
          <p:nvPr>
            <p:ph type="ftr" sz="quarter" idx="11"/>
          </p:nvPr>
        </p:nvSpPr>
        <p:spPr>
          <a:xfrm>
            <a:off x="1371600" y="4323845"/>
            <a:ext cx="6400800" cy="365125"/>
          </a:xfrm>
        </p:spPr>
        <p:txBody>
          <a:bodyPr/>
          <a:lstStyle/>
          <a:p>
            <a:endParaRPr lang="en-IN"/>
          </a:p>
        </p:txBody>
      </p:sp>
      <p:sp>
        <p:nvSpPr>
          <p:cNvPr id="6" name="Slide Number Placeholder 5"/>
          <p:cNvSpPr>
            <a:spLocks noGrp="1"/>
          </p:cNvSpPr>
          <p:nvPr>
            <p:ph type="sldNum" sz="quarter" idx="12"/>
          </p:nvPr>
        </p:nvSpPr>
        <p:spPr>
          <a:xfrm>
            <a:off x="8077200" y="1430866"/>
            <a:ext cx="2743200" cy="365125"/>
          </a:xfrm>
        </p:spPr>
        <p:txBody>
          <a:bodyPr/>
          <a:lstStyle/>
          <a:p>
            <a:fld id="{65C225CA-B812-47F5-A88A-AA50BDB1DCBE}" type="slidenum">
              <a:rPr lang="en-IN" smtClean="0"/>
              <a:t>‹#›</a:t>
            </a:fld>
            <a:endParaRPr lang="en-IN"/>
          </a:p>
        </p:txBody>
      </p:sp>
    </p:spTree>
    <p:extLst>
      <p:ext uri="{BB962C8B-B14F-4D97-AF65-F5344CB8AC3E}">
        <p14:creationId xmlns:p14="http://schemas.microsoft.com/office/powerpoint/2010/main" val="654656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88B3C71-51A3-41F9-BD18-C02F062B11C8}" type="datetimeFigureOut">
              <a:rPr lang="en-IN" smtClean="0"/>
              <a:t>16-04-2020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5C225CA-B812-47F5-A88A-AA50BDB1DCBE}" type="slidenum">
              <a:rPr lang="en-IN" smtClean="0"/>
              <a:t>‹#›</a:t>
            </a:fld>
            <a:endParaRPr lang="en-IN"/>
          </a:p>
        </p:txBody>
      </p:sp>
    </p:spTree>
    <p:extLst>
      <p:ext uri="{BB962C8B-B14F-4D97-AF65-F5344CB8AC3E}">
        <p14:creationId xmlns:p14="http://schemas.microsoft.com/office/powerpoint/2010/main" val="828220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F88B3C71-51A3-41F9-BD18-C02F062B11C8}" type="datetimeFigureOut">
              <a:rPr lang="en-IN" smtClean="0"/>
              <a:t>16-04-2020</a:t>
            </a:fld>
            <a:endParaRPr lang="en-IN"/>
          </a:p>
        </p:txBody>
      </p:sp>
      <p:sp>
        <p:nvSpPr>
          <p:cNvPr id="6" name="Footer Placeholder 5"/>
          <p:cNvSpPr>
            <a:spLocks noGrp="1"/>
          </p:cNvSpPr>
          <p:nvPr>
            <p:ph type="ftr" sz="quarter" idx="11"/>
          </p:nvPr>
        </p:nvSpPr>
        <p:spPr>
          <a:xfrm>
            <a:off x="685800" y="379941"/>
            <a:ext cx="6991492" cy="365125"/>
          </a:xfrm>
        </p:spPr>
        <p:txBody>
          <a:bodyPr/>
          <a:lstStyle/>
          <a:p>
            <a:endParaRPr lang="en-IN"/>
          </a:p>
        </p:txBody>
      </p:sp>
      <p:sp>
        <p:nvSpPr>
          <p:cNvPr id="7" name="Slide Number Placeholder 6"/>
          <p:cNvSpPr>
            <a:spLocks noGrp="1"/>
          </p:cNvSpPr>
          <p:nvPr>
            <p:ph type="sldNum" sz="quarter" idx="12"/>
          </p:nvPr>
        </p:nvSpPr>
        <p:spPr>
          <a:xfrm>
            <a:off x="10862452" y="381000"/>
            <a:ext cx="643748" cy="365125"/>
          </a:xfrm>
        </p:spPr>
        <p:txBody>
          <a:bodyPr/>
          <a:lstStyle/>
          <a:p>
            <a:fld id="{65C225CA-B812-47F5-A88A-AA50BDB1DCBE}" type="slidenum">
              <a:rPr lang="en-IN" smtClean="0"/>
              <a:t>‹#›</a:t>
            </a:fld>
            <a:endParaRPr lang="en-IN"/>
          </a:p>
        </p:txBody>
      </p:sp>
    </p:spTree>
    <p:extLst>
      <p:ext uri="{BB962C8B-B14F-4D97-AF65-F5344CB8AC3E}">
        <p14:creationId xmlns:p14="http://schemas.microsoft.com/office/powerpoint/2010/main" val="27694612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F88B3C71-51A3-41F9-BD18-C02F062B11C8}" type="datetimeFigureOut">
              <a:rPr lang="en-IN" smtClean="0"/>
              <a:t>16-04-2020</a:t>
            </a:fld>
            <a:endParaRPr lang="en-IN"/>
          </a:p>
        </p:txBody>
      </p:sp>
      <p:sp>
        <p:nvSpPr>
          <p:cNvPr id="6" name="Footer Placeholder 5"/>
          <p:cNvSpPr>
            <a:spLocks noGrp="1"/>
          </p:cNvSpPr>
          <p:nvPr>
            <p:ph type="ftr" sz="quarter" idx="11"/>
          </p:nvPr>
        </p:nvSpPr>
        <p:spPr>
          <a:xfrm>
            <a:off x="685800" y="379941"/>
            <a:ext cx="6991492" cy="365125"/>
          </a:xfrm>
        </p:spPr>
        <p:txBody>
          <a:bodyPr/>
          <a:lstStyle/>
          <a:p>
            <a:endParaRPr lang="en-IN"/>
          </a:p>
        </p:txBody>
      </p:sp>
      <p:sp>
        <p:nvSpPr>
          <p:cNvPr id="7" name="Slide Number Placeholder 6"/>
          <p:cNvSpPr>
            <a:spLocks noGrp="1"/>
          </p:cNvSpPr>
          <p:nvPr>
            <p:ph type="sldNum" sz="quarter" idx="12"/>
          </p:nvPr>
        </p:nvSpPr>
        <p:spPr>
          <a:xfrm>
            <a:off x="10862452" y="381000"/>
            <a:ext cx="643748" cy="365125"/>
          </a:xfrm>
        </p:spPr>
        <p:txBody>
          <a:bodyPr/>
          <a:lstStyle/>
          <a:p>
            <a:fld id="{65C225CA-B812-47F5-A88A-AA50BDB1DCBE}" type="slidenum">
              <a:rPr lang="en-IN" smtClean="0"/>
              <a:t>‹#›</a:t>
            </a:fld>
            <a:endParaRPr lang="en-IN"/>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1645800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F88B3C71-51A3-41F9-BD18-C02F062B11C8}" type="datetimeFigureOut">
              <a:rPr lang="en-IN" smtClean="0"/>
              <a:t>16-04-2020</a:t>
            </a:fld>
            <a:endParaRPr lang="en-IN"/>
          </a:p>
        </p:txBody>
      </p:sp>
      <p:sp>
        <p:nvSpPr>
          <p:cNvPr id="6" name="Footer Placeholder 5"/>
          <p:cNvSpPr>
            <a:spLocks noGrp="1"/>
          </p:cNvSpPr>
          <p:nvPr>
            <p:ph type="ftr" sz="quarter" idx="11"/>
          </p:nvPr>
        </p:nvSpPr>
        <p:spPr>
          <a:xfrm>
            <a:off x="685800" y="378883"/>
            <a:ext cx="6991492" cy="365125"/>
          </a:xfrm>
        </p:spPr>
        <p:txBody>
          <a:bodyPr/>
          <a:lstStyle/>
          <a:p>
            <a:endParaRPr lang="en-IN"/>
          </a:p>
        </p:txBody>
      </p:sp>
      <p:sp>
        <p:nvSpPr>
          <p:cNvPr id="7" name="Slide Number Placeholder 6"/>
          <p:cNvSpPr>
            <a:spLocks noGrp="1"/>
          </p:cNvSpPr>
          <p:nvPr>
            <p:ph type="sldNum" sz="quarter" idx="12"/>
          </p:nvPr>
        </p:nvSpPr>
        <p:spPr>
          <a:xfrm>
            <a:off x="10862452" y="381000"/>
            <a:ext cx="643748" cy="365125"/>
          </a:xfrm>
        </p:spPr>
        <p:txBody>
          <a:bodyPr/>
          <a:lstStyle/>
          <a:p>
            <a:fld id="{65C225CA-B812-47F5-A88A-AA50BDB1DCBE}" type="slidenum">
              <a:rPr lang="en-IN" smtClean="0"/>
              <a:t>‹#›</a:t>
            </a:fld>
            <a:endParaRPr lang="en-IN"/>
          </a:p>
        </p:txBody>
      </p:sp>
    </p:spTree>
    <p:extLst>
      <p:ext uri="{BB962C8B-B14F-4D97-AF65-F5344CB8AC3E}">
        <p14:creationId xmlns:p14="http://schemas.microsoft.com/office/powerpoint/2010/main" val="42647393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88B3C71-51A3-41F9-BD18-C02F062B11C8}" type="datetimeFigureOut">
              <a:rPr lang="en-IN" smtClean="0"/>
              <a:t>16-04-2020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5C225CA-B812-47F5-A88A-AA50BDB1DCBE}" type="slidenum">
              <a:rPr lang="en-IN" smtClean="0"/>
              <a:t>‹#›</a:t>
            </a:fld>
            <a:endParaRPr lang="en-IN"/>
          </a:p>
        </p:txBody>
      </p:sp>
    </p:spTree>
    <p:extLst>
      <p:ext uri="{BB962C8B-B14F-4D97-AF65-F5344CB8AC3E}">
        <p14:creationId xmlns:p14="http://schemas.microsoft.com/office/powerpoint/2010/main" val="42175878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88B3C71-51A3-41F9-BD18-C02F062B11C8}" type="datetimeFigureOut">
              <a:rPr lang="en-IN" smtClean="0"/>
              <a:t>16-04-2020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5C225CA-B812-47F5-A88A-AA50BDB1DCBE}" type="slidenum">
              <a:rPr lang="en-IN" smtClean="0"/>
              <a:t>‹#›</a:t>
            </a:fld>
            <a:endParaRPr lang="en-IN"/>
          </a:p>
        </p:txBody>
      </p:sp>
    </p:spTree>
    <p:extLst>
      <p:ext uri="{BB962C8B-B14F-4D97-AF65-F5344CB8AC3E}">
        <p14:creationId xmlns:p14="http://schemas.microsoft.com/office/powerpoint/2010/main" val="35269153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8B3C71-51A3-41F9-BD18-C02F062B11C8}" type="datetimeFigureOut">
              <a:rPr lang="en-IN" smtClean="0"/>
              <a:t>16-04-2020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5C225CA-B812-47F5-A88A-AA50BDB1DCBE}" type="slidenum">
              <a:rPr lang="en-IN" smtClean="0"/>
              <a:t>‹#›</a:t>
            </a:fld>
            <a:endParaRPr lang="en-IN"/>
          </a:p>
        </p:txBody>
      </p:sp>
    </p:spTree>
    <p:extLst>
      <p:ext uri="{BB962C8B-B14F-4D97-AF65-F5344CB8AC3E}">
        <p14:creationId xmlns:p14="http://schemas.microsoft.com/office/powerpoint/2010/main" val="37738286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F88B3C71-51A3-41F9-BD18-C02F062B11C8}" type="datetimeFigureOut">
              <a:rPr lang="en-IN" smtClean="0"/>
              <a:t>16-04-2020</a:t>
            </a:fld>
            <a:endParaRPr lang="en-IN"/>
          </a:p>
        </p:txBody>
      </p:sp>
      <p:sp>
        <p:nvSpPr>
          <p:cNvPr id="5" name="Footer Placeholder 4"/>
          <p:cNvSpPr>
            <a:spLocks noGrp="1"/>
          </p:cNvSpPr>
          <p:nvPr>
            <p:ph type="ftr" sz="quarter" idx="11"/>
          </p:nvPr>
        </p:nvSpPr>
        <p:spPr>
          <a:xfrm>
            <a:off x="685800" y="381000"/>
            <a:ext cx="6991492" cy="365125"/>
          </a:xfrm>
        </p:spPr>
        <p:txBody>
          <a:bodyPr/>
          <a:lstStyle/>
          <a:p>
            <a:endParaRPr lang="en-IN"/>
          </a:p>
        </p:txBody>
      </p:sp>
      <p:sp>
        <p:nvSpPr>
          <p:cNvPr id="6" name="Slide Number Placeholder 5"/>
          <p:cNvSpPr>
            <a:spLocks noGrp="1"/>
          </p:cNvSpPr>
          <p:nvPr>
            <p:ph type="sldNum" sz="quarter" idx="12"/>
          </p:nvPr>
        </p:nvSpPr>
        <p:spPr>
          <a:xfrm>
            <a:off x="10862452" y="381000"/>
            <a:ext cx="643748" cy="365125"/>
          </a:xfrm>
        </p:spPr>
        <p:txBody>
          <a:bodyPr/>
          <a:lstStyle/>
          <a:p>
            <a:fld id="{65C225CA-B812-47F5-A88A-AA50BDB1DCBE}" type="slidenum">
              <a:rPr lang="en-IN" smtClean="0"/>
              <a:t>‹#›</a:t>
            </a:fld>
            <a:endParaRPr lang="en-IN"/>
          </a:p>
        </p:txBody>
      </p:sp>
    </p:spTree>
    <p:extLst>
      <p:ext uri="{BB962C8B-B14F-4D97-AF65-F5344CB8AC3E}">
        <p14:creationId xmlns:p14="http://schemas.microsoft.com/office/powerpoint/2010/main" val="102147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8B3C71-51A3-41F9-BD18-C02F062B11C8}" type="datetimeFigureOut">
              <a:rPr lang="en-IN" smtClean="0"/>
              <a:t>16-04-2020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5C225CA-B812-47F5-A88A-AA50BDB1DCBE}" type="slidenum">
              <a:rPr lang="en-IN" smtClean="0"/>
              <a:t>‹#›</a:t>
            </a:fld>
            <a:endParaRPr lang="en-IN"/>
          </a:p>
        </p:txBody>
      </p:sp>
    </p:spTree>
    <p:extLst>
      <p:ext uri="{BB962C8B-B14F-4D97-AF65-F5344CB8AC3E}">
        <p14:creationId xmlns:p14="http://schemas.microsoft.com/office/powerpoint/2010/main" val="358721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F88B3C71-51A3-41F9-BD18-C02F062B11C8}" type="datetimeFigureOut">
              <a:rPr lang="en-IN" smtClean="0"/>
              <a:t>16-04-2020</a:t>
            </a:fld>
            <a:endParaRPr lang="en-IN"/>
          </a:p>
        </p:txBody>
      </p:sp>
      <p:sp>
        <p:nvSpPr>
          <p:cNvPr id="5" name="Footer Placeholder 4"/>
          <p:cNvSpPr>
            <a:spLocks noGrp="1"/>
          </p:cNvSpPr>
          <p:nvPr>
            <p:ph type="ftr" sz="quarter" idx="11"/>
          </p:nvPr>
        </p:nvSpPr>
        <p:spPr>
          <a:xfrm>
            <a:off x="685800" y="381001"/>
            <a:ext cx="6991492" cy="364065"/>
          </a:xfrm>
        </p:spPr>
        <p:txBody>
          <a:bodyPr/>
          <a:lstStyle/>
          <a:p>
            <a:endParaRPr lang="en-IN"/>
          </a:p>
        </p:txBody>
      </p:sp>
      <p:sp>
        <p:nvSpPr>
          <p:cNvPr id="6" name="Slide Number Placeholder 5"/>
          <p:cNvSpPr>
            <a:spLocks noGrp="1"/>
          </p:cNvSpPr>
          <p:nvPr>
            <p:ph type="sldNum" sz="quarter" idx="12"/>
          </p:nvPr>
        </p:nvSpPr>
        <p:spPr>
          <a:xfrm>
            <a:off x="10862452" y="381000"/>
            <a:ext cx="643748" cy="365125"/>
          </a:xfrm>
        </p:spPr>
        <p:txBody>
          <a:bodyPr/>
          <a:lstStyle/>
          <a:p>
            <a:fld id="{65C225CA-B812-47F5-A88A-AA50BDB1DCBE}" type="slidenum">
              <a:rPr lang="en-IN" smtClean="0"/>
              <a:t>‹#›</a:t>
            </a:fld>
            <a:endParaRPr lang="en-IN"/>
          </a:p>
        </p:txBody>
      </p:sp>
    </p:spTree>
    <p:extLst>
      <p:ext uri="{BB962C8B-B14F-4D97-AF65-F5344CB8AC3E}">
        <p14:creationId xmlns:p14="http://schemas.microsoft.com/office/powerpoint/2010/main" val="4239244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88B3C71-51A3-41F9-BD18-C02F062B11C8}" type="datetimeFigureOut">
              <a:rPr lang="en-IN" smtClean="0"/>
              <a:t>16-04-2020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5C225CA-B812-47F5-A88A-AA50BDB1DCBE}" type="slidenum">
              <a:rPr lang="en-IN" smtClean="0"/>
              <a:t>‹#›</a:t>
            </a:fld>
            <a:endParaRPr lang="en-IN"/>
          </a:p>
        </p:txBody>
      </p:sp>
    </p:spTree>
    <p:extLst>
      <p:ext uri="{BB962C8B-B14F-4D97-AF65-F5344CB8AC3E}">
        <p14:creationId xmlns:p14="http://schemas.microsoft.com/office/powerpoint/2010/main" val="1479691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88B3C71-51A3-41F9-BD18-C02F062B11C8}" type="datetimeFigureOut">
              <a:rPr lang="en-IN" smtClean="0"/>
              <a:t>16-04-2020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5C225CA-B812-47F5-A88A-AA50BDB1DCBE}" type="slidenum">
              <a:rPr lang="en-IN" smtClean="0"/>
              <a:t>‹#›</a:t>
            </a:fld>
            <a:endParaRPr lang="en-IN"/>
          </a:p>
        </p:txBody>
      </p:sp>
    </p:spTree>
    <p:extLst>
      <p:ext uri="{BB962C8B-B14F-4D97-AF65-F5344CB8AC3E}">
        <p14:creationId xmlns:p14="http://schemas.microsoft.com/office/powerpoint/2010/main" val="3199293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88B3C71-51A3-41F9-BD18-C02F062B11C8}" type="datetimeFigureOut">
              <a:rPr lang="en-IN" smtClean="0"/>
              <a:t>16-04-2020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5C225CA-B812-47F5-A88A-AA50BDB1DCBE}" type="slidenum">
              <a:rPr lang="en-IN" smtClean="0"/>
              <a:t>‹#›</a:t>
            </a:fld>
            <a:endParaRPr lang="en-IN"/>
          </a:p>
        </p:txBody>
      </p:sp>
    </p:spTree>
    <p:extLst>
      <p:ext uri="{BB962C8B-B14F-4D97-AF65-F5344CB8AC3E}">
        <p14:creationId xmlns:p14="http://schemas.microsoft.com/office/powerpoint/2010/main" val="3198724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8B3C71-51A3-41F9-BD18-C02F062B11C8}" type="datetimeFigureOut">
              <a:rPr lang="en-IN" smtClean="0"/>
              <a:t>16-04-2020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5C225CA-B812-47F5-A88A-AA50BDB1DCBE}" type="slidenum">
              <a:rPr lang="en-IN" smtClean="0"/>
              <a:t>‹#›</a:t>
            </a:fld>
            <a:endParaRPr lang="en-IN"/>
          </a:p>
        </p:txBody>
      </p:sp>
    </p:spTree>
    <p:extLst>
      <p:ext uri="{BB962C8B-B14F-4D97-AF65-F5344CB8AC3E}">
        <p14:creationId xmlns:p14="http://schemas.microsoft.com/office/powerpoint/2010/main" val="254177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88B3C71-51A3-41F9-BD18-C02F062B11C8}" type="datetimeFigureOut">
              <a:rPr lang="en-IN" smtClean="0"/>
              <a:t>16-04-2020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5C225CA-B812-47F5-A88A-AA50BDB1DCBE}" type="slidenum">
              <a:rPr lang="en-IN" smtClean="0"/>
              <a:t>‹#›</a:t>
            </a:fld>
            <a:endParaRPr lang="en-IN"/>
          </a:p>
        </p:txBody>
      </p:sp>
    </p:spTree>
    <p:extLst>
      <p:ext uri="{BB962C8B-B14F-4D97-AF65-F5344CB8AC3E}">
        <p14:creationId xmlns:p14="http://schemas.microsoft.com/office/powerpoint/2010/main" val="2051516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88B3C71-51A3-41F9-BD18-C02F062B11C8}" type="datetimeFigureOut">
              <a:rPr lang="en-IN" smtClean="0"/>
              <a:t>16-04-2020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5C225CA-B812-47F5-A88A-AA50BDB1DCBE}" type="slidenum">
              <a:rPr lang="en-IN" smtClean="0"/>
              <a:t>‹#›</a:t>
            </a:fld>
            <a:endParaRPr lang="en-IN"/>
          </a:p>
        </p:txBody>
      </p:sp>
    </p:spTree>
    <p:extLst>
      <p:ext uri="{BB962C8B-B14F-4D97-AF65-F5344CB8AC3E}">
        <p14:creationId xmlns:p14="http://schemas.microsoft.com/office/powerpoint/2010/main" val="281535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88B3C71-51A3-41F9-BD18-C02F062B11C8}" type="datetimeFigureOut">
              <a:rPr lang="en-IN" smtClean="0"/>
              <a:t>16-04-2020</a:t>
            </a:fld>
            <a:endParaRPr lang="en-IN"/>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5C225CA-B812-47F5-A88A-AA50BDB1DCBE}" type="slidenum">
              <a:rPr lang="en-IN" smtClean="0"/>
              <a:t>‹#›</a:t>
            </a:fld>
            <a:endParaRPr lang="en-IN"/>
          </a:p>
        </p:txBody>
      </p:sp>
    </p:spTree>
    <p:extLst>
      <p:ext uri="{BB962C8B-B14F-4D97-AF65-F5344CB8AC3E}">
        <p14:creationId xmlns:p14="http://schemas.microsoft.com/office/powerpoint/2010/main" val="376709550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EBB95F8-5B6A-48D8-A4BD-4F043D7195B3}"/>
              </a:ext>
            </a:extLst>
          </p:cNvPr>
          <p:cNvSpPr>
            <a:spLocks noGrp="1"/>
          </p:cNvSpPr>
          <p:nvPr>
            <p:ph type="subTitle" idx="1"/>
          </p:nvPr>
        </p:nvSpPr>
        <p:spPr>
          <a:xfrm>
            <a:off x="2825687" y="4050437"/>
            <a:ext cx="3200400" cy="483335"/>
          </a:xfrm>
        </p:spPr>
        <p:txBody>
          <a:bodyPr/>
          <a:lstStyle/>
          <a:p>
            <a:r>
              <a:rPr lang="en-IN" dirty="0"/>
              <a:t>drssonal@rediffmail.com</a:t>
            </a:r>
          </a:p>
        </p:txBody>
      </p:sp>
      <p:sp>
        <p:nvSpPr>
          <p:cNvPr id="4" name="TextBox 3">
            <a:extLst>
              <a:ext uri="{FF2B5EF4-FFF2-40B4-BE49-F238E27FC236}">
                <a16:creationId xmlns:a16="http://schemas.microsoft.com/office/drawing/2014/main" id="{E0C6A2DC-C3C4-4B74-AD2D-10792ED2E78D}"/>
              </a:ext>
            </a:extLst>
          </p:cNvPr>
          <p:cNvSpPr txBox="1"/>
          <p:nvPr/>
        </p:nvSpPr>
        <p:spPr>
          <a:xfrm>
            <a:off x="2614473" y="1003449"/>
            <a:ext cx="7391400" cy="3046988"/>
          </a:xfrm>
          <a:prstGeom prst="rect">
            <a:avLst/>
          </a:prstGeom>
          <a:noFill/>
        </p:spPr>
        <p:txBody>
          <a:bodyPr wrap="square" rtlCol="0">
            <a:spAutoFit/>
          </a:bodyPr>
          <a:lstStyle/>
          <a:p>
            <a:r>
              <a:rPr lang="en-IN" sz="3200" dirty="0" err="1">
                <a:solidFill>
                  <a:srgbClr val="0070C0"/>
                </a:solidFill>
              </a:rPr>
              <a:t>MLISc</a:t>
            </a:r>
            <a:r>
              <a:rPr lang="en-IN" sz="3200" dirty="0">
                <a:solidFill>
                  <a:srgbClr val="0070C0"/>
                </a:solidFill>
              </a:rPr>
              <a:t>- Paper I- Universe of Subjects and Research Methodology- lecture-2-”SUBJECTS WHICH DEAL WITH KNOWLEDGE AS THEIR FIELD OF STUDY”</a:t>
            </a:r>
          </a:p>
          <a:p>
            <a:r>
              <a:rPr lang="en-IN" sz="3200" dirty="0"/>
              <a:t>-Dr </a:t>
            </a:r>
            <a:r>
              <a:rPr lang="en-IN" sz="3200" dirty="0" err="1"/>
              <a:t>Sonal</a:t>
            </a:r>
            <a:r>
              <a:rPr lang="en-IN" sz="3200" dirty="0"/>
              <a:t> Singh</a:t>
            </a:r>
            <a:endParaRPr lang="en-US" sz="3200" dirty="0"/>
          </a:p>
        </p:txBody>
      </p:sp>
    </p:spTree>
    <p:extLst>
      <p:ext uri="{BB962C8B-B14F-4D97-AF65-F5344CB8AC3E}">
        <p14:creationId xmlns:p14="http://schemas.microsoft.com/office/powerpoint/2010/main" val="2737701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D33A4-ADF3-423E-A093-845C2120E4D4}"/>
              </a:ext>
            </a:extLst>
          </p:cNvPr>
          <p:cNvSpPr>
            <a:spLocks noGrp="1"/>
          </p:cNvSpPr>
          <p:nvPr>
            <p:ph type="title"/>
          </p:nvPr>
        </p:nvSpPr>
        <p:spPr/>
        <p:txBody>
          <a:bodyPr/>
          <a:lstStyle/>
          <a:p>
            <a:r>
              <a:rPr lang="en-IN" b="1" dirty="0">
                <a:solidFill>
                  <a:srgbClr val="0070C0"/>
                </a:solidFill>
              </a:rPr>
              <a:t>LAW OF CONTRADICTION</a:t>
            </a:r>
          </a:p>
        </p:txBody>
      </p:sp>
      <p:sp>
        <p:nvSpPr>
          <p:cNvPr id="3" name="Content Placeholder 2">
            <a:extLst>
              <a:ext uri="{FF2B5EF4-FFF2-40B4-BE49-F238E27FC236}">
                <a16:creationId xmlns:a16="http://schemas.microsoft.com/office/drawing/2014/main" id="{E2A116AE-B5AE-4EE3-9BCB-72EBA63E55D9}"/>
              </a:ext>
            </a:extLst>
          </p:cNvPr>
          <p:cNvSpPr>
            <a:spLocks noGrp="1"/>
          </p:cNvSpPr>
          <p:nvPr>
            <p:ph idx="1"/>
          </p:nvPr>
        </p:nvSpPr>
        <p:spPr/>
        <p:txBody>
          <a:bodyPr/>
          <a:lstStyle/>
          <a:p>
            <a:r>
              <a:rPr lang="en-IN" dirty="0"/>
              <a:t>It means that the two contradictory judgements cannot be true at the same time.</a:t>
            </a:r>
          </a:p>
          <a:p>
            <a:endParaRPr lang="en-IN" dirty="0"/>
          </a:p>
          <a:p>
            <a:r>
              <a:rPr lang="en-IN" dirty="0"/>
              <a:t>For instance, ‘Socrates’ is old, he cannot be young and old at one and the same time.</a:t>
            </a:r>
          </a:p>
        </p:txBody>
      </p:sp>
    </p:spTree>
    <p:extLst>
      <p:ext uri="{BB962C8B-B14F-4D97-AF65-F5344CB8AC3E}">
        <p14:creationId xmlns:p14="http://schemas.microsoft.com/office/powerpoint/2010/main" val="102349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CE102-56F5-4992-9224-28F24E3C2556}"/>
              </a:ext>
            </a:extLst>
          </p:cNvPr>
          <p:cNvSpPr>
            <a:spLocks noGrp="1"/>
          </p:cNvSpPr>
          <p:nvPr>
            <p:ph type="title"/>
          </p:nvPr>
        </p:nvSpPr>
        <p:spPr/>
        <p:txBody>
          <a:bodyPr/>
          <a:lstStyle/>
          <a:p>
            <a:r>
              <a:rPr lang="en-IN" b="1" dirty="0">
                <a:solidFill>
                  <a:srgbClr val="0070C0"/>
                </a:solidFill>
              </a:rPr>
              <a:t>LAW OF EXCLUDED MIDDLE</a:t>
            </a:r>
          </a:p>
        </p:txBody>
      </p:sp>
      <p:sp>
        <p:nvSpPr>
          <p:cNvPr id="3" name="Content Placeholder 2">
            <a:extLst>
              <a:ext uri="{FF2B5EF4-FFF2-40B4-BE49-F238E27FC236}">
                <a16:creationId xmlns:a16="http://schemas.microsoft.com/office/drawing/2014/main" id="{D2123FCC-F934-4986-B102-369926FBEFC2}"/>
              </a:ext>
            </a:extLst>
          </p:cNvPr>
          <p:cNvSpPr>
            <a:spLocks noGrp="1"/>
          </p:cNvSpPr>
          <p:nvPr>
            <p:ph idx="1"/>
          </p:nvPr>
        </p:nvSpPr>
        <p:spPr/>
        <p:txBody>
          <a:bodyPr/>
          <a:lstStyle/>
          <a:p>
            <a:r>
              <a:rPr lang="en-IN" dirty="0"/>
              <a:t>It means that Two contradictory prepositions cannot be false together.</a:t>
            </a:r>
          </a:p>
          <a:p>
            <a:pPr marL="0" indent="0">
              <a:buNone/>
            </a:pPr>
            <a:endParaRPr lang="en-IN" dirty="0"/>
          </a:p>
          <a:p>
            <a:r>
              <a:rPr lang="en-IN" dirty="0"/>
              <a:t>When one of them is false then other should be true.</a:t>
            </a:r>
          </a:p>
          <a:p>
            <a:pPr marL="0" indent="0">
              <a:buNone/>
            </a:pPr>
            <a:endParaRPr lang="en-IN" dirty="0"/>
          </a:p>
          <a:p>
            <a:r>
              <a:rPr lang="en-IN" dirty="0"/>
              <a:t>For example, ‘Socrates’ is not old then he will be young.</a:t>
            </a:r>
          </a:p>
        </p:txBody>
      </p:sp>
    </p:spTree>
    <p:extLst>
      <p:ext uri="{BB962C8B-B14F-4D97-AF65-F5344CB8AC3E}">
        <p14:creationId xmlns:p14="http://schemas.microsoft.com/office/powerpoint/2010/main" val="1897682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BEBB8-1D90-4EF3-953D-85FDA342617F}"/>
              </a:ext>
            </a:extLst>
          </p:cNvPr>
          <p:cNvSpPr>
            <a:spLocks noGrp="1"/>
          </p:cNvSpPr>
          <p:nvPr>
            <p:ph type="title"/>
          </p:nvPr>
        </p:nvSpPr>
        <p:spPr/>
        <p:txBody>
          <a:bodyPr/>
          <a:lstStyle/>
          <a:p>
            <a:r>
              <a:rPr lang="en-IN" b="1" dirty="0">
                <a:solidFill>
                  <a:srgbClr val="0070C0"/>
                </a:solidFill>
              </a:rPr>
              <a:t>METHODS TO DRAW CONCLUSIONS</a:t>
            </a:r>
          </a:p>
        </p:txBody>
      </p:sp>
      <p:sp>
        <p:nvSpPr>
          <p:cNvPr id="3" name="Content Placeholder 2">
            <a:extLst>
              <a:ext uri="{FF2B5EF4-FFF2-40B4-BE49-F238E27FC236}">
                <a16:creationId xmlns:a16="http://schemas.microsoft.com/office/drawing/2014/main" id="{7252BC00-8CE3-4834-AA68-B1093F428D0D}"/>
              </a:ext>
            </a:extLst>
          </p:cNvPr>
          <p:cNvSpPr>
            <a:spLocks noGrp="1"/>
          </p:cNvSpPr>
          <p:nvPr>
            <p:ph idx="1"/>
          </p:nvPr>
        </p:nvSpPr>
        <p:spPr/>
        <p:txBody>
          <a:bodyPr/>
          <a:lstStyle/>
          <a:p>
            <a:r>
              <a:rPr lang="en-IN" dirty="0"/>
              <a:t>Logic is the theory of enquiry.</a:t>
            </a:r>
          </a:p>
          <a:p>
            <a:r>
              <a:rPr lang="en-IN" dirty="0"/>
              <a:t>It does not accept the primary knowledge received through sense organs.</a:t>
            </a:r>
          </a:p>
          <a:p>
            <a:r>
              <a:rPr lang="en-IN" dirty="0"/>
              <a:t>It is concerned with the application of reasoning to primary knowledge. Reasoning is applied and conclusions are derived.</a:t>
            </a:r>
          </a:p>
          <a:p>
            <a:r>
              <a:rPr lang="en-IN" dirty="0"/>
              <a:t>These conclusions are logic based.</a:t>
            </a:r>
          </a:p>
          <a:p>
            <a:r>
              <a:rPr lang="en-IN" dirty="0"/>
              <a:t>There are Two main methods to draw conclusions.</a:t>
            </a:r>
          </a:p>
          <a:p>
            <a:r>
              <a:rPr lang="en-IN" dirty="0"/>
              <a:t>One is from general to particular and other is from particular to general.</a:t>
            </a:r>
          </a:p>
          <a:p>
            <a:endParaRPr lang="en-IN" dirty="0"/>
          </a:p>
        </p:txBody>
      </p:sp>
    </p:spTree>
    <p:extLst>
      <p:ext uri="{BB962C8B-B14F-4D97-AF65-F5344CB8AC3E}">
        <p14:creationId xmlns:p14="http://schemas.microsoft.com/office/powerpoint/2010/main" val="1809380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B229C-F824-4FC2-A302-77465A711D25}"/>
              </a:ext>
            </a:extLst>
          </p:cNvPr>
          <p:cNvSpPr>
            <a:spLocks noGrp="1"/>
          </p:cNvSpPr>
          <p:nvPr>
            <p:ph type="title"/>
          </p:nvPr>
        </p:nvSpPr>
        <p:spPr/>
        <p:txBody>
          <a:bodyPr/>
          <a:lstStyle/>
          <a:p>
            <a:r>
              <a:rPr lang="en-IN" b="1" dirty="0">
                <a:solidFill>
                  <a:srgbClr val="0070C0"/>
                </a:solidFill>
              </a:rPr>
              <a:t>DEDUCTIVE LOGIC</a:t>
            </a:r>
          </a:p>
        </p:txBody>
      </p:sp>
      <p:sp>
        <p:nvSpPr>
          <p:cNvPr id="3" name="Content Placeholder 2">
            <a:extLst>
              <a:ext uri="{FF2B5EF4-FFF2-40B4-BE49-F238E27FC236}">
                <a16:creationId xmlns:a16="http://schemas.microsoft.com/office/drawing/2014/main" id="{600DEA65-1323-4FDB-8265-29DCC09B2B60}"/>
              </a:ext>
            </a:extLst>
          </p:cNvPr>
          <p:cNvSpPr>
            <a:spLocks noGrp="1"/>
          </p:cNvSpPr>
          <p:nvPr>
            <p:ph idx="1"/>
          </p:nvPr>
        </p:nvSpPr>
        <p:spPr/>
        <p:txBody>
          <a:bodyPr>
            <a:normAutofit/>
          </a:bodyPr>
          <a:lstStyle/>
          <a:p>
            <a:r>
              <a:rPr lang="en-IN" dirty="0"/>
              <a:t>On the basis of the ways of deriving conclusion, Logic may be divided into Two kinds-</a:t>
            </a:r>
          </a:p>
          <a:p>
            <a:r>
              <a:rPr lang="en-IN" dirty="0"/>
              <a:t>1</a:t>
            </a:r>
            <a:r>
              <a:rPr lang="en-IN" b="1" dirty="0"/>
              <a:t>. Deductive Logic- </a:t>
            </a:r>
          </a:p>
          <a:p>
            <a:pPr marL="0" indent="0">
              <a:buNone/>
            </a:pPr>
            <a:r>
              <a:rPr lang="en-IN" b="1" dirty="0"/>
              <a:t>                  </a:t>
            </a:r>
            <a:r>
              <a:rPr lang="en-IN" dirty="0"/>
              <a:t>When we draw conclusions from general to particular, then it is called deductive logic.</a:t>
            </a:r>
          </a:p>
          <a:p>
            <a:pPr marL="0" indent="0">
              <a:buNone/>
            </a:pPr>
            <a:r>
              <a:rPr lang="en-IN" dirty="0"/>
              <a:t> In this type of logic , the main reason is that whatever is true in all instances of a class must also be true of any single instance that comes within its limits</a:t>
            </a:r>
          </a:p>
          <a:p>
            <a:r>
              <a:rPr lang="en-IN" dirty="0"/>
              <a:t>In this method, the truth of a general statement is assumed and a particular conclusion is drawn or deduced from it.</a:t>
            </a:r>
          </a:p>
          <a:p>
            <a:endParaRPr lang="en-IN" dirty="0"/>
          </a:p>
        </p:txBody>
      </p:sp>
    </p:spTree>
    <p:extLst>
      <p:ext uri="{BB962C8B-B14F-4D97-AF65-F5344CB8AC3E}">
        <p14:creationId xmlns:p14="http://schemas.microsoft.com/office/powerpoint/2010/main" val="1426706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ED06D-5A54-46F9-B873-3810620845F3}"/>
              </a:ext>
            </a:extLst>
          </p:cNvPr>
          <p:cNvSpPr>
            <a:spLocks noGrp="1"/>
          </p:cNvSpPr>
          <p:nvPr>
            <p:ph type="title"/>
          </p:nvPr>
        </p:nvSpPr>
        <p:spPr/>
        <p:txBody>
          <a:bodyPr/>
          <a:lstStyle/>
          <a:p>
            <a:r>
              <a:rPr lang="en-IN" b="1" dirty="0">
                <a:solidFill>
                  <a:srgbClr val="0070C0"/>
                </a:solidFill>
              </a:rPr>
              <a:t>INDUCTIVE LOGIC</a:t>
            </a:r>
          </a:p>
        </p:txBody>
      </p:sp>
      <p:sp>
        <p:nvSpPr>
          <p:cNvPr id="3" name="Content Placeholder 2">
            <a:extLst>
              <a:ext uri="{FF2B5EF4-FFF2-40B4-BE49-F238E27FC236}">
                <a16:creationId xmlns:a16="http://schemas.microsoft.com/office/drawing/2014/main" id="{F59507DF-B1C5-4672-8262-C1FD10F49651}"/>
              </a:ext>
            </a:extLst>
          </p:cNvPr>
          <p:cNvSpPr>
            <a:spLocks noGrp="1"/>
          </p:cNvSpPr>
          <p:nvPr>
            <p:ph idx="1"/>
          </p:nvPr>
        </p:nvSpPr>
        <p:spPr/>
        <p:txBody>
          <a:bodyPr/>
          <a:lstStyle/>
          <a:p>
            <a:r>
              <a:rPr lang="en-IN" dirty="0"/>
              <a:t>2</a:t>
            </a:r>
            <a:r>
              <a:rPr lang="en-IN" b="1" dirty="0"/>
              <a:t>. Inductive Logic-</a:t>
            </a:r>
          </a:p>
          <a:p>
            <a:r>
              <a:rPr lang="en-IN" dirty="0"/>
              <a:t>When conclusions are drawn from particular to general then it is called inductive logic.</a:t>
            </a:r>
          </a:p>
          <a:p>
            <a:endParaRPr lang="en-IN" dirty="0"/>
          </a:p>
          <a:p>
            <a:r>
              <a:rPr lang="en-IN" dirty="0"/>
              <a:t>It tries to establish a general proposition, based on the observation of particular instances.</a:t>
            </a:r>
          </a:p>
          <a:p>
            <a:endParaRPr lang="en-IN" dirty="0"/>
          </a:p>
          <a:p>
            <a:r>
              <a:rPr lang="en-IN" dirty="0"/>
              <a:t>Inductive logic is most important in scientific methods.</a:t>
            </a:r>
          </a:p>
        </p:txBody>
      </p:sp>
    </p:spTree>
    <p:extLst>
      <p:ext uri="{BB962C8B-B14F-4D97-AF65-F5344CB8AC3E}">
        <p14:creationId xmlns:p14="http://schemas.microsoft.com/office/powerpoint/2010/main" val="4255849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53E12-FC07-4877-A51E-3E500BD59F8C}"/>
              </a:ext>
            </a:extLst>
          </p:cNvPr>
          <p:cNvSpPr>
            <a:spLocks noGrp="1"/>
          </p:cNvSpPr>
          <p:nvPr>
            <p:ph type="title"/>
          </p:nvPr>
        </p:nvSpPr>
        <p:spPr/>
        <p:txBody>
          <a:bodyPr/>
          <a:lstStyle/>
          <a:p>
            <a:r>
              <a:rPr lang="en-IN" b="1" dirty="0">
                <a:solidFill>
                  <a:srgbClr val="0070C0"/>
                </a:solidFill>
              </a:rPr>
              <a:t>EPISTEMOLOGY</a:t>
            </a:r>
          </a:p>
        </p:txBody>
      </p:sp>
      <p:sp>
        <p:nvSpPr>
          <p:cNvPr id="3" name="Content Placeholder 2">
            <a:extLst>
              <a:ext uri="{FF2B5EF4-FFF2-40B4-BE49-F238E27FC236}">
                <a16:creationId xmlns:a16="http://schemas.microsoft.com/office/drawing/2014/main" id="{2A7E87A4-F010-4CD6-951E-3B384C170B9B}"/>
              </a:ext>
            </a:extLst>
          </p:cNvPr>
          <p:cNvSpPr>
            <a:spLocks noGrp="1"/>
          </p:cNvSpPr>
          <p:nvPr>
            <p:ph idx="1"/>
          </p:nvPr>
        </p:nvSpPr>
        <p:spPr/>
        <p:txBody>
          <a:bodyPr/>
          <a:lstStyle/>
          <a:p>
            <a:r>
              <a:rPr lang="en-IN" dirty="0"/>
              <a:t>Epistemology is a branch of Philosophy which deals with the question of how we know.</a:t>
            </a:r>
          </a:p>
          <a:p>
            <a:r>
              <a:rPr lang="en-IN" dirty="0"/>
              <a:t>Epistemology is a Greek word for Theory of knowledge.</a:t>
            </a:r>
          </a:p>
          <a:p>
            <a:r>
              <a:rPr lang="en-IN" dirty="0" err="1"/>
              <a:t>Descrate’s</a:t>
            </a:r>
            <a:r>
              <a:rPr lang="en-IN" dirty="0"/>
              <a:t> most distinctive contribution is the turn towards epistemology which he gave to philosophical thought.</a:t>
            </a:r>
          </a:p>
          <a:p>
            <a:r>
              <a:rPr lang="en-IN" dirty="0" err="1"/>
              <a:t>Descrate</a:t>
            </a:r>
            <a:r>
              <a:rPr lang="en-IN" dirty="0"/>
              <a:t> approached the question about reality boldly and directly. </a:t>
            </a:r>
          </a:p>
          <a:p>
            <a:r>
              <a:rPr lang="en-IN" dirty="0"/>
              <a:t>He described Epistemology as a body of knowledge about knowledge.</a:t>
            </a:r>
          </a:p>
          <a:p>
            <a:r>
              <a:rPr lang="en-IN" dirty="0"/>
              <a:t>Today, Epistemology is the most widely </a:t>
            </a:r>
            <a:r>
              <a:rPr lang="en-IN" dirty="0" err="1"/>
              <a:t>accepte</a:t>
            </a:r>
            <a:r>
              <a:rPr lang="en-IN" dirty="0"/>
              <a:t> subject and asks for an independent status.</a:t>
            </a:r>
          </a:p>
          <a:p>
            <a:endParaRPr lang="en-IN" dirty="0"/>
          </a:p>
          <a:p>
            <a:pPr marL="0" indent="0">
              <a:buNone/>
            </a:pPr>
            <a:endParaRPr lang="en-IN" dirty="0"/>
          </a:p>
        </p:txBody>
      </p:sp>
    </p:spTree>
    <p:extLst>
      <p:ext uri="{BB962C8B-B14F-4D97-AF65-F5344CB8AC3E}">
        <p14:creationId xmlns:p14="http://schemas.microsoft.com/office/powerpoint/2010/main" val="32313893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3CEFC-0F50-4EEC-A618-D5C281AB2A10}"/>
              </a:ext>
            </a:extLst>
          </p:cNvPr>
          <p:cNvSpPr>
            <a:spLocks noGrp="1"/>
          </p:cNvSpPr>
          <p:nvPr>
            <p:ph type="title"/>
          </p:nvPr>
        </p:nvSpPr>
        <p:spPr/>
        <p:txBody>
          <a:bodyPr/>
          <a:lstStyle/>
          <a:p>
            <a:r>
              <a:rPr lang="en-IN" b="1" dirty="0">
                <a:solidFill>
                  <a:srgbClr val="0070C0"/>
                </a:solidFill>
              </a:rPr>
              <a:t>METAPHYSICS</a:t>
            </a:r>
          </a:p>
        </p:txBody>
      </p:sp>
      <p:sp>
        <p:nvSpPr>
          <p:cNvPr id="3" name="Content Placeholder 2">
            <a:extLst>
              <a:ext uri="{FF2B5EF4-FFF2-40B4-BE49-F238E27FC236}">
                <a16:creationId xmlns:a16="http://schemas.microsoft.com/office/drawing/2014/main" id="{281AC51E-34A7-42C6-B0BD-3F72C2B46373}"/>
              </a:ext>
            </a:extLst>
          </p:cNvPr>
          <p:cNvSpPr>
            <a:spLocks noGrp="1"/>
          </p:cNvSpPr>
          <p:nvPr>
            <p:ph idx="1"/>
          </p:nvPr>
        </p:nvSpPr>
        <p:spPr/>
        <p:txBody>
          <a:bodyPr/>
          <a:lstStyle/>
          <a:p>
            <a:r>
              <a:rPr lang="en-IN" dirty="0"/>
              <a:t>Metaphysics is a branch of Philosophy which deals with systematic study of the fundamental problems relating to the existence of entities and reduction of their number to a small number of ultimate.</a:t>
            </a:r>
          </a:p>
          <a:p>
            <a:pPr marL="0" indent="0">
              <a:buNone/>
            </a:pPr>
            <a:endParaRPr lang="en-IN" dirty="0"/>
          </a:p>
          <a:p>
            <a:r>
              <a:rPr lang="en-IN" dirty="0"/>
              <a:t>It includes the analysis and synthesis of the experience of  all the fields of the universe of subjects.</a:t>
            </a:r>
          </a:p>
        </p:txBody>
      </p:sp>
    </p:spTree>
    <p:extLst>
      <p:ext uri="{BB962C8B-B14F-4D97-AF65-F5344CB8AC3E}">
        <p14:creationId xmlns:p14="http://schemas.microsoft.com/office/powerpoint/2010/main" val="25434405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11FCA-8F74-474E-8CA5-16FBF32C54F7}"/>
              </a:ext>
            </a:extLst>
          </p:cNvPr>
          <p:cNvSpPr>
            <a:spLocks noGrp="1"/>
          </p:cNvSpPr>
          <p:nvPr>
            <p:ph type="title"/>
          </p:nvPr>
        </p:nvSpPr>
        <p:spPr/>
        <p:txBody>
          <a:bodyPr/>
          <a:lstStyle/>
          <a:p>
            <a:r>
              <a:rPr lang="en-IN" b="1" dirty="0">
                <a:solidFill>
                  <a:srgbClr val="0070C0"/>
                </a:solidFill>
              </a:rPr>
              <a:t>PSYCHOLOGY</a:t>
            </a:r>
          </a:p>
        </p:txBody>
      </p:sp>
      <p:sp>
        <p:nvSpPr>
          <p:cNvPr id="3" name="Content Placeholder 2">
            <a:extLst>
              <a:ext uri="{FF2B5EF4-FFF2-40B4-BE49-F238E27FC236}">
                <a16:creationId xmlns:a16="http://schemas.microsoft.com/office/drawing/2014/main" id="{479D45BA-1A8F-4035-9035-6AB279224B79}"/>
              </a:ext>
            </a:extLst>
          </p:cNvPr>
          <p:cNvSpPr>
            <a:spLocks noGrp="1"/>
          </p:cNvSpPr>
          <p:nvPr>
            <p:ph idx="1"/>
          </p:nvPr>
        </p:nvSpPr>
        <p:spPr/>
        <p:txBody>
          <a:bodyPr>
            <a:normAutofit/>
          </a:bodyPr>
          <a:lstStyle/>
          <a:p>
            <a:r>
              <a:rPr lang="en-IN" dirty="0"/>
              <a:t>Psychology is a branch of knowledge which deals particularly with the thinking of human mind.</a:t>
            </a:r>
          </a:p>
          <a:p>
            <a:r>
              <a:rPr lang="en-IN" dirty="0"/>
              <a:t>Psychology is the science concerned with human knowledge.</a:t>
            </a:r>
          </a:p>
          <a:p>
            <a:r>
              <a:rPr lang="en-IN" dirty="0"/>
              <a:t>It is the science of mental life.</a:t>
            </a:r>
          </a:p>
          <a:p>
            <a:r>
              <a:rPr lang="en-IN" dirty="0"/>
              <a:t>It is the science of human behaviour.</a:t>
            </a:r>
          </a:p>
          <a:p>
            <a:r>
              <a:rPr lang="en-IN" dirty="0"/>
              <a:t>Why and How people act is studied under this branch.</a:t>
            </a:r>
          </a:p>
          <a:p>
            <a:r>
              <a:rPr lang="en-IN" dirty="0"/>
              <a:t>Thus Psychology is a science and practitioners use scientific methods.</a:t>
            </a:r>
          </a:p>
          <a:p>
            <a:r>
              <a:rPr lang="en-IN" dirty="0"/>
              <a:t>Another important aspect of psychology as a science is its use of measurement- the assignment of numbers to objects or events according to certain rules.</a:t>
            </a:r>
          </a:p>
        </p:txBody>
      </p:sp>
    </p:spTree>
    <p:extLst>
      <p:ext uri="{BB962C8B-B14F-4D97-AF65-F5344CB8AC3E}">
        <p14:creationId xmlns:p14="http://schemas.microsoft.com/office/powerpoint/2010/main" val="27821689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3EE4D-2E91-424C-B658-CBC3BFD7560C}"/>
              </a:ext>
            </a:extLst>
          </p:cNvPr>
          <p:cNvSpPr>
            <a:spLocks noGrp="1"/>
          </p:cNvSpPr>
          <p:nvPr>
            <p:ph type="title"/>
          </p:nvPr>
        </p:nvSpPr>
        <p:spPr/>
        <p:txBody>
          <a:bodyPr/>
          <a:lstStyle/>
          <a:p>
            <a:r>
              <a:rPr lang="en-IN" b="1" dirty="0">
                <a:solidFill>
                  <a:srgbClr val="0070C0"/>
                </a:solidFill>
              </a:rPr>
              <a:t>DEFINITIONS OF PSYCHOLOGY</a:t>
            </a:r>
          </a:p>
        </p:txBody>
      </p:sp>
      <p:sp>
        <p:nvSpPr>
          <p:cNvPr id="3" name="Content Placeholder 2">
            <a:extLst>
              <a:ext uri="{FF2B5EF4-FFF2-40B4-BE49-F238E27FC236}">
                <a16:creationId xmlns:a16="http://schemas.microsoft.com/office/drawing/2014/main" id="{0A0145C7-DD91-47CA-8264-8122CD895E0D}"/>
              </a:ext>
            </a:extLst>
          </p:cNvPr>
          <p:cNvSpPr>
            <a:spLocks noGrp="1"/>
          </p:cNvSpPr>
          <p:nvPr>
            <p:ph idx="1"/>
          </p:nvPr>
        </p:nvSpPr>
        <p:spPr/>
        <p:txBody>
          <a:bodyPr/>
          <a:lstStyle/>
          <a:p>
            <a:r>
              <a:rPr lang="en-IN" dirty="0"/>
              <a:t>Psychology is defined as the ‘science of behaviour in which mind is not excluded.’ What a person does –his or her behaviour- is the avenue through which internal mental events can be studied.</a:t>
            </a:r>
          </a:p>
          <a:p>
            <a:r>
              <a:rPr lang="en-IN" dirty="0"/>
              <a:t>Psychology is concerned with mental processes such as thinking and learning and with mental states such as happiness.</a:t>
            </a:r>
          </a:p>
          <a:p>
            <a:r>
              <a:rPr lang="en-IN" dirty="0"/>
              <a:t>As A study of consciousness and behaviour of man, psychology analyses the question what is that in mind which makes to build up the knowledge.</a:t>
            </a:r>
          </a:p>
          <a:p>
            <a:r>
              <a:rPr lang="en-IN" dirty="0"/>
              <a:t>It is the science which studies mind and states of consciousness.</a:t>
            </a:r>
          </a:p>
        </p:txBody>
      </p:sp>
    </p:spTree>
    <p:extLst>
      <p:ext uri="{BB962C8B-B14F-4D97-AF65-F5344CB8AC3E}">
        <p14:creationId xmlns:p14="http://schemas.microsoft.com/office/powerpoint/2010/main" val="33355946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DCCEC-91F5-4741-89D3-B8F9B75C6C12}"/>
              </a:ext>
            </a:extLst>
          </p:cNvPr>
          <p:cNvSpPr>
            <a:spLocks noGrp="1"/>
          </p:cNvSpPr>
          <p:nvPr>
            <p:ph type="title"/>
          </p:nvPr>
        </p:nvSpPr>
        <p:spPr/>
        <p:txBody>
          <a:bodyPr/>
          <a:lstStyle/>
          <a:p>
            <a:r>
              <a:rPr lang="en-IN" b="1" dirty="0">
                <a:solidFill>
                  <a:srgbClr val="0070C0"/>
                </a:solidFill>
              </a:rPr>
              <a:t>EDUCATION</a:t>
            </a:r>
          </a:p>
        </p:txBody>
      </p:sp>
      <p:sp>
        <p:nvSpPr>
          <p:cNvPr id="3" name="Content Placeholder 2">
            <a:extLst>
              <a:ext uri="{FF2B5EF4-FFF2-40B4-BE49-F238E27FC236}">
                <a16:creationId xmlns:a16="http://schemas.microsoft.com/office/drawing/2014/main" id="{15513612-4A26-4B2C-B298-7C9B19C7E27E}"/>
              </a:ext>
            </a:extLst>
          </p:cNvPr>
          <p:cNvSpPr>
            <a:spLocks noGrp="1"/>
          </p:cNvSpPr>
          <p:nvPr>
            <p:ph idx="1"/>
          </p:nvPr>
        </p:nvSpPr>
        <p:spPr/>
        <p:txBody>
          <a:bodyPr/>
          <a:lstStyle/>
          <a:p>
            <a:r>
              <a:rPr lang="en-IN" dirty="0"/>
              <a:t>Education is the culture which each generation purposely give to those who are to be its successors in order to qualify them for </a:t>
            </a:r>
            <a:r>
              <a:rPr lang="en-IN" dirty="0" err="1"/>
              <a:t>atleast</a:t>
            </a:r>
            <a:r>
              <a:rPr lang="en-IN" dirty="0"/>
              <a:t> keeping up and if possible for raising the level of improvement which has been attained.</a:t>
            </a:r>
          </a:p>
          <a:p>
            <a:r>
              <a:rPr lang="en-IN" dirty="0"/>
              <a:t>Education is a continuous and life long process.</a:t>
            </a:r>
          </a:p>
          <a:p>
            <a:r>
              <a:rPr lang="en-IN" dirty="0"/>
              <a:t>It is never remains static.</a:t>
            </a:r>
          </a:p>
          <a:p>
            <a:r>
              <a:rPr lang="en-IN" dirty="0"/>
              <a:t>It is an internal process.</a:t>
            </a:r>
          </a:p>
          <a:p>
            <a:r>
              <a:rPr lang="en-IN" dirty="0"/>
              <a:t>Whatever a man has learnt , he termed it as education.</a:t>
            </a:r>
          </a:p>
        </p:txBody>
      </p:sp>
    </p:spTree>
    <p:extLst>
      <p:ext uri="{BB962C8B-B14F-4D97-AF65-F5344CB8AC3E}">
        <p14:creationId xmlns:p14="http://schemas.microsoft.com/office/powerpoint/2010/main" val="2566539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0BF1F-0163-4BFB-B6F4-A45DD551B756}"/>
              </a:ext>
            </a:extLst>
          </p:cNvPr>
          <p:cNvSpPr>
            <a:spLocks noGrp="1"/>
          </p:cNvSpPr>
          <p:nvPr>
            <p:ph type="title"/>
          </p:nvPr>
        </p:nvSpPr>
        <p:spPr/>
        <p:txBody>
          <a:bodyPr/>
          <a:lstStyle/>
          <a:p>
            <a:r>
              <a:rPr lang="en-IN" b="1" dirty="0">
                <a:solidFill>
                  <a:srgbClr val="0070C0"/>
                </a:solidFill>
              </a:rPr>
              <a:t>INTRODUCTION</a:t>
            </a:r>
          </a:p>
        </p:txBody>
      </p:sp>
      <p:sp>
        <p:nvSpPr>
          <p:cNvPr id="3" name="Content Placeholder 2">
            <a:extLst>
              <a:ext uri="{FF2B5EF4-FFF2-40B4-BE49-F238E27FC236}">
                <a16:creationId xmlns:a16="http://schemas.microsoft.com/office/drawing/2014/main" id="{7429EDE8-3BA7-4CD7-8F79-22374DBCBDD5}"/>
              </a:ext>
            </a:extLst>
          </p:cNvPr>
          <p:cNvSpPr>
            <a:spLocks noGrp="1"/>
          </p:cNvSpPr>
          <p:nvPr>
            <p:ph idx="1"/>
          </p:nvPr>
        </p:nvSpPr>
        <p:spPr/>
        <p:txBody>
          <a:bodyPr>
            <a:normAutofit/>
          </a:bodyPr>
          <a:lstStyle/>
          <a:p>
            <a:r>
              <a:rPr lang="en-IN" dirty="0"/>
              <a:t>Whatever is known to us as human beings is Knowledge. </a:t>
            </a:r>
          </a:p>
          <a:p>
            <a:r>
              <a:rPr lang="en-IN" dirty="0"/>
              <a:t>Knowledge is the result of human needs.</a:t>
            </a:r>
          </a:p>
          <a:p>
            <a:r>
              <a:rPr lang="en-IN" dirty="0"/>
              <a:t>Knowledge is the creation of human mind.</a:t>
            </a:r>
          </a:p>
          <a:p>
            <a:r>
              <a:rPr lang="en-IN" dirty="0"/>
              <a:t>Knowledge is the totality of information.</a:t>
            </a:r>
          </a:p>
          <a:p>
            <a:r>
              <a:rPr lang="en-IN" dirty="0"/>
              <a:t>The term ‘Universe of Knowledge comprehends the whole knowledge that emerged in past, present and future.’</a:t>
            </a:r>
          </a:p>
          <a:p>
            <a:r>
              <a:rPr lang="en-IN" dirty="0"/>
              <a:t>Knowledge is ever growing and infinite.</a:t>
            </a:r>
          </a:p>
          <a:p>
            <a:r>
              <a:rPr lang="en-IN" dirty="0"/>
              <a:t>Knowledge is the result of social needs, social pressures and human urges.</a:t>
            </a:r>
          </a:p>
          <a:p>
            <a:pPr marL="0" indent="0">
              <a:buNone/>
            </a:pPr>
            <a:r>
              <a:rPr lang="en-IN" dirty="0"/>
              <a:t> </a:t>
            </a:r>
          </a:p>
        </p:txBody>
      </p:sp>
    </p:spTree>
    <p:extLst>
      <p:ext uri="{BB962C8B-B14F-4D97-AF65-F5344CB8AC3E}">
        <p14:creationId xmlns:p14="http://schemas.microsoft.com/office/powerpoint/2010/main" val="16363849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980BF-8F7D-49B5-9254-2DD37F120ED7}"/>
              </a:ext>
            </a:extLst>
          </p:cNvPr>
          <p:cNvSpPr>
            <a:spLocks noGrp="1"/>
          </p:cNvSpPr>
          <p:nvPr>
            <p:ph type="title"/>
          </p:nvPr>
        </p:nvSpPr>
        <p:spPr/>
        <p:txBody>
          <a:bodyPr/>
          <a:lstStyle/>
          <a:p>
            <a:r>
              <a:rPr lang="en-IN" b="1" dirty="0">
                <a:solidFill>
                  <a:srgbClr val="0070C0"/>
                </a:solidFill>
              </a:rPr>
              <a:t>DEFINITIONS OF EDUCATION</a:t>
            </a:r>
          </a:p>
        </p:txBody>
      </p:sp>
      <p:sp>
        <p:nvSpPr>
          <p:cNvPr id="3" name="Content Placeholder 2">
            <a:extLst>
              <a:ext uri="{FF2B5EF4-FFF2-40B4-BE49-F238E27FC236}">
                <a16:creationId xmlns:a16="http://schemas.microsoft.com/office/drawing/2014/main" id="{0EA63BA4-FFC6-416A-BC2D-B6831C3CFF2A}"/>
              </a:ext>
            </a:extLst>
          </p:cNvPr>
          <p:cNvSpPr>
            <a:spLocks noGrp="1"/>
          </p:cNvSpPr>
          <p:nvPr>
            <p:ph idx="1"/>
          </p:nvPr>
        </p:nvSpPr>
        <p:spPr/>
        <p:txBody>
          <a:bodyPr>
            <a:normAutofit/>
          </a:bodyPr>
          <a:lstStyle/>
          <a:p>
            <a:r>
              <a:rPr lang="en-IN" dirty="0"/>
              <a:t>The word ‘Education’ is derived from a Latin word ‘</a:t>
            </a:r>
            <a:r>
              <a:rPr lang="en-IN" dirty="0" err="1"/>
              <a:t>Educatum’which</a:t>
            </a:r>
            <a:r>
              <a:rPr lang="en-IN" dirty="0"/>
              <a:t> means Learning or Training.</a:t>
            </a:r>
          </a:p>
          <a:p>
            <a:r>
              <a:rPr lang="en-IN" dirty="0"/>
              <a:t>Education is an art which helps in physical , mental and moral development of child.</a:t>
            </a:r>
          </a:p>
          <a:p>
            <a:r>
              <a:rPr lang="en-IN" dirty="0"/>
              <a:t>It is the process of development by which a human being adopts himself gradually in various ways to his physical, social and spiritual environment.</a:t>
            </a:r>
          </a:p>
          <a:p>
            <a:r>
              <a:rPr lang="en-IN" dirty="0"/>
              <a:t>The only proper aim of education is fullness of living through a fully developed character.</a:t>
            </a:r>
          </a:p>
          <a:p>
            <a:r>
              <a:rPr lang="en-IN" dirty="0"/>
              <a:t>Education is the backbone of an intellectual society.</a:t>
            </a:r>
          </a:p>
        </p:txBody>
      </p:sp>
    </p:spTree>
    <p:extLst>
      <p:ext uri="{BB962C8B-B14F-4D97-AF65-F5344CB8AC3E}">
        <p14:creationId xmlns:p14="http://schemas.microsoft.com/office/powerpoint/2010/main" val="1975008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4091C-0C8F-4EA7-826C-5512ED51887C}"/>
              </a:ext>
            </a:extLst>
          </p:cNvPr>
          <p:cNvSpPr>
            <a:spLocks noGrp="1"/>
          </p:cNvSpPr>
          <p:nvPr>
            <p:ph type="title"/>
          </p:nvPr>
        </p:nvSpPr>
        <p:spPr/>
        <p:txBody>
          <a:bodyPr/>
          <a:lstStyle/>
          <a:p>
            <a:r>
              <a:rPr lang="en-IN" b="1" dirty="0">
                <a:solidFill>
                  <a:srgbClr val="0070C0"/>
                </a:solidFill>
              </a:rPr>
              <a:t>SOCIOLOGY</a:t>
            </a:r>
          </a:p>
        </p:txBody>
      </p:sp>
      <p:sp>
        <p:nvSpPr>
          <p:cNvPr id="3" name="Content Placeholder 2">
            <a:extLst>
              <a:ext uri="{FF2B5EF4-FFF2-40B4-BE49-F238E27FC236}">
                <a16:creationId xmlns:a16="http://schemas.microsoft.com/office/drawing/2014/main" id="{E6F94308-FD81-4AF1-ADD5-4F6BAA9F970B}"/>
              </a:ext>
            </a:extLst>
          </p:cNvPr>
          <p:cNvSpPr>
            <a:spLocks noGrp="1"/>
          </p:cNvSpPr>
          <p:nvPr>
            <p:ph idx="1"/>
          </p:nvPr>
        </p:nvSpPr>
        <p:spPr/>
        <p:txBody>
          <a:bodyPr/>
          <a:lstStyle/>
          <a:p>
            <a:r>
              <a:rPr lang="en-IN" dirty="0"/>
              <a:t>Sociology is a combination of two words- </a:t>
            </a:r>
          </a:p>
          <a:p>
            <a:r>
              <a:rPr lang="en-IN" dirty="0"/>
              <a:t>1. Socius which is a Latin word and it means society .</a:t>
            </a:r>
          </a:p>
          <a:p>
            <a:r>
              <a:rPr lang="en-IN" dirty="0"/>
              <a:t>2. </a:t>
            </a:r>
            <a:r>
              <a:rPr lang="en-IN" dirty="0" err="1"/>
              <a:t>Logas</a:t>
            </a:r>
            <a:r>
              <a:rPr lang="en-IN" dirty="0"/>
              <a:t> which is a Greek word and means study or science.</a:t>
            </a:r>
          </a:p>
          <a:p>
            <a:r>
              <a:rPr lang="en-IN" dirty="0"/>
              <a:t>Sociology is the study of society or science of society. Actually it is the scientific study of society about human relationship.</a:t>
            </a:r>
          </a:p>
          <a:p>
            <a:r>
              <a:rPr lang="en-IN" dirty="0"/>
              <a:t>It concerns with the relation between knowledge and the essential factors in the society.</a:t>
            </a:r>
          </a:p>
          <a:p>
            <a:r>
              <a:rPr lang="en-IN" dirty="0"/>
              <a:t>Sociology in its broadest sense may be said to be the study of interactions and interrelations, their conditions and consequences.</a:t>
            </a:r>
          </a:p>
        </p:txBody>
      </p:sp>
    </p:spTree>
    <p:extLst>
      <p:ext uri="{BB962C8B-B14F-4D97-AF65-F5344CB8AC3E}">
        <p14:creationId xmlns:p14="http://schemas.microsoft.com/office/powerpoint/2010/main" val="4661404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8BF9C-39DC-4B4A-81E0-0486C17D0871}"/>
              </a:ext>
            </a:extLst>
          </p:cNvPr>
          <p:cNvSpPr>
            <a:spLocks noGrp="1"/>
          </p:cNvSpPr>
          <p:nvPr>
            <p:ph type="title"/>
          </p:nvPr>
        </p:nvSpPr>
        <p:spPr/>
        <p:txBody>
          <a:bodyPr/>
          <a:lstStyle/>
          <a:p>
            <a:r>
              <a:rPr lang="en-IN" b="1" dirty="0">
                <a:solidFill>
                  <a:srgbClr val="0070C0"/>
                </a:solidFill>
              </a:rPr>
              <a:t>LIBRARY SCIENCE</a:t>
            </a:r>
          </a:p>
        </p:txBody>
      </p:sp>
      <p:sp>
        <p:nvSpPr>
          <p:cNvPr id="3" name="Content Placeholder 2">
            <a:extLst>
              <a:ext uri="{FF2B5EF4-FFF2-40B4-BE49-F238E27FC236}">
                <a16:creationId xmlns:a16="http://schemas.microsoft.com/office/drawing/2014/main" id="{895182E7-CEC4-4A49-9070-AB3574D033D1}"/>
              </a:ext>
            </a:extLst>
          </p:cNvPr>
          <p:cNvSpPr>
            <a:spLocks noGrp="1"/>
          </p:cNvSpPr>
          <p:nvPr>
            <p:ph idx="1"/>
          </p:nvPr>
        </p:nvSpPr>
        <p:spPr/>
        <p:txBody>
          <a:bodyPr/>
          <a:lstStyle/>
          <a:p>
            <a:r>
              <a:rPr lang="en-IN" dirty="0"/>
              <a:t>Library Science is a systematic study of libraries where recorded knowledge is acquired, stored, arranged and processed for easier, quicker and better use.</a:t>
            </a:r>
          </a:p>
          <a:p>
            <a:r>
              <a:rPr lang="en-IN" dirty="0"/>
              <a:t>For proper organisation of knowledge, librarian should be aware of the structure and development of universe of knowledge so as to provide better arrangement to ever growing universe of knowledge.</a:t>
            </a:r>
          </a:p>
          <a:p>
            <a:r>
              <a:rPr lang="en-IN" dirty="0"/>
              <a:t>A librarian is related with proper organisation of universe of knowledge and library services are totally based on systematic and helpful arrangement of Knowledge.</a:t>
            </a:r>
          </a:p>
        </p:txBody>
      </p:sp>
    </p:spTree>
    <p:extLst>
      <p:ext uri="{BB962C8B-B14F-4D97-AF65-F5344CB8AC3E}">
        <p14:creationId xmlns:p14="http://schemas.microsoft.com/office/powerpoint/2010/main" val="13021070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E2CD3-8E15-4A70-A5BA-D2E7AAE0EE55}"/>
              </a:ext>
            </a:extLst>
          </p:cNvPr>
          <p:cNvSpPr>
            <a:spLocks noGrp="1"/>
          </p:cNvSpPr>
          <p:nvPr>
            <p:ph type="title"/>
          </p:nvPr>
        </p:nvSpPr>
        <p:spPr/>
        <p:txBody>
          <a:bodyPr/>
          <a:lstStyle/>
          <a:p>
            <a:r>
              <a:rPr lang="en-IN" b="1" dirty="0">
                <a:solidFill>
                  <a:srgbClr val="0070C0"/>
                </a:solidFill>
              </a:rPr>
              <a:t>CONCLUSION</a:t>
            </a:r>
          </a:p>
        </p:txBody>
      </p:sp>
      <p:sp>
        <p:nvSpPr>
          <p:cNvPr id="3" name="Content Placeholder 2">
            <a:extLst>
              <a:ext uri="{FF2B5EF4-FFF2-40B4-BE49-F238E27FC236}">
                <a16:creationId xmlns:a16="http://schemas.microsoft.com/office/drawing/2014/main" id="{30289B29-47F2-46A9-9F88-8E4655ABA068}"/>
              </a:ext>
            </a:extLst>
          </p:cNvPr>
          <p:cNvSpPr>
            <a:spLocks noGrp="1"/>
          </p:cNvSpPr>
          <p:nvPr>
            <p:ph idx="1"/>
          </p:nvPr>
        </p:nvSpPr>
        <p:spPr/>
        <p:txBody>
          <a:bodyPr/>
          <a:lstStyle/>
          <a:p>
            <a:r>
              <a:rPr lang="en-IN" dirty="0"/>
              <a:t>Every subject studies universe of knowledge from a different angle.</a:t>
            </a:r>
          </a:p>
          <a:p>
            <a:r>
              <a:rPr lang="en-IN" dirty="0"/>
              <a:t>Library science is the only subject which bothers about the structure and development of universe of knowledge.</a:t>
            </a:r>
          </a:p>
          <a:p>
            <a:r>
              <a:rPr lang="en-IN" dirty="0"/>
              <a:t>With the development of knowledge, library techniques specially the classification schemes must also be revised so as to convert the library collection into useful collection.</a:t>
            </a:r>
          </a:p>
        </p:txBody>
      </p:sp>
    </p:spTree>
    <p:extLst>
      <p:ext uri="{BB962C8B-B14F-4D97-AF65-F5344CB8AC3E}">
        <p14:creationId xmlns:p14="http://schemas.microsoft.com/office/powerpoint/2010/main" val="16910280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EBD5-3A17-43A0-ACF6-97A2D2566970}"/>
              </a:ext>
            </a:extLst>
          </p:cNvPr>
          <p:cNvSpPr>
            <a:spLocks noGrp="1"/>
          </p:cNvSpPr>
          <p:nvPr>
            <p:ph type="title"/>
          </p:nvPr>
        </p:nvSpPr>
        <p:spPr>
          <a:xfrm>
            <a:off x="1633491" y="2539906"/>
            <a:ext cx="8708995" cy="2307301"/>
          </a:xfrm>
        </p:spPr>
        <p:txBody>
          <a:bodyPr>
            <a:normAutofit/>
          </a:bodyPr>
          <a:lstStyle/>
          <a:p>
            <a:r>
              <a:rPr lang="en-IN" sz="6000" b="1" dirty="0">
                <a:solidFill>
                  <a:srgbClr val="0070C0"/>
                </a:solidFill>
              </a:rPr>
              <a:t>QUESTIONS/QUERIES ?</a:t>
            </a:r>
          </a:p>
        </p:txBody>
      </p:sp>
    </p:spTree>
    <p:extLst>
      <p:ext uri="{BB962C8B-B14F-4D97-AF65-F5344CB8AC3E}">
        <p14:creationId xmlns:p14="http://schemas.microsoft.com/office/powerpoint/2010/main" val="6551558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9E384-8676-405E-AABA-C6EF0BF6CBCF}"/>
              </a:ext>
            </a:extLst>
          </p:cNvPr>
          <p:cNvSpPr>
            <a:spLocks noGrp="1"/>
          </p:cNvSpPr>
          <p:nvPr>
            <p:ph type="title"/>
          </p:nvPr>
        </p:nvSpPr>
        <p:spPr>
          <a:xfrm>
            <a:off x="3068715" y="1989490"/>
            <a:ext cx="6054570" cy="1721375"/>
          </a:xfrm>
        </p:spPr>
        <p:txBody>
          <a:bodyPr>
            <a:normAutofit/>
          </a:bodyPr>
          <a:lstStyle/>
          <a:p>
            <a:r>
              <a:rPr lang="en-IN" sz="8000" dirty="0">
                <a:solidFill>
                  <a:srgbClr val="0070C0"/>
                </a:solidFill>
              </a:rPr>
              <a:t>THANK YOU</a:t>
            </a:r>
          </a:p>
        </p:txBody>
      </p:sp>
      <p:sp>
        <p:nvSpPr>
          <p:cNvPr id="3" name="Content Placeholder 2">
            <a:extLst>
              <a:ext uri="{FF2B5EF4-FFF2-40B4-BE49-F238E27FC236}">
                <a16:creationId xmlns:a16="http://schemas.microsoft.com/office/drawing/2014/main" id="{665ADCAF-F273-46E0-AEDF-4EF248DE6329}"/>
              </a:ext>
            </a:extLst>
          </p:cNvPr>
          <p:cNvSpPr>
            <a:spLocks noGrp="1"/>
          </p:cNvSpPr>
          <p:nvPr>
            <p:ph idx="1"/>
          </p:nvPr>
        </p:nvSpPr>
        <p:spPr>
          <a:xfrm>
            <a:off x="4334523" y="3429000"/>
            <a:ext cx="3717524" cy="459863"/>
          </a:xfrm>
        </p:spPr>
        <p:txBody>
          <a:bodyPr/>
          <a:lstStyle/>
          <a:p>
            <a:pPr marL="0" indent="0">
              <a:buNone/>
            </a:pPr>
            <a:r>
              <a:rPr lang="en-IN" dirty="0"/>
              <a:t>drssonal@rediffmail.com</a:t>
            </a:r>
          </a:p>
        </p:txBody>
      </p:sp>
    </p:spTree>
    <p:extLst>
      <p:ext uri="{BB962C8B-B14F-4D97-AF65-F5344CB8AC3E}">
        <p14:creationId xmlns:p14="http://schemas.microsoft.com/office/powerpoint/2010/main" val="1980634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CBBA9-B4B8-4EF5-B33A-D52A1749DF39}"/>
              </a:ext>
            </a:extLst>
          </p:cNvPr>
          <p:cNvSpPr>
            <a:spLocks noGrp="1"/>
          </p:cNvSpPr>
          <p:nvPr>
            <p:ph type="title"/>
          </p:nvPr>
        </p:nvSpPr>
        <p:spPr/>
        <p:txBody>
          <a:bodyPr/>
          <a:lstStyle/>
          <a:p>
            <a:r>
              <a:rPr lang="en-IN" b="1" dirty="0">
                <a:solidFill>
                  <a:srgbClr val="0070C0"/>
                </a:solidFill>
              </a:rPr>
              <a:t>SUBJECTS WHICH DEAL WITH KNOWLEDGE</a:t>
            </a:r>
          </a:p>
        </p:txBody>
      </p:sp>
      <p:sp>
        <p:nvSpPr>
          <p:cNvPr id="3" name="Content Placeholder 2">
            <a:extLst>
              <a:ext uri="{FF2B5EF4-FFF2-40B4-BE49-F238E27FC236}">
                <a16:creationId xmlns:a16="http://schemas.microsoft.com/office/drawing/2014/main" id="{34E11D5C-EE7C-4A30-8371-2C795AB4FA08}"/>
              </a:ext>
            </a:extLst>
          </p:cNvPr>
          <p:cNvSpPr>
            <a:spLocks noGrp="1"/>
          </p:cNvSpPr>
          <p:nvPr>
            <p:ph idx="1"/>
          </p:nvPr>
        </p:nvSpPr>
        <p:spPr/>
        <p:txBody>
          <a:bodyPr>
            <a:normAutofit/>
          </a:bodyPr>
          <a:lstStyle/>
          <a:p>
            <a:r>
              <a:rPr lang="en-IN" dirty="0"/>
              <a:t>For convenience of study, Knowledge is divided into bits which are known as Subjects.</a:t>
            </a:r>
          </a:p>
          <a:p>
            <a:r>
              <a:rPr lang="en-IN" dirty="0"/>
              <a:t>Though, every subject is a part of knowledge, yet knowledge as such is not the field of study of many subjects.</a:t>
            </a:r>
          </a:p>
          <a:p>
            <a:r>
              <a:rPr lang="en-IN" dirty="0"/>
              <a:t>There are apparently Five subjects which seem to deal with knowledge. These Five subjects are,</a:t>
            </a:r>
          </a:p>
          <a:p>
            <a:r>
              <a:rPr lang="en-IN" dirty="0"/>
              <a:t>1. Philosophy</a:t>
            </a:r>
          </a:p>
          <a:p>
            <a:r>
              <a:rPr lang="en-IN" dirty="0"/>
              <a:t>2. psychology</a:t>
            </a:r>
          </a:p>
          <a:p>
            <a:r>
              <a:rPr lang="en-IN" dirty="0"/>
              <a:t>3. Education</a:t>
            </a:r>
          </a:p>
          <a:p>
            <a:r>
              <a:rPr lang="en-IN" dirty="0"/>
              <a:t>4. sociology       and</a:t>
            </a:r>
          </a:p>
        </p:txBody>
      </p:sp>
    </p:spTree>
    <p:extLst>
      <p:ext uri="{BB962C8B-B14F-4D97-AF65-F5344CB8AC3E}">
        <p14:creationId xmlns:p14="http://schemas.microsoft.com/office/powerpoint/2010/main" val="4251652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AB5D26-DD91-46A0-A694-1288BE60B5A1}"/>
              </a:ext>
            </a:extLst>
          </p:cNvPr>
          <p:cNvSpPr>
            <a:spLocks noGrp="1"/>
          </p:cNvSpPr>
          <p:nvPr>
            <p:ph idx="1"/>
          </p:nvPr>
        </p:nvSpPr>
        <p:spPr/>
        <p:txBody>
          <a:bodyPr/>
          <a:lstStyle/>
          <a:p>
            <a:r>
              <a:rPr lang="en-IN" dirty="0"/>
              <a:t>5. Library Science</a:t>
            </a:r>
          </a:p>
          <a:p>
            <a:endParaRPr lang="en-IN" dirty="0"/>
          </a:p>
          <a:p>
            <a:r>
              <a:rPr lang="en-IN" dirty="0"/>
              <a:t>For, Librarians in general, and for </a:t>
            </a:r>
            <a:r>
              <a:rPr lang="en-IN" dirty="0" err="1"/>
              <a:t>classificationist</a:t>
            </a:r>
            <a:r>
              <a:rPr lang="en-IN" dirty="0"/>
              <a:t> and classifier in particular, how these subjects deal with knowledge is of importance.</a:t>
            </a:r>
          </a:p>
          <a:p>
            <a:pPr marL="0" indent="0">
              <a:buNone/>
            </a:pPr>
            <a:endParaRPr lang="en-IN" dirty="0"/>
          </a:p>
          <a:p>
            <a:r>
              <a:rPr lang="en-IN" dirty="0"/>
              <a:t>We will study each of these Five subjects in detail.</a:t>
            </a:r>
          </a:p>
          <a:p>
            <a:endParaRPr lang="en-IN" dirty="0"/>
          </a:p>
        </p:txBody>
      </p:sp>
    </p:spTree>
    <p:extLst>
      <p:ext uri="{BB962C8B-B14F-4D97-AF65-F5344CB8AC3E}">
        <p14:creationId xmlns:p14="http://schemas.microsoft.com/office/powerpoint/2010/main" val="3108994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127C2-62C7-4A70-9DC5-4EEE3E3738B7}"/>
              </a:ext>
            </a:extLst>
          </p:cNvPr>
          <p:cNvSpPr>
            <a:spLocks noGrp="1"/>
          </p:cNvSpPr>
          <p:nvPr>
            <p:ph type="title"/>
          </p:nvPr>
        </p:nvSpPr>
        <p:spPr/>
        <p:txBody>
          <a:bodyPr/>
          <a:lstStyle/>
          <a:p>
            <a:r>
              <a:rPr lang="en-IN" b="1" dirty="0">
                <a:solidFill>
                  <a:srgbClr val="0070C0"/>
                </a:solidFill>
              </a:rPr>
              <a:t>PHILOSOPHY</a:t>
            </a:r>
          </a:p>
        </p:txBody>
      </p:sp>
      <p:sp>
        <p:nvSpPr>
          <p:cNvPr id="3" name="Content Placeholder 2">
            <a:extLst>
              <a:ext uri="{FF2B5EF4-FFF2-40B4-BE49-F238E27FC236}">
                <a16:creationId xmlns:a16="http://schemas.microsoft.com/office/drawing/2014/main" id="{9DDC5EB9-13B1-4FDF-BA81-AF58B9853C00}"/>
              </a:ext>
            </a:extLst>
          </p:cNvPr>
          <p:cNvSpPr>
            <a:spLocks noGrp="1"/>
          </p:cNvSpPr>
          <p:nvPr>
            <p:ph idx="1"/>
          </p:nvPr>
        </p:nvSpPr>
        <p:spPr/>
        <p:txBody>
          <a:bodyPr/>
          <a:lstStyle/>
          <a:p>
            <a:r>
              <a:rPr lang="en-IN" dirty="0"/>
              <a:t>Philosophy is the science of thinking. Thus, the whole  knowledge is its domain.</a:t>
            </a:r>
          </a:p>
          <a:p>
            <a:r>
              <a:rPr lang="en-IN" dirty="0"/>
              <a:t>‘Philo’ means….. ‘Love’ and</a:t>
            </a:r>
          </a:p>
          <a:p>
            <a:r>
              <a:rPr lang="en-IN" dirty="0"/>
              <a:t>‘Sophie’ means….. ‘wisdom’</a:t>
            </a:r>
          </a:p>
          <a:p>
            <a:r>
              <a:rPr lang="en-IN" dirty="0"/>
              <a:t>Means as a whole….. ‘Love for Wisdom’</a:t>
            </a:r>
          </a:p>
          <a:p>
            <a:r>
              <a:rPr lang="en-IN" dirty="0"/>
              <a:t>So, Philosophy means …..’an inquiry into truth’.</a:t>
            </a:r>
          </a:p>
          <a:p>
            <a:r>
              <a:rPr lang="en-IN" dirty="0"/>
              <a:t>The branches of Philosophy which study knowledge as their field of study are- Logic, Epistemology and Metaphysics. </a:t>
            </a:r>
          </a:p>
          <a:p>
            <a:endParaRPr lang="en-IN" dirty="0"/>
          </a:p>
        </p:txBody>
      </p:sp>
    </p:spTree>
    <p:extLst>
      <p:ext uri="{BB962C8B-B14F-4D97-AF65-F5344CB8AC3E}">
        <p14:creationId xmlns:p14="http://schemas.microsoft.com/office/powerpoint/2010/main" val="60212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44E22-4FA1-4B73-A8D6-0D567D09343A}"/>
              </a:ext>
            </a:extLst>
          </p:cNvPr>
          <p:cNvSpPr>
            <a:spLocks noGrp="1"/>
          </p:cNvSpPr>
          <p:nvPr>
            <p:ph type="title"/>
          </p:nvPr>
        </p:nvSpPr>
        <p:spPr/>
        <p:txBody>
          <a:bodyPr/>
          <a:lstStyle/>
          <a:p>
            <a:r>
              <a:rPr lang="en-IN" b="1" dirty="0">
                <a:solidFill>
                  <a:srgbClr val="0070C0"/>
                </a:solidFill>
              </a:rPr>
              <a:t>LOGIC</a:t>
            </a:r>
          </a:p>
        </p:txBody>
      </p:sp>
      <p:sp>
        <p:nvSpPr>
          <p:cNvPr id="3" name="Content Placeholder 2">
            <a:extLst>
              <a:ext uri="{FF2B5EF4-FFF2-40B4-BE49-F238E27FC236}">
                <a16:creationId xmlns:a16="http://schemas.microsoft.com/office/drawing/2014/main" id="{C21E0627-2C3E-4484-A298-B99F8C3D52AB}"/>
              </a:ext>
            </a:extLst>
          </p:cNvPr>
          <p:cNvSpPr>
            <a:spLocks noGrp="1"/>
          </p:cNvSpPr>
          <p:nvPr>
            <p:ph idx="1"/>
          </p:nvPr>
        </p:nvSpPr>
        <p:spPr/>
        <p:txBody>
          <a:bodyPr>
            <a:normAutofit/>
          </a:bodyPr>
          <a:lstStyle/>
          <a:p>
            <a:r>
              <a:rPr lang="en-IN" dirty="0"/>
              <a:t>Logic is a branch of Philosophy which deals with systematic study of the general inference.</a:t>
            </a:r>
          </a:p>
          <a:p>
            <a:r>
              <a:rPr lang="en-IN" dirty="0"/>
              <a:t>It is the science of reasoning used in the process of building up the universe of knowledge. </a:t>
            </a:r>
          </a:p>
          <a:p>
            <a:r>
              <a:rPr lang="en-IN" dirty="0"/>
              <a:t>It is concerned with the process of inference, by which knowledge specially scientific knowledge is attained.</a:t>
            </a:r>
          </a:p>
          <a:p>
            <a:r>
              <a:rPr lang="en-IN" dirty="0"/>
              <a:t>All the disciplines of knowledge use argument, at one or other place.</a:t>
            </a:r>
          </a:p>
          <a:p>
            <a:r>
              <a:rPr lang="en-IN" dirty="0"/>
              <a:t>In, universe of knowledge, we are, mainly to deal with the knowledge which must be valid, and Logic is concerned with the validity of knowledge. So, logic is an important discipline of subjects which has knowledge in it.</a:t>
            </a:r>
          </a:p>
        </p:txBody>
      </p:sp>
    </p:spTree>
    <p:extLst>
      <p:ext uri="{BB962C8B-B14F-4D97-AF65-F5344CB8AC3E}">
        <p14:creationId xmlns:p14="http://schemas.microsoft.com/office/powerpoint/2010/main" val="2033070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6931F-15D1-48E2-A4E6-3C107EBEEC12}"/>
              </a:ext>
            </a:extLst>
          </p:cNvPr>
          <p:cNvSpPr>
            <a:spLocks noGrp="1"/>
          </p:cNvSpPr>
          <p:nvPr>
            <p:ph type="title"/>
          </p:nvPr>
        </p:nvSpPr>
        <p:spPr/>
        <p:txBody>
          <a:bodyPr/>
          <a:lstStyle/>
          <a:p>
            <a:r>
              <a:rPr lang="en-IN" b="1" dirty="0">
                <a:solidFill>
                  <a:srgbClr val="0070C0"/>
                </a:solidFill>
              </a:rPr>
              <a:t>DEFINITION OF LOGIC</a:t>
            </a:r>
          </a:p>
        </p:txBody>
      </p:sp>
      <p:sp>
        <p:nvSpPr>
          <p:cNvPr id="3" name="Content Placeholder 2">
            <a:extLst>
              <a:ext uri="{FF2B5EF4-FFF2-40B4-BE49-F238E27FC236}">
                <a16:creationId xmlns:a16="http://schemas.microsoft.com/office/drawing/2014/main" id="{DF426A7A-C818-40F9-BEC7-7C710DE359BD}"/>
              </a:ext>
            </a:extLst>
          </p:cNvPr>
          <p:cNvSpPr>
            <a:spLocks noGrp="1"/>
          </p:cNvSpPr>
          <p:nvPr>
            <p:ph idx="1"/>
          </p:nvPr>
        </p:nvSpPr>
        <p:spPr/>
        <p:txBody>
          <a:bodyPr/>
          <a:lstStyle/>
          <a:p>
            <a:r>
              <a:rPr lang="en-IN" dirty="0"/>
              <a:t>Logic is a Greek word which means reasons or thought.</a:t>
            </a:r>
          </a:p>
          <a:p>
            <a:r>
              <a:rPr lang="en-IN" dirty="0"/>
              <a:t>Thus, Logic is the Science which deals with the reasoning or thinking.</a:t>
            </a:r>
          </a:p>
          <a:p>
            <a:r>
              <a:rPr lang="en-IN" dirty="0"/>
              <a:t>It is the science which studies the general principles of valid thought.</a:t>
            </a:r>
          </a:p>
          <a:p>
            <a:r>
              <a:rPr lang="en-IN" dirty="0"/>
              <a:t>Thus, logic is concerned with the valid thought and general principles</a:t>
            </a:r>
          </a:p>
          <a:p>
            <a:r>
              <a:rPr lang="en-IN" dirty="0"/>
              <a:t>That help us to distinguish valid from invalid thought.</a:t>
            </a:r>
          </a:p>
          <a:p>
            <a:r>
              <a:rPr lang="en-IN" dirty="0"/>
              <a:t>The subject matter of logic is inferences and their validity.</a:t>
            </a:r>
          </a:p>
          <a:p>
            <a:r>
              <a:rPr lang="en-IN" dirty="0"/>
              <a:t>So, “Logic is a systematic science of general conditions of the valid inferences.”</a:t>
            </a:r>
          </a:p>
        </p:txBody>
      </p:sp>
    </p:spTree>
    <p:extLst>
      <p:ext uri="{BB962C8B-B14F-4D97-AF65-F5344CB8AC3E}">
        <p14:creationId xmlns:p14="http://schemas.microsoft.com/office/powerpoint/2010/main" val="2176739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BB177-D0B4-480B-9EC8-9769B1FEF2CD}"/>
              </a:ext>
            </a:extLst>
          </p:cNvPr>
          <p:cNvSpPr>
            <a:spLocks noGrp="1"/>
          </p:cNvSpPr>
          <p:nvPr>
            <p:ph type="title"/>
          </p:nvPr>
        </p:nvSpPr>
        <p:spPr/>
        <p:txBody>
          <a:bodyPr/>
          <a:lstStyle/>
          <a:p>
            <a:r>
              <a:rPr lang="en-IN" b="1" dirty="0">
                <a:solidFill>
                  <a:srgbClr val="0070C0"/>
                </a:solidFill>
              </a:rPr>
              <a:t>LAWS OF THOUGHT</a:t>
            </a:r>
          </a:p>
        </p:txBody>
      </p:sp>
      <p:sp>
        <p:nvSpPr>
          <p:cNvPr id="3" name="Content Placeholder 2">
            <a:extLst>
              <a:ext uri="{FF2B5EF4-FFF2-40B4-BE49-F238E27FC236}">
                <a16:creationId xmlns:a16="http://schemas.microsoft.com/office/drawing/2014/main" id="{995C9238-0DA6-47CC-A8F7-0B9EDD38F798}"/>
              </a:ext>
            </a:extLst>
          </p:cNvPr>
          <p:cNvSpPr>
            <a:spLocks noGrp="1"/>
          </p:cNvSpPr>
          <p:nvPr>
            <p:ph idx="1"/>
          </p:nvPr>
        </p:nvSpPr>
        <p:spPr/>
        <p:txBody>
          <a:bodyPr/>
          <a:lstStyle/>
          <a:p>
            <a:r>
              <a:rPr lang="en-IN" dirty="0"/>
              <a:t>An inference is valid when justified.</a:t>
            </a:r>
          </a:p>
          <a:p>
            <a:r>
              <a:rPr lang="en-IN" dirty="0"/>
              <a:t>There are certain principles which regulate valid thought and give rise to true belief or knowledge. These principles of validity of inferences are called the laws of thought.</a:t>
            </a:r>
          </a:p>
          <a:p>
            <a:r>
              <a:rPr lang="en-IN" dirty="0"/>
              <a:t>The Three Laws of Thought are-</a:t>
            </a:r>
          </a:p>
          <a:p>
            <a:r>
              <a:rPr lang="en-IN" dirty="0"/>
              <a:t>1. Law of identity</a:t>
            </a:r>
          </a:p>
          <a:p>
            <a:r>
              <a:rPr lang="en-IN" dirty="0"/>
              <a:t>2. Law of Contradiction</a:t>
            </a:r>
          </a:p>
          <a:p>
            <a:r>
              <a:rPr lang="en-IN" dirty="0"/>
              <a:t>3. Law of Excluded Middle.</a:t>
            </a:r>
          </a:p>
        </p:txBody>
      </p:sp>
    </p:spTree>
    <p:extLst>
      <p:ext uri="{BB962C8B-B14F-4D97-AF65-F5344CB8AC3E}">
        <p14:creationId xmlns:p14="http://schemas.microsoft.com/office/powerpoint/2010/main" val="2799690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4BB1B-0EF8-4A75-8F20-CC3849A10A8E}"/>
              </a:ext>
            </a:extLst>
          </p:cNvPr>
          <p:cNvSpPr>
            <a:spLocks noGrp="1"/>
          </p:cNvSpPr>
          <p:nvPr>
            <p:ph type="title"/>
          </p:nvPr>
        </p:nvSpPr>
        <p:spPr/>
        <p:txBody>
          <a:bodyPr/>
          <a:lstStyle/>
          <a:p>
            <a:r>
              <a:rPr lang="en-IN" b="1" dirty="0">
                <a:solidFill>
                  <a:srgbClr val="0070C0"/>
                </a:solidFill>
              </a:rPr>
              <a:t>LAW OF IDENTITY</a:t>
            </a:r>
          </a:p>
        </p:txBody>
      </p:sp>
      <p:sp>
        <p:nvSpPr>
          <p:cNvPr id="3" name="Content Placeholder 2">
            <a:extLst>
              <a:ext uri="{FF2B5EF4-FFF2-40B4-BE49-F238E27FC236}">
                <a16:creationId xmlns:a16="http://schemas.microsoft.com/office/drawing/2014/main" id="{C4A25F93-9965-4E57-836C-34980851B0C3}"/>
              </a:ext>
            </a:extLst>
          </p:cNvPr>
          <p:cNvSpPr>
            <a:spLocks noGrp="1"/>
          </p:cNvSpPr>
          <p:nvPr>
            <p:ph idx="1"/>
          </p:nvPr>
        </p:nvSpPr>
        <p:spPr/>
        <p:txBody>
          <a:bodyPr/>
          <a:lstStyle/>
          <a:p>
            <a:r>
              <a:rPr lang="en-IN" dirty="0"/>
              <a:t>It means that a thing is identical with itself.</a:t>
            </a:r>
          </a:p>
          <a:p>
            <a:endParaRPr lang="en-IN" dirty="0"/>
          </a:p>
          <a:p>
            <a:r>
              <a:rPr lang="en-IN" dirty="0"/>
              <a:t>It remains the same amidst of diversity of circumstances.</a:t>
            </a:r>
          </a:p>
          <a:p>
            <a:endParaRPr lang="en-IN" dirty="0"/>
          </a:p>
          <a:p>
            <a:r>
              <a:rPr lang="en-IN" dirty="0"/>
              <a:t>‘Socrates’, the child, the boy, the youth, the old are different and yet it is the same ‘Socrates.’</a:t>
            </a:r>
          </a:p>
          <a:p>
            <a:endParaRPr lang="en-IN" dirty="0"/>
          </a:p>
        </p:txBody>
      </p:sp>
    </p:spTree>
    <p:extLst>
      <p:ext uri="{BB962C8B-B14F-4D97-AF65-F5344CB8AC3E}">
        <p14:creationId xmlns:p14="http://schemas.microsoft.com/office/powerpoint/2010/main" val="3046677568"/>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280</TotalTime>
  <Words>1636</Words>
  <Application>Microsoft Office PowerPoint</Application>
  <PresentationFormat>Widescreen</PresentationFormat>
  <Paragraphs>143</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Century Gothic</vt:lpstr>
      <vt:lpstr>Vapor Trail</vt:lpstr>
      <vt:lpstr>PowerPoint Presentation</vt:lpstr>
      <vt:lpstr>INTRODUCTION</vt:lpstr>
      <vt:lpstr>SUBJECTS WHICH DEAL WITH KNOWLEDGE</vt:lpstr>
      <vt:lpstr>PowerPoint Presentation</vt:lpstr>
      <vt:lpstr>PHILOSOPHY</vt:lpstr>
      <vt:lpstr>LOGIC</vt:lpstr>
      <vt:lpstr>DEFINITION OF LOGIC</vt:lpstr>
      <vt:lpstr>LAWS OF THOUGHT</vt:lpstr>
      <vt:lpstr>LAW OF IDENTITY</vt:lpstr>
      <vt:lpstr>LAW OF CONTRADICTION</vt:lpstr>
      <vt:lpstr>LAW OF EXCLUDED MIDDLE</vt:lpstr>
      <vt:lpstr>METHODS TO DRAW CONCLUSIONS</vt:lpstr>
      <vt:lpstr>DEDUCTIVE LOGIC</vt:lpstr>
      <vt:lpstr>INDUCTIVE LOGIC</vt:lpstr>
      <vt:lpstr>EPISTEMOLOGY</vt:lpstr>
      <vt:lpstr>METAPHYSICS</vt:lpstr>
      <vt:lpstr>PSYCHOLOGY</vt:lpstr>
      <vt:lpstr>DEFINITIONS OF PSYCHOLOGY</vt:lpstr>
      <vt:lpstr>EDUCATION</vt:lpstr>
      <vt:lpstr>DEFINITIONS OF EDUCATION</vt:lpstr>
      <vt:lpstr>SOCIOLOGY</vt:lpstr>
      <vt:lpstr>LIBRARY SCIENCE</vt:lpstr>
      <vt:lpstr>CONCLUSION</vt:lpstr>
      <vt:lpstr>QUESTIONS/QUERIES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MLISc- Paper I- Universe of Subjects and Research Methodology- lecture-2-”SUBJECTS WHICH DEAL WITH KNOWLEDGE AS THEIR FIELD OF STUDY”-Dr Sonal Singh</dc:title>
  <dc:creator>Gabie Regelous</dc:creator>
  <cp:lastModifiedBy>Suket Singh</cp:lastModifiedBy>
  <cp:revision>27</cp:revision>
  <dcterms:created xsi:type="dcterms:W3CDTF">2020-04-16T13:10:50Z</dcterms:created>
  <dcterms:modified xsi:type="dcterms:W3CDTF">2020-04-17T00:57:02Z</dcterms:modified>
</cp:coreProperties>
</file>