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74" r:id="rId5"/>
    <p:sldId id="275" r:id="rId6"/>
    <p:sldId id="276" r:id="rId7"/>
    <p:sldId id="277" r:id="rId8"/>
    <p:sldId id="278" r:id="rId9"/>
    <p:sldId id="259" r:id="rId10"/>
    <p:sldId id="260" r:id="rId11"/>
    <p:sldId id="261" r:id="rId12"/>
    <p:sldId id="262" r:id="rId13"/>
    <p:sldId id="263" r:id="rId14"/>
    <p:sldId id="264" r:id="rId15"/>
    <p:sldId id="279" r:id="rId16"/>
    <p:sldId id="280" r:id="rId17"/>
    <p:sldId id="281" r:id="rId18"/>
    <p:sldId id="265"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272"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35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261651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434090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5813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868460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2234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505165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411143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344130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46680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19-05-2020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939742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B8F96C-9ADE-468C-874E-570F0FFD216C}" type="datetimeFigureOut">
              <a:rPr lang="en-IN" smtClean="0"/>
              <a:t>19-05-2020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5823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B8F96C-9ADE-468C-874E-570F0FFD216C}" type="datetimeFigureOut">
              <a:rPr lang="en-IN" smtClean="0"/>
              <a:t>19-05-2020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77930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B8F96C-9ADE-468C-874E-570F0FFD216C}" type="datetimeFigureOut">
              <a:rPr lang="en-IN" smtClean="0"/>
              <a:t>19-05-2020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22132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8F96C-9ADE-468C-874E-570F0FFD216C}" type="datetimeFigureOut">
              <a:rPr lang="en-IN" smtClean="0"/>
              <a:t>19-05-2020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351175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8F96C-9ADE-468C-874E-570F0FFD216C}" type="datetimeFigureOut">
              <a:rPr lang="en-IN" smtClean="0"/>
              <a:t>19-05-2020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3896810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8F96C-9ADE-468C-874E-570F0FFD216C}" type="datetimeFigureOut">
              <a:rPr lang="en-IN" smtClean="0"/>
              <a:t>19-05-2020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2447714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B8F96C-9ADE-468C-874E-570F0FFD216C}" type="datetimeFigureOut">
              <a:rPr lang="en-IN" smtClean="0"/>
              <a:t>19-05-2020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A758C70-F12C-4D79-B541-7D2197BFA327}" type="slidenum">
              <a:rPr lang="en-IN" smtClean="0"/>
              <a:t>‹#›</a:t>
            </a:fld>
            <a:endParaRPr lang="en-IN"/>
          </a:p>
        </p:txBody>
      </p:sp>
    </p:spTree>
    <p:extLst>
      <p:ext uri="{BB962C8B-B14F-4D97-AF65-F5344CB8AC3E}">
        <p14:creationId xmlns:p14="http://schemas.microsoft.com/office/powerpoint/2010/main" val="3520477317"/>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3B11-F352-4BE1-B971-C4A823476CA0}"/>
              </a:ext>
            </a:extLst>
          </p:cNvPr>
          <p:cNvSpPr>
            <a:spLocks noGrp="1"/>
          </p:cNvSpPr>
          <p:nvPr>
            <p:ph type="ctrTitle"/>
          </p:nvPr>
        </p:nvSpPr>
        <p:spPr/>
        <p:txBody>
          <a:bodyPr>
            <a:normAutofit fontScale="90000"/>
          </a:bodyPr>
          <a:lstStyle/>
          <a:p>
            <a:br>
              <a:rPr lang="en-IN" dirty="0"/>
            </a:br>
            <a:r>
              <a:rPr lang="en-IN" dirty="0"/>
              <a:t>DATA CENTRES AND REFERRAL CENTRES</a:t>
            </a:r>
            <a:br>
              <a:rPr lang="en-IN" dirty="0"/>
            </a:br>
            <a:endParaRPr lang="en-IN" dirty="0"/>
          </a:p>
        </p:txBody>
      </p:sp>
      <p:sp>
        <p:nvSpPr>
          <p:cNvPr id="3" name="Subtitle 2">
            <a:extLst>
              <a:ext uri="{FF2B5EF4-FFF2-40B4-BE49-F238E27FC236}">
                <a16:creationId xmlns:a16="http://schemas.microsoft.com/office/drawing/2014/main" id="{D6521C73-4D79-4FA3-982B-D7D26679D952}"/>
              </a:ext>
            </a:extLst>
          </p:cNvPr>
          <p:cNvSpPr>
            <a:spLocks noGrp="1"/>
          </p:cNvSpPr>
          <p:nvPr>
            <p:ph type="subTitle" idx="1"/>
          </p:nvPr>
        </p:nvSpPr>
        <p:spPr/>
        <p:txBody>
          <a:bodyPr/>
          <a:lstStyle/>
          <a:p>
            <a:r>
              <a:rPr lang="en-IN" dirty="0"/>
              <a:t>MLIB-Paper VIII- Data Centres and Referral Centres-Lecture 2-By-</a:t>
            </a:r>
          </a:p>
          <a:p>
            <a:r>
              <a:rPr lang="en-IN" sz="2800" b="1" dirty="0"/>
              <a:t>Dr </a:t>
            </a:r>
            <a:r>
              <a:rPr lang="en-IN" sz="2800" b="1" dirty="0" err="1"/>
              <a:t>Sonal</a:t>
            </a:r>
            <a:r>
              <a:rPr lang="en-IN" sz="2800" b="1" dirty="0"/>
              <a:t> Singh</a:t>
            </a:r>
          </a:p>
        </p:txBody>
      </p:sp>
    </p:spTree>
    <p:extLst>
      <p:ext uri="{BB962C8B-B14F-4D97-AF65-F5344CB8AC3E}">
        <p14:creationId xmlns:p14="http://schemas.microsoft.com/office/powerpoint/2010/main" val="722517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F319E-C65D-4B0D-9724-CA6FB389C709}"/>
              </a:ext>
            </a:extLst>
          </p:cNvPr>
          <p:cNvSpPr>
            <a:spLocks noGrp="1"/>
          </p:cNvSpPr>
          <p:nvPr>
            <p:ph type="title"/>
          </p:nvPr>
        </p:nvSpPr>
        <p:spPr/>
        <p:txBody>
          <a:bodyPr/>
          <a:lstStyle/>
          <a:p>
            <a:r>
              <a:rPr lang="en-IN" sz="4000" b="1" dirty="0"/>
              <a:t>FUNCTIONS OF DATA CENTRE</a:t>
            </a:r>
            <a:endParaRPr lang="en-IN" b="1" dirty="0"/>
          </a:p>
        </p:txBody>
      </p:sp>
      <p:sp>
        <p:nvSpPr>
          <p:cNvPr id="3" name="Content Placeholder 2">
            <a:extLst>
              <a:ext uri="{FF2B5EF4-FFF2-40B4-BE49-F238E27FC236}">
                <a16:creationId xmlns:a16="http://schemas.microsoft.com/office/drawing/2014/main" id="{0F8CF22E-31D6-43AD-841C-E1B6CDDD9405}"/>
              </a:ext>
            </a:extLst>
          </p:cNvPr>
          <p:cNvSpPr>
            <a:spLocks noGrp="1"/>
          </p:cNvSpPr>
          <p:nvPr>
            <p:ph idx="1"/>
          </p:nvPr>
        </p:nvSpPr>
        <p:spPr/>
        <p:txBody>
          <a:bodyPr>
            <a:normAutofit fontScale="92500"/>
          </a:bodyPr>
          <a:lstStyle/>
          <a:p>
            <a:pPr>
              <a:lnSpc>
                <a:spcPct val="150000"/>
              </a:lnSpc>
            </a:pPr>
            <a:r>
              <a:rPr lang="en-IN" sz="2400" dirty="0"/>
              <a:t>Three main functions of data centre are-</a:t>
            </a:r>
          </a:p>
          <a:p>
            <a:pPr>
              <a:lnSpc>
                <a:spcPct val="150000"/>
              </a:lnSpc>
            </a:pPr>
            <a:r>
              <a:rPr lang="en-IN" sz="2400" dirty="0"/>
              <a:t>1. Data compilation- The generated data should be compiled to put it to use . It involves collection , correction and grouping.</a:t>
            </a:r>
          </a:p>
          <a:p>
            <a:pPr>
              <a:lnSpc>
                <a:spcPct val="150000"/>
              </a:lnSpc>
            </a:pPr>
            <a:r>
              <a:rPr lang="en-IN" sz="2400" dirty="0"/>
              <a:t>2. Evaluation- The data collected are evaluated by other users for its utility.</a:t>
            </a:r>
          </a:p>
          <a:p>
            <a:pPr>
              <a:lnSpc>
                <a:spcPct val="150000"/>
              </a:lnSpc>
            </a:pPr>
            <a:r>
              <a:rPr lang="en-IN" sz="2400" dirty="0"/>
              <a:t>3. Dissemination- data disseminated to prevent duplication.</a:t>
            </a:r>
          </a:p>
          <a:p>
            <a:pPr>
              <a:lnSpc>
                <a:spcPct val="150000"/>
              </a:lnSpc>
            </a:pPr>
            <a:endParaRPr lang="en-IN" sz="2800" dirty="0"/>
          </a:p>
        </p:txBody>
      </p:sp>
    </p:spTree>
    <p:extLst>
      <p:ext uri="{BB962C8B-B14F-4D97-AF65-F5344CB8AC3E}">
        <p14:creationId xmlns:p14="http://schemas.microsoft.com/office/powerpoint/2010/main" val="859719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6AE09-32AB-4E55-9C2C-28BBD45DF553}"/>
              </a:ext>
            </a:extLst>
          </p:cNvPr>
          <p:cNvSpPr>
            <a:spLocks noGrp="1"/>
          </p:cNvSpPr>
          <p:nvPr>
            <p:ph type="title"/>
          </p:nvPr>
        </p:nvSpPr>
        <p:spPr/>
        <p:txBody>
          <a:bodyPr/>
          <a:lstStyle/>
          <a:p>
            <a:r>
              <a:rPr lang="en-IN" sz="4000" b="1" dirty="0"/>
              <a:t>BASIC PRINCIPLES Of ORGANISATION OF DATA CENTRE</a:t>
            </a:r>
            <a:endParaRPr lang="en-IN" b="1" dirty="0"/>
          </a:p>
        </p:txBody>
      </p:sp>
      <p:sp>
        <p:nvSpPr>
          <p:cNvPr id="3" name="Content Placeholder 2">
            <a:extLst>
              <a:ext uri="{FF2B5EF4-FFF2-40B4-BE49-F238E27FC236}">
                <a16:creationId xmlns:a16="http://schemas.microsoft.com/office/drawing/2014/main" id="{00191691-6E90-411E-B798-A176B7720AB1}"/>
              </a:ext>
            </a:extLst>
          </p:cNvPr>
          <p:cNvSpPr>
            <a:spLocks noGrp="1"/>
          </p:cNvSpPr>
          <p:nvPr>
            <p:ph idx="1"/>
          </p:nvPr>
        </p:nvSpPr>
        <p:spPr/>
        <p:txBody>
          <a:bodyPr>
            <a:normAutofit fontScale="92500"/>
          </a:bodyPr>
          <a:lstStyle/>
          <a:p>
            <a:pPr>
              <a:lnSpc>
                <a:spcPct val="150000"/>
              </a:lnSpc>
            </a:pPr>
            <a:r>
              <a:rPr lang="en-IN" sz="2400" dirty="0"/>
              <a:t>1. Data received and collected from different documents by a group of specialists who decide the importance and relevance of data , control and fit them with the generator source.</a:t>
            </a:r>
          </a:p>
          <a:p>
            <a:pPr>
              <a:lnSpc>
                <a:spcPct val="150000"/>
              </a:lnSpc>
            </a:pPr>
            <a:r>
              <a:rPr lang="en-IN" sz="2400" dirty="0"/>
              <a:t>2.The received data are organised as basic data for their further use in initial form.</a:t>
            </a:r>
          </a:p>
          <a:p>
            <a:pPr>
              <a:lnSpc>
                <a:spcPct val="150000"/>
              </a:lnSpc>
            </a:pPr>
            <a:r>
              <a:rPr lang="en-IN" sz="2400" dirty="0"/>
              <a:t>3.data converted into machine readable form and structured into a database for computer processing.</a:t>
            </a:r>
          </a:p>
        </p:txBody>
      </p:sp>
    </p:spTree>
    <p:extLst>
      <p:ext uri="{BB962C8B-B14F-4D97-AF65-F5344CB8AC3E}">
        <p14:creationId xmlns:p14="http://schemas.microsoft.com/office/powerpoint/2010/main" val="1216490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049D7-5B86-4B79-B354-DEEBDB84FF6C}"/>
              </a:ext>
            </a:extLst>
          </p:cNvPr>
          <p:cNvSpPr>
            <a:spLocks noGrp="1"/>
          </p:cNvSpPr>
          <p:nvPr>
            <p:ph type="title"/>
          </p:nvPr>
        </p:nvSpPr>
        <p:spPr/>
        <p:txBody>
          <a:bodyPr/>
          <a:lstStyle/>
          <a:p>
            <a:r>
              <a:rPr lang="en-IN" sz="4000" b="1" dirty="0"/>
              <a:t>DATA CENTRE- PERSONNEL</a:t>
            </a:r>
            <a:endParaRPr lang="en-IN" b="1" dirty="0"/>
          </a:p>
        </p:txBody>
      </p:sp>
      <p:sp>
        <p:nvSpPr>
          <p:cNvPr id="3" name="Content Placeholder 2">
            <a:extLst>
              <a:ext uri="{FF2B5EF4-FFF2-40B4-BE49-F238E27FC236}">
                <a16:creationId xmlns:a16="http://schemas.microsoft.com/office/drawing/2014/main" id="{F2032E2C-E5FB-4DFB-A1A3-8AEB6F65B63E}"/>
              </a:ext>
            </a:extLst>
          </p:cNvPr>
          <p:cNvSpPr>
            <a:spLocks noGrp="1"/>
          </p:cNvSpPr>
          <p:nvPr>
            <p:ph idx="1"/>
          </p:nvPr>
        </p:nvSpPr>
        <p:spPr/>
        <p:txBody>
          <a:bodyPr>
            <a:normAutofit lnSpcReduction="10000"/>
          </a:bodyPr>
          <a:lstStyle/>
          <a:p>
            <a:r>
              <a:rPr lang="en-IN" sz="2400" dirty="0"/>
              <a:t>For accomplishing various functions efficiently, a data centre should be equipped with suitably trained manpower.</a:t>
            </a:r>
          </a:p>
          <a:p>
            <a:r>
              <a:rPr lang="en-IN" sz="2400" dirty="0"/>
              <a:t>Data centre employs following different categories of personnel-</a:t>
            </a:r>
          </a:p>
          <a:p>
            <a:r>
              <a:rPr lang="en-IN" sz="2400" dirty="0" err="1"/>
              <a:t>i</a:t>
            </a:r>
            <a:r>
              <a:rPr lang="en-IN" sz="2400" dirty="0"/>
              <a:t>) Data Coordinators.</a:t>
            </a:r>
          </a:p>
          <a:p>
            <a:r>
              <a:rPr lang="en-IN" sz="2400" dirty="0"/>
              <a:t>ii) Data Specialists.</a:t>
            </a:r>
          </a:p>
          <a:p>
            <a:r>
              <a:rPr lang="en-IN" sz="2400" dirty="0"/>
              <a:t>iii) Data Analysts.</a:t>
            </a:r>
          </a:p>
          <a:p>
            <a:r>
              <a:rPr lang="en-IN" sz="2400" dirty="0"/>
              <a:t>iv) Programmers.</a:t>
            </a:r>
          </a:p>
        </p:txBody>
      </p:sp>
    </p:spTree>
    <p:extLst>
      <p:ext uri="{BB962C8B-B14F-4D97-AF65-F5344CB8AC3E}">
        <p14:creationId xmlns:p14="http://schemas.microsoft.com/office/powerpoint/2010/main" val="2868581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66D67-6D12-4B20-A3DF-8CEFC6865888}"/>
              </a:ext>
            </a:extLst>
          </p:cNvPr>
          <p:cNvSpPr>
            <a:spLocks noGrp="1"/>
          </p:cNvSpPr>
          <p:nvPr>
            <p:ph type="title"/>
          </p:nvPr>
        </p:nvSpPr>
        <p:spPr/>
        <p:txBody>
          <a:bodyPr/>
          <a:lstStyle/>
          <a:p>
            <a:r>
              <a:rPr lang="en-IN" sz="4000" b="1" dirty="0"/>
              <a:t>DATA SERVICES OF DATA CENTRE</a:t>
            </a:r>
            <a:endParaRPr lang="en-IN" b="1" dirty="0"/>
          </a:p>
        </p:txBody>
      </p:sp>
      <p:sp>
        <p:nvSpPr>
          <p:cNvPr id="3" name="Content Placeholder 2">
            <a:extLst>
              <a:ext uri="{FF2B5EF4-FFF2-40B4-BE49-F238E27FC236}">
                <a16:creationId xmlns:a16="http://schemas.microsoft.com/office/drawing/2014/main" id="{A9844DE5-9FBC-42F0-9392-3B2987F8BBC6}"/>
              </a:ext>
            </a:extLst>
          </p:cNvPr>
          <p:cNvSpPr>
            <a:spLocks noGrp="1"/>
          </p:cNvSpPr>
          <p:nvPr>
            <p:ph idx="1"/>
          </p:nvPr>
        </p:nvSpPr>
        <p:spPr/>
        <p:txBody>
          <a:bodyPr>
            <a:normAutofit lnSpcReduction="10000"/>
          </a:bodyPr>
          <a:lstStyle/>
          <a:p>
            <a:r>
              <a:rPr lang="en-IN" sz="2400" dirty="0"/>
              <a:t>The data centre is expected to provide two basic types of services-</a:t>
            </a:r>
          </a:p>
          <a:p>
            <a:r>
              <a:rPr lang="en-IN" sz="2400" dirty="0" err="1"/>
              <a:t>i</a:t>
            </a:r>
            <a:r>
              <a:rPr lang="en-IN" sz="2400" dirty="0"/>
              <a:t>- answer user queries,</a:t>
            </a:r>
          </a:p>
          <a:p>
            <a:r>
              <a:rPr lang="en-IN" sz="2400" dirty="0"/>
              <a:t>ii- supply the processed/synthesised data . This data is processed from basic data.</a:t>
            </a:r>
          </a:p>
          <a:p>
            <a:r>
              <a:rPr lang="en-IN" sz="2400" dirty="0"/>
              <a:t>The data services may be provided on demand or on anticipatory basis.</a:t>
            </a:r>
          </a:p>
          <a:p>
            <a:r>
              <a:rPr lang="en-IN" sz="2400" dirty="0"/>
              <a:t>The data centre collects, processes data for its dissemination to answer the user queries.</a:t>
            </a:r>
          </a:p>
        </p:txBody>
      </p:sp>
    </p:spTree>
    <p:extLst>
      <p:ext uri="{BB962C8B-B14F-4D97-AF65-F5344CB8AC3E}">
        <p14:creationId xmlns:p14="http://schemas.microsoft.com/office/powerpoint/2010/main" val="1665499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6E43C-6B68-4AE3-B6FB-3CCB6E2F9DC0}"/>
              </a:ext>
            </a:extLst>
          </p:cNvPr>
          <p:cNvSpPr>
            <a:spLocks noGrp="1"/>
          </p:cNvSpPr>
          <p:nvPr>
            <p:ph type="title"/>
          </p:nvPr>
        </p:nvSpPr>
        <p:spPr/>
        <p:txBody>
          <a:bodyPr>
            <a:normAutofit fontScale="90000"/>
          </a:bodyPr>
          <a:lstStyle/>
          <a:p>
            <a:r>
              <a:rPr lang="en-IN" sz="4400" b="1" dirty="0"/>
              <a:t>DATA CENTRES : TYPES AND LEVELS</a:t>
            </a:r>
            <a:endParaRPr lang="en-IN" b="1" dirty="0"/>
          </a:p>
        </p:txBody>
      </p:sp>
      <p:sp>
        <p:nvSpPr>
          <p:cNvPr id="3" name="Content Placeholder 2">
            <a:extLst>
              <a:ext uri="{FF2B5EF4-FFF2-40B4-BE49-F238E27FC236}">
                <a16:creationId xmlns:a16="http://schemas.microsoft.com/office/drawing/2014/main" id="{9E59A484-4786-47C2-93D3-5AD474A0BEA2}"/>
              </a:ext>
            </a:extLst>
          </p:cNvPr>
          <p:cNvSpPr>
            <a:spLocks noGrp="1"/>
          </p:cNvSpPr>
          <p:nvPr>
            <p:ph idx="1"/>
          </p:nvPr>
        </p:nvSpPr>
        <p:spPr/>
        <p:txBody>
          <a:bodyPr>
            <a:normAutofit fontScale="25000" lnSpcReduction="20000"/>
          </a:bodyPr>
          <a:lstStyle/>
          <a:p>
            <a:r>
              <a:rPr lang="en-IN" sz="9600" dirty="0"/>
              <a:t>Data centres vary both in scope and size.</a:t>
            </a:r>
          </a:p>
          <a:p>
            <a:r>
              <a:rPr lang="en-IN" sz="9600" dirty="0"/>
              <a:t>A data centre can be established at Local, Regional, National and International level.</a:t>
            </a:r>
          </a:p>
          <a:p>
            <a:r>
              <a:rPr lang="en-IN" sz="9600" dirty="0"/>
              <a:t>The data services either exclusively offered by three different data centres, or collectively by one or two centres of the following types-</a:t>
            </a:r>
          </a:p>
          <a:p>
            <a:r>
              <a:rPr lang="en-IN" sz="9600" b="1" dirty="0"/>
              <a:t>1. Data Evaluation Centre (DEC</a:t>
            </a:r>
            <a:r>
              <a:rPr lang="en-IN" sz="9600" dirty="0"/>
              <a:t>)- includes organisation which generate critical data systems . Its basic function is to compile, process and to evaluate data in a specialised area . These are one or two only for each country. </a:t>
            </a:r>
          </a:p>
          <a:p>
            <a:pPr marL="0" indent="0">
              <a:buNone/>
            </a:pPr>
            <a:endParaRPr lang="en-IN" sz="9600" dirty="0"/>
          </a:p>
          <a:p>
            <a:pPr marL="0" indent="0">
              <a:buNone/>
            </a:pPr>
            <a:r>
              <a:rPr lang="en-IN" sz="4400" dirty="0"/>
              <a:t> </a:t>
            </a:r>
          </a:p>
          <a:p>
            <a:endParaRPr lang="en-IN" dirty="0"/>
          </a:p>
        </p:txBody>
      </p:sp>
    </p:spTree>
    <p:extLst>
      <p:ext uri="{BB962C8B-B14F-4D97-AF65-F5344CB8AC3E}">
        <p14:creationId xmlns:p14="http://schemas.microsoft.com/office/powerpoint/2010/main" val="658907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6E43C-6B68-4AE3-B6FB-3CCB6E2F9DC0}"/>
              </a:ext>
            </a:extLst>
          </p:cNvPr>
          <p:cNvSpPr>
            <a:spLocks noGrp="1"/>
          </p:cNvSpPr>
          <p:nvPr>
            <p:ph type="title"/>
          </p:nvPr>
        </p:nvSpPr>
        <p:spPr/>
        <p:txBody>
          <a:bodyPr>
            <a:normAutofit fontScale="90000"/>
          </a:bodyPr>
          <a:lstStyle/>
          <a:p>
            <a:r>
              <a:rPr lang="en-IN" sz="4400" b="1" dirty="0"/>
              <a:t>DATA CENTRES : TYPES AND LEVELS</a:t>
            </a:r>
            <a:endParaRPr lang="en-IN" b="1" dirty="0"/>
          </a:p>
        </p:txBody>
      </p:sp>
      <p:sp>
        <p:nvSpPr>
          <p:cNvPr id="3" name="Content Placeholder 2">
            <a:extLst>
              <a:ext uri="{FF2B5EF4-FFF2-40B4-BE49-F238E27FC236}">
                <a16:creationId xmlns:a16="http://schemas.microsoft.com/office/drawing/2014/main" id="{9E59A484-4786-47C2-93D3-5AD474A0BEA2}"/>
              </a:ext>
            </a:extLst>
          </p:cNvPr>
          <p:cNvSpPr>
            <a:spLocks noGrp="1"/>
          </p:cNvSpPr>
          <p:nvPr>
            <p:ph idx="1"/>
          </p:nvPr>
        </p:nvSpPr>
        <p:spPr/>
        <p:txBody>
          <a:bodyPr>
            <a:normAutofit lnSpcReduction="10000"/>
          </a:bodyPr>
          <a:lstStyle/>
          <a:p>
            <a:pPr>
              <a:buFont typeface="Wingdings" panose="05000000000000000000" pitchFamily="2" charset="2"/>
              <a:buChar char="Ø"/>
            </a:pPr>
            <a:r>
              <a:rPr lang="en-IN" sz="2400" b="1" dirty="0"/>
              <a:t>2.1- Data Dissemination Centre (Local) (DDC</a:t>
            </a:r>
            <a:r>
              <a:rPr lang="en-IN" sz="2400" dirty="0"/>
              <a:t>)-These are established at the local level and cover a wide subject area. These are also a part and parcel of DECs. The user gets the data from Dec through local-DDC or sometimes directly from DECs. It offers following services-</a:t>
            </a:r>
          </a:p>
          <a:p>
            <a:pPr marL="0" indent="0">
              <a:buNone/>
            </a:pPr>
            <a:r>
              <a:rPr lang="en-IN" sz="2400" dirty="0"/>
              <a:t>      -offer references from collected published compilations.</a:t>
            </a:r>
          </a:p>
          <a:p>
            <a:pPr marL="0" indent="0">
              <a:buNone/>
            </a:pPr>
            <a:r>
              <a:rPr lang="en-IN" sz="2400" dirty="0"/>
              <a:t>      -services from stored /collected machine readable data.</a:t>
            </a:r>
          </a:p>
          <a:p>
            <a:pPr marL="0" indent="0">
              <a:buNone/>
            </a:pPr>
            <a:r>
              <a:rPr lang="en-IN" sz="2400" dirty="0"/>
              <a:t>      -assisting user in data finding . </a:t>
            </a:r>
          </a:p>
          <a:p>
            <a:pPr marL="0" indent="0">
              <a:buNone/>
            </a:pPr>
            <a:r>
              <a:rPr lang="en-IN" sz="2400" dirty="0"/>
              <a:t>      -publish secondary publications on data.</a:t>
            </a:r>
          </a:p>
          <a:p>
            <a:pPr marL="0" indent="0">
              <a:buNone/>
            </a:pPr>
            <a:endParaRPr lang="en-IN" sz="2400" dirty="0"/>
          </a:p>
          <a:p>
            <a:endParaRPr lang="en-IN" dirty="0"/>
          </a:p>
        </p:txBody>
      </p:sp>
    </p:spTree>
    <p:extLst>
      <p:ext uri="{BB962C8B-B14F-4D97-AF65-F5344CB8AC3E}">
        <p14:creationId xmlns:p14="http://schemas.microsoft.com/office/powerpoint/2010/main" val="1150062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6E43C-6B68-4AE3-B6FB-3CCB6E2F9DC0}"/>
              </a:ext>
            </a:extLst>
          </p:cNvPr>
          <p:cNvSpPr>
            <a:spLocks noGrp="1"/>
          </p:cNvSpPr>
          <p:nvPr>
            <p:ph type="title"/>
          </p:nvPr>
        </p:nvSpPr>
        <p:spPr/>
        <p:txBody>
          <a:bodyPr>
            <a:normAutofit fontScale="90000"/>
          </a:bodyPr>
          <a:lstStyle/>
          <a:p>
            <a:r>
              <a:rPr lang="en-IN" sz="4400" b="1" dirty="0"/>
              <a:t>DATA CENTRES : TYPES AND LEVELS</a:t>
            </a:r>
            <a:endParaRPr lang="en-IN" b="1" dirty="0"/>
          </a:p>
        </p:txBody>
      </p:sp>
      <p:sp>
        <p:nvSpPr>
          <p:cNvPr id="3" name="Content Placeholder 2">
            <a:extLst>
              <a:ext uri="{FF2B5EF4-FFF2-40B4-BE49-F238E27FC236}">
                <a16:creationId xmlns:a16="http://schemas.microsoft.com/office/drawing/2014/main" id="{9E59A484-4786-47C2-93D3-5AD474A0BEA2}"/>
              </a:ext>
            </a:extLst>
          </p:cNvPr>
          <p:cNvSpPr>
            <a:spLocks noGrp="1"/>
          </p:cNvSpPr>
          <p:nvPr>
            <p:ph idx="1"/>
          </p:nvPr>
        </p:nvSpPr>
        <p:spPr/>
        <p:txBody>
          <a:bodyPr>
            <a:normAutofit/>
          </a:bodyPr>
          <a:lstStyle/>
          <a:p>
            <a:pPr>
              <a:buFont typeface="Wingdings" panose="05000000000000000000" pitchFamily="2" charset="2"/>
              <a:buChar char="Ø"/>
            </a:pPr>
            <a:r>
              <a:rPr lang="en-IN" sz="2400" b="1" dirty="0"/>
              <a:t>2.2- Data Dissemination Centre (Global) (DDC</a:t>
            </a:r>
            <a:r>
              <a:rPr lang="en-IN" sz="2400" dirty="0"/>
              <a:t>)-These are established at Global level. It is highly specialised in subject matter and responds only to such information to readers.</a:t>
            </a:r>
          </a:p>
          <a:p>
            <a:pPr>
              <a:buFont typeface="Wingdings" panose="05000000000000000000" pitchFamily="2" charset="2"/>
              <a:buChar char="Ø"/>
            </a:pPr>
            <a:r>
              <a:rPr lang="en-IN" sz="2400" dirty="0"/>
              <a:t>It stores all output products of Data Evaluation Centre in the respective field.</a:t>
            </a:r>
          </a:p>
          <a:p>
            <a:pPr>
              <a:buFont typeface="Wingdings" panose="05000000000000000000" pitchFamily="2" charset="2"/>
              <a:buChar char="Ø"/>
            </a:pPr>
            <a:r>
              <a:rPr lang="en-IN" sz="2400" dirty="0"/>
              <a:t>It disseminates data on user’s request.</a:t>
            </a:r>
          </a:p>
          <a:p>
            <a:pPr>
              <a:buFont typeface="Wingdings" panose="05000000000000000000" pitchFamily="2" charset="2"/>
              <a:buChar char="Ø"/>
            </a:pPr>
            <a:r>
              <a:rPr lang="en-IN" sz="2400" dirty="0"/>
              <a:t>It provides necessary information to a Data Referral Centre (DRC).</a:t>
            </a:r>
          </a:p>
          <a:p>
            <a:pPr marL="0" indent="0">
              <a:buNone/>
            </a:pPr>
            <a:endParaRPr lang="en-IN" sz="2400" dirty="0"/>
          </a:p>
          <a:p>
            <a:endParaRPr lang="en-IN" dirty="0"/>
          </a:p>
        </p:txBody>
      </p:sp>
    </p:spTree>
    <p:extLst>
      <p:ext uri="{BB962C8B-B14F-4D97-AF65-F5344CB8AC3E}">
        <p14:creationId xmlns:p14="http://schemas.microsoft.com/office/powerpoint/2010/main" val="3815008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6E43C-6B68-4AE3-B6FB-3CCB6E2F9DC0}"/>
              </a:ext>
            </a:extLst>
          </p:cNvPr>
          <p:cNvSpPr>
            <a:spLocks noGrp="1"/>
          </p:cNvSpPr>
          <p:nvPr>
            <p:ph type="title"/>
          </p:nvPr>
        </p:nvSpPr>
        <p:spPr/>
        <p:txBody>
          <a:bodyPr>
            <a:normAutofit fontScale="90000"/>
          </a:bodyPr>
          <a:lstStyle/>
          <a:p>
            <a:r>
              <a:rPr lang="en-IN" sz="4400" b="1" dirty="0"/>
              <a:t>DATA CENTRES : TYPES AND LEVELS</a:t>
            </a:r>
            <a:endParaRPr lang="en-IN" b="1" dirty="0"/>
          </a:p>
        </p:txBody>
      </p:sp>
      <p:sp>
        <p:nvSpPr>
          <p:cNvPr id="3" name="Content Placeholder 2">
            <a:extLst>
              <a:ext uri="{FF2B5EF4-FFF2-40B4-BE49-F238E27FC236}">
                <a16:creationId xmlns:a16="http://schemas.microsoft.com/office/drawing/2014/main" id="{9E59A484-4786-47C2-93D3-5AD474A0BEA2}"/>
              </a:ext>
            </a:extLst>
          </p:cNvPr>
          <p:cNvSpPr>
            <a:spLocks noGrp="1"/>
          </p:cNvSpPr>
          <p:nvPr>
            <p:ph idx="1"/>
          </p:nvPr>
        </p:nvSpPr>
        <p:spPr/>
        <p:txBody>
          <a:bodyPr>
            <a:normAutofit/>
          </a:bodyPr>
          <a:lstStyle/>
          <a:p>
            <a:pPr>
              <a:buFont typeface="Wingdings" panose="05000000000000000000" pitchFamily="2" charset="2"/>
              <a:buChar char="Ø"/>
            </a:pPr>
            <a:r>
              <a:rPr lang="en-IN" sz="2400" b="1" dirty="0"/>
              <a:t>3. - Data Referral Centre (Global) (DDC</a:t>
            </a:r>
            <a:r>
              <a:rPr lang="en-IN" sz="2400" dirty="0"/>
              <a:t>)-There can only be a single DRC established at Global Level. This serves the users through out the world.</a:t>
            </a:r>
          </a:p>
          <a:p>
            <a:pPr>
              <a:buFont typeface="Wingdings" panose="05000000000000000000" pitchFamily="2" charset="2"/>
              <a:buChar char="Ø"/>
            </a:pPr>
            <a:r>
              <a:rPr lang="en-IN" sz="2400" dirty="0"/>
              <a:t>It collects world wide information on data resources.</a:t>
            </a:r>
          </a:p>
          <a:p>
            <a:pPr>
              <a:buFont typeface="Wingdings" panose="05000000000000000000" pitchFamily="2" charset="2"/>
              <a:buChar char="Ø"/>
            </a:pPr>
            <a:r>
              <a:rPr lang="en-IN" sz="2400" dirty="0"/>
              <a:t>Prepare comprehensive file with detailed subject index for data access.</a:t>
            </a:r>
          </a:p>
          <a:p>
            <a:pPr>
              <a:buFont typeface="Wingdings" panose="05000000000000000000" pitchFamily="2" charset="2"/>
              <a:buChar char="Ø"/>
            </a:pPr>
            <a:r>
              <a:rPr lang="en-IN" sz="2400" dirty="0"/>
              <a:t>Refer users to appropriate sources.</a:t>
            </a:r>
          </a:p>
          <a:p>
            <a:pPr marL="0" indent="0">
              <a:buNone/>
            </a:pPr>
            <a:endParaRPr lang="en-IN" sz="2400" dirty="0"/>
          </a:p>
          <a:p>
            <a:endParaRPr lang="en-IN" dirty="0"/>
          </a:p>
        </p:txBody>
      </p:sp>
    </p:spTree>
    <p:extLst>
      <p:ext uri="{BB962C8B-B14F-4D97-AF65-F5344CB8AC3E}">
        <p14:creationId xmlns:p14="http://schemas.microsoft.com/office/powerpoint/2010/main" val="1632581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CODATA- Committee on Data for Science and Technology</a:t>
            </a: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lstStyle/>
          <a:p>
            <a:r>
              <a:rPr lang="en-IN" sz="2400" dirty="0"/>
              <a:t>As data can be used by different agencies in different forms, it was considered as collective effort.</a:t>
            </a:r>
          </a:p>
          <a:p>
            <a:r>
              <a:rPr lang="en-IN" sz="2400" dirty="0"/>
              <a:t>Many academic and research institutions, Government institutions and also international institutions started participating in this activity.</a:t>
            </a:r>
          </a:p>
          <a:p>
            <a:r>
              <a:rPr lang="en-IN" sz="2400" dirty="0"/>
              <a:t>In 1963, National Standard Reference Data System (NSRDS) was established in USA.</a:t>
            </a:r>
          </a:p>
          <a:p>
            <a:r>
              <a:rPr lang="en-IN" sz="2400" dirty="0"/>
              <a:t>Data compilation activities also started in other countries like France, Japan, Germany, UK.</a:t>
            </a:r>
          </a:p>
          <a:p>
            <a:endParaRPr lang="en-IN" sz="2400" dirty="0"/>
          </a:p>
          <a:p>
            <a:endParaRPr lang="en-IN" dirty="0"/>
          </a:p>
        </p:txBody>
      </p:sp>
    </p:spTree>
    <p:extLst>
      <p:ext uri="{BB962C8B-B14F-4D97-AF65-F5344CB8AC3E}">
        <p14:creationId xmlns:p14="http://schemas.microsoft.com/office/powerpoint/2010/main" val="2416835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CODATA- </a:t>
            </a:r>
            <a:br>
              <a:rPr lang="en-IN" sz="4400" b="1" dirty="0"/>
            </a:br>
            <a:r>
              <a:rPr lang="en-IN" sz="4400" b="1" dirty="0" err="1"/>
              <a:t>cont</a:t>
            </a:r>
            <a:r>
              <a:rPr lang="en-IN" sz="4400" b="1" dirty="0"/>
              <a:t>……….</a:t>
            </a: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lstStyle/>
          <a:p>
            <a:r>
              <a:rPr lang="en-IN" sz="2400" dirty="0"/>
              <a:t>Though many countries started participating in data compilation activities, yet coordination part was missing among various data compilation and data gathering activities located globally.</a:t>
            </a:r>
          </a:p>
          <a:p>
            <a:r>
              <a:rPr lang="en-IN" sz="2400" dirty="0"/>
              <a:t>A need of central agency was felt which can coordinate and share its activities with other countries.</a:t>
            </a:r>
          </a:p>
          <a:p>
            <a:r>
              <a:rPr lang="en-IN" sz="2400" dirty="0"/>
              <a:t>In 1966, International Council of Scientific Union (ICSU) created CODATA to promote and encourage compilation, evaluation and dissemination of reliable numerical data.</a:t>
            </a:r>
          </a:p>
          <a:p>
            <a:pPr marL="0" indent="0">
              <a:buNone/>
            </a:pPr>
            <a:endParaRPr lang="en-IN" sz="2400" dirty="0"/>
          </a:p>
          <a:p>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331092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643C-1847-4E62-85DF-8B999248BBDF}"/>
              </a:ext>
            </a:extLst>
          </p:cNvPr>
          <p:cNvSpPr>
            <a:spLocks noGrp="1"/>
          </p:cNvSpPr>
          <p:nvPr>
            <p:ph type="title"/>
          </p:nvPr>
        </p:nvSpPr>
        <p:spPr/>
        <p:txBody>
          <a:bodyPr>
            <a:normAutofit/>
          </a:bodyPr>
          <a:lstStyle/>
          <a:p>
            <a:r>
              <a:rPr lang="en-IN" sz="4000" b="1" dirty="0"/>
              <a:t>INTRODUCTION</a:t>
            </a:r>
            <a:br>
              <a:rPr lang="en-IN" sz="4000" b="1" dirty="0"/>
            </a:br>
            <a:endParaRPr lang="en-IN" sz="4000" b="1" dirty="0"/>
          </a:p>
        </p:txBody>
      </p:sp>
      <p:sp>
        <p:nvSpPr>
          <p:cNvPr id="3" name="Content Placeholder 2">
            <a:extLst>
              <a:ext uri="{FF2B5EF4-FFF2-40B4-BE49-F238E27FC236}">
                <a16:creationId xmlns:a16="http://schemas.microsoft.com/office/drawing/2014/main" id="{5E1A992F-0A86-444E-B27B-0D30A59308BA}"/>
              </a:ext>
            </a:extLst>
          </p:cNvPr>
          <p:cNvSpPr>
            <a:spLocks noGrp="1"/>
          </p:cNvSpPr>
          <p:nvPr>
            <p:ph idx="1"/>
          </p:nvPr>
        </p:nvSpPr>
        <p:spPr>
          <a:xfrm>
            <a:off x="677334" y="1578543"/>
            <a:ext cx="8596668" cy="4462819"/>
          </a:xfrm>
        </p:spPr>
        <p:txBody>
          <a:bodyPr>
            <a:normAutofit/>
          </a:bodyPr>
          <a:lstStyle/>
          <a:p>
            <a:pPr>
              <a:lnSpc>
                <a:spcPct val="150000"/>
              </a:lnSpc>
              <a:buFont typeface="Wingdings" panose="05000000000000000000" pitchFamily="2" charset="2"/>
              <a:buChar char="Ø"/>
            </a:pPr>
            <a:r>
              <a:rPr lang="en-IN" sz="2400" dirty="0"/>
              <a:t>Society has undergone changes from Agricultural to Industrial and then to knowledge society.</a:t>
            </a:r>
          </a:p>
          <a:p>
            <a:pPr>
              <a:lnSpc>
                <a:spcPct val="150000"/>
              </a:lnSpc>
              <a:buFont typeface="Wingdings" panose="05000000000000000000" pitchFamily="2" charset="2"/>
              <a:buChar char="Ø"/>
            </a:pPr>
            <a:r>
              <a:rPr lang="en-IN" sz="2400" dirty="0"/>
              <a:t>Accordingly, information institutions are also modifying themselves to serve the changing society.</a:t>
            </a:r>
          </a:p>
          <a:p>
            <a:pPr>
              <a:lnSpc>
                <a:spcPct val="150000"/>
              </a:lnSpc>
              <a:buFont typeface="Wingdings" panose="05000000000000000000" pitchFamily="2" charset="2"/>
              <a:buChar char="Ø"/>
            </a:pPr>
            <a:r>
              <a:rPr lang="en-IN" sz="2400" dirty="0"/>
              <a:t>Some of the popular categories of information institutions are, Libraries, Documentation Centres, Information Analysis Centres, Data Centres, Referral Centres, etc.</a:t>
            </a:r>
          </a:p>
        </p:txBody>
      </p:sp>
    </p:spTree>
    <p:extLst>
      <p:ext uri="{BB962C8B-B14F-4D97-AF65-F5344CB8AC3E}">
        <p14:creationId xmlns:p14="http://schemas.microsoft.com/office/powerpoint/2010/main" val="2325286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CODATA- </a:t>
            </a:r>
            <a:br>
              <a:rPr lang="en-IN" sz="4400" b="1" dirty="0"/>
            </a:br>
            <a:r>
              <a:rPr lang="en-IN" sz="4400" b="1" dirty="0" err="1"/>
              <a:t>cont</a:t>
            </a:r>
            <a:r>
              <a:rPr lang="en-IN" sz="4400" b="1" dirty="0"/>
              <a:t>……….</a:t>
            </a: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fontScale="92500" lnSpcReduction="20000"/>
          </a:bodyPr>
          <a:lstStyle/>
          <a:p>
            <a:r>
              <a:rPr lang="en-IN" sz="2400" dirty="0"/>
              <a:t>CODATA provides Scientists and Engineers with access to international data activities for increased awareness, direct cooperation and new knowledge. </a:t>
            </a:r>
          </a:p>
          <a:p>
            <a:r>
              <a:rPr lang="en-IN" sz="2400" dirty="0"/>
              <a:t>OBJECTIVES-</a:t>
            </a:r>
          </a:p>
          <a:p>
            <a:r>
              <a:rPr lang="en-IN" sz="2400" dirty="0"/>
              <a:t>To improve quality and accessibility of data.</a:t>
            </a:r>
          </a:p>
          <a:p>
            <a:r>
              <a:rPr lang="en-IN" sz="2400" dirty="0"/>
              <a:t>To improve the methods of data acquisition, management, analysis and evaluation.</a:t>
            </a:r>
          </a:p>
          <a:p>
            <a:r>
              <a:rPr lang="en-IN" sz="2400" dirty="0"/>
              <a:t>To facilitate international cooperation among institutions participating in collection, organisation and use.</a:t>
            </a:r>
          </a:p>
          <a:p>
            <a:r>
              <a:rPr lang="en-IN" sz="2400" dirty="0"/>
              <a:t>Promoting increasing awareness for participation in these activities.</a:t>
            </a:r>
          </a:p>
          <a:p>
            <a:endParaRPr lang="en-IN" sz="2400" dirty="0"/>
          </a:p>
          <a:p>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3008084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CODATA- </a:t>
            </a:r>
            <a:br>
              <a:rPr lang="en-IN" sz="4400" b="1" dirty="0"/>
            </a:br>
            <a:r>
              <a:rPr lang="en-IN" sz="4400" b="1" dirty="0" err="1"/>
              <a:t>cont</a:t>
            </a:r>
            <a:r>
              <a:rPr lang="en-IN" sz="4400" b="1" dirty="0"/>
              <a:t>……….</a:t>
            </a: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a:bodyPr>
          <a:lstStyle/>
          <a:p>
            <a:r>
              <a:rPr lang="en-IN" sz="2400" dirty="0"/>
              <a:t>PUBLICATIONS-</a:t>
            </a:r>
          </a:p>
          <a:p>
            <a:r>
              <a:rPr lang="en-IN" sz="2400" dirty="0"/>
              <a:t>CODATA Newsletter- announces publication of current data compilations, with comments, contents and accessibility.</a:t>
            </a:r>
          </a:p>
          <a:p>
            <a:r>
              <a:rPr lang="en-IN" sz="2400" dirty="0"/>
              <a:t>CODATA Bulletins.</a:t>
            </a:r>
          </a:p>
          <a:p>
            <a:r>
              <a:rPr lang="en-IN" sz="2400" dirty="0"/>
              <a:t>CODATA Directories of Data sources.</a:t>
            </a:r>
          </a:p>
          <a:p>
            <a:r>
              <a:rPr lang="en-IN" sz="2400" dirty="0"/>
              <a:t>CODATA Referral Database.</a:t>
            </a:r>
          </a:p>
          <a:p>
            <a:endParaRPr lang="en-IN" sz="2400" dirty="0"/>
          </a:p>
          <a:p>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2901012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a:bodyPr>
          <a:lstStyle/>
          <a:p>
            <a:r>
              <a:rPr lang="en-IN" sz="4400" b="1" dirty="0"/>
              <a:t>INTERNATIONAL DATA CENTRES</a:t>
            </a: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lnSpcReduction="10000"/>
          </a:bodyPr>
          <a:lstStyle/>
          <a:p>
            <a:r>
              <a:rPr lang="en-IN" sz="2400" dirty="0"/>
              <a:t>1</a:t>
            </a:r>
            <a:r>
              <a:rPr lang="en-IN" sz="2400" b="1" dirty="0"/>
              <a:t>. NASA Astronomical Data Centre (ADC</a:t>
            </a:r>
            <a:r>
              <a:rPr lang="en-IN" sz="2400" dirty="0"/>
              <a:t>)- publishes astronomical data and journal tables.</a:t>
            </a:r>
          </a:p>
          <a:p>
            <a:r>
              <a:rPr lang="en-IN" sz="2400" b="1" dirty="0"/>
              <a:t>INTERNATION CENTRE FOR DIFFRACTION DATA (ICDD)- </a:t>
            </a:r>
            <a:r>
              <a:rPr lang="en-IN" sz="2400" dirty="0"/>
              <a:t>It is a non-profit Scientific and Technical organisation. It has world wide membership from academics, Government and industries. The centre is dedicated towards collection , storage, editing, publication and dissemination of data pertaining to power diffraction for the identification of crystalline materials. It has vision to encourage the use of the Power Diffraction File (PDF) for phase identification of crystalline materials.</a:t>
            </a:r>
            <a:endParaRPr lang="en-IN" sz="2400" b="1" dirty="0"/>
          </a:p>
          <a:p>
            <a:pPr marL="0" indent="0">
              <a:buNone/>
            </a:pPr>
            <a:endParaRPr lang="en-IN" sz="2400" dirty="0"/>
          </a:p>
          <a:p>
            <a:pPr marL="0" indent="0">
              <a:buNone/>
            </a:pPr>
            <a:endParaRPr lang="en-IN" sz="2400" dirty="0"/>
          </a:p>
          <a:p>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797802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a:bodyPr>
          <a:lstStyle/>
          <a:p>
            <a:r>
              <a:rPr lang="en-IN" sz="4400" b="1" dirty="0"/>
              <a:t>NATIONAL DATA CENTRES</a:t>
            </a: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a:bodyPr>
          <a:lstStyle/>
          <a:p>
            <a:r>
              <a:rPr lang="en-IN" sz="2400" dirty="0"/>
              <a:t>India being the World’s second largest Scientific and Technological base, contributes significantly in Research and Development activities. Several institutions like, Council of Scientific and Industrial Research (CSIR), Indian Council of Medical Research (ICMR), Indian Council of Agricultural research (ICAR),Indian Space Research Organisation (ISRO), Defence Research and Development Organisation (DRDO) and many other academic and research institutions are engaged in data generation and compilation activities.</a:t>
            </a:r>
          </a:p>
          <a:p>
            <a:pPr marL="0" indent="0">
              <a:buNone/>
            </a:pPr>
            <a:endParaRPr lang="en-IN" sz="2400" dirty="0"/>
          </a:p>
          <a:p>
            <a:pPr marL="0" indent="0">
              <a:buNone/>
            </a:pPr>
            <a:endParaRPr lang="en-IN" sz="2400" dirty="0"/>
          </a:p>
          <a:p>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1514439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NATIONAL DATA CENTRES</a:t>
            </a:r>
            <a:br>
              <a:rPr lang="en-IN" sz="4400" b="1" dirty="0"/>
            </a:br>
            <a:r>
              <a:rPr lang="en-IN" sz="4400" b="1" dirty="0" err="1"/>
              <a:t>cont</a:t>
            </a:r>
            <a:r>
              <a:rPr lang="en-IN" sz="4400" b="1" dirty="0"/>
              <a:t>…….</a:t>
            </a: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a:bodyPr>
          <a:lstStyle/>
          <a:p>
            <a:r>
              <a:rPr lang="en-IN" sz="2400" dirty="0"/>
              <a:t>1. </a:t>
            </a:r>
            <a:r>
              <a:rPr lang="en-IN" sz="2400" b="1" dirty="0"/>
              <a:t>ENVIRONMENTAL INFORMATION CENTRE-</a:t>
            </a:r>
            <a:r>
              <a:rPr lang="en-IN" sz="2400" dirty="0"/>
              <a:t> It is governed by the Ministry of Environment and Forests. It provides high quality environmental data and information on India in a timely and cost-effective manner to improve environmental studies, project screening and scoping and the decision making process.</a:t>
            </a:r>
          </a:p>
          <a:p>
            <a:r>
              <a:rPr lang="en-IN" sz="2400" dirty="0"/>
              <a:t>2</a:t>
            </a:r>
            <a:r>
              <a:rPr lang="en-IN" sz="2400" b="1" dirty="0"/>
              <a:t> NATIONAL THERMOPHYSICAL PROPERTIES PROGRAM- </a:t>
            </a:r>
            <a:r>
              <a:rPr lang="en-IN" sz="2400" dirty="0"/>
              <a:t> It is located at Indian Institute of Science, Bangalore. It was established by the </a:t>
            </a:r>
            <a:r>
              <a:rPr lang="en-IN" sz="2400" b="1" dirty="0"/>
              <a:t> Science and Research Council (SERC)</a:t>
            </a:r>
          </a:p>
          <a:p>
            <a:pPr marL="0" indent="0">
              <a:buNone/>
            </a:pPr>
            <a:endParaRPr lang="en-IN" sz="2400" b="1" dirty="0"/>
          </a:p>
          <a:p>
            <a:pPr marL="0" indent="0">
              <a:buNone/>
            </a:pPr>
            <a:endParaRPr lang="en-IN" sz="2400" dirty="0"/>
          </a:p>
          <a:p>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2544912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NATIONAL DATA CENTRES</a:t>
            </a:r>
            <a:br>
              <a:rPr lang="en-IN" sz="4400" b="1" dirty="0"/>
            </a:br>
            <a:r>
              <a:rPr lang="en-IN" sz="4400" b="1" dirty="0" err="1"/>
              <a:t>cont</a:t>
            </a:r>
            <a:r>
              <a:rPr lang="en-IN" sz="4400" b="1" dirty="0"/>
              <a:t>…….</a:t>
            </a: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lnSpcReduction="10000"/>
          </a:bodyPr>
          <a:lstStyle/>
          <a:p>
            <a:pPr marL="0" indent="0">
              <a:buNone/>
            </a:pPr>
            <a:r>
              <a:rPr lang="en-IN" sz="2400" b="1" dirty="0"/>
              <a:t> </a:t>
            </a:r>
            <a:r>
              <a:rPr lang="en-IN" sz="2400" dirty="0"/>
              <a:t>of the Department of Science and Technology (DST). The basic function of the centre is to evaluate and collect data pertaining to Thermophysical properties.</a:t>
            </a:r>
          </a:p>
          <a:p>
            <a:pPr>
              <a:buFont typeface="Wingdings" panose="05000000000000000000" pitchFamily="2" charset="2"/>
              <a:buChar char="Ø"/>
            </a:pPr>
            <a:r>
              <a:rPr lang="en-IN" sz="2400" dirty="0"/>
              <a:t>3</a:t>
            </a:r>
            <a:r>
              <a:rPr lang="en-IN" sz="2400" b="1" dirty="0"/>
              <a:t>. National Crystal Data Centre (NCDT)- National Information Centre on Crystallography (NICRYS) </a:t>
            </a:r>
            <a:r>
              <a:rPr lang="en-IN" sz="2400" dirty="0"/>
              <a:t>was established in 1982 at Department of Crystallography and Biophysics, University of Madras to serve National Information System on Crystallography under National Information Systems for Science and Technology (NISSAT) Programme of Department of Scientific and Industrial Research (DSIR), Government of India.</a:t>
            </a:r>
            <a:endParaRPr lang="en-IN" sz="2400" b="1" dirty="0"/>
          </a:p>
          <a:p>
            <a:pPr marL="0" indent="0">
              <a:buNone/>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2812546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NATIONAL DATA CENTRES</a:t>
            </a:r>
            <a:br>
              <a:rPr lang="en-IN" sz="4400" b="1" dirty="0"/>
            </a:br>
            <a:r>
              <a:rPr lang="en-IN" sz="4400" b="1" dirty="0" err="1"/>
              <a:t>cont</a:t>
            </a:r>
            <a:r>
              <a:rPr lang="en-IN" sz="4400" b="1" dirty="0"/>
              <a:t>…….</a:t>
            </a: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a:bodyPr>
          <a:lstStyle/>
          <a:p>
            <a:pPr marL="0" indent="0">
              <a:buNone/>
            </a:pPr>
            <a:endParaRPr lang="en-IN" sz="2400" dirty="0"/>
          </a:p>
          <a:p>
            <a:pPr>
              <a:buFont typeface="Wingdings" panose="05000000000000000000" pitchFamily="2" charset="2"/>
              <a:buChar char="Ø"/>
            </a:pPr>
            <a:r>
              <a:rPr lang="en-IN" sz="2400" b="1" dirty="0"/>
              <a:t>4. National Marine Data Centres (NMIDCs)- </a:t>
            </a:r>
            <a:r>
              <a:rPr lang="en-IN" sz="2400" dirty="0"/>
              <a:t>It was established by the Department of Ocean Development (DOD), Government of India with the objectives of developing efficient data handling and database structures using state-of-the art strategies to exercise stringent quality control on data.</a:t>
            </a:r>
            <a:r>
              <a:rPr lang="en-IN" sz="2400" b="1" dirty="0"/>
              <a:t> </a:t>
            </a:r>
          </a:p>
          <a:p>
            <a:pPr marL="0" indent="0">
              <a:buNone/>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2178131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REFERRAL CENTRES</a:t>
            </a: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lnSpcReduction="10000"/>
          </a:bodyPr>
          <a:lstStyle/>
          <a:p>
            <a:pPr>
              <a:buFont typeface="Wingdings" panose="05000000000000000000" pitchFamily="2" charset="2"/>
              <a:buChar char="Ø"/>
            </a:pPr>
            <a:r>
              <a:rPr lang="en-IN" sz="2400" dirty="0"/>
              <a:t>Referral Centres provide switching mechanisms among different types of institutions.</a:t>
            </a:r>
          </a:p>
          <a:p>
            <a:pPr>
              <a:buFont typeface="Wingdings" panose="05000000000000000000" pitchFamily="2" charset="2"/>
              <a:buChar char="Ø"/>
            </a:pPr>
            <a:r>
              <a:rPr lang="en-IN" sz="2400" dirty="0"/>
              <a:t> It serves as intermediary directing those who have queries concerning scientific and technical subjects, to organisations as well as individuals who are specialist in concerned field and are willing to share that knowledge with others.</a:t>
            </a:r>
          </a:p>
          <a:p>
            <a:pPr>
              <a:buFont typeface="Wingdings" panose="05000000000000000000" pitchFamily="2" charset="2"/>
              <a:buChar char="Ø"/>
            </a:pPr>
            <a:r>
              <a:rPr lang="en-IN" sz="2400" dirty="0"/>
              <a:t>Referral centres provide guidance and assistance in solving the information problems of the user community regarding appropriate information.  </a:t>
            </a: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3195000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REFERRAL CENTRES- DEFINITIONS</a:t>
            </a: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lnSpcReduction="10000"/>
          </a:bodyPr>
          <a:lstStyle/>
          <a:p>
            <a:pPr>
              <a:buFont typeface="Wingdings" panose="05000000000000000000" pitchFamily="2" charset="2"/>
              <a:buChar char="Ø"/>
            </a:pPr>
            <a:r>
              <a:rPr lang="en-IN" sz="2400" dirty="0"/>
              <a:t>1. Referral Centre is an organisation for directing researchers for information and data to appropriate sources such as, libraries , information centres, evaluation centres, documents and documentation centres and individuals. A referral centre does not supply data or documents.</a:t>
            </a:r>
          </a:p>
          <a:p>
            <a:pPr marL="0" indent="0">
              <a:buNone/>
            </a:pPr>
            <a:r>
              <a:rPr lang="en-IN" sz="2400" dirty="0"/>
              <a:t>                         </a:t>
            </a:r>
            <a:r>
              <a:rPr lang="en-IN" sz="2400" b="1" dirty="0"/>
              <a:t>-Harrod’s Librarian’s Glossary</a:t>
            </a:r>
          </a:p>
          <a:p>
            <a:pPr>
              <a:buFont typeface="Wingdings" panose="05000000000000000000" pitchFamily="2" charset="2"/>
              <a:buChar char="Ø"/>
            </a:pPr>
            <a:r>
              <a:rPr lang="en-IN" sz="2400" dirty="0"/>
              <a:t>  It is like “Information Desk” which does not directly provides information but suggests sources </a:t>
            </a:r>
            <a:r>
              <a:rPr lang="en-IN" sz="2400" dirty="0" err="1"/>
              <a:t>likeky</a:t>
            </a:r>
            <a:r>
              <a:rPr lang="en-IN" sz="2400" dirty="0"/>
              <a:t> to satisfy enquirers.</a:t>
            </a: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3796459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REFERRAL CENTRES-</a:t>
            </a:r>
            <a:br>
              <a:rPr lang="en-IN" sz="4400" b="1" dirty="0"/>
            </a:br>
            <a:r>
              <a:rPr lang="en-IN" sz="4400" b="1" dirty="0"/>
              <a:t> NEED AND PURPOSE</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a:bodyPr>
          <a:lstStyle/>
          <a:p>
            <a:pPr>
              <a:buFont typeface="Wingdings" panose="05000000000000000000" pitchFamily="2" charset="2"/>
              <a:buChar char="Ø"/>
            </a:pPr>
            <a:r>
              <a:rPr lang="en-IN" sz="2400" dirty="0"/>
              <a:t> The basic purpose is to ease the stress on a single information system which is being loaded with all services. Libraries are integral and fundamental components of the information network system. They are unable to handle the dynamic needs of users which some times fall outside the contents of documents alone . Due to information bulk, timely importance of current information and also evaluation factor, referral centres became the utmost need to take guidance of experts.</a:t>
            </a:r>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120278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67D63-6A12-4F59-9718-7AE10EA390DA}"/>
              </a:ext>
            </a:extLst>
          </p:cNvPr>
          <p:cNvSpPr>
            <a:spLocks noGrp="1"/>
          </p:cNvSpPr>
          <p:nvPr>
            <p:ph type="title"/>
          </p:nvPr>
        </p:nvSpPr>
        <p:spPr/>
        <p:txBody>
          <a:bodyPr/>
          <a:lstStyle/>
          <a:p>
            <a:r>
              <a:rPr lang="en-IN" b="1" dirty="0"/>
              <a:t>DATA CENTRES</a:t>
            </a:r>
          </a:p>
        </p:txBody>
      </p:sp>
      <p:sp>
        <p:nvSpPr>
          <p:cNvPr id="3" name="Content Placeholder 2">
            <a:extLst>
              <a:ext uri="{FF2B5EF4-FFF2-40B4-BE49-F238E27FC236}">
                <a16:creationId xmlns:a16="http://schemas.microsoft.com/office/drawing/2014/main" id="{89100045-89B5-4013-9356-4552F427DFCB}"/>
              </a:ext>
            </a:extLst>
          </p:cNvPr>
          <p:cNvSpPr>
            <a:spLocks noGrp="1"/>
          </p:cNvSpPr>
          <p:nvPr>
            <p:ph idx="1"/>
          </p:nvPr>
        </p:nvSpPr>
        <p:spPr>
          <a:xfrm>
            <a:off x="677334" y="1694047"/>
            <a:ext cx="8596668" cy="4347316"/>
          </a:xfrm>
        </p:spPr>
        <p:txBody>
          <a:bodyPr>
            <a:noAutofit/>
          </a:bodyPr>
          <a:lstStyle/>
          <a:p>
            <a:r>
              <a:rPr lang="en-IN" sz="2400" dirty="0"/>
              <a:t>As the name suggests, Data Centre is a type of information institution which is concern with the collection and dissemination of data.</a:t>
            </a:r>
          </a:p>
          <a:p>
            <a:r>
              <a:rPr lang="en-IN" sz="2400" dirty="0"/>
              <a:t>The modern society is very much in need of data for various human progress activities like planning, development, decision making, etc.</a:t>
            </a:r>
          </a:p>
          <a:p>
            <a:r>
              <a:rPr lang="en-IN" sz="2400" dirty="0"/>
              <a:t>Data centres perform gathering, compilation, processing, evaluation and dissemination of data, not only in the field of Science and Technology, but also in various subject fields.</a:t>
            </a:r>
          </a:p>
          <a:p>
            <a:endParaRPr lang="en-IN" sz="2400" dirty="0"/>
          </a:p>
        </p:txBody>
      </p:sp>
    </p:spTree>
    <p:extLst>
      <p:ext uri="{BB962C8B-B14F-4D97-AF65-F5344CB8AC3E}">
        <p14:creationId xmlns:p14="http://schemas.microsoft.com/office/powerpoint/2010/main" val="1986650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REFERRAL CENTRES-FUNCTIONS</a:t>
            </a: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lnSpcReduction="10000"/>
          </a:bodyPr>
          <a:lstStyle/>
          <a:p>
            <a:pPr>
              <a:buFont typeface="Wingdings" panose="05000000000000000000" pitchFamily="2" charset="2"/>
              <a:buChar char="Ø"/>
            </a:pPr>
            <a:r>
              <a:rPr lang="en-IN" sz="2400" dirty="0"/>
              <a:t> To collect world wide information about information/data sources within the subject or mission.</a:t>
            </a:r>
          </a:p>
          <a:p>
            <a:pPr>
              <a:buFont typeface="Wingdings" panose="05000000000000000000" pitchFamily="2" charset="2"/>
              <a:buChar char="Ø"/>
            </a:pPr>
            <a:r>
              <a:rPr lang="en-IN" sz="2400" dirty="0"/>
              <a:t>To prepare a comprehensive inventory of the types of information/data services available form these sources with a detailed subject index to facilitate its access.</a:t>
            </a:r>
          </a:p>
          <a:p>
            <a:pPr>
              <a:buFont typeface="Wingdings" panose="05000000000000000000" pitchFamily="2" charset="2"/>
              <a:buChar char="Ø"/>
            </a:pPr>
            <a:r>
              <a:rPr lang="en-IN" sz="2400" dirty="0"/>
              <a:t>To guide users to appropriate sources where from the required data or information may be obtained.</a:t>
            </a:r>
          </a:p>
          <a:p>
            <a:pPr>
              <a:buFont typeface="Wingdings" panose="05000000000000000000" pitchFamily="2" charset="2"/>
              <a:buChar char="Ø"/>
            </a:pPr>
            <a:r>
              <a:rPr lang="en-IN" sz="2400" dirty="0"/>
              <a:t>To function as an intermediary between enquirer and the organisation and/or individuals who possess specialised knowledge.</a:t>
            </a:r>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2917554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REFERRAL CENTRES-</a:t>
            </a:r>
            <a:br>
              <a:rPr lang="en-IN" sz="4400" b="1" dirty="0"/>
            </a:br>
            <a:r>
              <a:rPr lang="en-IN" sz="4400" b="1" dirty="0"/>
              <a:t>BASIC OPERATIONS</a:t>
            </a: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a:bodyPr>
          <a:lstStyle/>
          <a:p>
            <a:pPr>
              <a:buFont typeface="Wingdings" panose="05000000000000000000" pitchFamily="2" charset="2"/>
              <a:buChar char="Ø"/>
            </a:pPr>
            <a:r>
              <a:rPr lang="en-IN" sz="2400" dirty="0"/>
              <a:t> A referral centre has to perform following basic operations to achieve the objectives-</a:t>
            </a:r>
          </a:p>
          <a:p>
            <a:pPr>
              <a:buFont typeface="Wingdings" panose="05000000000000000000" pitchFamily="2" charset="2"/>
              <a:buChar char="Ø"/>
            </a:pPr>
            <a:r>
              <a:rPr lang="en-IN" sz="2400" dirty="0"/>
              <a:t>A referral centre should possess an inventory of all significant information resources in different disciplines.</a:t>
            </a:r>
          </a:p>
          <a:p>
            <a:pPr>
              <a:buFont typeface="Wingdings" panose="05000000000000000000" pitchFamily="2" charset="2"/>
              <a:buChar char="Ø"/>
            </a:pPr>
            <a:r>
              <a:rPr lang="en-IN" sz="2400" dirty="0"/>
              <a:t>It should compile and publish directories of scientific and technical information resources.</a:t>
            </a:r>
          </a:p>
          <a:p>
            <a:pPr>
              <a:buFont typeface="Wingdings" panose="05000000000000000000" pitchFamily="2" charset="2"/>
              <a:buChar char="Ø"/>
            </a:pPr>
            <a:r>
              <a:rPr lang="en-IN" sz="2400" dirty="0"/>
              <a:t>A referral centre has to analyse the operating relationship that exist in the scientific information complex.</a:t>
            </a:r>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1781345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INFORMATION RESOURCES FOR REFERRAL CENTRES-</a:t>
            </a:r>
            <a:br>
              <a:rPr lang="en-IN" sz="4400" b="1" dirty="0"/>
            </a:b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lnSpcReduction="10000"/>
          </a:bodyPr>
          <a:lstStyle/>
          <a:p>
            <a:pPr>
              <a:buFont typeface="Wingdings" panose="05000000000000000000" pitchFamily="2" charset="2"/>
              <a:buChar char="Ø"/>
            </a:pPr>
            <a:r>
              <a:rPr lang="en-IN" sz="2400" dirty="0"/>
              <a:t> For the purpose of referral centre, information resources may be considered to include Professional Societies, University Research Bureau and institutes, Government agencies, libraries , Testing stations and individual experts as well as more professional source of information such as Technical libraries, Information and Documentation Centres and abstracting and indexing services.</a:t>
            </a:r>
          </a:p>
          <a:p>
            <a:pPr>
              <a:buFont typeface="Wingdings" panose="05000000000000000000" pitchFamily="2" charset="2"/>
              <a:buChar char="Ø"/>
            </a:pPr>
            <a:r>
              <a:rPr lang="en-IN" sz="2400" dirty="0"/>
              <a:t>A referral centre might receive request by letters, by personal visits and through mobile/telephone. All the information provided is noted to maintain a record of information provided.</a:t>
            </a:r>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524675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CLEARING HOUSES</a:t>
            </a:r>
            <a:br>
              <a:rPr lang="en-IN" sz="4400" b="1" dirty="0"/>
            </a:b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en-IN" sz="2400" dirty="0"/>
              <a:t> It is a central agency for collection, classification and distribution of information.</a:t>
            </a:r>
          </a:p>
          <a:p>
            <a:pPr>
              <a:buFont typeface="Wingdings" panose="05000000000000000000" pitchFamily="2" charset="2"/>
              <a:buChar char="Ø"/>
            </a:pPr>
            <a:r>
              <a:rPr lang="en-IN" sz="2400" dirty="0"/>
              <a:t>It may include specialised information centres as well as conventional libraries.</a:t>
            </a:r>
          </a:p>
          <a:p>
            <a:pPr>
              <a:buFont typeface="Wingdings" panose="05000000000000000000" pitchFamily="2" charset="2"/>
              <a:buChar char="Ø"/>
            </a:pPr>
            <a:r>
              <a:rPr lang="en-IN" sz="2400" dirty="0"/>
              <a:t>It represents a depository for documents with the additional objective of serving as a central agency engaged in the distribution of information.</a:t>
            </a:r>
          </a:p>
          <a:p>
            <a:pPr>
              <a:buFont typeface="Wingdings" panose="05000000000000000000" pitchFamily="2" charset="2"/>
              <a:buChar char="Ø"/>
            </a:pPr>
            <a:r>
              <a:rPr lang="en-IN" sz="2400" dirty="0"/>
              <a:t>It also collects and maintains records of research and development.</a:t>
            </a:r>
          </a:p>
          <a:p>
            <a:pPr>
              <a:buFont typeface="Wingdings" panose="05000000000000000000" pitchFamily="2" charset="2"/>
              <a:buChar char="Ø"/>
            </a:pPr>
            <a:r>
              <a:rPr lang="en-IN" sz="2400" dirty="0"/>
              <a:t>Sometimes subjective questions in the record are referred to source and clearing house may have to perform the function of referral centre.</a:t>
            </a:r>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18131039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THE EDUCATIONAL RESEARCH INFORMATION CENTRE (ERIC)</a:t>
            </a:r>
            <a:br>
              <a:rPr lang="en-IN" sz="4400" b="1" dirty="0"/>
            </a:b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lnSpcReduction="10000"/>
          </a:bodyPr>
          <a:lstStyle/>
          <a:p>
            <a:pPr>
              <a:buFont typeface="Wingdings" panose="05000000000000000000" pitchFamily="2" charset="2"/>
              <a:buChar char="Ø"/>
            </a:pPr>
            <a:r>
              <a:rPr lang="en-IN" sz="2400" dirty="0"/>
              <a:t> ERIC also acts a resource centre and provides referral service.</a:t>
            </a:r>
          </a:p>
          <a:p>
            <a:pPr>
              <a:buFont typeface="Wingdings" panose="05000000000000000000" pitchFamily="2" charset="2"/>
              <a:buChar char="Ø"/>
            </a:pPr>
            <a:r>
              <a:rPr lang="en-IN" sz="2400" dirty="0"/>
              <a:t>It is an online digital library of education research and information.</a:t>
            </a:r>
          </a:p>
          <a:p>
            <a:pPr>
              <a:buFont typeface="Wingdings" panose="05000000000000000000" pitchFamily="2" charset="2"/>
              <a:buChar char="Ø"/>
            </a:pPr>
            <a:r>
              <a:rPr lang="en-IN" sz="2400" dirty="0"/>
              <a:t>ERIC is sponsored by the Institute of Educational Sciences of the United States Department of Education.</a:t>
            </a:r>
          </a:p>
          <a:p>
            <a:pPr>
              <a:buFont typeface="Wingdings" panose="05000000000000000000" pitchFamily="2" charset="2"/>
              <a:buChar char="Ø"/>
            </a:pPr>
            <a:r>
              <a:rPr lang="en-IN" sz="2400" dirty="0"/>
              <a:t>The mission of ERIC is to provide a comprehensive, easy-to-use, searchable Internet-based bibliographic and full-text database of education research and information for educators, researchers and general public. </a:t>
            </a: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41088949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ACTIVITIES OF SOME NOTABLE REFERRAL CENTRES</a:t>
            </a:r>
            <a:br>
              <a:rPr lang="en-IN" sz="4400" b="1" dirty="0"/>
            </a:b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fontScale="40000" lnSpcReduction="20000"/>
          </a:bodyPr>
          <a:lstStyle/>
          <a:p>
            <a:pPr>
              <a:buFont typeface="Wingdings" panose="05000000000000000000" pitchFamily="2" charset="2"/>
              <a:buChar char="Ø"/>
            </a:pPr>
            <a:r>
              <a:rPr lang="en-IN" sz="6000" dirty="0"/>
              <a:t> 1.</a:t>
            </a:r>
            <a:r>
              <a:rPr lang="en-IN" sz="6000" b="1" dirty="0"/>
              <a:t>National Referral Centre, Library of Congress-</a:t>
            </a:r>
          </a:p>
          <a:p>
            <a:pPr>
              <a:buFont typeface="Wingdings" panose="05000000000000000000" pitchFamily="2" charset="2"/>
              <a:buChar char="Ø"/>
            </a:pPr>
            <a:r>
              <a:rPr lang="en-IN" sz="6000" dirty="0"/>
              <a:t>It was opened in 1963 as National Referral Centre for Science and Technology . This referral centre of reference department works closely with another division i.e.. Science and Technology Division of the Library of congress.</a:t>
            </a:r>
          </a:p>
          <a:p>
            <a:pPr marL="0" indent="0">
              <a:buNone/>
            </a:pPr>
            <a:endParaRPr lang="en-IN" sz="6000" dirty="0"/>
          </a:p>
          <a:p>
            <a:pPr>
              <a:buFont typeface="Wingdings" panose="05000000000000000000" pitchFamily="2" charset="2"/>
              <a:buChar char="Ø"/>
            </a:pPr>
            <a:r>
              <a:rPr lang="en-IN" sz="6000" dirty="0"/>
              <a:t>It is designed as a clearing house and provides comprehensive coordinated access to the nation’s resources of Science and Technical information.</a:t>
            </a:r>
          </a:p>
          <a:p>
            <a:pPr marL="0" indent="0">
              <a:buNone/>
            </a:pPr>
            <a:r>
              <a:rPr lang="en-IN" sz="6000" dirty="0"/>
              <a:t> </a:t>
            </a: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3715465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 NOTABLE REFERRAL CENTRES</a:t>
            </a:r>
            <a:br>
              <a:rPr lang="en-IN" sz="4400" b="1" dirty="0"/>
            </a:br>
            <a:r>
              <a:rPr lang="en-IN" sz="4400" b="1" dirty="0" err="1"/>
              <a:t>Cont</a:t>
            </a:r>
            <a:r>
              <a:rPr lang="en-IN" sz="4400" b="1" dirty="0"/>
              <a:t>……</a:t>
            </a:r>
            <a:br>
              <a:rPr lang="en-IN" sz="4400" b="1" dirty="0"/>
            </a:b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en-IN" sz="2600" dirty="0"/>
              <a:t>It maintains an exhaustive inventory of significant information.</a:t>
            </a:r>
          </a:p>
          <a:p>
            <a:pPr>
              <a:buFont typeface="Wingdings" panose="05000000000000000000" pitchFamily="2" charset="2"/>
              <a:buChar char="Ø"/>
            </a:pPr>
            <a:r>
              <a:rPr lang="en-IN" sz="2600" dirty="0"/>
              <a:t>It has developed a very comprehensive “register of Information sources ” of different kinds.</a:t>
            </a:r>
          </a:p>
          <a:p>
            <a:pPr>
              <a:buFont typeface="Wingdings" panose="05000000000000000000" pitchFamily="2" charset="2"/>
              <a:buChar char="Ø"/>
            </a:pPr>
            <a:r>
              <a:rPr lang="en-IN" sz="2600" dirty="0"/>
              <a:t>The centre maintains a file of over Twelve Thousand experts and uses it to provide information to the users.</a:t>
            </a:r>
          </a:p>
          <a:p>
            <a:pPr>
              <a:buFont typeface="Wingdings" panose="05000000000000000000" pitchFamily="2" charset="2"/>
              <a:buChar char="Ø"/>
            </a:pPr>
            <a:endParaRPr lang="en-IN" sz="2600" dirty="0"/>
          </a:p>
          <a:p>
            <a:pPr>
              <a:buFont typeface="Wingdings" panose="05000000000000000000" pitchFamily="2" charset="2"/>
              <a:buChar char="Ø"/>
            </a:pPr>
            <a:r>
              <a:rPr lang="en-IN" sz="2800" dirty="0"/>
              <a:t>The sources contain details of names , addresses and a brief description of information source.</a:t>
            </a:r>
          </a:p>
          <a:p>
            <a:pPr marL="0" indent="0">
              <a:buNone/>
            </a:pPr>
            <a:r>
              <a:rPr lang="en-IN" sz="2800" dirty="0"/>
              <a:t> </a:t>
            </a: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3642190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 NOTABLE REFERRAL CENTRES</a:t>
            </a:r>
            <a:br>
              <a:rPr lang="en-IN" sz="4400" b="1" dirty="0"/>
            </a:br>
            <a:r>
              <a:rPr lang="en-IN" sz="4400" b="1" dirty="0" err="1"/>
              <a:t>Cont</a:t>
            </a:r>
            <a:r>
              <a:rPr lang="en-IN" sz="4400" b="1" dirty="0"/>
              <a:t>……</a:t>
            </a:r>
            <a:br>
              <a:rPr lang="en-IN" sz="4400" b="1" dirty="0"/>
            </a:b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a:bodyPr>
          <a:lstStyle/>
          <a:p>
            <a:pPr>
              <a:buFont typeface="Wingdings" panose="05000000000000000000" pitchFamily="2" charset="2"/>
              <a:buChar char="Ø"/>
            </a:pPr>
            <a:r>
              <a:rPr lang="en-IN" sz="2600" dirty="0"/>
              <a:t>2. </a:t>
            </a:r>
            <a:r>
              <a:rPr lang="en-IN" sz="2600" b="1" dirty="0"/>
              <a:t>International Referral service of UNEP-</a:t>
            </a:r>
          </a:p>
          <a:p>
            <a:pPr>
              <a:buFont typeface="Wingdings" panose="05000000000000000000" pitchFamily="2" charset="2"/>
              <a:buChar char="Ø"/>
            </a:pPr>
            <a:r>
              <a:rPr lang="en-IN" sz="2600" b="1" dirty="0"/>
              <a:t>The United Nations Environmental Programme (UNEP)</a:t>
            </a:r>
            <a:r>
              <a:rPr lang="en-IN" sz="2600" dirty="0"/>
              <a:t> has established International Referral Service, for all sources of Environmental information.</a:t>
            </a:r>
          </a:p>
          <a:p>
            <a:pPr>
              <a:buFont typeface="Wingdings" panose="05000000000000000000" pitchFamily="2" charset="2"/>
              <a:buChar char="Ø"/>
            </a:pPr>
            <a:r>
              <a:rPr lang="en-IN" sz="2600" dirty="0"/>
              <a:t> In every country, a national group provides details about the information through various local centres.</a:t>
            </a:r>
            <a:endParaRPr lang="en-IN" sz="2800" dirty="0"/>
          </a:p>
          <a:p>
            <a:pPr marL="0" indent="0">
              <a:buNone/>
            </a:pPr>
            <a:r>
              <a:rPr lang="en-IN" sz="2800" dirty="0"/>
              <a:t> </a:t>
            </a: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6168966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 NOTABLE REFERRAL CENTRES</a:t>
            </a:r>
            <a:br>
              <a:rPr lang="en-IN" sz="4400" b="1" dirty="0"/>
            </a:br>
            <a:r>
              <a:rPr lang="en-IN" sz="4400" b="1" dirty="0" err="1"/>
              <a:t>Cont</a:t>
            </a:r>
            <a:r>
              <a:rPr lang="en-IN" sz="4400" b="1" dirty="0"/>
              <a:t>……</a:t>
            </a:r>
            <a:br>
              <a:rPr lang="en-IN" sz="4400" b="1" dirty="0"/>
            </a:b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fontScale="62500" lnSpcReduction="20000"/>
          </a:bodyPr>
          <a:lstStyle/>
          <a:p>
            <a:pPr>
              <a:buFont typeface="Wingdings" panose="05000000000000000000" pitchFamily="2" charset="2"/>
              <a:buChar char="Ø"/>
            </a:pPr>
            <a:r>
              <a:rPr lang="en-IN" sz="3400" dirty="0"/>
              <a:t>3.</a:t>
            </a:r>
            <a:r>
              <a:rPr lang="en-IN" sz="3400" b="1" dirty="0"/>
              <a:t>The Science and Technology</a:t>
            </a:r>
            <a:r>
              <a:rPr lang="en-IN" sz="3400" dirty="0"/>
              <a:t> </a:t>
            </a:r>
            <a:r>
              <a:rPr lang="en-IN" sz="3400" b="1" dirty="0"/>
              <a:t>Referral Centre of Israel-</a:t>
            </a:r>
          </a:p>
          <a:p>
            <a:pPr>
              <a:buFont typeface="Wingdings" panose="05000000000000000000" pitchFamily="2" charset="2"/>
              <a:buChar char="Ø"/>
            </a:pPr>
            <a:r>
              <a:rPr lang="en-IN" sz="3400" dirty="0"/>
              <a:t>It provides information relating to information services available to or from other information centres of Israel.</a:t>
            </a:r>
          </a:p>
          <a:p>
            <a:pPr>
              <a:buFont typeface="Wingdings" panose="05000000000000000000" pitchFamily="2" charset="2"/>
              <a:buChar char="Ø"/>
            </a:pPr>
            <a:r>
              <a:rPr lang="en-IN" sz="3400" dirty="0"/>
              <a:t>Collects and disseminates information from sources both in Israel and abroad which are not available through commercial channels or whose acquisition requires , national, international or Governmental participation.</a:t>
            </a:r>
          </a:p>
          <a:p>
            <a:pPr>
              <a:buFont typeface="Wingdings" panose="05000000000000000000" pitchFamily="2" charset="2"/>
              <a:buChar char="Ø"/>
            </a:pPr>
            <a:r>
              <a:rPr lang="en-IN" sz="3400" dirty="0"/>
              <a:t>Publishes Directories and other reference materials which are of national and interdisciplinary interest.</a:t>
            </a:r>
          </a:p>
          <a:p>
            <a:pPr>
              <a:buFont typeface="Wingdings" panose="05000000000000000000" pitchFamily="2" charset="2"/>
              <a:buChar char="Ø"/>
            </a:pPr>
            <a:endParaRPr lang="en-IN" sz="3400" dirty="0"/>
          </a:p>
          <a:p>
            <a:pPr marL="0" indent="0">
              <a:buNone/>
            </a:pPr>
            <a:r>
              <a:rPr lang="en-IN" sz="2800" dirty="0"/>
              <a:t> </a:t>
            </a: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34585375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 NOTABLE REFERRAL CENTRES</a:t>
            </a:r>
            <a:br>
              <a:rPr lang="en-IN" sz="4400" b="1" dirty="0"/>
            </a:br>
            <a:r>
              <a:rPr lang="en-IN" sz="4400" b="1" dirty="0" err="1"/>
              <a:t>Cont</a:t>
            </a:r>
            <a:r>
              <a:rPr lang="en-IN" sz="4400" b="1" dirty="0"/>
              <a:t>……</a:t>
            </a:r>
            <a:br>
              <a:rPr lang="en-IN" sz="4400" b="1" dirty="0"/>
            </a:b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fontScale="25000" lnSpcReduction="20000"/>
          </a:bodyPr>
          <a:lstStyle/>
          <a:p>
            <a:pPr>
              <a:buFont typeface="Wingdings" panose="05000000000000000000" pitchFamily="2" charset="2"/>
              <a:buChar char="Ø"/>
            </a:pPr>
            <a:r>
              <a:rPr lang="en-IN" sz="14400" dirty="0"/>
              <a:t>4</a:t>
            </a:r>
            <a:r>
              <a:rPr lang="en-IN" sz="14400" b="1" dirty="0"/>
              <a:t>.INRES-</a:t>
            </a:r>
          </a:p>
          <a:p>
            <a:pPr>
              <a:buFont typeface="Wingdings" panose="05000000000000000000" pitchFamily="2" charset="2"/>
              <a:buChar char="Ø"/>
            </a:pPr>
            <a:r>
              <a:rPr lang="en-IN" sz="9600" b="1" dirty="0"/>
              <a:t>United Nations </a:t>
            </a:r>
            <a:r>
              <a:rPr lang="en-IN" sz="9600" dirty="0"/>
              <a:t>established</a:t>
            </a:r>
            <a:r>
              <a:rPr lang="en-IN" sz="9600" b="1" dirty="0"/>
              <a:t> UNDP (United Nations Development Programme) </a:t>
            </a:r>
            <a:r>
              <a:rPr lang="en-IN" sz="9600" dirty="0"/>
              <a:t>to develop a better quality of life through development programmes.</a:t>
            </a:r>
          </a:p>
          <a:p>
            <a:pPr>
              <a:buFont typeface="Wingdings" panose="05000000000000000000" pitchFamily="2" charset="2"/>
              <a:buChar char="Ø"/>
            </a:pPr>
            <a:r>
              <a:rPr lang="en-IN" sz="9600" dirty="0"/>
              <a:t>UNDP developed the Global Information Referral System (INRES) which provide comprehensive and </a:t>
            </a:r>
            <a:r>
              <a:rPr lang="en-IN" sz="14400" dirty="0"/>
              <a:t> </a:t>
            </a:r>
            <a:r>
              <a:rPr lang="en-IN" sz="9600" dirty="0"/>
              <a:t>up-to-date information or skills and capabilities available in developing countries . These skills and capabilities can be utilised for Technical Cooperation among Developing Countries  (TCDC). </a:t>
            </a:r>
          </a:p>
          <a:p>
            <a:pPr>
              <a:buFont typeface="Wingdings" panose="05000000000000000000" pitchFamily="2" charset="2"/>
              <a:buChar char="Ø"/>
            </a:pPr>
            <a:endParaRPr lang="en-IN" sz="9600" dirty="0"/>
          </a:p>
          <a:p>
            <a:pPr marL="0" indent="0">
              <a:buNone/>
            </a:pPr>
            <a:endParaRPr lang="en-IN" sz="14400" dirty="0"/>
          </a:p>
          <a:p>
            <a:pPr>
              <a:buFont typeface="Wingdings" panose="05000000000000000000" pitchFamily="2" charset="2"/>
              <a:buChar char="Ø"/>
            </a:pPr>
            <a:endParaRPr lang="en-IN" sz="11200" dirty="0"/>
          </a:p>
          <a:p>
            <a:pPr>
              <a:buFont typeface="Wingdings" panose="05000000000000000000" pitchFamily="2" charset="2"/>
              <a:buChar char="Ø"/>
            </a:pPr>
            <a:endParaRPr lang="en-IN" sz="3400" dirty="0"/>
          </a:p>
          <a:p>
            <a:pPr marL="0" indent="0">
              <a:buNone/>
            </a:pPr>
            <a:r>
              <a:rPr lang="en-IN" sz="2800" dirty="0"/>
              <a:t> </a:t>
            </a: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2621033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67D63-6A12-4F59-9718-7AE10EA390DA}"/>
              </a:ext>
            </a:extLst>
          </p:cNvPr>
          <p:cNvSpPr>
            <a:spLocks noGrp="1"/>
          </p:cNvSpPr>
          <p:nvPr>
            <p:ph type="title"/>
          </p:nvPr>
        </p:nvSpPr>
        <p:spPr/>
        <p:txBody>
          <a:bodyPr/>
          <a:lstStyle/>
          <a:p>
            <a:r>
              <a:rPr lang="en-IN" b="1" dirty="0"/>
              <a:t>DATA CENTRES</a:t>
            </a:r>
          </a:p>
        </p:txBody>
      </p:sp>
      <p:sp>
        <p:nvSpPr>
          <p:cNvPr id="5" name="Content Placeholder 4">
            <a:extLst>
              <a:ext uri="{FF2B5EF4-FFF2-40B4-BE49-F238E27FC236}">
                <a16:creationId xmlns:a16="http://schemas.microsoft.com/office/drawing/2014/main" id="{097DF237-556E-46D0-A9F8-B621B5030931}"/>
              </a:ext>
            </a:extLst>
          </p:cNvPr>
          <p:cNvSpPr>
            <a:spLocks noGrp="1"/>
          </p:cNvSpPr>
          <p:nvPr>
            <p:ph idx="1"/>
          </p:nvPr>
        </p:nvSpPr>
        <p:spPr/>
        <p:txBody>
          <a:bodyPr>
            <a:normAutofit/>
          </a:bodyPr>
          <a:lstStyle/>
          <a:p>
            <a:pPr>
              <a:buFont typeface="Wingdings" panose="05000000000000000000" pitchFamily="2" charset="2"/>
              <a:buChar char="Ø"/>
            </a:pPr>
            <a:r>
              <a:rPr lang="en-IN" sz="2400" dirty="0"/>
              <a:t> Data Centres are devoted only to the storage of data and to make it available as and when required.</a:t>
            </a:r>
          </a:p>
          <a:p>
            <a:r>
              <a:rPr lang="en-IN" sz="2400" dirty="0"/>
              <a:t>Data centres are one of the essential information institutions which deals with organised data compilation activities from gathering , processing, evaluation and dissemination.</a:t>
            </a:r>
          </a:p>
          <a:p>
            <a:r>
              <a:rPr lang="en-IN" sz="2400" dirty="0"/>
              <a:t>Data centre is an organisation which handles “quantitative numerical data.”</a:t>
            </a:r>
          </a:p>
          <a:p>
            <a:r>
              <a:rPr lang="en-IN" sz="2400" dirty="0"/>
              <a:t>It is also considered as a special information centre.</a:t>
            </a:r>
          </a:p>
        </p:txBody>
      </p:sp>
    </p:spTree>
    <p:extLst>
      <p:ext uri="{BB962C8B-B14F-4D97-AF65-F5344CB8AC3E}">
        <p14:creationId xmlns:p14="http://schemas.microsoft.com/office/powerpoint/2010/main" val="10442171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 NOTABLE REFERRAL CENTRES</a:t>
            </a:r>
            <a:br>
              <a:rPr lang="en-IN" sz="4400" b="1" dirty="0"/>
            </a:br>
            <a:r>
              <a:rPr lang="en-IN" sz="4400" b="1" dirty="0" err="1"/>
              <a:t>Cont</a:t>
            </a:r>
            <a:r>
              <a:rPr lang="en-IN" sz="4400" b="1" dirty="0"/>
              <a:t>……</a:t>
            </a:r>
            <a:br>
              <a:rPr lang="en-IN" sz="4400" b="1" dirty="0"/>
            </a:b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fontScale="25000" lnSpcReduction="20000"/>
          </a:bodyPr>
          <a:lstStyle/>
          <a:p>
            <a:pPr>
              <a:buFont typeface="Wingdings" panose="05000000000000000000" pitchFamily="2" charset="2"/>
              <a:buChar char="Ø"/>
            </a:pPr>
            <a:r>
              <a:rPr lang="en-IN" sz="9600" dirty="0"/>
              <a:t>The INRES/TCDC has been engaged in creation of various information sources to provide referral service .</a:t>
            </a:r>
          </a:p>
          <a:p>
            <a:pPr>
              <a:buFont typeface="Wingdings" panose="05000000000000000000" pitchFamily="2" charset="2"/>
              <a:buChar char="Ø"/>
            </a:pPr>
            <a:r>
              <a:rPr lang="en-IN" sz="9600" dirty="0"/>
              <a:t>It published Two directories of services of TCDC in 1977 and 1978.</a:t>
            </a:r>
          </a:p>
          <a:p>
            <a:pPr>
              <a:buFont typeface="Wingdings" panose="05000000000000000000" pitchFamily="2" charset="2"/>
              <a:buChar char="Ø"/>
            </a:pPr>
            <a:r>
              <a:rPr lang="en-IN" sz="9600" dirty="0"/>
              <a:t>INRES has also built up a database of new sources of information about capabilities of different institutes from various developing countries.</a:t>
            </a:r>
          </a:p>
          <a:p>
            <a:pPr>
              <a:buFont typeface="Wingdings" panose="05000000000000000000" pitchFamily="2" charset="2"/>
              <a:buChar char="Ø"/>
            </a:pPr>
            <a:endParaRPr lang="en-IN" sz="9600" dirty="0"/>
          </a:p>
          <a:p>
            <a:pPr marL="0" indent="0">
              <a:buNone/>
            </a:pPr>
            <a:endParaRPr lang="en-IN" sz="14400" dirty="0"/>
          </a:p>
          <a:p>
            <a:pPr>
              <a:buFont typeface="Wingdings" panose="05000000000000000000" pitchFamily="2" charset="2"/>
              <a:buChar char="Ø"/>
            </a:pPr>
            <a:endParaRPr lang="en-IN" sz="11200" dirty="0"/>
          </a:p>
          <a:p>
            <a:pPr>
              <a:buFont typeface="Wingdings" panose="05000000000000000000" pitchFamily="2" charset="2"/>
              <a:buChar char="Ø"/>
            </a:pPr>
            <a:endParaRPr lang="en-IN" sz="3400" dirty="0"/>
          </a:p>
          <a:p>
            <a:pPr>
              <a:buFont typeface="Wingdings" panose="05000000000000000000" pitchFamily="2" charset="2"/>
              <a:buChar char="Ø"/>
            </a:pPr>
            <a:r>
              <a:rPr lang="en-IN" sz="2800" dirty="0"/>
              <a:t> </a:t>
            </a: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3502482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p:txBody>
          <a:bodyPr>
            <a:normAutofit fontScale="90000"/>
          </a:bodyPr>
          <a:lstStyle/>
          <a:p>
            <a:r>
              <a:rPr lang="en-IN" sz="4400" b="1" dirty="0"/>
              <a:t>  REFERRAL DATABASE </a:t>
            </a:r>
            <a:br>
              <a:rPr lang="en-IN" sz="4400" b="1" dirty="0"/>
            </a:br>
            <a:br>
              <a:rPr lang="en-IN" sz="4400" b="1" dirty="0"/>
            </a:br>
            <a:r>
              <a:rPr lang="en-IN" sz="4400" b="1" dirty="0"/>
              <a:t> </a:t>
            </a:r>
            <a:br>
              <a:rPr lang="en-IN" sz="4400" b="1" dirty="0"/>
            </a:br>
            <a:br>
              <a:rPr lang="en-IN" sz="4400" b="1" dirty="0"/>
            </a:br>
            <a:br>
              <a:rPr lang="en-IN" sz="4400" b="1" dirty="0"/>
            </a:br>
            <a:endParaRPr lang="en-IN" b="1" dirty="0"/>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p:txBody>
          <a:bodyPr>
            <a:normAutofit fontScale="25000" lnSpcReduction="20000"/>
          </a:bodyPr>
          <a:lstStyle/>
          <a:p>
            <a:pPr>
              <a:buFont typeface="Wingdings" panose="05000000000000000000" pitchFamily="2" charset="2"/>
              <a:buChar char="Ø"/>
            </a:pPr>
            <a:r>
              <a:rPr lang="en-IN" sz="9600" dirty="0"/>
              <a:t>1.DARE- International Social Science Directory</a:t>
            </a:r>
            <a:endParaRPr lang="en-IN" sz="9600" b="1" dirty="0"/>
          </a:p>
          <a:p>
            <a:pPr>
              <a:buFont typeface="Wingdings" panose="05000000000000000000" pitchFamily="2" charset="2"/>
              <a:buChar char="Ø"/>
            </a:pPr>
            <a:r>
              <a:rPr lang="en-IN" sz="9600" dirty="0"/>
              <a:t>First and the largest UNESCO Database.</a:t>
            </a:r>
          </a:p>
          <a:p>
            <a:pPr>
              <a:buFont typeface="Wingdings" panose="05000000000000000000" pitchFamily="2" charset="2"/>
              <a:buChar char="Ø"/>
            </a:pPr>
            <a:r>
              <a:rPr lang="en-IN" sz="9600" dirty="0"/>
              <a:t>Contains world wide reference to research and training institutions, specialists , course projects , documentation and information services in the field of Social Sciences.</a:t>
            </a:r>
          </a:p>
          <a:p>
            <a:pPr>
              <a:buFont typeface="Wingdings" panose="05000000000000000000" pitchFamily="2" charset="2"/>
              <a:buChar char="Ø"/>
            </a:pPr>
            <a:r>
              <a:rPr lang="en-IN" sz="9600" dirty="0"/>
              <a:t>2. CODATA Referral Database (CRD)</a:t>
            </a:r>
          </a:p>
          <a:p>
            <a:pPr>
              <a:buFont typeface="Wingdings" panose="05000000000000000000" pitchFamily="2" charset="2"/>
              <a:buChar char="Ø"/>
            </a:pPr>
            <a:r>
              <a:rPr lang="en-IN" sz="9600" dirty="0"/>
              <a:t>3.EDUPLAN – Educational Planning Institution</a:t>
            </a:r>
          </a:p>
          <a:p>
            <a:pPr>
              <a:buFont typeface="Wingdings" panose="05000000000000000000" pitchFamily="2" charset="2"/>
              <a:buChar char="Ø"/>
            </a:pPr>
            <a:r>
              <a:rPr lang="en-IN" sz="9600" dirty="0"/>
              <a:t>4.INISTE – Institutions specialised in education, in the area of Science and Technology policies.</a:t>
            </a:r>
          </a:p>
          <a:p>
            <a:pPr>
              <a:buFont typeface="Wingdings" panose="05000000000000000000" pitchFamily="2" charset="2"/>
              <a:buChar char="Ø"/>
            </a:pPr>
            <a:endParaRPr lang="en-IN" sz="9600" dirty="0"/>
          </a:p>
          <a:p>
            <a:pPr marL="0" indent="0">
              <a:buNone/>
            </a:pPr>
            <a:endParaRPr lang="en-IN" sz="14400" dirty="0"/>
          </a:p>
          <a:p>
            <a:pPr>
              <a:buFont typeface="Wingdings" panose="05000000000000000000" pitchFamily="2" charset="2"/>
              <a:buChar char="Ø"/>
            </a:pPr>
            <a:endParaRPr lang="en-IN" sz="11200" dirty="0"/>
          </a:p>
          <a:p>
            <a:pPr>
              <a:buFont typeface="Wingdings" panose="05000000000000000000" pitchFamily="2" charset="2"/>
              <a:buChar char="Ø"/>
            </a:pPr>
            <a:endParaRPr lang="en-IN" sz="3400" dirty="0"/>
          </a:p>
          <a:p>
            <a:pPr>
              <a:buFont typeface="Wingdings" panose="05000000000000000000" pitchFamily="2" charset="2"/>
              <a:buChar char="Ø"/>
            </a:pPr>
            <a:r>
              <a:rPr lang="en-IN" sz="2800" dirty="0"/>
              <a:t> </a:t>
            </a:r>
          </a:p>
          <a:p>
            <a:pPr>
              <a:buFont typeface="Wingdings" panose="05000000000000000000" pitchFamily="2" charset="2"/>
              <a:buChar char="Ø"/>
            </a:pPr>
            <a:endParaRPr lang="en-IN" sz="2400" dirty="0"/>
          </a:p>
          <a:p>
            <a:pPr>
              <a:buFont typeface="Wingdings" panose="05000000000000000000" pitchFamily="2" charset="2"/>
              <a:buChar char="Ø"/>
            </a:pPr>
            <a:endParaRPr lang="en-IN" sz="2400" dirty="0"/>
          </a:p>
          <a:p>
            <a:pPr marL="0" indent="0">
              <a:buNone/>
            </a:pPr>
            <a:endParaRPr lang="en-IN" sz="2400" b="1" dirty="0"/>
          </a:p>
          <a:p>
            <a:pPr marL="0" indent="0">
              <a:buNone/>
            </a:pPr>
            <a:endParaRPr lang="en-IN" sz="2400" b="1" dirty="0"/>
          </a:p>
          <a:p>
            <a:pPr marL="0" indent="0">
              <a:buNone/>
            </a:pPr>
            <a:endParaRPr lang="en-IN" sz="2400" b="1" dirty="0"/>
          </a:p>
          <a:p>
            <a:pPr marL="0" indent="0">
              <a:buNone/>
            </a:pPr>
            <a:endParaRPr lang="en-IN" sz="2400" dirty="0"/>
          </a:p>
          <a:p>
            <a:pPr>
              <a:buFont typeface="Wingdings" panose="05000000000000000000" pitchFamily="2" charset="2"/>
              <a:buChar char="Ø"/>
            </a:pPr>
            <a:endParaRPr lang="en-IN" sz="2400" dirty="0"/>
          </a:p>
          <a:p>
            <a:endParaRPr lang="en-IN" sz="2400" dirty="0"/>
          </a:p>
          <a:p>
            <a:endParaRPr lang="en-IN" sz="2400" dirty="0"/>
          </a:p>
          <a:p>
            <a:endParaRPr lang="en-IN" sz="2400" dirty="0"/>
          </a:p>
          <a:p>
            <a:endParaRPr lang="en-IN" dirty="0"/>
          </a:p>
        </p:txBody>
      </p:sp>
    </p:spTree>
    <p:extLst>
      <p:ext uri="{BB962C8B-B14F-4D97-AF65-F5344CB8AC3E}">
        <p14:creationId xmlns:p14="http://schemas.microsoft.com/office/powerpoint/2010/main" val="39873307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0F595-F4A3-49DE-AB08-99BB123A1B28}"/>
              </a:ext>
            </a:extLst>
          </p:cNvPr>
          <p:cNvSpPr>
            <a:spLocks noGrp="1"/>
          </p:cNvSpPr>
          <p:nvPr>
            <p:ph type="title"/>
          </p:nvPr>
        </p:nvSpPr>
        <p:spPr/>
        <p:txBody>
          <a:bodyPr/>
          <a:lstStyle/>
          <a:p>
            <a:r>
              <a:rPr lang="en-IN" sz="4400" b="1" dirty="0"/>
              <a:t>CONCLUSION</a:t>
            </a:r>
            <a:endParaRPr lang="en-IN" b="1" dirty="0"/>
          </a:p>
        </p:txBody>
      </p:sp>
      <p:sp>
        <p:nvSpPr>
          <p:cNvPr id="3" name="Content Placeholder 2">
            <a:extLst>
              <a:ext uri="{FF2B5EF4-FFF2-40B4-BE49-F238E27FC236}">
                <a16:creationId xmlns:a16="http://schemas.microsoft.com/office/drawing/2014/main" id="{131EEFA4-47FF-4EBE-A2EE-CBFADB39DB2B}"/>
              </a:ext>
            </a:extLst>
          </p:cNvPr>
          <p:cNvSpPr>
            <a:spLocks noGrp="1"/>
          </p:cNvSpPr>
          <p:nvPr>
            <p:ph idx="1"/>
          </p:nvPr>
        </p:nvSpPr>
        <p:spPr>
          <a:xfrm>
            <a:off x="677334" y="1799925"/>
            <a:ext cx="8596668" cy="4241438"/>
          </a:xfrm>
        </p:spPr>
        <p:txBody>
          <a:bodyPr>
            <a:normAutofit lnSpcReduction="10000"/>
          </a:bodyPr>
          <a:lstStyle/>
          <a:p>
            <a:r>
              <a:rPr lang="en-IN" sz="2800" dirty="0"/>
              <a:t>Data Centre handles “quantitative numerical data” for Science and Technology . Data Banks are multidisciplinary and handle all types of data comprising administrative, statistical ,techno-economic, etc. Referral Centre is “Directional Source” which directs to a source of information. It provides a mechanism for switching to information sources. Referral centres collects information sources and guides users to </a:t>
            </a:r>
            <a:r>
              <a:rPr lang="en-IN" sz="2800"/>
              <a:t>appropriate sources.</a:t>
            </a:r>
            <a:endParaRPr lang="en-IN" sz="2800" dirty="0"/>
          </a:p>
        </p:txBody>
      </p:sp>
    </p:spTree>
    <p:extLst>
      <p:ext uri="{BB962C8B-B14F-4D97-AF65-F5344CB8AC3E}">
        <p14:creationId xmlns:p14="http://schemas.microsoft.com/office/powerpoint/2010/main" val="355184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67D63-6A12-4F59-9718-7AE10EA390DA}"/>
              </a:ext>
            </a:extLst>
          </p:cNvPr>
          <p:cNvSpPr>
            <a:spLocks noGrp="1"/>
          </p:cNvSpPr>
          <p:nvPr>
            <p:ph type="title"/>
          </p:nvPr>
        </p:nvSpPr>
        <p:spPr/>
        <p:txBody>
          <a:bodyPr/>
          <a:lstStyle/>
          <a:p>
            <a:r>
              <a:rPr lang="en-IN" b="1" dirty="0"/>
              <a:t>DATA </a:t>
            </a:r>
          </a:p>
        </p:txBody>
      </p:sp>
      <p:sp>
        <p:nvSpPr>
          <p:cNvPr id="5" name="Content Placeholder 4">
            <a:extLst>
              <a:ext uri="{FF2B5EF4-FFF2-40B4-BE49-F238E27FC236}">
                <a16:creationId xmlns:a16="http://schemas.microsoft.com/office/drawing/2014/main" id="{097DF237-556E-46D0-A9F8-B621B5030931}"/>
              </a:ext>
            </a:extLst>
          </p:cNvPr>
          <p:cNvSpPr>
            <a:spLocks noGrp="1"/>
          </p:cNvSpPr>
          <p:nvPr>
            <p:ph idx="1"/>
          </p:nvPr>
        </p:nvSpPr>
        <p:spPr/>
        <p:txBody>
          <a:bodyPr>
            <a:normAutofit fontScale="92500"/>
          </a:bodyPr>
          <a:lstStyle/>
          <a:p>
            <a:r>
              <a:rPr lang="en-IN" sz="2400" dirty="0"/>
              <a:t>Data precisely is numerical , factual , alphabetical or graphic and one dimensional.</a:t>
            </a:r>
          </a:p>
          <a:p>
            <a:r>
              <a:rPr lang="en-IN" sz="2400" dirty="0"/>
              <a:t>Data is unprocessed information. It is also termed as ‘raw information.’</a:t>
            </a:r>
          </a:p>
          <a:p>
            <a:r>
              <a:rPr lang="en-IN" sz="2400" dirty="0"/>
              <a:t>The data may be described as a discrete and unorganised piece of information.</a:t>
            </a:r>
          </a:p>
          <a:p>
            <a:r>
              <a:rPr lang="en-IN" sz="2400" dirty="0"/>
              <a:t>It is also defined as groups of non-random symbols, consisting of quantities, action objects, etc.</a:t>
            </a:r>
          </a:p>
          <a:p>
            <a:r>
              <a:rPr lang="en-IN" sz="2400" dirty="0"/>
              <a:t>Research depends on easy availability of earlier research data.</a:t>
            </a:r>
          </a:p>
        </p:txBody>
      </p:sp>
    </p:spTree>
    <p:extLst>
      <p:ext uri="{BB962C8B-B14F-4D97-AF65-F5344CB8AC3E}">
        <p14:creationId xmlns:p14="http://schemas.microsoft.com/office/powerpoint/2010/main" val="258578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67D63-6A12-4F59-9718-7AE10EA390DA}"/>
              </a:ext>
            </a:extLst>
          </p:cNvPr>
          <p:cNvSpPr>
            <a:spLocks noGrp="1"/>
          </p:cNvSpPr>
          <p:nvPr>
            <p:ph type="title"/>
          </p:nvPr>
        </p:nvSpPr>
        <p:spPr/>
        <p:txBody>
          <a:bodyPr/>
          <a:lstStyle/>
          <a:p>
            <a:r>
              <a:rPr lang="en-IN" b="1" dirty="0"/>
              <a:t>DATA </a:t>
            </a:r>
          </a:p>
        </p:txBody>
      </p:sp>
      <p:sp>
        <p:nvSpPr>
          <p:cNvPr id="5" name="Content Placeholder 4">
            <a:extLst>
              <a:ext uri="{FF2B5EF4-FFF2-40B4-BE49-F238E27FC236}">
                <a16:creationId xmlns:a16="http://schemas.microsoft.com/office/drawing/2014/main" id="{097DF237-556E-46D0-A9F8-B621B5030931}"/>
              </a:ext>
            </a:extLst>
          </p:cNvPr>
          <p:cNvSpPr>
            <a:spLocks noGrp="1"/>
          </p:cNvSpPr>
          <p:nvPr>
            <p:ph idx="1"/>
          </p:nvPr>
        </p:nvSpPr>
        <p:spPr/>
        <p:txBody>
          <a:bodyPr>
            <a:normAutofit lnSpcReduction="10000"/>
          </a:bodyPr>
          <a:lstStyle/>
          <a:p>
            <a:r>
              <a:rPr lang="en-IN" sz="2400" dirty="0"/>
              <a:t>Data must be collected , processed and organised for its better utilization.</a:t>
            </a:r>
          </a:p>
          <a:p>
            <a:r>
              <a:rPr lang="en-IN" sz="2400" dirty="0"/>
              <a:t>Data may be of different categories such as: Scientific data, Technical data, Techno-economic data, Business data, Industrial data, Manpower data, Socio-economic data, demographic date, etc.</a:t>
            </a:r>
          </a:p>
          <a:p>
            <a:r>
              <a:rPr lang="en-IN" sz="2400" dirty="0"/>
              <a:t>Data generally collected through  observation and surveys are required to be stored for future use.</a:t>
            </a:r>
          </a:p>
          <a:p>
            <a:r>
              <a:rPr lang="en-IN" sz="2400" dirty="0"/>
              <a:t>The institutions developed for this purpose are known as data centre.</a:t>
            </a:r>
          </a:p>
          <a:p>
            <a:endParaRPr lang="en-IN" sz="2400" dirty="0"/>
          </a:p>
        </p:txBody>
      </p:sp>
    </p:spTree>
    <p:extLst>
      <p:ext uri="{BB962C8B-B14F-4D97-AF65-F5344CB8AC3E}">
        <p14:creationId xmlns:p14="http://schemas.microsoft.com/office/powerpoint/2010/main" val="1815556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67D63-6A12-4F59-9718-7AE10EA390DA}"/>
              </a:ext>
            </a:extLst>
          </p:cNvPr>
          <p:cNvSpPr>
            <a:spLocks noGrp="1"/>
          </p:cNvSpPr>
          <p:nvPr>
            <p:ph type="title"/>
          </p:nvPr>
        </p:nvSpPr>
        <p:spPr/>
        <p:txBody>
          <a:bodyPr/>
          <a:lstStyle/>
          <a:p>
            <a:r>
              <a:rPr lang="en-IN" b="1" dirty="0"/>
              <a:t>DATA CENTRES AND DATA BANK</a:t>
            </a:r>
          </a:p>
        </p:txBody>
      </p:sp>
      <p:sp>
        <p:nvSpPr>
          <p:cNvPr id="5" name="Content Placeholder 4">
            <a:extLst>
              <a:ext uri="{FF2B5EF4-FFF2-40B4-BE49-F238E27FC236}">
                <a16:creationId xmlns:a16="http://schemas.microsoft.com/office/drawing/2014/main" id="{097DF237-556E-46D0-A9F8-B621B5030931}"/>
              </a:ext>
            </a:extLst>
          </p:cNvPr>
          <p:cNvSpPr>
            <a:spLocks noGrp="1"/>
          </p:cNvSpPr>
          <p:nvPr>
            <p:ph idx="1"/>
          </p:nvPr>
        </p:nvSpPr>
        <p:spPr/>
        <p:txBody>
          <a:bodyPr>
            <a:normAutofit lnSpcReduction="10000"/>
          </a:bodyPr>
          <a:lstStyle/>
          <a:p>
            <a:r>
              <a:rPr lang="en-IN" sz="2400" dirty="0"/>
              <a:t>The terms Data centres and Data banks are used synonymously but they vary in regard to the subject they deal with and also the type of data they handle.</a:t>
            </a:r>
          </a:p>
          <a:p>
            <a:r>
              <a:rPr lang="en-IN" sz="2400" dirty="0"/>
              <a:t>Data centres handle only numerical data pertaining to Science and Technology primarily with physical and chemical properties.</a:t>
            </a:r>
          </a:p>
          <a:p>
            <a:r>
              <a:rPr lang="en-IN" sz="2400" dirty="0"/>
              <a:t>Data banks are multidisciplinary and handle all types of data comprising administrative, statistical , techno-economic, census, management subjects which are produced by various institutions and agencies.</a:t>
            </a:r>
          </a:p>
          <a:p>
            <a:endParaRPr lang="en-IN" sz="2400" dirty="0"/>
          </a:p>
        </p:txBody>
      </p:sp>
    </p:spTree>
    <p:extLst>
      <p:ext uri="{BB962C8B-B14F-4D97-AF65-F5344CB8AC3E}">
        <p14:creationId xmlns:p14="http://schemas.microsoft.com/office/powerpoint/2010/main" val="103789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67D63-6A12-4F59-9718-7AE10EA390DA}"/>
              </a:ext>
            </a:extLst>
          </p:cNvPr>
          <p:cNvSpPr>
            <a:spLocks noGrp="1"/>
          </p:cNvSpPr>
          <p:nvPr>
            <p:ph type="title"/>
          </p:nvPr>
        </p:nvSpPr>
        <p:spPr/>
        <p:txBody>
          <a:bodyPr/>
          <a:lstStyle/>
          <a:p>
            <a:r>
              <a:rPr lang="en-IN" b="1" dirty="0"/>
              <a:t>DATA CENTRES AND DATA BANK</a:t>
            </a:r>
            <a:br>
              <a:rPr lang="en-IN" b="1" dirty="0"/>
            </a:br>
            <a:r>
              <a:rPr lang="en-IN" b="1" dirty="0" err="1"/>
              <a:t>cont</a:t>
            </a:r>
            <a:r>
              <a:rPr lang="en-IN" b="1" dirty="0"/>
              <a:t>……….</a:t>
            </a:r>
          </a:p>
        </p:txBody>
      </p:sp>
      <p:sp>
        <p:nvSpPr>
          <p:cNvPr id="5" name="Content Placeholder 4">
            <a:extLst>
              <a:ext uri="{FF2B5EF4-FFF2-40B4-BE49-F238E27FC236}">
                <a16:creationId xmlns:a16="http://schemas.microsoft.com/office/drawing/2014/main" id="{097DF237-556E-46D0-A9F8-B621B5030931}"/>
              </a:ext>
            </a:extLst>
          </p:cNvPr>
          <p:cNvSpPr>
            <a:spLocks noGrp="1"/>
          </p:cNvSpPr>
          <p:nvPr>
            <p:ph idx="1"/>
          </p:nvPr>
        </p:nvSpPr>
        <p:spPr/>
        <p:txBody>
          <a:bodyPr>
            <a:normAutofit/>
          </a:bodyPr>
          <a:lstStyle/>
          <a:p>
            <a:r>
              <a:rPr lang="en-IN" sz="2400" dirty="0"/>
              <a:t>Data centres handle data themselves and also the literature concerning them whereas data banks handle only data.</a:t>
            </a:r>
          </a:p>
          <a:p>
            <a:r>
              <a:rPr lang="en-IN" sz="2400" dirty="0"/>
              <a:t>Data centres store data related to narrow field of specialization.</a:t>
            </a:r>
          </a:p>
          <a:p>
            <a:r>
              <a:rPr lang="en-IN" sz="2400" dirty="0"/>
              <a:t>Any institution interested in developing data handling capacities may be called data centre.</a:t>
            </a:r>
          </a:p>
          <a:p>
            <a:endParaRPr lang="en-IN" sz="2400" dirty="0"/>
          </a:p>
        </p:txBody>
      </p:sp>
    </p:spTree>
    <p:extLst>
      <p:ext uri="{BB962C8B-B14F-4D97-AF65-F5344CB8AC3E}">
        <p14:creationId xmlns:p14="http://schemas.microsoft.com/office/powerpoint/2010/main" val="362326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40E5F-ABA6-49FB-AB6B-6ACD47B25CF5}"/>
              </a:ext>
            </a:extLst>
          </p:cNvPr>
          <p:cNvSpPr>
            <a:spLocks noGrp="1"/>
          </p:cNvSpPr>
          <p:nvPr>
            <p:ph type="title"/>
          </p:nvPr>
        </p:nvSpPr>
        <p:spPr/>
        <p:txBody>
          <a:bodyPr/>
          <a:lstStyle/>
          <a:p>
            <a:r>
              <a:rPr lang="en-IN" b="1" dirty="0"/>
              <a:t>STRUCTURE OF DATA CENTRE</a:t>
            </a:r>
          </a:p>
        </p:txBody>
      </p:sp>
      <p:sp>
        <p:nvSpPr>
          <p:cNvPr id="3" name="Content Placeholder 2">
            <a:extLst>
              <a:ext uri="{FF2B5EF4-FFF2-40B4-BE49-F238E27FC236}">
                <a16:creationId xmlns:a16="http://schemas.microsoft.com/office/drawing/2014/main" id="{C44479A0-EACB-4002-9DAC-9380CF67C9B6}"/>
              </a:ext>
            </a:extLst>
          </p:cNvPr>
          <p:cNvSpPr>
            <a:spLocks noGrp="1"/>
          </p:cNvSpPr>
          <p:nvPr>
            <p:ph idx="1"/>
          </p:nvPr>
        </p:nvSpPr>
        <p:spPr>
          <a:xfrm>
            <a:off x="677334" y="1732547"/>
            <a:ext cx="8596668" cy="4308815"/>
          </a:xfrm>
        </p:spPr>
        <p:txBody>
          <a:bodyPr>
            <a:normAutofit/>
          </a:bodyPr>
          <a:lstStyle/>
          <a:p>
            <a:r>
              <a:rPr lang="en-IN" sz="2400" dirty="0"/>
              <a:t>The data centre generally includes three major components :</a:t>
            </a:r>
          </a:p>
          <a:p>
            <a:r>
              <a:rPr lang="en-IN" sz="2400" dirty="0"/>
              <a:t>1. An organised data collection (i.e. database);</a:t>
            </a:r>
          </a:p>
          <a:p>
            <a:r>
              <a:rPr lang="en-IN" sz="2400" dirty="0"/>
              <a:t>2. A connection with the data sources which periodically update the database.</a:t>
            </a:r>
          </a:p>
          <a:p>
            <a:r>
              <a:rPr lang="en-IN" sz="2400" dirty="0"/>
              <a:t>3. The users who are in direct interaction with the database to meet their requirements.</a:t>
            </a:r>
          </a:p>
        </p:txBody>
      </p:sp>
    </p:spTree>
    <p:extLst>
      <p:ext uri="{BB962C8B-B14F-4D97-AF65-F5344CB8AC3E}">
        <p14:creationId xmlns:p14="http://schemas.microsoft.com/office/powerpoint/2010/main" val="25626943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672</TotalTime>
  <Words>3098</Words>
  <Application>Microsoft Office PowerPoint</Application>
  <PresentationFormat>Widescreen</PresentationFormat>
  <Paragraphs>385</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Trebuchet MS</vt:lpstr>
      <vt:lpstr>Wingdings</vt:lpstr>
      <vt:lpstr>Wingdings 3</vt:lpstr>
      <vt:lpstr>Facet</vt:lpstr>
      <vt:lpstr> DATA CENTRES AND REFERRAL CENTRES </vt:lpstr>
      <vt:lpstr>INTRODUCTION </vt:lpstr>
      <vt:lpstr>DATA CENTRES</vt:lpstr>
      <vt:lpstr>DATA CENTRES</vt:lpstr>
      <vt:lpstr>DATA </vt:lpstr>
      <vt:lpstr>DATA </vt:lpstr>
      <vt:lpstr>DATA CENTRES AND DATA BANK</vt:lpstr>
      <vt:lpstr>DATA CENTRES AND DATA BANK cont……….</vt:lpstr>
      <vt:lpstr>STRUCTURE OF DATA CENTRE</vt:lpstr>
      <vt:lpstr>FUNCTIONS OF DATA CENTRE</vt:lpstr>
      <vt:lpstr>BASIC PRINCIPLES Of ORGANISATION OF DATA CENTRE</vt:lpstr>
      <vt:lpstr>DATA CENTRE- PERSONNEL</vt:lpstr>
      <vt:lpstr>DATA SERVICES OF DATA CENTRE</vt:lpstr>
      <vt:lpstr>DATA CENTRES : TYPES AND LEVELS</vt:lpstr>
      <vt:lpstr>DATA CENTRES : TYPES AND LEVELS</vt:lpstr>
      <vt:lpstr>DATA CENTRES : TYPES AND LEVELS</vt:lpstr>
      <vt:lpstr>DATA CENTRES : TYPES AND LEVELS</vt:lpstr>
      <vt:lpstr>CODATA- Committee on Data for Science and Technology</vt:lpstr>
      <vt:lpstr>CODATA-  cont……….</vt:lpstr>
      <vt:lpstr>CODATA-  cont……….</vt:lpstr>
      <vt:lpstr>CODATA-  cont……….</vt:lpstr>
      <vt:lpstr>INTERNATIONAL DATA CENTRES </vt:lpstr>
      <vt:lpstr>NATIONAL DATA CENTRES </vt:lpstr>
      <vt:lpstr>NATIONAL DATA CENTRES cont……. </vt:lpstr>
      <vt:lpstr>NATIONAL DATA CENTRES cont……. </vt:lpstr>
      <vt:lpstr>NATIONAL DATA CENTRES cont……. </vt:lpstr>
      <vt:lpstr>REFERRAL CENTRES  </vt:lpstr>
      <vt:lpstr>REFERRAL CENTRES- DEFINITIONS  </vt:lpstr>
      <vt:lpstr>REFERRAL CENTRES-  NEED AND PURPOSE   </vt:lpstr>
      <vt:lpstr>REFERRAL CENTRES-FUNCTIONS     </vt:lpstr>
      <vt:lpstr>REFERRAL CENTRES- BASIC OPERATIONS     </vt:lpstr>
      <vt:lpstr>INFORMATION RESOURCES FOR REFERRAL CENTRES-      </vt:lpstr>
      <vt:lpstr>CLEARING HOUSES      </vt:lpstr>
      <vt:lpstr>THE EDUCATIONAL RESEARCH INFORMATION CENTRE (ERIC)      </vt:lpstr>
      <vt:lpstr>ACTIVITIES OF SOME NOTABLE REFERRAL CENTRES      </vt:lpstr>
      <vt:lpstr> NOTABLE REFERRAL CENTRES Cont……      </vt:lpstr>
      <vt:lpstr> NOTABLE REFERRAL CENTRES Cont……      </vt:lpstr>
      <vt:lpstr> NOTABLE REFERRAL CENTRES Cont……      </vt:lpstr>
      <vt:lpstr> NOTABLE REFERRAL CENTRES Cont……      </vt:lpstr>
      <vt:lpstr> NOTABLE REFERRAL CENTRES Cont……      </vt:lpstr>
      <vt:lpstr>  REFERRAL DATABASE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MANAGEMENT Issues and Planning  By Dr Mohan Lal Kaushal</dc:title>
  <dc:creator>Gabie Regelous</dc:creator>
  <cp:lastModifiedBy>Gabie Regelous</cp:lastModifiedBy>
  <cp:revision>107</cp:revision>
  <dcterms:created xsi:type="dcterms:W3CDTF">2019-12-31T13:53:30Z</dcterms:created>
  <dcterms:modified xsi:type="dcterms:W3CDTF">2020-05-19T13:32:16Z</dcterms:modified>
</cp:coreProperties>
</file>