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Tahoma"/>
          <a:ea typeface="Tahoma"/>
          <a:cs typeface="Tahoma"/>
        </a:font>
        <a:srgbClr val="72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CCA"/>
          </a:solidFill>
        </a:fill>
      </a:tcStyle>
    </a:wholeTbl>
    <a:band2H>
      <a:tcTxStyle b="def" i="def"/>
      <a:tcStyle>
        <a:tcBdr/>
        <a:fill>
          <a:solidFill>
            <a:srgbClr val="FFE7E6"/>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ahoma"/>
          <a:ea typeface="Tahoma"/>
          <a:cs typeface="Tahoma"/>
        </a:font>
        <a:srgbClr val="72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ahoma"/>
          <a:ea typeface="Tahoma"/>
          <a:cs typeface="Tahoma"/>
        </a:font>
        <a:srgbClr val="72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ahoma"/>
          <a:ea typeface="Tahoma"/>
          <a:cs typeface="Tahoma"/>
        </a:font>
        <a:srgbClr val="72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BE6E6"/>
          </a:solidFill>
        </a:fill>
      </a:tcStyle>
    </a:wholeTbl>
    <a:band2H>
      <a:tcTxStyle b="def" i="def"/>
      <a:tcStyle>
        <a:tcBdr/>
        <a:fill>
          <a:solidFill>
            <a:srgbClr val="FFFFFF"/>
          </a:solidFill>
        </a:fill>
      </a:tcStyle>
    </a:band2H>
    <a:firstCol>
      <a:tcTxStyle b="on" i="off">
        <a:font>
          <a:latin typeface="Tahoma"/>
          <a:ea typeface="Tahoma"/>
          <a:cs typeface="Tahom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ahoma"/>
          <a:ea typeface="Tahoma"/>
          <a:cs typeface="Tahoma"/>
        </a:font>
        <a:srgbClr val="720000"/>
      </a:tcTxStyle>
      <a:tcStyle>
        <a:tcBdr>
          <a:left>
            <a:ln w="12700" cap="flat">
              <a:noFill/>
              <a:miter lim="400000"/>
            </a:ln>
          </a:left>
          <a:right>
            <a:ln w="12700" cap="flat">
              <a:noFill/>
              <a:miter lim="400000"/>
            </a:ln>
          </a:right>
          <a:top>
            <a:ln w="50800" cap="flat">
              <a:solidFill>
                <a:srgbClr val="720000"/>
              </a:solidFill>
              <a:prstDash val="solid"/>
              <a:round/>
            </a:ln>
          </a:top>
          <a:bottom>
            <a:ln w="25400" cap="flat">
              <a:solidFill>
                <a:srgbClr val="72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ahoma"/>
          <a:ea typeface="Tahoma"/>
          <a:cs typeface="Tahoma"/>
        </a:font>
        <a:srgbClr val="FFFFFF"/>
      </a:tcTxStyle>
      <a:tcStyle>
        <a:tcBdr>
          <a:left>
            <a:ln w="12700" cap="flat">
              <a:noFill/>
              <a:miter lim="400000"/>
            </a:ln>
          </a:left>
          <a:right>
            <a:ln w="12700" cap="flat">
              <a:noFill/>
              <a:miter lim="400000"/>
            </a:ln>
          </a:right>
          <a:top>
            <a:ln w="25400" cap="flat">
              <a:solidFill>
                <a:srgbClr val="720000"/>
              </a:solidFill>
              <a:prstDash val="solid"/>
              <a:round/>
            </a:ln>
          </a:top>
          <a:bottom>
            <a:ln w="25400" cap="flat">
              <a:solidFill>
                <a:srgbClr val="72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ahoma"/>
          <a:ea typeface="Tahoma"/>
          <a:cs typeface="Tahoma"/>
        </a:font>
        <a:srgbClr val="72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CACA"/>
          </a:solidFill>
        </a:fill>
      </a:tcStyle>
    </a:wholeTbl>
    <a:band2H>
      <a:tcTxStyle b="def" i="def"/>
      <a:tcStyle>
        <a:tcBdr/>
        <a:fill>
          <a:solidFill>
            <a:srgbClr val="EBE6E6"/>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720000"/>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720000"/>
          </a:solid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720000"/>
          </a:solidFill>
        </a:fill>
      </a:tcStyle>
    </a:firstRow>
  </a:tblStyle>
  <a:tblStyle styleId="{2708684C-4D16-4618-839F-0558EEFCDFE6}" styleName="">
    <a:tblBg/>
    <a:wholeTbl>
      <a:tcTxStyle b="off"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Tahoma"/>
          <a:ea typeface="Tahoma"/>
          <a:cs typeface="Tahom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j-lt"/>
        <a:ea typeface="+mj-ea"/>
        <a:cs typeface="+mj-cs"/>
        <a:sym typeface="Helvetica Neue"/>
      </a:defRPr>
    </a:lvl1pPr>
    <a:lvl2pPr indent="228600" latinLnBrk="0">
      <a:defRPr>
        <a:latin typeface="+mj-lt"/>
        <a:ea typeface="+mj-ea"/>
        <a:cs typeface="+mj-cs"/>
        <a:sym typeface="Helvetica Neue"/>
      </a:defRPr>
    </a:lvl2pPr>
    <a:lvl3pPr indent="457200" latinLnBrk="0">
      <a:defRPr>
        <a:latin typeface="+mj-lt"/>
        <a:ea typeface="+mj-ea"/>
        <a:cs typeface="+mj-cs"/>
        <a:sym typeface="Helvetica Neue"/>
      </a:defRPr>
    </a:lvl3pPr>
    <a:lvl4pPr indent="685800" latinLnBrk="0">
      <a:defRPr>
        <a:latin typeface="+mj-lt"/>
        <a:ea typeface="+mj-ea"/>
        <a:cs typeface="+mj-cs"/>
        <a:sym typeface="Helvetica Neue"/>
      </a:defRPr>
    </a:lvl4pPr>
    <a:lvl5pPr indent="914400" latinLnBrk="0">
      <a:defRPr>
        <a:latin typeface="+mj-lt"/>
        <a:ea typeface="+mj-ea"/>
        <a:cs typeface="+mj-cs"/>
        <a:sym typeface="Helvetica Neue"/>
      </a:defRPr>
    </a:lvl5pPr>
    <a:lvl6pPr indent="1143000" latinLnBrk="0">
      <a:defRPr>
        <a:latin typeface="+mj-lt"/>
        <a:ea typeface="+mj-ea"/>
        <a:cs typeface="+mj-cs"/>
        <a:sym typeface="Helvetica Neue"/>
      </a:defRPr>
    </a:lvl6pPr>
    <a:lvl7pPr indent="1371600" latinLnBrk="0">
      <a:defRPr>
        <a:latin typeface="+mj-lt"/>
        <a:ea typeface="+mj-ea"/>
        <a:cs typeface="+mj-cs"/>
        <a:sym typeface="Helvetica Neue"/>
      </a:defRPr>
    </a:lvl7pPr>
    <a:lvl8pPr indent="1600200" latinLnBrk="0">
      <a:defRPr>
        <a:latin typeface="+mj-lt"/>
        <a:ea typeface="+mj-ea"/>
        <a:cs typeface="+mj-cs"/>
        <a:sym typeface="Helvetica Neue"/>
      </a:defRPr>
    </a:lvl8pPr>
    <a:lvl9pPr indent="1828800" latinLnBrk="0">
      <a:defRPr>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Default">
    <p:spTree>
      <p:nvGrpSpPr>
        <p:cNvPr id="1" name=""/>
        <p:cNvGrpSpPr/>
        <p:nvPr/>
      </p:nvGrpSpPr>
      <p:grpSpPr>
        <a:xfrm>
          <a:off x="0" y="0"/>
          <a:ext cx="0" cy="0"/>
          <a:chOff x="0" y="0"/>
          <a:chExt cx="0" cy="0"/>
        </a:xfrm>
      </p:grpSpPr>
      <p:grpSp>
        <p:nvGrpSpPr>
          <p:cNvPr id="23" name="Group"/>
          <p:cNvGrpSpPr/>
          <p:nvPr/>
        </p:nvGrpSpPr>
        <p:grpSpPr>
          <a:xfrm>
            <a:off x="0" y="0"/>
            <a:ext cx="8458200" cy="5943600"/>
            <a:chOff x="0" y="0"/>
            <a:chExt cx="8458200" cy="5943600"/>
          </a:xfrm>
        </p:grpSpPr>
        <p:sp>
          <p:nvSpPr>
            <p:cNvPr id="21" name="Shape"/>
            <p:cNvSpPr/>
            <p:nvPr/>
          </p:nvSpPr>
          <p:spPr>
            <a:xfrm>
              <a:off x="0" y="2286000"/>
              <a:ext cx="8183563" cy="36576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6" y="16584"/>
                  </a:moveTo>
                  <a:lnTo>
                    <a:pt x="0" y="21600"/>
                  </a:lnTo>
                  <a:lnTo>
                    <a:pt x="0" y="11738"/>
                  </a:lnTo>
                  <a:lnTo>
                    <a:pt x="21600" y="0"/>
                  </a:lnTo>
                  <a:lnTo>
                    <a:pt x="21600" y="13275"/>
                  </a:lnTo>
                  <a:lnTo>
                    <a:pt x="21596" y="16584"/>
                  </a:lnTo>
                  <a:close/>
                </a:path>
              </a:pathLst>
            </a:custGeom>
            <a:gradFill flip="none" rotWithShape="1">
              <a:gsLst>
                <a:gs pos="0">
                  <a:srgbClr val="720000"/>
                </a:gs>
                <a:gs pos="100000">
                  <a:srgbClr val="610000"/>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effectLst>
                    <a:outerShdw sx="100000" sy="100000" kx="0" ky="0" algn="b" rotWithShape="0" blurRad="12700" dist="25400" dir="2700000">
                      <a:srgbClr val="000000"/>
                    </a:outerShdw>
                  </a:effectLst>
                </a:defRPr>
              </a:pPr>
            </a:p>
          </p:txBody>
        </p:sp>
        <p:sp>
          <p:nvSpPr>
            <p:cNvPr id="22" name="Shape"/>
            <p:cNvSpPr/>
            <p:nvPr/>
          </p:nvSpPr>
          <p:spPr>
            <a:xfrm>
              <a:off x="0" y="0"/>
              <a:ext cx="8458200" cy="58562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31" y="18789"/>
                  </a:moveTo>
                  <a:lnTo>
                    <a:pt x="0" y="21600"/>
                  </a:lnTo>
                  <a:lnTo>
                    <a:pt x="0" y="53"/>
                  </a:lnTo>
                  <a:lnTo>
                    <a:pt x="21600" y="0"/>
                  </a:lnTo>
                  <a:lnTo>
                    <a:pt x="21531" y="18789"/>
                  </a:lnTo>
                  <a:close/>
                </a:path>
              </a:pathLst>
            </a:custGeom>
            <a:gradFill flip="none" rotWithShape="1">
              <a:gsLst>
                <a:gs pos="0">
                  <a:srgbClr val="720000"/>
                </a:gs>
                <a:gs pos="100000">
                  <a:srgbClr val="8C0000"/>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effectLst>
                    <a:outerShdw sx="100000" sy="100000" kx="0" ky="0" algn="b" rotWithShape="0" blurRad="12700" dist="25400" dir="2700000">
                      <a:srgbClr val="000000"/>
                    </a:outerShdw>
                  </a:effectLst>
                </a:defRPr>
              </a:pPr>
            </a:p>
          </p:txBody>
        </p:sp>
      </p:grpSp>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20000"/>
        </a:solidFill>
      </p:bgPr>
    </p:bg>
    <p:spTree>
      <p:nvGrpSpPr>
        <p:cNvPr id="1" name=""/>
        <p:cNvGrpSpPr/>
        <p:nvPr/>
      </p:nvGrpSpPr>
      <p:grpSpPr>
        <a:xfrm>
          <a:off x="0" y="0"/>
          <a:ext cx="0" cy="0"/>
          <a:chOff x="0" y="0"/>
          <a:chExt cx="0" cy="0"/>
        </a:xfrm>
      </p:grpSpPr>
      <p:grpSp>
        <p:nvGrpSpPr>
          <p:cNvPr id="4" name="Group"/>
          <p:cNvGrpSpPr/>
          <p:nvPr/>
        </p:nvGrpSpPr>
        <p:grpSpPr>
          <a:xfrm>
            <a:off x="0" y="0"/>
            <a:ext cx="7242175" cy="1981200"/>
            <a:chOff x="0" y="0"/>
            <a:chExt cx="7242175" cy="1981200"/>
          </a:xfrm>
        </p:grpSpPr>
        <p:sp>
          <p:nvSpPr>
            <p:cNvPr id="2" name="Shape"/>
            <p:cNvSpPr/>
            <p:nvPr/>
          </p:nvSpPr>
          <p:spPr>
            <a:xfrm>
              <a:off x="0" y="925512"/>
              <a:ext cx="7123113" cy="10556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73" y="9712"/>
                  </a:moveTo>
                  <a:lnTo>
                    <a:pt x="0" y="21600"/>
                  </a:lnTo>
                  <a:lnTo>
                    <a:pt x="0" y="0"/>
                  </a:lnTo>
                  <a:lnTo>
                    <a:pt x="21600" y="32"/>
                  </a:lnTo>
                  <a:lnTo>
                    <a:pt x="21573" y="4970"/>
                  </a:lnTo>
                  <a:lnTo>
                    <a:pt x="21573" y="9712"/>
                  </a:lnTo>
                  <a:close/>
                </a:path>
              </a:pathLst>
            </a:custGeom>
            <a:gradFill flip="none" rotWithShape="1">
              <a:gsLst>
                <a:gs pos="0">
                  <a:srgbClr val="720000"/>
                </a:gs>
                <a:gs pos="100000">
                  <a:srgbClr val="6B0000"/>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effectLst>
                    <a:outerShdw sx="100000" sy="100000" kx="0" ky="0" algn="b" rotWithShape="0" blurRad="12700" dist="25400" dir="2700000">
                      <a:srgbClr val="000000"/>
                    </a:outerShdw>
                  </a:effectLst>
                </a:defRPr>
              </a:pPr>
            </a:p>
          </p:txBody>
        </p:sp>
        <p:sp>
          <p:nvSpPr>
            <p:cNvPr id="3" name="Shape"/>
            <p:cNvSpPr/>
            <p:nvPr/>
          </p:nvSpPr>
          <p:spPr>
            <a:xfrm>
              <a:off x="0" y="0"/>
              <a:ext cx="7242175" cy="19034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591" y="16790"/>
                  </a:moveTo>
                  <a:lnTo>
                    <a:pt x="0" y="21600"/>
                  </a:lnTo>
                  <a:lnTo>
                    <a:pt x="0" y="0"/>
                  </a:lnTo>
                  <a:lnTo>
                    <a:pt x="21600" y="0"/>
                  </a:lnTo>
                  <a:lnTo>
                    <a:pt x="21591" y="16790"/>
                  </a:lnTo>
                  <a:close/>
                </a:path>
              </a:pathLst>
            </a:custGeom>
            <a:gradFill flip="none" rotWithShape="1">
              <a:gsLst>
                <a:gs pos="0">
                  <a:srgbClr val="720000"/>
                </a:gs>
                <a:gs pos="100000">
                  <a:srgbClr val="8C0000"/>
                </a:gs>
              </a:gsLst>
              <a:lin ang="10800000" scaled="0"/>
            </a:gradFill>
            <a:ln w="12700" cap="flat">
              <a:noFill/>
              <a:miter lim="400000"/>
            </a:ln>
            <a:effectLst/>
          </p:spPr>
          <p:txBody>
            <a:bodyPr wrap="square" lIns="45719" tIns="45719" rIns="45719" bIns="45719" numCol="1" anchor="t">
              <a:noAutofit/>
            </a:bodyPr>
            <a:lstStyle/>
            <a:p>
              <a:pPr>
                <a:defRPr>
                  <a:solidFill>
                    <a:srgbClr val="FFFFFF"/>
                  </a:solidFill>
                  <a:effectLst>
                    <a:outerShdw sx="100000" sy="100000" kx="0" ky="0" algn="b" rotWithShape="0" blurRad="12700" dist="25400" dir="2700000">
                      <a:srgbClr val="000000"/>
                    </a:outerShdw>
                  </a:effectLst>
                </a:defRPr>
              </a:pPr>
            </a:p>
          </p:txBody>
        </p:sp>
      </p:grpSp>
      <p:sp>
        <p:nvSpPr>
          <p:cNvPr id="5"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6"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8416270" y="6436360"/>
            <a:ext cx="270531" cy="269241"/>
          </a:xfrm>
          <a:prstGeom prst="rect">
            <a:avLst/>
          </a:prstGeom>
          <a:ln w="12700">
            <a:miter lim="400000"/>
          </a:ln>
        </p:spPr>
        <p:txBody>
          <a:bodyPr wrap="none" lIns="45719" rIns="45719" anchor="b">
            <a:spAutoFit/>
          </a:bodyPr>
          <a:lstStyle>
            <a:lvl1pPr algn="r">
              <a:defRPr sz="1200">
                <a:solidFill>
                  <a:srgbClr val="FFFFFF"/>
                </a:solidFill>
                <a:effectLst>
                  <a:outerShdw sx="100000" sy="100000" kx="0" ky="0" algn="b" rotWithShape="0" blurRad="12700" dist="25400" dir="2700000">
                    <a:srgbClr val="000000"/>
                  </a:outerShdw>
                </a:effectLs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FFFFCC"/>
          </a:solidFill>
          <a:uFillTx/>
          <a:latin typeface="Tahoma"/>
          <a:ea typeface="Tahoma"/>
          <a:cs typeface="Tahoma"/>
          <a:sym typeface="Tahoma"/>
        </a:defRPr>
      </a:lvl9pPr>
    </p:titleStyle>
    <p:bodyStyle>
      <a:lvl1pPr marL="342900" marR="0" indent="-342900" algn="l" defTabSz="914400" rtl="0" latinLnBrk="0">
        <a:lnSpc>
          <a:spcPct val="100000"/>
        </a:lnSpc>
        <a:spcBef>
          <a:spcPts val="700"/>
        </a:spcBef>
        <a:spcAft>
          <a:spcPts val="0"/>
        </a:spcAft>
        <a:buClr>
          <a:srgbClr val="FFCC66"/>
        </a:buClr>
        <a:buSzPct val="80000"/>
        <a:buFontTx/>
        <a:buChar char="▪"/>
        <a:tabLst/>
        <a:defRPr b="0" baseline="0" cap="none" i="0" spc="0" strike="noStrike" sz="3200" u="none">
          <a:ln>
            <a:noFill/>
          </a:ln>
          <a:solidFill>
            <a:srgbClr val="FFFFFF"/>
          </a:solidFill>
          <a:uFillTx/>
          <a:latin typeface="Tahoma"/>
          <a:ea typeface="Tahoma"/>
          <a:cs typeface="Tahoma"/>
          <a:sym typeface="Tahoma"/>
        </a:defRPr>
      </a:lvl1pPr>
      <a:lvl2pPr marL="783771" marR="0" indent="-326571" algn="l" defTabSz="914400" rtl="0" latinLnBrk="0">
        <a:lnSpc>
          <a:spcPct val="100000"/>
        </a:lnSpc>
        <a:spcBef>
          <a:spcPts val="700"/>
        </a:spcBef>
        <a:spcAft>
          <a:spcPts val="0"/>
        </a:spcAft>
        <a:buClr>
          <a:srgbClr val="FFCC66"/>
        </a:buClr>
        <a:buSzPct val="100000"/>
        <a:buFontTx/>
        <a:buChar char="–"/>
        <a:tabLst/>
        <a:defRPr b="0" baseline="0" cap="none" i="0" spc="0" strike="noStrike" sz="3200" u="none">
          <a:ln>
            <a:noFill/>
          </a:ln>
          <a:solidFill>
            <a:srgbClr val="FFFFFF"/>
          </a:solidFill>
          <a:uFillTx/>
          <a:latin typeface="Tahoma"/>
          <a:ea typeface="Tahoma"/>
          <a:cs typeface="Tahoma"/>
          <a:sym typeface="Tahoma"/>
        </a:defRPr>
      </a:lvl2pPr>
      <a:lvl3pPr marL="1219200" marR="0" indent="-304800" algn="l" defTabSz="914400" rtl="0" latinLnBrk="0">
        <a:lnSpc>
          <a:spcPct val="100000"/>
        </a:lnSpc>
        <a:spcBef>
          <a:spcPts val="700"/>
        </a:spcBef>
        <a:spcAft>
          <a:spcPts val="0"/>
        </a:spcAft>
        <a:buClr>
          <a:srgbClr val="FFCC66"/>
        </a:buClr>
        <a:buSzPct val="100000"/>
        <a:buFontTx/>
        <a:buChar char="▪"/>
        <a:tabLst/>
        <a:defRPr b="0" baseline="0" cap="none" i="0" spc="0" strike="noStrike" sz="3200" u="none">
          <a:ln>
            <a:noFill/>
          </a:ln>
          <a:solidFill>
            <a:srgbClr val="FFFFFF"/>
          </a:solidFill>
          <a:uFillTx/>
          <a:latin typeface="Tahoma"/>
          <a:ea typeface="Tahoma"/>
          <a:cs typeface="Tahoma"/>
          <a:sym typeface="Tahoma"/>
        </a:defRPr>
      </a:lvl3pPr>
      <a:lvl4pPr marL="1737360" marR="0" indent="-365760" algn="l" defTabSz="914400" rtl="0" latinLnBrk="0">
        <a:lnSpc>
          <a:spcPct val="100000"/>
        </a:lnSpc>
        <a:spcBef>
          <a:spcPts val="700"/>
        </a:spcBef>
        <a:spcAft>
          <a:spcPts val="0"/>
        </a:spcAft>
        <a:buClr>
          <a:srgbClr val="FFCC66"/>
        </a:buClr>
        <a:buSzPct val="100000"/>
        <a:buFontTx/>
        <a:buChar char="–"/>
        <a:tabLst/>
        <a:defRPr b="0" baseline="0" cap="none" i="0" spc="0" strike="noStrike" sz="3200" u="none">
          <a:ln>
            <a:noFill/>
          </a:ln>
          <a:solidFill>
            <a:srgbClr val="FFFFFF"/>
          </a:solidFill>
          <a:uFillTx/>
          <a:latin typeface="Tahoma"/>
          <a:ea typeface="Tahoma"/>
          <a:cs typeface="Tahoma"/>
          <a:sym typeface="Tahoma"/>
        </a:defRPr>
      </a:lvl4pPr>
      <a:lvl5pPr marL="2235200" marR="0" indent="-406400" algn="l" defTabSz="914400" rtl="0" latinLnBrk="0">
        <a:lnSpc>
          <a:spcPct val="100000"/>
        </a:lnSpc>
        <a:spcBef>
          <a:spcPts val="700"/>
        </a:spcBef>
        <a:spcAft>
          <a:spcPts val="0"/>
        </a:spcAft>
        <a:buClr>
          <a:srgbClr val="FFCC66"/>
        </a:buClr>
        <a:buSzPct val="100000"/>
        <a:buFontTx/>
        <a:buChar char="▪"/>
        <a:tabLst/>
        <a:defRPr b="0" baseline="0" cap="none" i="0" spc="0" strike="noStrike" sz="3200" u="none">
          <a:ln>
            <a:noFill/>
          </a:ln>
          <a:solidFill>
            <a:srgbClr val="FFFFFF"/>
          </a:solidFill>
          <a:uFillTx/>
          <a:latin typeface="Tahoma"/>
          <a:ea typeface="Tahoma"/>
          <a:cs typeface="Tahoma"/>
          <a:sym typeface="Tahoma"/>
        </a:defRPr>
      </a:lvl5pPr>
      <a:lvl6pPr marL="2692400" marR="0" indent="-406400" algn="l" defTabSz="914400" rtl="0" latinLnBrk="0">
        <a:lnSpc>
          <a:spcPct val="100000"/>
        </a:lnSpc>
        <a:spcBef>
          <a:spcPts val="700"/>
        </a:spcBef>
        <a:spcAft>
          <a:spcPts val="0"/>
        </a:spcAft>
        <a:buClr>
          <a:srgbClr val="FFCC66"/>
        </a:buClr>
        <a:buSzPct val="100000"/>
        <a:buFont typeface="Wingdings"/>
        <a:buChar char=""/>
        <a:tabLst/>
        <a:defRPr b="0" baseline="0" cap="none" i="0" spc="0" strike="noStrike" sz="3200" u="none">
          <a:ln>
            <a:noFill/>
          </a:ln>
          <a:solidFill>
            <a:srgbClr val="FFFFFF"/>
          </a:solidFill>
          <a:uFillTx/>
          <a:latin typeface="Tahoma"/>
          <a:ea typeface="Tahoma"/>
          <a:cs typeface="Tahoma"/>
          <a:sym typeface="Tahoma"/>
        </a:defRPr>
      </a:lvl6pPr>
      <a:lvl7pPr marL="3149600" marR="0" indent="-406400" algn="l" defTabSz="914400" rtl="0" latinLnBrk="0">
        <a:lnSpc>
          <a:spcPct val="100000"/>
        </a:lnSpc>
        <a:spcBef>
          <a:spcPts val="700"/>
        </a:spcBef>
        <a:spcAft>
          <a:spcPts val="0"/>
        </a:spcAft>
        <a:buClr>
          <a:srgbClr val="FFCC66"/>
        </a:buClr>
        <a:buSzPct val="100000"/>
        <a:buFont typeface="Wingdings"/>
        <a:buChar char=""/>
        <a:tabLst/>
        <a:defRPr b="0" baseline="0" cap="none" i="0" spc="0" strike="noStrike" sz="3200" u="none">
          <a:ln>
            <a:noFill/>
          </a:ln>
          <a:solidFill>
            <a:srgbClr val="FFFFFF"/>
          </a:solidFill>
          <a:uFillTx/>
          <a:latin typeface="Tahoma"/>
          <a:ea typeface="Tahoma"/>
          <a:cs typeface="Tahoma"/>
          <a:sym typeface="Tahoma"/>
        </a:defRPr>
      </a:lvl7pPr>
      <a:lvl8pPr marL="3606800" marR="0" indent="-406400" algn="l" defTabSz="914400" rtl="0" latinLnBrk="0">
        <a:lnSpc>
          <a:spcPct val="100000"/>
        </a:lnSpc>
        <a:spcBef>
          <a:spcPts val="700"/>
        </a:spcBef>
        <a:spcAft>
          <a:spcPts val="0"/>
        </a:spcAft>
        <a:buClr>
          <a:srgbClr val="FFCC66"/>
        </a:buClr>
        <a:buSzPct val="100000"/>
        <a:buFont typeface="Wingdings"/>
        <a:buChar char=""/>
        <a:tabLst/>
        <a:defRPr b="0" baseline="0" cap="none" i="0" spc="0" strike="noStrike" sz="3200" u="none">
          <a:ln>
            <a:noFill/>
          </a:ln>
          <a:solidFill>
            <a:srgbClr val="FFFFFF"/>
          </a:solidFill>
          <a:uFillTx/>
          <a:latin typeface="Tahoma"/>
          <a:ea typeface="Tahoma"/>
          <a:cs typeface="Tahoma"/>
          <a:sym typeface="Tahoma"/>
        </a:defRPr>
      </a:lvl8pPr>
      <a:lvl9pPr marL="4064000" marR="0" indent="-406400" algn="l" defTabSz="914400" rtl="0" latinLnBrk="0">
        <a:lnSpc>
          <a:spcPct val="100000"/>
        </a:lnSpc>
        <a:spcBef>
          <a:spcPts val="700"/>
        </a:spcBef>
        <a:spcAft>
          <a:spcPts val="0"/>
        </a:spcAft>
        <a:buClr>
          <a:srgbClr val="FFCC66"/>
        </a:buClr>
        <a:buSzPct val="100000"/>
        <a:buFont typeface="Wingdings"/>
        <a:buChar char=""/>
        <a:tabLst/>
        <a:defRPr b="0" baseline="0" cap="none" i="0" spc="0" strike="noStrike" sz="3200" u="none">
          <a:ln>
            <a:noFill/>
          </a:ln>
          <a:solidFill>
            <a:srgbClr val="FFFFFF"/>
          </a:solidFill>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ln>
            <a:noFill/>
          </a:ln>
          <a:solidFill>
            <a:schemeClr val="tx1"/>
          </a:solidFill>
          <a:effectLst>
            <a:outerShdw sx="100000" sy="100000" kx="0" ky="0" algn="b" rotWithShape="0" blurRad="12700" dist="25400" dir="2700000">
              <a:srgbClr val="000000"/>
            </a:outerShdw>
          </a:effectLst>
          <a:uFillTx/>
          <a:latin typeface="+mn-lt"/>
          <a:ea typeface="+mn-ea"/>
          <a:cs typeface="+mn-cs"/>
          <a:sym typeface="Tahom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ajk201164@rediffmail.com" TargetMode="External"/><Relationship Id="rId3" Type="http://schemas.openxmlformats.org/officeDocument/2006/relationships/hyperlink" Target="mailto:akj201164@gmail.com"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Library Automation: Planning and Implementation"/>
          <p:cNvSpPr txBox="1"/>
          <p:nvPr>
            <p:ph type="title" idx="4294967295"/>
          </p:nvPr>
        </p:nvSpPr>
        <p:spPr>
          <a:xfrm>
            <a:off x="684212" y="333375"/>
            <a:ext cx="7772401" cy="1736725"/>
          </a:xfrm>
          <a:prstGeom prst="rect">
            <a:avLst/>
          </a:prstGeom>
        </p:spPr>
        <p:txBody>
          <a:bodyPr anchor="b">
            <a:normAutofit fontScale="100000" lnSpcReduction="0"/>
          </a:bodyPr>
          <a:lstStyle>
            <a:lvl1pPr>
              <a:defRPr sz="4800">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Library Automation: Planning and Implementation</a:t>
            </a:r>
          </a:p>
        </p:txBody>
      </p:sp>
      <p:sp>
        <p:nvSpPr>
          <p:cNvPr id="34" name="By…"/>
          <p:cNvSpPr txBox="1"/>
          <p:nvPr>
            <p:ph type="body" sz="half" idx="4294967295"/>
          </p:nvPr>
        </p:nvSpPr>
        <p:spPr>
          <a:xfrm>
            <a:off x="1258887" y="2565400"/>
            <a:ext cx="6400801" cy="2447925"/>
          </a:xfrm>
          <a:prstGeom prst="rect">
            <a:avLst/>
          </a:prstGeom>
        </p:spPr>
        <p:txBody>
          <a:bodyPr>
            <a:normAutofit fontScale="100000" lnSpcReduction="0"/>
          </a:bodyPr>
          <a:lstStyle/>
          <a:p>
            <a:pPr marL="0" indent="0" algn="ctr" defTabSz="822959">
              <a:lnSpc>
                <a:spcPct val="90000"/>
              </a:lnSpc>
              <a:spcBef>
                <a:spcPts val="600"/>
              </a:spcBef>
              <a:buSzTx/>
              <a:buFont typeface="Wingdings"/>
              <a:buNone/>
              <a:defRPr sz="2520">
                <a:solidFill>
                  <a:srgbClr val="FFCC66"/>
                </a:solidFill>
                <a:effectLst>
                  <a:outerShdw sx="100000" sy="100000" kx="0" ky="0" algn="b" rotWithShape="0" blurRad="11430" dist="22860" dir="2700000">
                    <a:srgbClr val="000000"/>
                  </a:outerShdw>
                </a:effectLst>
                <a:latin typeface="Times New Roman"/>
                <a:ea typeface="Times New Roman"/>
                <a:cs typeface="Times New Roman"/>
                <a:sym typeface="Times New Roman"/>
              </a:defRPr>
            </a:pPr>
            <a:r>
              <a:t>By</a:t>
            </a:r>
          </a:p>
          <a:p>
            <a:pPr marL="0" indent="0" algn="ctr" defTabSz="822959">
              <a:lnSpc>
                <a:spcPct val="90000"/>
              </a:lnSpc>
              <a:spcBef>
                <a:spcPts val="600"/>
              </a:spcBef>
              <a:buSzTx/>
              <a:buFont typeface="Wingdings"/>
              <a:buNone/>
              <a:defRPr sz="2520">
                <a:solidFill>
                  <a:srgbClr val="FFCC66"/>
                </a:solidFill>
                <a:effectLst>
                  <a:outerShdw sx="100000" sy="100000" kx="0" ky="0" algn="b" rotWithShape="0" blurRad="11430" dist="22860" dir="2700000">
                    <a:srgbClr val="000000"/>
                  </a:outerShdw>
                </a:effectLst>
                <a:latin typeface="Times New Roman"/>
                <a:ea typeface="Times New Roman"/>
                <a:cs typeface="Times New Roman"/>
                <a:sym typeface="Times New Roman"/>
              </a:defRPr>
            </a:pPr>
            <a:r>
              <a:t>Dr. Anil Kumar Jain</a:t>
            </a:r>
          </a:p>
          <a:p>
            <a:pPr marL="0" indent="0" algn="ctr" defTabSz="822959">
              <a:lnSpc>
                <a:spcPct val="90000"/>
              </a:lnSpc>
              <a:spcBef>
                <a:spcPts val="600"/>
              </a:spcBef>
              <a:buSzTx/>
              <a:buFont typeface="Wingdings"/>
              <a:buNone/>
              <a:defRPr sz="2520">
                <a:solidFill>
                  <a:srgbClr val="FFCC66"/>
                </a:solidFill>
                <a:effectLst>
                  <a:outerShdw sx="100000" sy="100000" kx="0" ky="0" algn="b" rotWithShape="0" blurRad="11430" dist="22860" dir="2700000">
                    <a:srgbClr val="000000"/>
                  </a:outerShdw>
                </a:effectLst>
                <a:latin typeface="Times New Roman"/>
                <a:ea typeface="Times New Roman"/>
                <a:cs typeface="Times New Roman"/>
                <a:sym typeface="Times New Roman"/>
              </a:defRPr>
            </a:pPr>
            <a:r>
              <a:t>Associate Professor</a:t>
            </a:r>
          </a:p>
          <a:p>
            <a:pPr marL="0" indent="0" algn="ctr" defTabSz="822959">
              <a:lnSpc>
                <a:spcPct val="90000"/>
              </a:lnSpc>
              <a:spcBef>
                <a:spcPts val="600"/>
              </a:spcBef>
              <a:buSzTx/>
              <a:buFont typeface="Wingdings"/>
              <a:buNone/>
              <a:defRPr sz="2520">
                <a:solidFill>
                  <a:srgbClr val="FFCC66"/>
                </a:solidFill>
                <a:effectLst>
                  <a:outerShdw sx="100000" sy="100000" kx="0" ky="0" algn="b" rotWithShape="0" blurRad="11430" dist="22860" dir="2700000">
                    <a:srgbClr val="000000"/>
                  </a:outerShdw>
                </a:effectLst>
                <a:latin typeface="Times New Roman"/>
                <a:ea typeface="Times New Roman"/>
                <a:cs typeface="Times New Roman"/>
                <a:sym typeface="Times New Roman"/>
              </a:defRPr>
            </a:pPr>
            <a:r>
              <a:t>S.S. in Library &amp; Info. Sc.</a:t>
            </a:r>
          </a:p>
          <a:p>
            <a:pPr marL="0" indent="0" algn="ctr" defTabSz="822959">
              <a:lnSpc>
                <a:spcPct val="90000"/>
              </a:lnSpc>
              <a:spcBef>
                <a:spcPts val="600"/>
              </a:spcBef>
              <a:buSzTx/>
              <a:buFont typeface="Wingdings"/>
              <a:buNone/>
              <a:defRPr sz="2520">
                <a:solidFill>
                  <a:srgbClr val="FFCC66"/>
                </a:solidFill>
                <a:effectLst>
                  <a:outerShdw sx="100000" sy="100000" kx="0" ky="0" algn="b" rotWithShape="0" blurRad="11430" dist="22860" dir="2700000">
                    <a:srgbClr val="000000"/>
                  </a:outerShdw>
                </a:effectLst>
                <a:latin typeface="Times New Roman"/>
                <a:ea typeface="Times New Roman"/>
                <a:cs typeface="Times New Roman"/>
                <a:sym typeface="Times New Roman"/>
              </a:defRPr>
            </a:pPr>
            <a:r>
              <a:t>Vikram University, Ujjain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Technological plan"/>
          <p:cNvSpPr txBox="1"/>
          <p:nvPr>
            <p:ph type="title" idx="4294967295"/>
          </p:nvPr>
        </p:nvSpPr>
        <p:spPr>
          <a:xfrm>
            <a:off x="457200" y="274637"/>
            <a:ext cx="8229600" cy="896938"/>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Technological plan</a:t>
            </a:r>
          </a:p>
        </p:txBody>
      </p:sp>
      <p:sp>
        <p:nvSpPr>
          <p:cNvPr id="63" name="The technological plan should be a written document…"/>
          <p:cNvSpPr txBox="1"/>
          <p:nvPr>
            <p:ph type="body" idx="4294967295"/>
          </p:nvPr>
        </p:nvSpPr>
        <p:spPr>
          <a:xfrm>
            <a:off x="468312" y="1125537"/>
            <a:ext cx="8229601" cy="5183188"/>
          </a:xfrm>
          <a:prstGeom prst="rect">
            <a:avLst/>
          </a:prstGeom>
        </p:spPr>
        <p:txBody>
          <a:bodyPr>
            <a:normAutofit fontScale="100000" lnSpcReduction="0"/>
          </a:bodyPr>
          <a:lstStyle/>
          <a:p>
            <a:pPr>
              <a:lnSpc>
                <a:spcPct val="110000"/>
              </a:lnSpc>
              <a:spcBef>
                <a:spcPts val="600"/>
              </a:spcBef>
              <a:buSzTx/>
              <a:buFont typeface="Wingdings"/>
              <a:buNone/>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The technological plan should be a written document</a:t>
            </a:r>
          </a:p>
          <a:p>
            <a:pPr>
              <a:lnSpc>
                <a:spcPct val="110000"/>
              </a:lnSpc>
              <a:spcBef>
                <a:spcPts val="600"/>
              </a:spcBef>
              <a:buSzTx/>
              <a:buFont typeface="Wingdings"/>
              <a:buNone/>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Contains: </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Vision, Goals and Objectives</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Components of the project in terms of needs to achieve the vision </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Specifications for your system requirements, </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Financial estimates, </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Action plan  and  </a:t>
            </a:r>
          </a:p>
          <a:p>
            <a:pPr lvl="1" marL="742950" indent="-285750">
              <a:lnSpc>
                <a:spcPct val="110000"/>
              </a:lnSpc>
              <a:spcBef>
                <a:spcPts val="0"/>
              </a:spcBef>
              <a:buClr>
                <a:srgbClr val="FFFFFF"/>
              </a:buClr>
              <a:defRPr b="1"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Time table for the project.</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Project Proposal"/>
          <p:cNvSpPr txBox="1"/>
          <p:nvPr>
            <p:ph type="title" idx="4294967295"/>
          </p:nvPr>
        </p:nvSpPr>
        <p:spPr>
          <a:xfrm>
            <a:off x="457200" y="274637"/>
            <a:ext cx="8229600" cy="922338"/>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Project Proposal</a:t>
            </a:r>
          </a:p>
        </p:txBody>
      </p:sp>
      <p:sp>
        <p:nvSpPr>
          <p:cNvPr id="66" name="Project proposal should be based on the technology plan.…"/>
          <p:cNvSpPr txBox="1"/>
          <p:nvPr>
            <p:ph type="body" idx="4294967295"/>
          </p:nvPr>
        </p:nvSpPr>
        <p:spPr>
          <a:xfrm>
            <a:off x="539750" y="1557337"/>
            <a:ext cx="8229600" cy="3919538"/>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Project proposal should be based on the technology plan.</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Project proposal should be prepared for presentation to funding agencies.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Request For Proposal"/>
          <p:cNvSpPr txBox="1"/>
          <p:nvPr>
            <p:ph type="title" idx="4294967295"/>
          </p:nvPr>
        </p:nvSpPr>
        <p:spPr>
          <a:xfrm>
            <a:off x="457200" y="274637"/>
            <a:ext cx="8229600" cy="561976"/>
          </a:xfrm>
          <a:prstGeom prst="rect">
            <a:avLst/>
          </a:prstGeom>
        </p:spPr>
        <p:txBody>
          <a:bodyPr>
            <a:normAutofit fontScale="100000" lnSpcReduction="0"/>
          </a:bodyPr>
          <a:lstStyle>
            <a:lvl1pPr defTabSz="777240">
              <a:defRPr sz="3400">
                <a:effectLst>
                  <a:outerShdw sx="100000" sy="100000" kx="0" ky="0" algn="b" rotWithShape="0" blurRad="10795" dist="21590" dir="2700000">
                    <a:srgbClr val="000000"/>
                  </a:outerShdw>
                </a:effectLst>
                <a:latin typeface="Times New Roman"/>
                <a:ea typeface="Times New Roman"/>
                <a:cs typeface="Times New Roman"/>
                <a:sym typeface="Times New Roman"/>
              </a:defRPr>
            </a:lvl1pPr>
          </a:lstStyle>
          <a:p>
            <a:pPr/>
            <a:r>
              <a:t>Request For Proposal</a:t>
            </a:r>
          </a:p>
        </p:txBody>
      </p:sp>
      <p:sp>
        <p:nvSpPr>
          <p:cNvPr id="69" name="RFP is a formal request for a bid from suppliers of library systems. The RFP is a comprehensive document that provides the vendor with the outline, purpose, scope, description, minimum requirements, etc. for the system.…"/>
          <p:cNvSpPr txBox="1"/>
          <p:nvPr>
            <p:ph type="body" idx="4294967295"/>
          </p:nvPr>
        </p:nvSpPr>
        <p:spPr>
          <a:xfrm>
            <a:off x="-1" y="836612"/>
            <a:ext cx="9144002" cy="6021388"/>
          </a:xfrm>
          <a:prstGeom prst="rect">
            <a:avLst/>
          </a:prstGeom>
        </p:spPr>
        <p:txBody>
          <a:bodyPr>
            <a:normAutofit fontScale="100000" lnSpcReduction="0"/>
          </a:bodyPr>
          <a:lstStyle/>
          <a:p>
            <a:pPr marL="609600" indent="-609600">
              <a:lnSpc>
                <a:spcPct val="80000"/>
              </a:lnSpc>
              <a:spcBef>
                <a:spcPts val="500"/>
              </a:spcBef>
              <a:buChar char="■"/>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RFP is a formal request for a bid from suppliers of library systems. The RFP is a comprehensive document that provides the vendor with the outline, purpose, scope, description, minimum requirements, etc. for the system.</a:t>
            </a:r>
          </a:p>
          <a:p>
            <a:pPr marL="609600" indent="-609600">
              <a:lnSpc>
                <a:spcPct val="80000"/>
              </a:lnSpc>
              <a:spcBef>
                <a:spcPts val="500"/>
              </a:spcBef>
              <a:buChar char="■"/>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Some steps for prepared of RFP are following;</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Writing RFP</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Approval</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Request quotation</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Receiving proposal from vendors </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Evaluating proposals</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Preparing a short list of vendors</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Requesting a demo of the system</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Purchasing the system</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Preparing the contract </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Delivery and installation of system</a:t>
            </a:r>
          </a:p>
          <a:p>
            <a:pPr marL="609600" indent="-609600">
              <a:lnSpc>
                <a:spcPct val="8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Evaluation of installed system</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election of Hardware"/>
          <p:cNvSpPr txBox="1"/>
          <p:nvPr>
            <p:ph type="title" idx="4294967295"/>
          </p:nvPr>
        </p:nvSpPr>
        <p:spPr>
          <a:xfrm>
            <a:off x="468312" y="0"/>
            <a:ext cx="8229601" cy="503238"/>
          </a:xfrm>
          <a:prstGeom prst="rect">
            <a:avLst/>
          </a:prstGeom>
        </p:spPr>
        <p:txBody>
          <a:bodyPr>
            <a:normAutofit fontScale="100000" lnSpcReduction="0"/>
          </a:bodyPr>
          <a:lstStyle>
            <a:lvl1pPr defTabSz="685800">
              <a:defRPr sz="3000">
                <a:effectLst>
                  <a:outerShdw sx="100000" sy="100000" kx="0" ky="0" algn="b" rotWithShape="0" blurRad="9525" dist="19050" dir="2700000">
                    <a:srgbClr val="000000"/>
                  </a:outerShdw>
                </a:effectLst>
                <a:latin typeface="Times New Roman"/>
                <a:ea typeface="Times New Roman"/>
                <a:cs typeface="Times New Roman"/>
                <a:sym typeface="Times New Roman"/>
              </a:defRPr>
            </a:lvl1pPr>
          </a:lstStyle>
          <a:p>
            <a:pPr/>
            <a:r>
              <a:t>Selection of Hardware</a:t>
            </a:r>
          </a:p>
        </p:txBody>
      </p:sp>
      <p:sp>
        <p:nvSpPr>
          <p:cNvPr id="72" name="Pentium -4…"/>
          <p:cNvSpPr txBox="1"/>
          <p:nvPr>
            <p:ph type="body" idx="4294967295"/>
          </p:nvPr>
        </p:nvSpPr>
        <p:spPr>
          <a:xfrm>
            <a:off x="468312" y="620712"/>
            <a:ext cx="8229601" cy="5976938"/>
          </a:xfrm>
          <a:prstGeom prst="rect">
            <a:avLst/>
          </a:prstGeom>
        </p:spPr>
        <p:txBody>
          <a:bodyPr>
            <a:normAutofit fontScale="100000" lnSpcReduction="0"/>
          </a:bodyPr>
          <a:lstStyle/>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Pentium -4</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64 MB RAM</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4 GD hard disk </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150 MB cartridge tape drive </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Floppy drive </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CD drive </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USB Card or pin</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BGA- color monitor</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8 port intelligent i/o card</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Internal modem</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Cables: Fiber optics, Coaxial and Twisted pair</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Scanner, Printer</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Barcode scanner, Sensor system</a:t>
            </a:r>
          </a:p>
          <a:p>
            <a:pPr marL="457200" indent="-457200">
              <a:lnSpc>
                <a:spcPct val="90000"/>
              </a:lnSpc>
              <a:spcBef>
                <a:spcPts val="500"/>
              </a:spcBef>
              <a:buAutoNum type="arabicPeriod" startAt="1"/>
              <a:defRPr sz="24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Telephone connection</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election of Software"/>
          <p:cNvSpPr txBox="1"/>
          <p:nvPr>
            <p:ph type="title" idx="4294967295"/>
          </p:nvPr>
        </p:nvSpPr>
        <p:spPr>
          <a:xfrm>
            <a:off x="457200" y="274637"/>
            <a:ext cx="8229600" cy="633413"/>
          </a:xfrm>
          <a:prstGeom prst="rect">
            <a:avLst/>
          </a:prstGeom>
        </p:spPr>
        <p:txBody>
          <a:bodyPr>
            <a:normAutofit fontScale="100000" lnSpcReduction="0"/>
          </a:bodyPr>
          <a:lstStyle>
            <a:lvl1pPr defTabSz="896111">
              <a:defRPr sz="3920">
                <a:effectLst>
                  <a:outerShdw sx="100000" sy="100000" kx="0" ky="0" algn="b" rotWithShape="0" blurRad="12446" dist="24892" dir="2700000">
                    <a:srgbClr val="000000"/>
                  </a:outerShdw>
                </a:effectLst>
                <a:latin typeface="Times New Roman"/>
                <a:ea typeface="Times New Roman"/>
                <a:cs typeface="Times New Roman"/>
                <a:sym typeface="Times New Roman"/>
              </a:defRPr>
            </a:lvl1pPr>
          </a:lstStyle>
          <a:p>
            <a:pPr/>
            <a:r>
              <a:t>Selection of Software</a:t>
            </a:r>
          </a:p>
        </p:txBody>
      </p:sp>
      <p:sp>
        <p:nvSpPr>
          <p:cNvPr id="75" name="To determine the best package for our library, analyze and identify our needs and match it with the features and functions of integrated library systems.…"/>
          <p:cNvSpPr txBox="1"/>
          <p:nvPr>
            <p:ph type="body" idx="4294967295"/>
          </p:nvPr>
        </p:nvSpPr>
        <p:spPr>
          <a:xfrm>
            <a:off x="468312" y="1125537"/>
            <a:ext cx="8229601" cy="5256213"/>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To determine the best package for our library, analyze and identify our needs and match it with the features and functions of integrated library systems. </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At present lot of library software's are available in the market. In which we can choose any software that will be fulfilled the vision or objectives of library automation.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Library Automation: Implementation"/>
          <p:cNvSpPr txBox="1"/>
          <p:nvPr>
            <p:ph type="title" idx="4294967295"/>
          </p:nvPr>
        </p:nvSpPr>
        <p:spPr>
          <a:xfrm>
            <a:off x="457200" y="274637"/>
            <a:ext cx="8229600" cy="777876"/>
          </a:xfrm>
          <a:prstGeom prst="rect">
            <a:avLst/>
          </a:prstGeom>
        </p:spPr>
        <p:txBody>
          <a:bodyPr>
            <a:normAutofit fontScale="100000" lnSpcReduction="0"/>
          </a:bodyPr>
          <a:lstStyle>
            <a:lvl1pPr>
              <a:defRPr sz="4000">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Library Automation: Implementation </a:t>
            </a:r>
          </a:p>
        </p:txBody>
      </p:sp>
      <p:sp>
        <p:nvSpPr>
          <p:cNvPr id="78" name="Implementation includes all activities after management has decided to automate the library and approved the plan.…"/>
          <p:cNvSpPr txBox="1"/>
          <p:nvPr>
            <p:ph type="body" idx="4294967295"/>
          </p:nvPr>
        </p:nvSpPr>
        <p:spPr>
          <a:xfrm>
            <a:off x="-1" y="981075"/>
            <a:ext cx="9144002" cy="5616575"/>
          </a:xfrm>
          <a:prstGeom prst="rect">
            <a:avLst/>
          </a:prstGeom>
        </p:spPr>
        <p:txBody>
          <a:bodyPr>
            <a:normAutofit fontScale="100000" lnSpcReduction="0"/>
          </a:bodyPr>
          <a:lstStyle/>
          <a:p>
            <a:pPr marL="609600" indent="-609600">
              <a:lnSpc>
                <a:spcPct val="90000"/>
              </a:lnSpc>
              <a:spcBef>
                <a:spcPts val="600"/>
              </a:spcBef>
              <a:buChar char="■"/>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 Implementation includes all activities after management has decided to automate the library and approved the plan.</a:t>
            </a:r>
          </a:p>
          <a:p>
            <a:pPr marL="609600" indent="-609600">
              <a:lnSpc>
                <a:spcPct val="90000"/>
              </a:lnSpc>
              <a:spcBef>
                <a:spcPts val="600"/>
              </a:spcBef>
              <a:buChar char="■"/>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After purchasing our system we must make it operational. Thus even before we purchase our system, we must design implementation strategies, which should include;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Allocating resources</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Implementation for hardware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Implementation for software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Data conversion</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Implementation for System maintenance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Training</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Making changes as necessary</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Allocating resources"/>
          <p:cNvSpPr txBox="1"/>
          <p:nvPr>
            <p:ph type="title" idx="4294967295"/>
          </p:nvPr>
        </p:nvSpPr>
        <p:spPr>
          <a:xfrm>
            <a:off x="457200" y="274637"/>
            <a:ext cx="8229600" cy="417513"/>
          </a:xfrm>
          <a:prstGeom prst="rect">
            <a:avLst/>
          </a:prstGeom>
        </p:spPr>
        <p:txBody>
          <a:bodyPr>
            <a:normAutofit fontScale="100000" lnSpcReduction="0"/>
          </a:bodyPr>
          <a:lstStyle>
            <a:lvl1pPr defTabSz="548640">
              <a:defRPr sz="2400">
                <a:effectLst>
                  <a:outerShdw sx="100000" sy="100000" kx="0" ky="0" algn="b" rotWithShape="0" blurRad="7620" dist="15240" dir="2700000">
                    <a:srgbClr val="000000"/>
                  </a:outerShdw>
                </a:effectLst>
                <a:latin typeface="Times New Roman"/>
                <a:ea typeface="Times New Roman"/>
                <a:cs typeface="Times New Roman"/>
                <a:sym typeface="Times New Roman"/>
              </a:defRPr>
            </a:lvl1pPr>
          </a:lstStyle>
          <a:p>
            <a:pPr/>
            <a:r>
              <a:t>Allocating resources</a:t>
            </a:r>
          </a:p>
        </p:txBody>
      </p:sp>
      <p:sp>
        <p:nvSpPr>
          <p:cNvPr id="81" name="Body"/>
          <p:cNvSpPr txBox="1"/>
          <p:nvPr>
            <p:ph type="body" idx="4294967295"/>
          </p:nvPr>
        </p:nvSpPr>
        <p:spPr>
          <a:xfrm>
            <a:off x="-1" y="1052512"/>
            <a:ext cx="9144002" cy="5805489"/>
          </a:xfrm>
          <a:prstGeom prst="rect">
            <a:avLst/>
          </a:prstGeom>
        </p:spPr>
        <p:txBody>
          <a:bodyPr>
            <a:normAutofit fontScale="100000" lnSpcReduction="0"/>
          </a:bodyPr>
          <a:lstStyle/>
          <a:p>
            <a:pPr/>
          </a:p>
        </p:txBody>
      </p:sp>
      <p:sp>
        <p:nvSpPr>
          <p:cNvPr id="82" name="Resources include the hardware, the network, the data, the staff, etc.…"/>
          <p:cNvSpPr txBox="1"/>
          <p:nvPr/>
        </p:nvSpPr>
        <p:spPr>
          <a:xfrm>
            <a:off x="0" y="981074"/>
            <a:ext cx="8899525" cy="630529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lnSpc>
                <a:spcPct val="90000"/>
              </a:lnSpc>
              <a:spcBef>
                <a:spcPts val="600"/>
              </a:spcBef>
              <a:buClr>
                <a:srgbClr val="FFCC66"/>
              </a:buClr>
              <a:buSzPct val="80000"/>
              <a:buChar char="■"/>
              <a:defRPr sz="2800">
                <a:solidFill>
                  <a:srgbClr val="FFFFFF"/>
                </a:solidFill>
                <a:effectLst>
                  <a:outerShdw sx="100000" sy="100000" kx="0" ky="0" algn="b" rotWithShape="0" blurRad="12700" dist="25400" dir="2700000">
                    <a:srgbClr val="000000"/>
                  </a:outerShdw>
                </a:effectLst>
              </a:defRPr>
            </a:pPr>
            <a:r>
              <a:t>Resources include the hardware, the network, the data, the staff, etc. </a:t>
            </a:r>
          </a:p>
          <a:p>
            <a:pPr marL="342900" indent="-342900">
              <a:lnSpc>
                <a:spcPct val="90000"/>
              </a:lnSpc>
              <a:spcBef>
                <a:spcPts val="600"/>
              </a:spcBef>
              <a:buClr>
                <a:srgbClr val="FFCC66"/>
              </a:buClr>
              <a:buSzPct val="80000"/>
              <a:buChar char="■"/>
              <a:defRPr sz="2800">
                <a:solidFill>
                  <a:srgbClr val="FFFFFF"/>
                </a:solidFill>
                <a:effectLst>
                  <a:outerShdw sx="100000" sy="100000" kx="0" ky="0" algn="b" rotWithShape="0" blurRad="12700" dist="25400" dir="2700000">
                    <a:srgbClr val="000000"/>
                  </a:outerShdw>
                </a:effectLst>
              </a:defRPr>
            </a:pPr>
            <a:r>
              <a:t>The layout of the network must be designed.  </a:t>
            </a:r>
          </a:p>
          <a:p>
            <a:pPr marL="342900" indent="-342900">
              <a:lnSpc>
                <a:spcPct val="90000"/>
              </a:lnSpc>
              <a:spcBef>
                <a:spcPts val="600"/>
              </a:spcBef>
              <a:buClr>
                <a:srgbClr val="FFCC66"/>
              </a:buClr>
              <a:buSzPct val="80000"/>
              <a:buChar char="■"/>
              <a:defRPr sz="2800">
                <a:solidFill>
                  <a:srgbClr val="FFFFFF"/>
                </a:solidFill>
                <a:effectLst>
                  <a:outerShdw sx="100000" sy="100000" kx="0" ky="0" algn="b" rotWithShape="0" blurRad="12700" dist="25400" dir="2700000">
                    <a:srgbClr val="000000"/>
                  </a:outerShdw>
                </a:effectLst>
              </a:defRPr>
            </a:pPr>
            <a:r>
              <a:t>Identify each service point and put the necessary hardware in place. For example, you must have a computer at the circulation desk to be able to carry out the circulation function. The same is true for acquisitions, accessioning, cataloging, serials control, reference, etc.  For every service offered there should be a computer available. In certain cases these functions can share hardware.</a:t>
            </a:r>
          </a:p>
          <a:p>
            <a:pPr marL="342900" indent="-342900">
              <a:lnSpc>
                <a:spcPct val="90000"/>
              </a:lnSpc>
              <a:spcBef>
                <a:spcPts val="600"/>
              </a:spcBef>
              <a:buClr>
                <a:srgbClr val="FFCC66"/>
              </a:buClr>
              <a:buSzPct val="80000"/>
              <a:buChar char="■"/>
              <a:defRPr sz="2800">
                <a:solidFill>
                  <a:srgbClr val="FFFFFF"/>
                </a:solidFill>
                <a:effectLst>
                  <a:outerShdw sx="100000" sy="100000" kx="0" ky="0" algn="b" rotWithShape="0" blurRad="12700" dist="25400" dir="2700000">
                    <a:srgbClr val="000000"/>
                  </a:outerShdw>
                </a:effectLst>
              </a:defRPr>
            </a:pPr>
            <a:r>
              <a:t>You must also identify a place for the server. </a:t>
            </a:r>
          </a:p>
          <a:p>
            <a:pPr marL="342900" indent="-342900">
              <a:lnSpc>
                <a:spcPct val="90000"/>
              </a:lnSpc>
              <a:spcBef>
                <a:spcPts val="600"/>
              </a:spcBef>
              <a:buClr>
                <a:srgbClr val="FFCC66"/>
              </a:buClr>
              <a:buSzPct val="80000"/>
              <a:buChar char="■"/>
              <a:defRPr sz="2800">
                <a:solidFill>
                  <a:srgbClr val="FFFFFF"/>
                </a:solidFill>
                <a:effectLst>
                  <a:outerShdw sx="100000" sy="100000" kx="0" ky="0" algn="b" rotWithShape="0" blurRad="12700" dist="25400" dir="2700000">
                    <a:srgbClr val="000000"/>
                  </a:outerShdw>
                </a:effectLst>
              </a:defRPr>
            </a:pPr>
            <a:r>
              <a:t>Shared services like printing, scanning could be done on the network or if desired in a common service center.</a:t>
            </a:r>
            <a:r>
              <a:rPr sz="2400"/>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1" presetID="2" grpId="1" fill="hold">
                                  <p:stCondLst>
                                    <p:cond delay="0"/>
                                  </p:stCondLst>
                                  <p:iterate type="el" backwards="0">
                                    <p:tmAbs val="0"/>
                                  </p:iterate>
                                  <p:childTnLst>
                                    <p:set>
                                      <p:cBhvr>
                                        <p:cTn id="6" fill="hold"/>
                                        <p:tgtEl>
                                          <p:spTgt spid="82">
                                            <p:bg/>
                                          </p:spTgt>
                                        </p:tgtEl>
                                        <p:attrNameLst>
                                          <p:attrName>style.visibility</p:attrName>
                                        </p:attrNameLst>
                                      </p:cBhvr>
                                      <p:to>
                                        <p:strVal val="visible"/>
                                      </p:to>
                                    </p:set>
                                    <p:anim calcmode="lin" valueType="num">
                                      <p:cBhvr>
                                        <p:cTn id="7" dur="500" fill="hold"/>
                                        <p:tgtEl>
                                          <p:spTgt spid="82">
                                            <p:bg/>
                                          </p:spTgt>
                                        </p:tgtEl>
                                        <p:attrNameLst>
                                          <p:attrName>ppt_x</p:attrName>
                                        </p:attrNameLst>
                                      </p:cBhvr>
                                      <p:tavLst>
                                        <p:tav tm="0">
                                          <p:val>
                                            <p:strVal val="#ppt_x"/>
                                          </p:val>
                                        </p:tav>
                                        <p:tav tm="100000">
                                          <p:val>
                                            <p:strVal val="#ppt_x"/>
                                          </p:val>
                                        </p:tav>
                                      </p:tavLst>
                                    </p:anim>
                                    <p:anim calcmode="lin" valueType="num">
                                      <p:cBhvr>
                                        <p:cTn id="8" dur="500" fill="hold"/>
                                        <p:tgtEl>
                                          <p:spTgt spid="82">
                                            <p:bg/>
                                          </p:spTgt>
                                        </p:tgtEl>
                                        <p:attrNameLst>
                                          <p:attrName>ppt_y</p:attrName>
                                        </p:attrNameLst>
                                      </p:cBhvr>
                                      <p:tavLst>
                                        <p:tav tm="0">
                                          <p:val>
                                            <p:strVal val="0-#ppt_h/2"/>
                                          </p:val>
                                        </p:tav>
                                        <p:tav tm="100000">
                                          <p:val>
                                            <p:strVal val="#ppt_y"/>
                                          </p:val>
                                        </p:tav>
                                      </p:tavLst>
                                    </p:anim>
                                  </p:childTnLst>
                                </p:cTn>
                              </p:par>
                              <p:par>
                                <p:cTn id="9" presetClass="entr" nodeType="withEffect" presetSubtype="1" presetID="2" grpId="1" fill="hold">
                                  <p:stCondLst>
                                    <p:cond delay="0"/>
                                  </p:stCondLst>
                                  <p:iterate type="el" backwards="0">
                                    <p:tmAbs val="0"/>
                                  </p:iterate>
                                  <p:childTnLst>
                                    <p:set>
                                      <p:cBhvr>
                                        <p:cTn id="10" fill="hold"/>
                                        <p:tgtEl>
                                          <p:spTgt spid="82">
                                            <p:txEl>
                                              <p:pRg st="0" end="0"/>
                                            </p:txEl>
                                          </p:spTgt>
                                        </p:tgtEl>
                                        <p:attrNameLst>
                                          <p:attrName>style.visibility</p:attrName>
                                        </p:attrNameLst>
                                      </p:cBhvr>
                                      <p:to>
                                        <p:strVal val="visible"/>
                                      </p:to>
                                    </p:set>
                                    <p:anim calcmode="lin" valueType="num">
                                      <p:cBhvr>
                                        <p:cTn id="11" dur="500" fill="hold"/>
                                        <p:tgtEl>
                                          <p:spTgt spid="8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8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1" presetID="2" grpId="1" fill="hold">
                                  <p:stCondLst>
                                    <p:cond delay="0"/>
                                  </p:stCondLst>
                                  <p:iterate type="el" backwards="0">
                                    <p:tmAbs val="0"/>
                                  </p:iterate>
                                  <p:childTnLst>
                                    <p:set>
                                      <p:cBhvr>
                                        <p:cTn id="16" fill="hold"/>
                                        <p:tgtEl>
                                          <p:spTgt spid="82">
                                            <p:txEl>
                                              <p:pRg st="1" end="1"/>
                                            </p:txEl>
                                          </p:spTgt>
                                        </p:tgtEl>
                                        <p:attrNameLst>
                                          <p:attrName>style.visibility</p:attrName>
                                        </p:attrNameLst>
                                      </p:cBhvr>
                                      <p:to>
                                        <p:strVal val="visible"/>
                                      </p:to>
                                    </p:set>
                                    <p:anim calcmode="lin" valueType="num">
                                      <p:cBhvr>
                                        <p:cTn id="17" dur="500" fill="hold"/>
                                        <p:tgtEl>
                                          <p:spTgt spid="8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82">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1" presetID="2" grpId="1" fill="hold">
                                  <p:stCondLst>
                                    <p:cond delay="0"/>
                                  </p:stCondLst>
                                  <p:iterate type="el" backwards="0">
                                    <p:tmAbs val="0"/>
                                  </p:iterate>
                                  <p:childTnLst>
                                    <p:set>
                                      <p:cBhvr>
                                        <p:cTn id="22" fill="hold"/>
                                        <p:tgtEl>
                                          <p:spTgt spid="82">
                                            <p:txEl>
                                              <p:pRg st="2" end="2"/>
                                            </p:txEl>
                                          </p:spTgt>
                                        </p:tgtEl>
                                        <p:attrNameLst>
                                          <p:attrName>style.visibility</p:attrName>
                                        </p:attrNameLst>
                                      </p:cBhvr>
                                      <p:to>
                                        <p:strVal val="visible"/>
                                      </p:to>
                                    </p:set>
                                    <p:anim calcmode="lin" valueType="num">
                                      <p:cBhvr>
                                        <p:cTn id="23" dur="500" fill="hold"/>
                                        <p:tgtEl>
                                          <p:spTgt spid="8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82">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1" presetID="2" grpId="1" fill="hold">
                                  <p:stCondLst>
                                    <p:cond delay="0"/>
                                  </p:stCondLst>
                                  <p:iterate type="el" backwards="0">
                                    <p:tmAbs val="0"/>
                                  </p:iterate>
                                  <p:childTnLst>
                                    <p:set>
                                      <p:cBhvr>
                                        <p:cTn id="28" fill="hold"/>
                                        <p:tgtEl>
                                          <p:spTgt spid="82">
                                            <p:txEl>
                                              <p:pRg st="3" end="3"/>
                                            </p:txEl>
                                          </p:spTgt>
                                        </p:tgtEl>
                                        <p:attrNameLst>
                                          <p:attrName>style.visibility</p:attrName>
                                        </p:attrNameLst>
                                      </p:cBhvr>
                                      <p:to>
                                        <p:strVal val="visible"/>
                                      </p:to>
                                    </p:set>
                                    <p:anim calcmode="lin" valueType="num">
                                      <p:cBhvr>
                                        <p:cTn id="29" dur="500" fill="hold"/>
                                        <p:tgtEl>
                                          <p:spTgt spid="82">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82">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1" presetID="2" grpId="1" fill="hold">
                                  <p:stCondLst>
                                    <p:cond delay="0"/>
                                  </p:stCondLst>
                                  <p:iterate type="el" backwards="0">
                                    <p:tmAbs val="0"/>
                                  </p:iterate>
                                  <p:childTnLst>
                                    <p:set>
                                      <p:cBhvr>
                                        <p:cTn id="34" fill="hold"/>
                                        <p:tgtEl>
                                          <p:spTgt spid="82">
                                            <p:txEl>
                                              <p:pRg st="4" end="4"/>
                                            </p:txEl>
                                          </p:spTgt>
                                        </p:tgtEl>
                                        <p:attrNameLst>
                                          <p:attrName>style.visibility</p:attrName>
                                        </p:attrNameLst>
                                      </p:cBhvr>
                                      <p:to>
                                        <p:strVal val="visible"/>
                                      </p:to>
                                    </p:set>
                                    <p:anim calcmode="lin" valueType="num">
                                      <p:cBhvr>
                                        <p:cTn id="35" dur="500" fill="hold"/>
                                        <p:tgtEl>
                                          <p:spTgt spid="82">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82">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82" grpId="1"/>
    </p:bldLst>
  </p:timing>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4" name="Cont.."/>
          <p:cNvSpPr txBox="1"/>
          <p:nvPr>
            <p:ph type="title" idx="4294967295"/>
          </p:nvPr>
        </p:nvSpPr>
        <p:spPr>
          <a:xfrm>
            <a:off x="539750" y="211137"/>
            <a:ext cx="8229600" cy="554038"/>
          </a:xfrm>
          <a:prstGeom prst="rect">
            <a:avLst/>
          </a:prstGeom>
        </p:spPr>
        <p:txBody>
          <a:bodyPr>
            <a:normAutofit fontScale="100000" lnSpcReduction="0"/>
          </a:bodyPr>
          <a:lstStyle>
            <a:lvl1pPr defTabSz="777240">
              <a:defRPr sz="3400">
                <a:effectLst>
                  <a:outerShdw sx="100000" sy="100000" kx="0" ky="0" algn="b" rotWithShape="0" blurRad="10795" dist="21590" dir="2700000">
                    <a:srgbClr val="000000"/>
                  </a:outerShdw>
                </a:effectLst>
                <a:latin typeface="Times New Roman"/>
                <a:ea typeface="Times New Roman"/>
                <a:cs typeface="Times New Roman"/>
                <a:sym typeface="Times New Roman"/>
              </a:defRPr>
            </a:lvl1pPr>
          </a:lstStyle>
          <a:p>
            <a:pPr/>
            <a:r>
              <a:t>Cont..</a:t>
            </a:r>
          </a:p>
        </p:txBody>
      </p:sp>
      <p:grpSp>
        <p:nvGrpSpPr>
          <p:cNvPr id="131" name="Group"/>
          <p:cNvGrpSpPr/>
          <p:nvPr/>
        </p:nvGrpSpPr>
        <p:grpSpPr>
          <a:xfrm>
            <a:off x="466521" y="971550"/>
            <a:ext cx="8548852" cy="5410200"/>
            <a:chOff x="0" y="0"/>
            <a:chExt cx="8548851" cy="5410200"/>
          </a:xfrm>
        </p:grpSpPr>
        <p:pic>
          <p:nvPicPr>
            <p:cNvPr id="85" name="image.png" descr="image.png"/>
            <p:cNvPicPr>
              <a:picLocks noChangeAspect="1"/>
            </p:cNvPicPr>
            <p:nvPr/>
          </p:nvPicPr>
          <p:blipFill>
            <a:blip r:embed="rId2">
              <a:extLst/>
            </a:blip>
            <a:stretch>
              <a:fillRect/>
            </a:stretch>
          </p:blipFill>
          <p:spPr>
            <a:xfrm>
              <a:off x="3503815" y="4572000"/>
              <a:ext cx="830264" cy="838200"/>
            </a:xfrm>
            <a:prstGeom prst="rect">
              <a:avLst/>
            </a:prstGeom>
            <a:ln w="12700" cap="flat">
              <a:noFill/>
              <a:miter lim="400000"/>
            </a:ln>
            <a:effectLst/>
          </p:spPr>
        </p:pic>
        <p:pic>
          <p:nvPicPr>
            <p:cNvPr id="86" name="image.png" descr="image.png"/>
            <p:cNvPicPr>
              <a:picLocks noChangeAspect="1"/>
            </p:cNvPicPr>
            <p:nvPr/>
          </p:nvPicPr>
          <p:blipFill>
            <a:blip r:embed="rId2">
              <a:extLst/>
            </a:blip>
            <a:stretch>
              <a:fillRect/>
            </a:stretch>
          </p:blipFill>
          <p:spPr>
            <a:xfrm>
              <a:off x="7386840" y="2057400"/>
              <a:ext cx="830264" cy="838200"/>
            </a:xfrm>
            <a:prstGeom prst="rect">
              <a:avLst/>
            </a:prstGeom>
            <a:ln w="12700" cap="flat">
              <a:noFill/>
              <a:miter lim="400000"/>
            </a:ln>
            <a:effectLst/>
          </p:spPr>
        </p:pic>
        <p:grpSp>
          <p:nvGrpSpPr>
            <p:cNvPr id="89" name="Group"/>
            <p:cNvGrpSpPr/>
            <p:nvPr/>
          </p:nvGrpSpPr>
          <p:grpSpPr>
            <a:xfrm>
              <a:off x="0" y="1143000"/>
              <a:ext cx="1514882" cy="609600"/>
              <a:chOff x="0" y="0"/>
              <a:chExt cx="1514881" cy="609600"/>
            </a:xfrm>
          </p:grpSpPr>
          <p:sp>
            <p:nvSpPr>
              <p:cNvPr id="87" name="Rectangle"/>
              <p:cNvSpPr/>
              <p:nvPr/>
            </p:nvSpPr>
            <p:spPr>
              <a:xfrm>
                <a:off x="71640" y="0"/>
                <a:ext cx="1371601" cy="6096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latin typeface="Garamond"/>
                    <a:ea typeface="Garamond"/>
                    <a:cs typeface="Garamond"/>
                    <a:sym typeface="Garamond"/>
                  </a:defRPr>
                </a:pPr>
              </a:p>
            </p:txBody>
          </p:sp>
          <p:sp>
            <p:nvSpPr>
              <p:cNvPr id="88" name="Cataloging"/>
              <p:cNvSpPr txBox="1"/>
              <p:nvPr/>
            </p:nvSpPr>
            <p:spPr>
              <a:xfrm>
                <a:off x="0" y="87630"/>
                <a:ext cx="1514882" cy="434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2400">
                    <a:solidFill>
                      <a:srgbClr val="FFFFFF"/>
                    </a:solidFill>
                    <a:latin typeface="Garamond"/>
                    <a:ea typeface="Garamond"/>
                    <a:cs typeface="Garamond"/>
                    <a:sym typeface="Garamond"/>
                  </a:defRPr>
                </a:lvl1pPr>
              </a:lstStyle>
              <a:p>
                <a:pPr/>
                <a:r>
                  <a:t>Cataloging</a:t>
                </a:r>
              </a:p>
            </p:txBody>
          </p:sp>
        </p:grpSp>
        <p:grpSp>
          <p:nvGrpSpPr>
            <p:cNvPr id="93" name="Group"/>
            <p:cNvGrpSpPr/>
            <p:nvPr/>
          </p:nvGrpSpPr>
          <p:grpSpPr>
            <a:xfrm>
              <a:off x="3065487" y="1981200"/>
              <a:ext cx="1708508" cy="917597"/>
              <a:chOff x="0" y="0"/>
              <a:chExt cx="1708507" cy="917596"/>
            </a:xfrm>
          </p:grpSpPr>
          <p:sp>
            <p:nvSpPr>
              <p:cNvPr id="90" name="Shape"/>
              <p:cNvSpPr/>
              <p:nvPr/>
            </p:nvSpPr>
            <p:spPr>
              <a:xfrm>
                <a:off x="54153" y="0"/>
                <a:ext cx="1600201" cy="914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5" y="0"/>
                      <a:pt x="0" y="1518"/>
                      <a:pt x="0" y="3391"/>
                    </a:cubicBezTo>
                    <a:lnTo>
                      <a:pt x="0" y="18209"/>
                    </a:lnTo>
                    <a:cubicBezTo>
                      <a:pt x="0" y="20082"/>
                      <a:pt x="4835" y="21600"/>
                      <a:pt x="10800" y="21600"/>
                    </a:cubicBezTo>
                    <a:cubicBezTo>
                      <a:pt x="16765" y="21600"/>
                      <a:pt x="21600" y="20082"/>
                      <a:pt x="21600" y="18209"/>
                    </a:cubicBezTo>
                    <a:lnTo>
                      <a:pt x="21600" y="3391"/>
                    </a:lnTo>
                    <a:cubicBezTo>
                      <a:pt x="21600" y="1518"/>
                      <a:pt x="16765" y="0"/>
                      <a:pt x="10800" y="0"/>
                    </a:cubicBezTo>
                    <a:close/>
                  </a:path>
                </a:pathLst>
              </a:cu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defRPr>
                </a:pPr>
              </a:p>
            </p:txBody>
          </p:sp>
          <p:sp>
            <p:nvSpPr>
              <p:cNvPr id="91" name="Line"/>
              <p:cNvSpPr/>
              <p:nvPr/>
            </p:nvSpPr>
            <p:spPr>
              <a:xfrm>
                <a:off x="54153" y="143552"/>
                <a:ext cx="1600201" cy="14355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11929"/>
                      <a:pt x="4835" y="21600"/>
                      <a:pt x="10800" y="21600"/>
                    </a:cubicBezTo>
                    <a:cubicBezTo>
                      <a:pt x="16765" y="21600"/>
                      <a:pt x="21600" y="11929"/>
                      <a:pt x="21600" y="0"/>
                    </a:cubicBezTo>
                  </a:path>
                </a:pathLst>
              </a:custGeom>
              <a:no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defRPr>
                </a:pPr>
              </a:p>
            </p:txBody>
          </p:sp>
          <p:sp>
            <p:nvSpPr>
              <p:cNvPr id="92" name="File Server:…"/>
              <p:cNvSpPr txBox="1"/>
              <p:nvPr/>
            </p:nvSpPr>
            <p:spPr>
              <a:xfrm>
                <a:off x="0" y="140356"/>
                <a:ext cx="1708508" cy="777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p>
                <a:pPr algn="ctr">
                  <a:defRPr b="1" sz="2400">
                    <a:solidFill>
                      <a:srgbClr val="FFFFFF"/>
                    </a:solidFill>
                    <a:latin typeface="Garamond"/>
                    <a:ea typeface="Garamond"/>
                    <a:cs typeface="Garamond"/>
                    <a:sym typeface="Garamond"/>
                  </a:defRPr>
                </a:pPr>
                <a:r>
                  <a:t>File Server:</a:t>
                </a:r>
                <a:r>
                  <a:rPr>
                    <a:solidFill>
                      <a:schemeClr val="accent1"/>
                    </a:solidFill>
                  </a:rPr>
                  <a:t> </a:t>
                </a:r>
                <a:endParaRPr>
                  <a:solidFill>
                    <a:schemeClr val="accent1"/>
                  </a:solidFill>
                </a:endParaRPr>
              </a:p>
              <a:p>
                <a:pPr algn="ctr">
                  <a:defRPr b="1" sz="2400">
                    <a:solidFill>
                      <a:srgbClr val="FFFFFF"/>
                    </a:solidFill>
                    <a:latin typeface="Garamond"/>
                    <a:ea typeface="Garamond"/>
                    <a:cs typeface="Garamond"/>
                    <a:sym typeface="Garamond"/>
                  </a:defRPr>
                </a:pPr>
                <a:r>
                  <a:t>Database</a:t>
                </a:r>
              </a:p>
            </p:txBody>
          </p:sp>
        </p:grpSp>
        <p:grpSp>
          <p:nvGrpSpPr>
            <p:cNvPr id="96" name="Group"/>
            <p:cNvGrpSpPr/>
            <p:nvPr/>
          </p:nvGrpSpPr>
          <p:grpSpPr>
            <a:xfrm>
              <a:off x="22696" y="2209800"/>
              <a:ext cx="1545690" cy="685800"/>
              <a:chOff x="0" y="0"/>
              <a:chExt cx="1545689" cy="685800"/>
            </a:xfrm>
          </p:grpSpPr>
          <p:sp>
            <p:nvSpPr>
              <p:cNvPr id="94" name="Rectangle"/>
              <p:cNvSpPr/>
              <p:nvPr/>
            </p:nvSpPr>
            <p:spPr>
              <a:xfrm>
                <a:off x="48944" y="0"/>
                <a:ext cx="1447801"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b="1" sz="2400">
                    <a:solidFill>
                      <a:srgbClr val="FFFFFF"/>
                    </a:solidFill>
                  </a:defRPr>
                </a:pPr>
              </a:p>
            </p:txBody>
          </p:sp>
          <p:sp>
            <p:nvSpPr>
              <p:cNvPr id="95" name="Circulation"/>
              <p:cNvSpPr txBox="1"/>
              <p:nvPr/>
            </p:nvSpPr>
            <p:spPr>
              <a:xfrm>
                <a:off x="0" y="125730"/>
                <a:ext cx="1545690" cy="434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2400">
                    <a:solidFill>
                      <a:srgbClr val="FFFFFF"/>
                    </a:solidFill>
                    <a:latin typeface="Garamond"/>
                    <a:ea typeface="Garamond"/>
                    <a:cs typeface="Garamond"/>
                    <a:sym typeface="Garamond"/>
                  </a:defRPr>
                </a:lvl1pPr>
              </a:lstStyle>
              <a:p>
                <a:pPr/>
                <a:r>
                  <a:t>Circulation</a:t>
                </a:r>
              </a:p>
            </p:txBody>
          </p:sp>
        </p:grpSp>
        <p:grpSp>
          <p:nvGrpSpPr>
            <p:cNvPr id="99" name="Group"/>
            <p:cNvGrpSpPr/>
            <p:nvPr/>
          </p:nvGrpSpPr>
          <p:grpSpPr>
            <a:xfrm>
              <a:off x="114746" y="3429000"/>
              <a:ext cx="1590190" cy="914400"/>
              <a:chOff x="0" y="0"/>
              <a:chExt cx="1590188" cy="914400"/>
            </a:xfrm>
          </p:grpSpPr>
          <p:sp>
            <p:nvSpPr>
              <p:cNvPr id="97" name="Rectangle"/>
              <p:cNvSpPr/>
              <p:nvPr/>
            </p:nvSpPr>
            <p:spPr>
              <a:xfrm>
                <a:off x="33094" y="0"/>
                <a:ext cx="1524001" cy="9144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b="1" sz="2400">
                    <a:solidFill>
                      <a:srgbClr val="FFFFFF"/>
                    </a:solidFill>
                  </a:defRPr>
                </a:pPr>
              </a:p>
            </p:txBody>
          </p:sp>
          <p:sp>
            <p:nvSpPr>
              <p:cNvPr id="98" name="Acquisition"/>
              <p:cNvSpPr txBox="1"/>
              <p:nvPr/>
            </p:nvSpPr>
            <p:spPr>
              <a:xfrm>
                <a:off x="-1" y="240030"/>
                <a:ext cx="1590190" cy="434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2400">
                    <a:solidFill>
                      <a:srgbClr val="FFFFFF"/>
                    </a:solidFill>
                    <a:latin typeface="Garamond"/>
                    <a:ea typeface="Garamond"/>
                    <a:cs typeface="Garamond"/>
                    <a:sym typeface="Garamond"/>
                  </a:defRPr>
                </a:lvl1pPr>
              </a:lstStyle>
              <a:p>
                <a:pPr/>
                <a:r>
                  <a:t>Acquisition</a:t>
                </a:r>
              </a:p>
            </p:txBody>
          </p:sp>
        </p:grpSp>
        <p:grpSp>
          <p:nvGrpSpPr>
            <p:cNvPr id="102" name="Group"/>
            <p:cNvGrpSpPr/>
            <p:nvPr/>
          </p:nvGrpSpPr>
          <p:grpSpPr>
            <a:xfrm>
              <a:off x="3043440" y="3352799"/>
              <a:ext cx="1828801" cy="1143002"/>
              <a:chOff x="0" y="0"/>
              <a:chExt cx="1828800" cy="1143000"/>
            </a:xfrm>
          </p:grpSpPr>
          <p:sp>
            <p:nvSpPr>
              <p:cNvPr id="100" name="Rectangle"/>
              <p:cNvSpPr/>
              <p:nvPr/>
            </p:nvSpPr>
            <p:spPr>
              <a:xfrm>
                <a:off x="0" y="-1"/>
                <a:ext cx="1828800" cy="1143002"/>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latin typeface="Garamond"/>
                    <a:ea typeface="Garamond"/>
                    <a:cs typeface="Garamond"/>
                    <a:sym typeface="Garamond"/>
                  </a:defRPr>
                </a:pPr>
              </a:p>
            </p:txBody>
          </p:sp>
          <p:sp>
            <p:nvSpPr>
              <p:cNvPr id="101" name="Serials…"/>
              <p:cNvSpPr txBox="1"/>
              <p:nvPr/>
            </p:nvSpPr>
            <p:spPr>
              <a:xfrm>
                <a:off x="3963" y="182879"/>
                <a:ext cx="1820874" cy="7772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p>
                <a:pPr algn="ctr">
                  <a:defRPr b="1" sz="2400">
                    <a:solidFill>
                      <a:srgbClr val="FFFFFF"/>
                    </a:solidFill>
                    <a:latin typeface="Garamond"/>
                    <a:ea typeface="Garamond"/>
                    <a:cs typeface="Garamond"/>
                    <a:sym typeface="Garamond"/>
                  </a:defRPr>
                </a:pPr>
                <a:r>
                  <a:t>Serials </a:t>
                </a:r>
              </a:p>
              <a:p>
                <a:pPr algn="ctr">
                  <a:defRPr b="1" sz="2400">
                    <a:solidFill>
                      <a:srgbClr val="FFFFFF"/>
                    </a:solidFill>
                    <a:latin typeface="Garamond"/>
                    <a:ea typeface="Garamond"/>
                    <a:cs typeface="Garamond"/>
                    <a:sym typeface="Garamond"/>
                  </a:defRPr>
                </a:pPr>
                <a:r>
                  <a:t>Management</a:t>
                </a:r>
              </a:p>
            </p:txBody>
          </p:sp>
        </p:grpSp>
        <p:grpSp>
          <p:nvGrpSpPr>
            <p:cNvPr id="105" name="Group"/>
            <p:cNvGrpSpPr/>
            <p:nvPr/>
          </p:nvGrpSpPr>
          <p:grpSpPr>
            <a:xfrm>
              <a:off x="6320040" y="762000"/>
              <a:ext cx="1295401" cy="685800"/>
              <a:chOff x="0" y="0"/>
              <a:chExt cx="1295400" cy="685800"/>
            </a:xfrm>
          </p:grpSpPr>
          <p:sp>
            <p:nvSpPr>
              <p:cNvPr id="103" name="Rectangle"/>
              <p:cNvSpPr/>
              <p:nvPr/>
            </p:nvSpPr>
            <p:spPr>
              <a:xfrm>
                <a:off x="0" y="0"/>
                <a:ext cx="12954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defRPr>
                </a:pPr>
              </a:p>
            </p:txBody>
          </p:sp>
          <p:sp>
            <p:nvSpPr>
              <p:cNvPr id="104" name="OPAC"/>
              <p:cNvSpPr txBox="1"/>
              <p:nvPr/>
            </p:nvSpPr>
            <p:spPr>
              <a:xfrm>
                <a:off x="224378" y="113030"/>
                <a:ext cx="846644" cy="459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sz="2400">
                    <a:solidFill>
                      <a:srgbClr val="FFFFFF"/>
                    </a:solidFill>
                  </a:defRPr>
                </a:lvl1pPr>
              </a:lstStyle>
              <a:p>
                <a:pPr/>
                <a:r>
                  <a:t>OPAC</a:t>
                </a:r>
              </a:p>
            </p:txBody>
          </p:sp>
        </p:grpSp>
        <p:pic>
          <p:nvPicPr>
            <p:cNvPr id="106" name="image.png" descr="image.png"/>
            <p:cNvPicPr>
              <a:picLocks noChangeAspect="1"/>
            </p:cNvPicPr>
            <p:nvPr/>
          </p:nvPicPr>
          <p:blipFill>
            <a:blip r:embed="rId2">
              <a:extLst/>
            </a:blip>
            <a:stretch>
              <a:fillRect/>
            </a:stretch>
          </p:blipFill>
          <p:spPr>
            <a:xfrm>
              <a:off x="1290840" y="1371600"/>
              <a:ext cx="942976" cy="952500"/>
            </a:xfrm>
            <a:prstGeom prst="rect">
              <a:avLst/>
            </a:prstGeom>
            <a:ln w="12700" cap="flat">
              <a:noFill/>
              <a:miter lim="400000"/>
            </a:ln>
            <a:effectLst/>
          </p:spPr>
        </p:pic>
        <p:pic>
          <p:nvPicPr>
            <p:cNvPr id="107" name="image.png" descr="image.png"/>
            <p:cNvPicPr>
              <a:picLocks noChangeAspect="1"/>
            </p:cNvPicPr>
            <p:nvPr/>
          </p:nvPicPr>
          <p:blipFill>
            <a:blip r:embed="rId2">
              <a:extLst/>
            </a:blip>
            <a:stretch>
              <a:fillRect/>
            </a:stretch>
          </p:blipFill>
          <p:spPr>
            <a:xfrm>
              <a:off x="1367040" y="304800"/>
              <a:ext cx="942976" cy="952500"/>
            </a:xfrm>
            <a:prstGeom prst="rect">
              <a:avLst/>
            </a:prstGeom>
            <a:ln w="12700" cap="flat">
              <a:noFill/>
              <a:miter lim="400000"/>
            </a:ln>
            <a:effectLst/>
          </p:spPr>
        </p:pic>
        <p:pic>
          <p:nvPicPr>
            <p:cNvPr id="108" name="image.png" descr="image.png"/>
            <p:cNvPicPr>
              <a:picLocks noChangeAspect="1"/>
            </p:cNvPicPr>
            <p:nvPr/>
          </p:nvPicPr>
          <p:blipFill>
            <a:blip r:embed="rId2">
              <a:extLst/>
            </a:blip>
            <a:stretch>
              <a:fillRect/>
            </a:stretch>
          </p:blipFill>
          <p:spPr>
            <a:xfrm>
              <a:off x="1443240" y="3733800"/>
              <a:ext cx="942976" cy="952500"/>
            </a:xfrm>
            <a:prstGeom prst="rect">
              <a:avLst/>
            </a:prstGeom>
            <a:ln w="12700" cap="flat">
              <a:noFill/>
              <a:miter lim="400000"/>
            </a:ln>
            <a:effectLst/>
          </p:spPr>
        </p:pic>
        <p:pic>
          <p:nvPicPr>
            <p:cNvPr id="109" name="image.png" descr="image.png"/>
            <p:cNvPicPr>
              <a:picLocks noChangeAspect="1"/>
            </p:cNvPicPr>
            <p:nvPr/>
          </p:nvPicPr>
          <p:blipFill>
            <a:blip r:embed="rId2">
              <a:extLst/>
            </a:blip>
            <a:stretch>
              <a:fillRect/>
            </a:stretch>
          </p:blipFill>
          <p:spPr>
            <a:xfrm>
              <a:off x="1595640" y="2667000"/>
              <a:ext cx="942976" cy="952500"/>
            </a:xfrm>
            <a:prstGeom prst="rect">
              <a:avLst/>
            </a:prstGeom>
            <a:ln w="12700" cap="flat">
              <a:noFill/>
              <a:miter lim="400000"/>
            </a:ln>
            <a:effectLst/>
          </p:spPr>
        </p:pic>
        <p:grpSp>
          <p:nvGrpSpPr>
            <p:cNvPr id="112" name="Group"/>
            <p:cNvGrpSpPr/>
            <p:nvPr/>
          </p:nvGrpSpPr>
          <p:grpSpPr>
            <a:xfrm>
              <a:off x="135433" y="0"/>
              <a:ext cx="1396416" cy="609600"/>
              <a:chOff x="0" y="0"/>
              <a:chExt cx="1396414" cy="609600"/>
            </a:xfrm>
          </p:grpSpPr>
          <p:sp>
            <p:nvSpPr>
              <p:cNvPr id="110" name="Rectangle"/>
              <p:cNvSpPr/>
              <p:nvPr/>
            </p:nvSpPr>
            <p:spPr>
              <a:xfrm>
                <a:off x="12407" y="0"/>
                <a:ext cx="1371601" cy="6096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b="1" sz="2400">
                    <a:solidFill>
                      <a:srgbClr val="FFFFFF"/>
                    </a:solidFill>
                  </a:defRPr>
                </a:pPr>
              </a:p>
            </p:txBody>
          </p:sp>
          <p:sp>
            <p:nvSpPr>
              <p:cNvPr id="111" name="Reference"/>
              <p:cNvSpPr txBox="1"/>
              <p:nvPr/>
            </p:nvSpPr>
            <p:spPr>
              <a:xfrm>
                <a:off x="0" y="87630"/>
                <a:ext cx="1396415" cy="4343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2400">
                    <a:solidFill>
                      <a:srgbClr val="FFFFFF"/>
                    </a:solidFill>
                    <a:latin typeface="Garamond"/>
                    <a:ea typeface="Garamond"/>
                    <a:cs typeface="Garamond"/>
                    <a:sym typeface="Garamond"/>
                  </a:defRPr>
                </a:lvl1pPr>
              </a:lstStyle>
              <a:p>
                <a:pPr/>
                <a:r>
                  <a:t>Reference</a:t>
                </a:r>
              </a:p>
            </p:txBody>
          </p:sp>
        </p:grpSp>
        <p:grpSp>
          <p:nvGrpSpPr>
            <p:cNvPr id="115" name="Group"/>
            <p:cNvGrpSpPr/>
            <p:nvPr/>
          </p:nvGrpSpPr>
          <p:grpSpPr>
            <a:xfrm>
              <a:off x="6472440" y="990600"/>
              <a:ext cx="1295401" cy="685800"/>
              <a:chOff x="0" y="0"/>
              <a:chExt cx="1295400" cy="685800"/>
            </a:xfrm>
          </p:grpSpPr>
          <p:sp>
            <p:nvSpPr>
              <p:cNvPr id="113" name="Rectangle"/>
              <p:cNvSpPr/>
              <p:nvPr/>
            </p:nvSpPr>
            <p:spPr>
              <a:xfrm>
                <a:off x="0" y="0"/>
                <a:ext cx="12954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defRPr>
                </a:pPr>
              </a:p>
            </p:txBody>
          </p:sp>
          <p:sp>
            <p:nvSpPr>
              <p:cNvPr id="114" name="OPAC"/>
              <p:cNvSpPr txBox="1"/>
              <p:nvPr/>
            </p:nvSpPr>
            <p:spPr>
              <a:xfrm>
                <a:off x="224378" y="113030"/>
                <a:ext cx="846644" cy="459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sz="2400">
                    <a:solidFill>
                      <a:srgbClr val="FFFFFF"/>
                    </a:solidFill>
                  </a:defRPr>
                </a:lvl1pPr>
              </a:lstStyle>
              <a:p>
                <a:pPr/>
                <a:r>
                  <a:t>OPAC</a:t>
                </a:r>
              </a:p>
            </p:txBody>
          </p:sp>
        </p:grpSp>
        <p:grpSp>
          <p:nvGrpSpPr>
            <p:cNvPr id="118" name="Group"/>
            <p:cNvGrpSpPr/>
            <p:nvPr/>
          </p:nvGrpSpPr>
          <p:grpSpPr>
            <a:xfrm>
              <a:off x="6701040" y="1143000"/>
              <a:ext cx="1295401" cy="685800"/>
              <a:chOff x="0" y="0"/>
              <a:chExt cx="1295400" cy="685800"/>
            </a:xfrm>
          </p:grpSpPr>
          <p:sp>
            <p:nvSpPr>
              <p:cNvPr id="116" name="Rectangle"/>
              <p:cNvSpPr/>
              <p:nvPr/>
            </p:nvSpPr>
            <p:spPr>
              <a:xfrm>
                <a:off x="0" y="0"/>
                <a:ext cx="12954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sz="2400">
                    <a:solidFill>
                      <a:srgbClr val="FFFFFF"/>
                    </a:solidFill>
                  </a:defRPr>
                </a:pPr>
              </a:p>
            </p:txBody>
          </p:sp>
          <p:sp>
            <p:nvSpPr>
              <p:cNvPr id="117" name="OPAC"/>
              <p:cNvSpPr txBox="1"/>
              <p:nvPr/>
            </p:nvSpPr>
            <p:spPr>
              <a:xfrm>
                <a:off x="224378" y="113030"/>
                <a:ext cx="846644" cy="4597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sz="2400">
                    <a:solidFill>
                      <a:srgbClr val="FFFFFF"/>
                    </a:solidFill>
                  </a:defRPr>
                </a:lvl1pPr>
              </a:lstStyle>
              <a:p>
                <a:pPr/>
                <a:r>
                  <a:t>OPAC</a:t>
                </a:r>
              </a:p>
            </p:txBody>
          </p:sp>
        </p:grpSp>
        <p:grpSp>
          <p:nvGrpSpPr>
            <p:cNvPr id="121" name="Group"/>
            <p:cNvGrpSpPr/>
            <p:nvPr/>
          </p:nvGrpSpPr>
          <p:grpSpPr>
            <a:xfrm>
              <a:off x="6853440" y="1295400"/>
              <a:ext cx="1295401" cy="685800"/>
              <a:chOff x="0" y="0"/>
              <a:chExt cx="1295400" cy="685800"/>
            </a:xfrm>
          </p:grpSpPr>
          <p:sp>
            <p:nvSpPr>
              <p:cNvPr id="119" name="Rectangle"/>
              <p:cNvSpPr/>
              <p:nvPr/>
            </p:nvSpPr>
            <p:spPr>
              <a:xfrm>
                <a:off x="0" y="0"/>
                <a:ext cx="1295400" cy="685800"/>
              </a:xfrm>
              <a:prstGeom prst="rect">
                <a:avLst/>
              </a:prstGeom>
              <a:solidFill>
                <a:schemeClr val="accent1"/>
              </a:solidFill>
              <a:ln w="9525" cap="flat">
                <a:solidFill>
                  <a:srgbClr val="FFFFFF"/>
                </a:solidFill>
                <a:prstDash val="solid"/>
                <a:round/>
              </a:ln>
              <a:effectLst/>
            </p:spPr>
            <p:txBody>
              <a:bodyPr wrap="square" lIns="45719" tIns="45719" rIns="45719" bIns="45719" numCol="1" anchor="ctr">
                <a:noAutofit/>
              </a:bodyPr>
              <a:lstStyle/>
              <a:p>
                <a:pPr algn="ctr">
                  <a:defRPr b="1" sz="3200">
                    <a:solidFill>
                      <a:srgbClr val="FFFFFF"/>
                    </a:solidFill>
                    <a:latin typeface="Garamond"/>
                    <a:ea typeface="Garamond"/>
                    <a:cs typeface="Garamond"/>
                    <a:sym typeface="Garamond"/>
                  </a:defRPr>
                </a:pPr>
              </a:p>
            </p:txBody>
          </p:sp>
          <p:sp>
            <p:nvSpPr>
              <p:cNvPr id="120" name="OPAC"/>
              <p:cNvSpPr txBox="1"/>
              <p:nvPr/>
            </p:nvSpPr>
            <p:spPr>
              <a:xfrm>
                <a:off x="53796" y="68579"/>
                <a:ext cx="1187808" cy="54864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sz="3200">
                    <a:solidFill>
                      <a:srgbClr val="FFFFFF"/>
                    </a:solidFill>
                    <a:latin typeface="Garamond"/>
                    <a:ea typeface="Garamond"/>
                    <a:cs typeface="Garamond"/>
                    <a:sym typeface="Garamond"/>
                  </a:defRPr>
                </a:lvl1pPr>
              </a:lstStyle>
              <a:p>
                <a:pPr/>
                <a:r>
                  <a:t>OPAC</a:t>
                </a:r>
              </a:p>
            </p:txBody>
          </p:sp>
        </p:grpSp>
        <p:sp>
          <p:nvSpPr>
            <p:cNvPr id="122" name="Line"/>
            <p:cNvSpPr/>
            <p:nvPr/>
          </p:nvSpPr>
          <p:spPr>
            <a:xfrm flipH="1">
              <a:off x="2586240" y="228600"/>
              <a:ext cx="1" cy="3733800"/>
            </a:xfrm>
            <a:prstGeom prst="line">
              <a:avLst/>
            </a:prstGeom>
            <a:noFill/>
            <a:ln w="38100" cap="flat">
              <a:solidFill>
                <a:srgbClr val="FFFFFF"/>
              </a:solidFill>
              <a:prstDash val="solid"/>
              <a:round/>
            </a:ln>
            <a:effectLst/>
          </p:spPr>
          <p:txBody>
            <a:bodyPr wrap="square" lIns="45719" tIns="45719" rIns="45719" bIns="45719" numCol="1" anchor="t">
              <a:noAutofit/>
            </a:bodyPr>
            <a:lstStyle/>
            <a:p>
              <a:pPr>
                <a:defRPr>
                  <a:solidFill>
                    <a:srgbClr val="FFFFFF"/>
                  </a:solidFill>
                </a:defRPr>
              </a:pPr>
            </a:p>
          </p:txBody>
        </p:sp>
        <p:sp>
          <p:nvSpPr>
            <p:cNvPr id="123" name="Line"/>
            <p:cNvSpPr/>
            <p:nvPr/>
          </p:nvSpPr>
          <p:spPr>
            <a:xfrm>
              <a:off x="2586240" y="2438400"/>
              <a:ext cx="533401" cy="0"/>
            </a:xfrm>
            <a:prstGeom prst="line">
              <a:avLst/>
            </a:prstGeom>
            <a:noFill/>
            <a:ln w="28575"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4" name="Line"/>
            <p:cNvSpPr/>
            <p:nvPr/>
          </p:nvSpPr>
          <p:spPr>
            <a:xfrm>
              <a:off x="1519440" y="228600"/>
              <a:ext cx="1066801" cy="0"/>
            </a:xfrm>
            <a:prstGeom prst="line">
              <a:avLst/>
            </a:prstGeom>
            <a:noFill/>
            <a:ln w="28575"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5" name="Line"/>
            <p:cNvSpPr/>
            <p:nvPr/>
          </p:nvSpPr>
          <p:spPr>
            <a:xfrm>
              <a:off x="1367040" y="1371600"/>
              <a:ext cx="1219201" cy="0"/>
            </a:xfrm>
            <a:prstGeom prst="line">
              <a:avLst/>
            </a:prstGeom>
            <a:noFill/>
            <a:ln w="19050"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6" name="Line"/>
            <p:cNvSpPr/>
            <p:nvPr/>
          </p:nvSpPr>
          <p:spPr>
            <a:xfrm>
              <a:off x="1367040" y="2438400"/>
              <a:ext cx="1219201" cy="0"/>
            </a:xfrm>
            <a:prstGeom prst="line">
              <a:avLst/>
            </a:prstGeom>
            <a:noFill/>
            <a:ln w="19050"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7" name="Line"/>
            <p:cNvSpPr/>
            <p:nvPr/>
          </p:nvSpPr>
          <p:spPr>
            <a:xfrm flipH="1">
              <a:off x="1595640" y="3962400"/>
              <a:ext cx="990601" cy="0"/>
            </a:xfrm>
            <a:prstGeom prst="line">
              <a:avLst/>
            </a:prstGeom>
            <a:noFill/>
            <a:ln w="19050"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8" name="Line"/>
            <p:cNvSpPr/>
            <p:nvPr/>
          </p:nvSpPr>
          <p:spPr>
            <a:xfrm>
              <a:off x="3881640" y="2895600"/>
              <a:ext cx="1" cy="533400"/>
            </a:xfrm>
            <a:prstGeom prst="line">
              <a:avLst/>
            </a:prstGeom>
            <a:noFill/>
            <a:ln w="19050"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defRPr>
                  <a:solidFill>
                    <a:srgbClr val="FFFFFF"/>
                  </a:solidFill>
                </a:defRPr>
              </a:pPr>
            </a:p>
          </p:txBody>
        </p:sp>
        <p:sp>
          <p:nvSpPr>
            <p:cNvPr id="129" name="Line"/>
            <p:cNvSpPr/>
            <p:nvPr/>
          </p:nvSpPr>
          <p:spPr>
            <a:xfrm flipH="1" rot="10800000">
              <a:off x="4719840" y="533435"/>
              <a:ext cx="2247901" cy="19049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7688" y="0"/>
                  </a:lnTo>
                  <a:lnTo>
                    <a:pt x="7688" y="21600"/>
                  </a:lnTo>
                  <a:lnTo>
                    <a:pt x="21600" y="21600"/>
                  </a:lnTo>
                  <a:lnTo>
                    <a:pt x="21600" y="19008"/>
                  </a:lnTo>
                </a:path>
              </a:pathLst>
            </a:custGeom>
            <a:noFill/>
            <a:ln w="28575" cap="flat">
              <a:solidFill>
                <a:srgbClr val="FFFFFF"/>
              </a:solidFill>
              <a:prstDash val="solid"/>
              <a:round/>
              <a:headEnd type="triangle" w="med" len="med"/>
              <a:tailEnd type="triangle" w="med" len="med"/>
            </a:ln>
            <a:effectLst/>
          </p:spPr>
          <p:txBody>
            <a:bodyPr wrap="square" lIns="45719" tIns="45719" rIns="45719" bIns="45719" numCol="1" anchor="t">
              <a:noAutofit/>
            </a:bodyPr>
            <a:lstStyle/>
            <a:p>
              <a:pPr/>
            </a:p>
          </p:txBody>
        </p:sp>
        <p:sp>
          <p:nvSpPr>
            <p:cNvPr id="130" name="A Local Area…"/>
            <p:cNvSpPr txBox="1"/>
            <p:nvPr/>
          </p:nvSpPr>
          <p:spPr>
            <a:xfrm>
              <a:off x="6015240" y="3429000"/>
              <a:ext cx="2533612" cy="100584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t">
              <a:spAutoFit/>
            </a:bodyPr>
            <a:lstStyle/>
            <a:p>
              <a:pPr>
                <a:defRPr b="1" sz="3200">
                  <a:solidFill>
                    <a:srgbClr val="FFFFFF"/>
                  </a:solidFill>
                  <a:latin typeface="Garamond"/>
                  <a:ea typeface="Garamond"/>
                  <a:cs typeface="Garamond"/>
                  <a:sym typeface="Garamond"/>
                </a:defRPr>
              </a:pPr>
              <a:r>
                <a:t>A Local Area </a:t>
              </a:r>
            </a:p>
            <a:p>
              <a:pPr>
                <a:defRPr b="1" sz="3200">
                  <a:solidFill>
                    <a:srgbClr val="FFFFFF"/>
                  </a:solidFill>
                  <a:latin typeface="Garamond"/>
                  <a:ea typeface="Garamond"/>
                  <a:cs typeface="Garamond"/>
                  <a:sym typeface="Garamond"/>
                </a:defRPr>
              </a:pPr>
              <a:r>
                <a:t>Network</a:t>
              </a:r>
            </a:p>
          </p:txBody>
        </p:sp>
      </p:gr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ID="9" grpId="1" fill="hold">
                                  <p:stCondLst>
                                    <p:cond delay="0"/>
                                  </p:stCondLst>
                                  <p:iterate type="el" backwards="0">
                                    <p:tmAbs val="0"/>
                                  </p:iterate>
                                  <p:childTnLst>
                                    <p:set>
                                      <p:cBhvr>
                                        <p:cTn id="6" fill="hold"/>
                                        <p:tgtEl>
                                          <p:spTgt spid="131"/>
                                        </p:tgtEl>
                                        <p:attrNameLst>
                                          <p:attrName>style.visibility</p:attrName>
                                        </p:attrNameLst>
                                      </p:cBhvr>
                                      <p:to>
                                        <p:strVal val="visible"/>
                                      </p:to>
                                    </p:set>
                                    <p:animEffect filter="dissolve" transition="in">
                                      <p:cBhvr>
                                        <p:cTn id="7" dur="500"/>
                                        <p:tgtEl>
                                          <p:spTgt spid="13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1"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Implementation For Hardware"/>
          <p:cNvSpPr txBox="1"/>
          <p:nvPr>
            <p:ph type="title" idx="4294967295"/>
          </p:nvPr>
        </p:nvSpPr>
        <p:spPr>
          <a:xfrm>
            <a:off x="457200" y="274637"/>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Implementation For Hardware</a:t>
            </a:r>
          </a:p>
        </p:txBody>
      </p:sp>
      <p:sp>
        <p:nvSpPr>
          <p:cNvPr id="134" name="Time to time checking of all the computer stations…"/>
          <p:cNvSpPr txBox="1"/>
          <p:nvPr>
            <p:ph type="body" idx="4294967295"/>
          </p:nvPr>
        </p:nvSpPr>
        <p:spPr>
          <a:xfrm>
            <a:off x="250825" y="1628775"/>
            <a:ext cx="8893175" cy="4135438"/>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Time to time checking of all the computer stations</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Checking of all the hardware accessories such as cables, power supply connections, printer, scanner,  etc.</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Checking of furniture and other machineries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Implementation For Software"/>
          <p:cNvSpPr txBox="1"/>
          <p:nvPr>
            <p:ph type="title" idx="4294967295"/>
          </p:nvPr>
        </p:nvSpPr>
        <p:spPr>
          <a:xfrm>
            <a:off x="250825" y="404812"/>
            <a:ext cx="8893175" cy="792163"/>
          </a:xfrm>
          <a:prstGeom prst="rect">
            <a:avLst/>
          </a:prstGeom>
        </p:spPr>
        <p:txBody>
          <a:bodyPr>
            <a:normAutofit fontScale="100000" lnSpcReduction="0"/>
          </a:bodyPr>
          <a:lstStyle>
            <a:lvl1pPr marL="838200" indent="-838200">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Implementation For Software </a:t>
            </a:r>
          </a:p>
        </p:txBody>
      </p:sp>
      <p:sp>
        <p:nvSpPr>
          <p:cNvPr id="137" name="Determine the problems related with the software's and moving them.…"/>
          <p:cNvSpPr txBox="1"/>
          <p:nvPr>
            <p:ph type="body" idx="4294967295"/>
          </p:nvPr>
        </p:nvSpPr>
        <p:spPr>
          <a:xfrm>
            <a:off x="250825" y="1196975"/>
            <a:ext cx="8893175" cy="4495800"/>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Determine the problems related with the software's and moving them.</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Time to time testing and measurement of all the modules of software. </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Improvement and changes in library software</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Library Automation: Planning"/>
          <p:cNvSpPr txBox="1"/>
          <p:nvPr>
            <p:ph type="title" idx="4294967295"/>
          </p:nvPr>
        </p:nvSpPr>
        <p:spPr>
          <a:xfrm>
            <a:off x="457200" y="274637"/>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Library Automation: Planning</a:t>
            </a:r>
          </a:p>
        </p:txBody>
      </p:sp>
      <p:sp>
        <p:nvSpPr>
          <p:cNvPr id="37" name="Planning is a systematic process to create or development of any specific project.…"/>
          <p:cNvSpPr txBox="1"/>
          <p:nvPr>
            <p:ph type="body" idx="4294967295"/>
          </p:nvPr>
        </p:nvSpPr>
        <p:spPr>
          <a:xfrm>
            <a:off x="457200" y="1600200"/>
            <a:ext cx="8229600" cy="4495800"/>
          </a:xfrm>
          <a:prstGeom prst="rect">
            <a:avLst/>
          </a:prstGeom>
        </p:spPr>
        <p:txBody>
          <a:bodyPr>
            <a:normAutofit fontScale="100000" lnSpcReduction="0"/>
          </a:bodyPr>
          <a:lstStyle/>
          <a:p>
            <a:pPr>
              <a:buSzTx/>
              <a:buFont typeface="Wingdings"/>
              <a:buNone/>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Planning is a systematic process to create or development of any specific project. </a:t>
            </a:r>
          </a:p>
          <a:p>
            <a:pPr>
              <a:buSzTx/>
              <a:buFont typeface="Wingdings"/>
              <a:buNone/>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p>
          <a:p>
            <a:pPr>
              <a:buSzTx/>
              <a:buFont typeface="Wingdings"/>
              <a:buNone/>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In the sense of library automation planning, a thorough study of the library’s existing system as well as the library’s vision is necessary to enable you to prepare a good technology plan and project proposal.</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Data Conversion"/>
          <p:cNvSpPr txBox="1"/>
          <p:nvPr>
            <p:ph type="title" idx="4294967295"/>
          </p:nvPr>
        </p:nvSpPr>
        <p:spPr>
          <a:xfrm>
            <a:off x="457200" y="274637"/>
            <a:ext cx="8229600" cy="777876"/>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Data Conversion</a:t>
            </a:r>
          </a:p>
        </p:txBody>
      </p:sp>
      <p:sp>
        <p:nvSpPr>
          <p:cNvPr id="140" name="Data conversion of manual records to computer readable form.…"/>
          <p:cNvSpPr txBox="1"/>
          <p:nvPr>
            <p:ph type="body" idx="4294967295"/>
          </p:nvPr>
        </p:nvSpPr>
        <p:spPr>
          <a:xfrm>
            <a:off x="468312" y="1052512"/>
            <a:ext cx="8229601" cy="5400676"/>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Data conversion of manual records to computer readable form.</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Data conversion of computer record to computer readable form.</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Checking the formatting of bibliographical description of documents.</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Standardization of data according to MARC-II or Z39.50</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Implementation for System Maintenance"/>
          <p:cNvSpPr txBox="1"/>
          <p:nvPr>
            <p:ph type="title" idx="4294967295"/>
          </p:nvPr>
        </p:nvSpPr>
        <p:spPr>
          <a:xfrm>
            <a:off x="457200" y="274637"/>
            <a:ext cx="8229600" cy="1143001"/>
          </a:xfrm>
          <a:prstGeom prst="rect">
            <a:avLst/>
          </a:prstGeom>
        </p:spPr>
        <p:txBody>
          <a:bodyPr>
            <a:normAutofit fontScale="100000" lnSpcReduction="0"/>
          </a:bodyPr>
          <a:lstStyle>
            <a:lvl1pPr defTabSz="886968">
              <a:defRPr sz="3880">
                <a:effectLst>
                  <a:outerShdw sx="100000" sy="100000" kx="0" ky="0" algn="b" rotWithShape="0" blurRad="12319" dist="24638" dir="2700000">
                    <a:srgbClr val="000000"/>
                  </a:outerShdw>
                </a:effectLst>
                <a:latin typeface="Times New Roman"/>
                <a:ea typeface="Times New Roman"/>
                <a:cs typeface="Times New Roman"/>
                <a:sym typeface="Times New Roman"/>
              </a:defRPr>
            </a:lvl1pPr>
          </a:lstStyle>
          <a:p>
            <a:pPr/>
            <a:r>
              <a:t>Implementation for System Maintenance</a:t>
            </a:r>
          </a:p>
        </p:txBody>
      </p:sp>
      <p:sp>
        <p:nvSpPr>
          <p:cNvPr id="143" name="Environmental care:…"/>
          <p:cNvSpPr txBox="1"/>
          <p:nvPr>
            <p:ph type="body" sz="half" idx="4294967295"/>
          </p:nvPr>
        </p:nvSpPr>
        <p:spPr>
          <a:xfrm>
            <a:off x="0" y="1600200"/>
            <a:ext cx="4284663" cy="4495800"/>
          </a:xfrm>
          <a:prstGeom prst="rect">
            <a:avLst/>
          </a:prstGeom>
        </p:spPr>
        <p:txBody>
          <a:bodyPr>
            <a:normAutofit fontScale="100000" lnSpcReduction="0"/>
          </a:bodyPr>
          <a:lstStyle/>
          <a:p>
            <a:pPr marL="609600" indent="-609600">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Environmental care: </a:t>
            </a:r>
          </a:p>
          <a:p>
            <a:pPr marL="609600" indent="-609600">
              <a:buAutoNum type="arabicPeriod" startAt="1"/>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Sunlight, </a:t>
            </a:r>
          </a:p>
          <a:p>
            <a:pPr marL="609600" indent="-609600">
              <a:buAutoNum type="arabicPeriod" startAt="1"/>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Air, </a:t>
            </a:r>
          </a:p>
          <a:p>
            <a:pPr marL="609600" indent="-609600">
              <a:buAutoNum type="arabicPeriod" startAt="1"/>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Water, </a:t>
            </a:r>
          </a:p>
          <a:p>
            <a:pPr marL="609600" indent="-609600">
              <a:buAutoNum type="arabicPeriod" startAt="1"/>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Dust</a:t>
            </a:r>
          </a:p>
        </p:txBody>
      </p:sp>
      <p:sp>
        <p:nvSpPr>
          <p:cNvPr id="144" name="Data security:…"/>
          <p:cNvSpPr txBox="1"/>
          <p:nvPr/>
        </p:nvSpPr>
        <p:spPr>
          <a:xfrm>
            <a:off x="5003800" y="1662112"/>
            <a:ext cx="4140200" cy="5082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342900" indent="-342900">
              <a:buClr>
                <a:srgbClr val="FFFF00"/>
              </a:buClr>
              <a:buSzPct val="100000"/>
              <a:buChar char="▪"/>
              <a:defRPr sz="3200">
                <a:solidFill>
                  <a:srgbClr val="FFFFFF"/>
                </a:solidFill>
                <a:effectLst>
                  <a:outerShdw sx="100000" sy="100000" kx="0" ky="0" algn="b" rotWithShape="0" blurRad="12700" dist="25400" dir="2700000">
                    <a:srgbClr val="000000"/>
                  </a:outerShdw>
                </a:effectLst>
              </a:defRPr>
            </a:pPr>
            <a:r>
              <a:t>Data security: </a:t>
            </a:r>
          </a:p>
          <a:p>
            <a:pPr marL="342900" indent="-342900">
              <a:buClr>
                <a:srgbClr val="FFCC00"/>
              </a:buClr>
              <a:buSzPct val="100000"/>
              <a:buAutoNum type="arabicPeriod" startAt="1"/>
              <a:defRPr sz="3200">
                <a:solidFill>
                  <a:srgbClr val="FFFFFF"/>
                </a:solidFill>
                <a:effectLst>
                  <a:outerShdw sx="100000" sy="100000" kx="0" ky="0" algn="b" rotWithShape="0" blurRad="12700" dist="25400" dir="2700000">
                    <a:srgbClr val="000000"/>
                  </a:outerShdw>
                </a:effectLst>
              </a:defRPr>
            </a:pPr>
            <a:r>
              <a:t> Hackers</a:t>
            </a:r>
          </a:p>
          <a:p>
            <a:pPr marL="342900" indent="-342900">
              <a:buClr>
                <a:srgbClr val="FFCC00"/>
              </a:buClr>
              <a:buSzPct val="100000"/>
              <a:buAutoNum type="arabicPeriod" startAt="1"/>
              <a:defRPr sz="3200">
                <a:solidFill>
                  <a:srgbClr val="FFFFFF"/>
                </a:solidFill>
                <a:effectLst>
                  <a:outerShdw sx="100000" sy="100000" kx="0" ky="0" algn="b" rotWithShape="0" blurRad="12700" dist="25400" dir="2700000">
                    <a:srgbClr val="000000"/>
                  </a:outerShdw>
                </a:effectLst>
              </a:defRPr>
            </a:pPr>
            <a:r>
              <a:t> Viruses</a:t>
            </a:r>
          </a:p>
          <a:p>
            <a:pPr marL="342900" indent="-342900">
              <a:buClr>
                <a:srgbClr val="FFCC00"/>
              </a:buClr>
              <a:buSzPct val="100000"/>
              <a:buAutoNum type="arabicPeriod" startAt="1"/>
              <a:defRPr sz="3200">
                <a:solidFill>
                  <a:srgbClr val="FFFFFF"/>
                </a:solidFill>
                <a:effectLst>
                  <a:outerShdw sx="100000" sy="100000" kx="0" ky="0" algn="b" rotWithShape="0" blurRad="12700" dist="25400" dir="2700000">
                    <a:srgbClr val="000000"/>
                  </a:outerShdw>
                </a:effectLst>
              </a:defRPr>
            </a:pPr>
            <a:r>
              <a:t>  Malicious insiders</a:t>
            </a:r>
          </a:p>
          <a:p>
            <a:pPr marL="342900" indent="-342900">
              <a:buClr>
                <a:srgbClr val="FFCC00"/>
              </a:buClr>
              <a:buSzPct val="100000"/>
              <a:buAutoNum type="arabicPeriod" startAt="1"/>
              <a:defRPr sz="3200">
                <a:solidFill>
                  <a:srgbClr val="FFFFFF"/>
                </a:solidFill>
                <a:effectLst>
                  <a:outerShdw sx="100000" sy="100000" kx="0" ky="0" algn="b" rotWithShape="0" blurRad="12700" dist="25400" dir="2700000">
                    <a:srgbClr val="000000"/>
                  </a:outerShdw>
                </a:effectLst>
              </a:defRPr>
            </a:pPr>
            <a:r>
              <a:t> others</a:t>
            </a: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a:p>
            <a:pPr marL="342900" indent="-342900">
              <a:defRPr>
                <a:solidFill>
                  <a:srgbClr val="FFFFFF"/>
                </a:solidFill>
                <a:effectLst>
                  <a:outerShdw sx="100000" sy="100000" kx="0" ky="0" algn="b" rotWithShape="0" blurRad="12700" dist="25400" dir="2700000">
                    <a:srgbClr val="000000"/>
                  </a:outerShdw>
                </a:effectLst>
              </a:defRPr>
            </a:pP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Training"/>
          <p:cNvSpPr txBox="1"/>
          <p:nvPr>
            <p:ph type="title" idx="4294967295"/>
          </p:nvPr>
        </p:nvSpPr>
        <p:spPr>
          <a:xfrm>
            <a:off x="457200" y="274637"/>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Training</a:t>
            </a:r>
          </a:p>
        </p:txBody>
      </p:sp>
      <p:sp>
        <p:nvSpPr>
          <p:cNvPr id="147" name="Staff training…"/>
          <p:cNvSpPr txBox="1"/>
          <p:nvPr>
            <p:ph type="body" idx="4294967295"/>
          </p:nvPr>
        </p:nvSpPr>
        <p:spPr>
          <a:xfrm>
            <a:off x="468312" y="1268412"/>
            <a:ext cx="8229601" cy="4495801"/>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Staff training </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Users training</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p>
          <a:p>
            <a:pPr algn="ctr">
              <a:buSzTx/>
              <a:buFont typeface="Wingdings"/>
              <a:buNone/>
              <a:defRPr b="1" sz="3600">
                <a:solidFill>
                  <a:srgbClr val="FFFFCC"/>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p>
          <a:p>
            <a:pPr algn="ctr">
              <a:spcBef>
                <a:spcPts val="800"/>
              </a:spcBef>
              <a:buSzTx/>
              <a:buFont typeface="Wingdings"/>
              <a:buNone/>
              <a:defRPr b="1" sz="3600">
                <a:solidFill>
                  <a:srgbClr val="FFFFCC"/>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pPr>
            <a:r>
              <a:t>Making Changes as Necessary</a:t>
            </a:r>
          </a:p>
          <a:p>
            <a:pPr>
              <a:buSzTx/>
              <a:buFont typeface="Wingdings"/>
              <a:buNone/>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Difficulties in Implementing Library Automation"/>
          <p:cNvSpPr txBox="1"/>
          <p:nvPr>
            <p:ph type="title" idx="4294967295"/>
          </p:nvPr>
        </p:nvSpPr>
        <p:spPr>
          <a:xfrm>
            <a:off x="457200" y="274637"/>
            <a:ext cx="8229600" cy="1143001"/>
          </a:xfrm>
          <a:prstGeom prst="rect">
            <a:avLst/>
          </a:prstGeom>
        </p:spPr>
        <p:txBody>
          <a:bodyPr>
            <a:normAutofit fontScale="100000" lnSpcReduction="0"/>
          </a:bodyPr>
          <a:lstStyle>
            <a:lvl1pPr defTabSz="832104">
              <a:defRPr sz="3640">
                <a:effectLst>
                  <a:outerShdw sx="100000" sy="100000" kx="0" ky="0" algn="b" rotWithShape="0" blurRad="11557" dist="23114" dir="2700000">
                    <a:srgbClr val="000000"/>
                  </a:outerShdw>
                </a:effectLst>
                <a:latin typeface="Times New Roman"/>
                <a:ea typeface="Times New Roman"/>
                <a:cs typeface="Times New Roman"/>
                <a:sym typeface="Times New Roman"/>
              </a:defRPr>
            </a:lvl1pPr>
          </a:lstStyle>
          <a:p>
            <a:pPr/>
            <a:r>
              <a:t>Difficulties in Implementing Library Automation</a:t>
            </a:r>
          </a:p>
        </p:txBody>
      </p:sp>
      <p:sp>
        <p:nvSpPr>
          <p:cNvPr id="150" name="Lack of staff preparation for automation project…"/>
          <p:cNvSpPr txBox="1"/>
          <p:nvPr>
            <p:ph type="body" idx="4294967295"/>
          </p:nvPr>
        </p:nvSpPr>
        <p:spPr>
          <a:xfrm>
            <a:off x="457200" y="1600200"/>
            <a:ext cx="8229600" cy="4495800"/>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Lack of staff preparation for automation project</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Data conversion</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Lack of resources and expertise</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Turns out to be more expensive</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Lack of administrative support</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Key Factors for Successful implementation"/>
          <p:cNvSpPr txBox="1"/>
          <p:nvPr>
            <p:ph type="title" idx="4294967295"/>
          </p:nvPr>
        </p:nvSpPr>
        <p:spPr>
          <a:xfrm>
            <a:off x="457200" y="274637"/>
            <a:ext cx="8229600" cy="1143001"/>
          </a:xfrm>
          <a:prstGeom prst="rect">
            <a:avLst/>
          </a:prstGeom>
        </p:spPr>
        <p:txBody>
          <a:bodyPr>
            <a:normAutofit fontScale="100000" lnSpcReduction="0"/>
          </a:bodyPr>
          <a:lstStyle>
            <a:lvl1pPr defTabSz="841247">
              <a:defRPr sz="3680">
                <a:effectLst>
                  <a:outerShdw sx="100000" sy="100000" kx="0" ky="0" algn="b" rotWithShape="0" blurRad="11684" dist="23368" dir="2700000">
                    <a:srgbClr val="000000"/>
                  </a:outerShdw>
                </a:effectLst>
                <a:latin typeface="Times New Roman"/>
                <a:ea typeface="Times New Roman"/>
                <a:cs typeface="Times New Roman"/>
                <a:sym typeface="Times New Roman"/>
              </a:defRPr>
            </a:lvl1pPr>
          </a:lstStyle>
          <a:p>
            <a:pPr/>
            <a:r>
              <a:t>Key Factors for Successful implementation</a:t>
            </a:r>
          </a:p>
        </p:txBody>
      </p:sp>
      <p:sp>
        <p:nvSpPr>
          <p:cNvPr id="153" name="Support from administration…"/>
          <p:cNvSpPr txBox="1"/>
          <p:nvPr>
            <p:ph type="body" idx="4294967295"/>
          </p:nvPr>
        </p:nvSpPr>
        <p:spPr>
          <a:xfrm>
            <a:off x="457200" y="1600200"/>
            <a:ext cx="8229600" cy="4495800"/>
          </a:xfrm>
          <a:prstGeom prst="rect">
            <a:avLst/>
          </a:prstGeom>
        </p:spPr>
        <p:txBody>
          <a:bodyPr>
            <a:normAutofit fontScale="100000" lnSpcReduction="0"/>
          </a:bodyPr>
          <a:lstStyle/>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Support from administration</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Staff competence</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Consideration of user requirements</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Presence of infrastructure </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Available data</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Excellent managerial skill from coordinator of the project</a:t>
            </a:r>
          </a:p>
          <a:p>
            <a:pPr>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User interface</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Mobile:  9425915794, 7000183803…"/>
          <p:cNvSpPr txBox="1"/>
          <p:nvPr/>
        </p:nvSpPr>
        <p:spPr>
          <a:xfrm>
            <a:off x="348749" y="1897379"/>
            <a:ext cx="3772903" cy="12090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a:solidFill>
                  <a:srgbClr val="FFFB00"/>
                </a:solidFill>
              </a:defRPr>
            </a:pPr>
          </a:p>
          <a:p>
            <a:pPr>
              <a:defRPr>
                <a:solidFill>
                  <a:srgbClr val="FFFB00"/>
                </a:solidFill>
              </a:defRPr>
            </a:pPr>
            <a:r>
              <a:t>Mobile:  9425915794, 7000183803</a:t>
            </a:r>
          </a:p>
          <a:p>
            <a:pPr>
              <a:defRPr>
                <a:solidFill>
                  <a:srgbClr val="FFFB00"/>
                </a:solidFill>
              </a:defRPr>
            </a:pPr>
            <a:r>
              <a:t>Email:    </a:t>
            </a:r>
            <a:r>
              <a:rPr u="sng">
                <a:solidFill>
                  <a:srgbClr val="FFCC66"/>
                </a:solidFill>
                <a:uFill>
                  <a:solidFill>
                    <a:srgbClr val="FFCC66"/>
                  </a:solidFill>
                </a:uFill>
                <a:hlinkClick r:id="rId2" invalidUrl="" action="" tgtFrame="" tooltip="" history="1" highlightClick="0" endSnd="0"/>
              </a:rPr>
              <a:t>ajk201164@rediffmail.com</a:t>
            </a:r>
          </a:p>
          <a:p>
            <a:pPr lvl="2">
              <a:defRPr>
                <a:solidFill>
                  <a:srgbClr val="FFFB00"/>
                </a:solidFill>
              </a:defRPr>
            </a:pPr>
            <a:r>
              <a:rPr u="sng">
                <a:solidFill>
                  <a:srgbClr val="FFCC66"/>
                </a:solidFill>
                <a:uFill>
                  <a:solidFill>
                    <a:srgbClr val="FFCC66"/>
                  </a:solidFill>
                </a:uFill>
                <a:hlinkClick r:id="rId3" invalidUrl="" action="" tgtFrame="" tooltip="" history="1" highlightClick="0" endSnd="0"/>
              </a:rPr>
              <a:t>akj201164@gmail.com</a:t>
            </a:r>
          </a:p>
        </p:txBody>
      </p:sp>
      <p:sp>
        <p:nvSpPr>
          <p:cNvPr id="156" name="Contact Details"/>
          <p:cNvSpPr txBox="1"/>
          <p:nvPr/>
        </p:nvSpPr>
        <p:spPr>
          <a:xfrm>
            <a:off x="338541" y="328099"/>
            <a:ext cx="3564718" cy="71540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lgn="ctr">
              <a:defRPr sz="4400">
                <a:solidFill>
                  <a:srgbClr val="FFFFCC"/>
                </a:solidFill>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Contact Details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Who should be planned of library automation?"/>
          <p:cNvSpPr txBox="1"/>
          <p:nvPr>
            <p:ph type="title" idx="4294967295"/>
          </p:nvPr>
        </p:nvSpPr>
        <p:spPr>
          <a:xfrm>
            <a:off x="457200" y="274637"/>
            <a:ext cx="8229600" cy="1143001"/>
          </a:xfrm>
          <a:prstGeom prst="rect">
            <a:avLst/>
          </a:prstGeom>
        </p:spPr>
        <p:txBody>
          <a:bodyPr>
            <a:normAutofit fontScale="100000" lnSpcReduction="0"/>
          </a:bodyPr>
          <a:lstStyle>
            <a:lvl1pPr defTabSz="832104">
              <a:defRPr sz="3640">
                <a:effectLst>
                  <a:outerShdw sx="100000" sy="100000" kx="0" ky="0" algn="b" rotWithShape="0" blurRad="11557" dist="23114" dir="2700000">
                    <a:srgbClr val="000000"/>
                  </a:outerShdw>
                </a:effectLst>
                <a:latin typeface="Times New Roman"/>
                <a:ea typeface="Times New Roman"/>
                <a:cs typeface="Times New Roman"/>
                <a:sym typeface="Times New Roman"/>
              </a:defRPr>
            </a:lvl1pPr>
          </a:lstStyle>
          <a:p>
            <a:pPr/>
            <a:r>
              <a:t>Who should be planned of library automation?</a:t>
            </a:r>
          </a:p>
        </p:txBody>
      </p:sp>
      <p:sp>
        <p:nvSpPr>
          <p:cNvPr id="40" name="Library authority…"/>
          <p:cNvSpPr txBox="1"/>
          <p:nvPr>
            <p:ph type="body" idx="4294967295"/>
          </p:nvPr>
        </p:nvSpPr>
        <p:spPr>
          <a:xfrm>
            <a:off x="457200" y="1600200"/>
            <a:ext cx="8229600" cy="4495800"/>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Library authority</a:t>
            </a:r>
          </a:p>
          <a:p>
            <a:pPr>
              <a:lnSpc>
                <a:spcPct val="12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Library committee</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Librarian or library staff</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Computer Specialist or Engineer</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2" name="Steps of Planning for Library Automation"/>
          <p:cNvSpPr txBox="1"/>
          <p:nvPr>
            <p:ph type="title" idx="4294967295"/>
          </p:nvPr>
        </p:nvSpPr>
        <p:spPr>
          <a:xfrm>
            <a:off x="457200" y="274637"/>
            <a:ext cx="8229600" cy="850901"/>
          </a:xfrm>
          <a:prstGeom prst="rect">
            <a:avLst/>
          </a:prstGeom>
        </p:spPr>
        <p:txBody>
          <a:bodyPr>
            <a:normAutofit fontScale="100000" lnSpcReduction="0"/>
          </a:bodyPr>
          <a:lstStyle>
            <a:lvl1pPr defTabSz="868680">
              <a:defRPr sz="3800">
                <a:effectLst>
                  <a:outerShdw sx="100000" sy="100000" kx="0" ky="0" algn="b" rotWithShape="0" blurRad="12065" dist="24130" dir="2700000">
                    <a:srgbClr val="000000"/>
                  </a:outerShdw>
                </a:effectLst>
                <a:latin typeface="Times New Roman"/>
                <a:ea typeface="Times New Roman"/>
                <a:cs typeface="Times New Roman"/>
                <a:sym typeface="Times New Roman"/>
              </a:defRPr>
            </a:lvl1pPr>
          </a:lstStyle>
          <a:p>
            <a:pPr/>
            <a:r>
              <a:t>Steps of Planning for Library Automation</a:t>
            </a:r>
          </a:p>
        </p:txBody>
      </p:sp>
      <p:sp>
        <p:nvSpPr>
          <p:cNvPr id="43" name="Objectives or vision…"/>
          <p:cNvSpPr txBox="1"/>
          <p:nvPr>
            <p:ph type="body" idx="4294967295"/>
          </p:nvPr>
        </p:nvSpPr>
        <p:spPr>
          <a:xfrm>
            <a:off x="468312" y="1412875"/>
            <a:ext cx="8229601" cy="4495800"/>
          </a:xfrm>
          <a:prstGeom prst="rect">
            <a:avLst/>
          </a:prstGeom>
        </p:spPr>
        <p:txBody>
          <a:bodyPr>
            <a:normAutofit fontScale="100000" lnSpcReduction="0"/>
          </a:bodyPr>
          <a:lstStyle/>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Objectives or vision</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Present status of library</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Requirement gape</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Feasibility</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Technology plan</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Project proposal</a:t>
            </a:r>
          </a:p>
          <a:p>
            <a: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Approval of proposed project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5" name="Objectives or Vision"/>
          <p:cNvSpPr txBox="1"/>
          <p:nvPr>
            <p:ph type="title" idx="4294967295"/>
          </p:nvPr>
        </p:nvSpPr>
        <p:spPr>
          <a:xfrm>
            <a:off x="457200" y="274637"/>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Objectives or Vision</a:t>
            </a:r>
          </a:p>
        </p:txBody>
      </p:sp>
      <p:sp>
        <p:nvSpPr>
          <p:cNvPr id="46" name="A vision is a dream. It is a vivid picture of what you would like your library to become in the near future. It is based on the mission of your library, the needs of your users and on the trends in library service. A vision provides direction and a philosophy for the library."/>
          <p:cNvSpPr txBox="1"/>
          <p:nvPr>
            <p:ph type="body" idx="4294967295"/>
          </p:nvPr>
        </p:nvSpPr>
        <p:spPr>
          <a:xfrm>
            <a:off x="457200" y="1628775"/>
            <a:ext cx="7283450" cy="4467225"/>
          </a:xfrm>
          <a:prstGeom prst="rect">
            <a:avLst/>
          </a:prstGeom>
        </p:spPr>
        <p:txBody>
          <a:bodyPr>
            <a:normAutofit fontScale="100000" lnSpcReduction="0"/>
          </a:bodyPr>
          <a:lstStyle>
            <a:lvl1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A vision is a dream. It is a vivid picture of what you would like your library to become in the near future. It is based on the mission of your library, the needs of your users and on the trends in library service. A vision provides direction and a philosophy for the library.</a:t>
            </a:r>
          </a:p>
        </p:txBody>
      </p:sp>
      <p:pic>
        <p:nvPicPr>
          <p:cNvPr id="47" name="AMIDEA" descr="AMIDEA"/>
          <p:cNvPicPr>
            <a:picLocks noChangeAspect="1"/>
          </p:cNvPicPr>
          <p:nvPr/>
        </p:nvPicPr>
        <p:blipFill>
          <a:blip r:embed="rId2">
            <a:extLst/>
          </a:blip>
          <a:stretch>
            <a:fillRect/>
          </a:stretch>
        </p:blipFill>
        <p:spPr>
          <a:xfrm>
            <a:off x="7740650" y="549275"/>
            <a:ext cx="827088" cy="25146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Present status of Library"/>
          <p:cNvSpPr txBox="1"/>
          <p:nvPr>
            <p:ph type="title" idx="4294967295"/>
          </p:nvPr>
        </p:nvSpPr>
        <p:spPr>
          <a:xfrm>
            <a:off x="457200" y="80962"/>
            <a:ext cx="8229600" cy="611188"/>
          </a:xfrm>
          <a:prstGeom prst="rect">
            <a:avLst/>
          </a:prstGeom>
        </p:spPr>
        <p:txBody>
          <a:bodyPr>
            <a:normAutofit fontScale="100000" lnSpcReduction="0"/>
          </a:bodyPr>
          <a:lstStyle>
            <a:lvl1pPr defTabSz="832104">
              <a:defRPr sz="3640">
                <a:effectLst>
                  <a:outerShdw sx="100000" sy="100000" kx="0" ky="0" algn="b" rotWithShape="0" blurRad="11557" dist="23114" dir="2700000">
                    <a:srgbClr val="000000"/>
                  </a:outerShdw>
                </a:effectLst>
                <a:latin typeface="Times New Roman"/>
                <a:ea typeface="Times New Roman"/>
                <a:cs typeface="Times New Roman"/>
                <a:sym typeface="Times New Roman"/>
              </a:defRPr>
            </a:lvl1pPr>
          </a:lstStyle>
          <a:p>
            <a:pPr/>
            <a:r>
              <a:t>Present status of Library</a:t>
            </a:r>
          </a:p>
        </p:txBody>
      </p:sp>
      <p:sp>
        <p:nvSpPr>
          <p:cNvPr id="50" name="A systems study is conducted to assess the library’s status and needs. It involves all the following issues;…"/>
          <p:cNvSpPr txBox="1"/>
          <p:nvPr>
            <p:ph type="body" idx="4294967295"/>
          </p:nvPr>
        </p:nvSpPr>
        <p:spPr>
          <a:xfrm>
            <a:off x="-1" y="836612"/>
            <a:ext cx="9144002" cy="5688014"/>
          </a:xfrm>
          <a:prstGeom prst="rect">
            <a:avLst/>
          </a:prstGeom>
        </p:spPr>
        <p:txBody>
          <a:bodyPr>
            <a:normAutofit fontScale="100000" lnSpcReduction="0"/>
          </a:bodyPr>
          <a:lstStyle/>
          <a:p>
            <a:pPr marL="609600" indent="-609600">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A systems study is conducted to assess the library’s status and needs. It involves all the following issues;</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Nature of Library and its purpose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Total collection of library</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Number of users</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Daily circulation</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Numbers of multi lingual documents</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Information service</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Available staff</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Working process of library</a:t>
            </a:r>
          </a:p>
          <a:p>
            <a:pPr marL="609600" indent="-609600">
              <a:lnSpc>
                <a:spcPct val="90000"/>
              </a:lnSpc>
              <a:spcBef>
                <a:spcPts val="600"/>
              </a:spcBef>
              <a:buAutoNum type="arabicPeriod" startAt="1"/>
              <a:defRPr sz="2800">
                <a:effectLst>
                  <a:outerShdw sx="100000" sy="100000" kx="0" ky="0" algn="b" rotWithShape="0" blurRad="12700" dist="25400" dir="2700000">
                    <a:srgbClr val="000000"/>
                  </a:outerShdw>
                </a:effectLst>
                <a:latin typeface="Times New Roman"/>
                <a:ea typeface="Times New Roman"/>
                <a:cs typeface="Times New Roman"/>
                <a:sym typeface="Times New Roman"/>
              </a:defRPr>
            </a:pPr>
            <a:r>
              <a:t>Users need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ources of data"/>
          <p:cNvSpPr txBox="1"/>
          <p:nvPr>
            <p:ph type="title" idx="4294967295"/>
          </p:nvPr>
        </p:nvSpPr>
        <p:spPr>
          <a:xfrm>
            <a:off x="457200" y="274637"/>
            <a:ext cx="8229600" cy="777876"/>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Sources of data</a:t>
            </a:r>
          </a:p>
        </p:txBody>
      </p:sp>
      <p:sp>
        <p:nvSpPr>
          <p:cNvPr id="53" name="Statistics…"/>
          <p:cNvSpPr txBox="1"/>
          <p:nvPr>
            <p:ph type="body" sz="half" idx="4294967295"/>
          </p:nvPr>
        </p:nvSpPr>
        <p:spPr>
          <a:xfrm>
            <a:off x="2051050" y="2565400"/>
            <a:ext cx="6659563" cy="3746500"/>
          </a:xfrm>
          <a:prstGeom prst="rect">
            <a:avLst/>
          </a:prstGeom>
        </p:spPr>
        <p:txBody>
          <a:bodyPr>
            <a:normAutofit fontScale="100000" lnSpcReduction="0"/>
          </a:bodyPr>
          <a:lstStyle/>
          <a:p>
            <a:pPr lvl="4" marL="2057400" indent="-228600">
              <a:spcBef>
                <a:spcPts val="0"/>
              </a:spcBef>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Statistics</a:t>
            </a:r>
          </a:p>
          <a:p>
            <a:pPr lvl="4" marL="2057400" indent="-228600">
              <a:spcBef>
                <a:spcPts val="0"/>
              </a:spcBef>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Staff profile</a:t>
            </a:r>
          </a:p>
          <a:p>
            <a:pPr lvl="4" marL="2057400" indent="-228600">
              <a:spcBef>
                <a:spcPts val="0"/>
              </a:spcBef>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Patron profile</a:t>
            </a:r>
          </a:p>
          <a:p>
            <a:pPr lvl="4" marL="2057400" indent="-228600">
              <a:spcBef>
                <a:spcPts val="0"/>
              </a:spcBef>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Policies and procedures</a:t>
            </a:r>
          </a:p>
          <a:p>
            <a:pPr lvl="4" marL="2057400" indent="-228600">
              <a:spcBef>
                <a:spcPts val="0"/>
              </a:spcBef>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Functional specifications</a:t>
            </a:r>
          </a:p>
        </p:txBody>
      </p:sp>
      <p:pic>
        <p:nvPicPr>
          <p:cNvPr id="54" name="EXAMINE" descr="EXAMINE"/>
          <p:cNvPicPr>
            <a:picLocks noChangeAspect="1"/>
          </p:cNvPicPr>
          <p:nvPr/>
        </p:nvPicPr>
        <p:blipFill>
          <a:blip r:embed="rId2">
            <a:extLst/>
          </a:blip>
          <a:stretch>
            <a:fillRect/>
          </a:stretch>
        </p:blipFill>
        <p:spPr>
          <a:xfrm>
            <a:off x="1258887" y="1412875"/>
            <a:ext cx="2741613" cy="294798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4"/>
                                        </p:tgtEl>
                                        <p:attrNameLst>
                                          <p:attrName>style.visibility</p:attrName>
                                        </p:attrNameLst>
                                      </p:cBhvr>
                                      <p:to>
                                        <p:strVal val="visible"/>
                                      </p:to>
                                    </p:set>
                                    <p:animEffect filter="dissolve" transition="in">
                                      <p:cBhvr>
                                        <p:cTn id="7" dur="5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4"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Requirement gape"/>
          <p:cNvSpPr txBox="1"/>
          <p:nvPr>
            <p:ph type="title" idx="4294967295"/>
          </p:nvPr>
        </p:nvSpPr>
        <p:spPr>
          <a:xfrm>
            <a:off x="457200" y="274637"/>
            <a:ext cx="8229600" cy="11430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Requirement gape</a:t>
            </a:r>
          </a:p>
        </p:txBody>
      </p:sp>
      <p:sp>
        <p:nvSpPr>
          <p:cNvPr id="57" name="By comparing the actual status with the objectives of the project, the systems requirements can be determined."/>
          <p:cNvSpPr txBox="1"/>
          <p:nvPr>
            <p:ph type="body" idx="4294967295"/>
          </p:nvPr>
        </p:nvSpPr>
        <p:spPr>
          <a:xfrm>
            <a:off x="684212" y="1600200"/>
            <a:ext cx="7632701" cy="4495800"/>
          </a:xfrm>
          <a:prstGeom prst="rect">
            <a:avLst/>
          </a:prstGeom>
        </p:spPr>
        <p:txBody>
          <a:bodyPr>
            <a:normAutofit fontScale="100000" lnSpcReduction="0"/>
          </a:bodyPr>
          <a:lstStyle>
            <a:lvl1pPr>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By comparing the actual status with the objectives of the project, the systems requirements can be determined.</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Feasibility"/>
          <p:cNvSpPr txBox="1"/>
          <p:nvPr>
            <p:ph type="title" idx="4294967295"/>
          </p:nvPr>
        </p:nvSpPr>
        <p:spPr>
          <a:xfrm>
            <a:off x="457200" y="274637"/>
            <a:ext cx="8229600" cy="850901"/>
          </a:xfrm>
          <a:prstGeom prst="rect">
            <a:avLst/>
          </a:prstGeom>
        </p:spPr>
        <p:txBody>
          <a:bodyPr>
            <a:normAutofit fontScale="100000" lnSpcReduction="0"/>
          </a:bodyPr>
          <a:lstStyle>
            <a:lvl1pPr>
              <a:defRPr>
                <a:effectLst>
                  <a:outerShdw sx="100000" sy="100000" kx="0" ky="0" algn="b" rotWithShape="0" blurRad="12700" dist="25400" dir="2700000">
                    <a:srgbClr val="000000"/>
                  </a:outerShdw>
                </a:effectLst>
                <a:latin typeface="Times New Roman"/>
                <a:ea typeface="Times New Roman"/>
                <a:cs typeface="Times New Roman"/>
                <a:sym typeface="Times New Roman"/>
              </a:defRPr>
            </a:lvl1pPr>
          </a:lstStyle>
          <a:p>
            <a:pPr/>
            <a:r>
              <a:t>Feasibility</a:t>
            </a:r>
          </a:p>
        </p:txBody>
      </p:sp>
      <p:sp>
        <p:nvSpPr>
          <p:cNvPr id="60" name="Immediately after the analysis and design for the system has been completed, a feasibility study must be conducted. It is designed to answer:…"/>
          <p:cNvSpPr txBox="1"/>
          <p:nvPr>
            <p:ph type="body" idx="4294967295"/>
          </p:nvPr>
        </p:nvSpPr>
        <p:spPr>
          <a:xfrm>
            <a:off x="468312" y="1196975"/>
            <a:ext cx="8424863" cy="5327650"/>
          </a:xfrm>
          <a:prstGeom prst="rect">
            <a:avLst/>
          </a:prstGeom>
        </p:spPr>
        <p:txBody>
          <a:bodyPr>
            <a:normAutofit fontScale="100000" lnSpcReduction="0"/>
          </a:bodyPr>
          <a:lstStyle/>
          <a:p>
            <a:pPr marL="533400" indent="-533400">
              <a:lnSpc>
                <a:spcPct val="90000"/>
              </a:lnSpc>
              <a:buChar cha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Immediately after the analysis and design for the system has been completed, a feasibility study must be conducted. It is designed to answer:</a:t>
            </a:r>
          </a:p>
          <a:p>
            <a:pPr lvl="1" marL="914400" indent="-457200">
              <a:lnSpc>
                <a:spcPct val="90000"/>
              </a:lnSpc>
              <a:spcBef>
                <a:spcPts val="0"/>
              </a:spcBef>
              <a:buClr>
                <a:srgbClr val="FFFFFF"/>
              </a:buCl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Is the proposed system possible? </a:t>
            </a:r>
          </a:p>
          <a:p>
            <a:pPr lvl="1" marL="914400" indent="-457200">
              <a:lnSpc>
                <a:spcPct val="90000"/>
              </a:lnSpc>
              <a:spcBef>
                <a:spcPts val="0"/>
              </a:spcBef>
              <a:buClr>
                <a:srgbClr val="FFFFFF"/>
              </a:buCl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Is it necessary?  </a:t>
            </a:r>
          </a:p>
          <a:p>
            <a:pPr lvl="1" marL="914400" indent="-457200">
              <a:lnSpc>
                <a:spcPct val="90000"/>
              </a:lnSpc>
              <a:spcBef>
                <a:spcPts val="0"/>
              </a:spcBef>
              <a:buClr>
                <a:srgbClr val="FFFFFF"/>
              </a:buCl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What other options are available? </a:t>
            </a:r>
          </a:p>
          <a:p>
            <a:pPr lvl="1" marL="914400" indent="-457200">
              <a:lnSpc>
                <a:spcPct val="90000"/>
              </a:lnSpc>
              <a:spcBef>
                <a:spcPts val="0"/>
              </a:spcBef>
              <a:buClr>
                <a:srgbClr val="FFFFFF"/>
              </a:buClr>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Is it affordable? </a:t>
            </a:r>
          </a:p>
          <a:p>
            <a:pPr marL="533400" indent="-533400">
              <a:lnSpc>
                <a:spcPct val="90000"/>
              </a:lnSpc>
              <a:buSzTx/>
              <a:buFont typeface="Wingdings"/>
              <a:buNone/>
              <a:defRPr>
                <a:effectLst>
                  <a:outerShdw sx="100000" sy="100000" kx="0" ky="0" algn="b" rotWithShape="0" blurRad="12700" dist="25400" dir="2700000">
                    <a:srgbClr val="000000"/>
                  </a:outerShdw>
                </a:effectLst>
                <a:latin typeface="Times New Roman"/>
                <a:ea typeface="Times New Roman"/>
                <a:cs typeface="Times New Roman"/>
                <a:sym typeface="Times New Roman"/>
              </a:defRPr>
            </a:pPr>
            <a:r>
              <a:t>	The end product of a feasibility study is a report to management.</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lit">
  <a:themeElements>
    <a:clrScheme name="Slit">
      <a:dk1>
        <a:srgbClr val="720000"/>
      </a:dk1>
      <a:lt1>
        <a:srgbClr val="720000"/>
      </a:lt1>
      <a:dk2>
        <a:srgbClr val="A7A7A7"/>
      </a:dk2>
      <a:lt2>
        <a:srgbClr val="535353"/>
      </a:lt2>
      <a:accent1>
        <a:srgbClr val="FF3300"/>
      </a:accent1>
      <a:accent2>
        <a:srgbClr val="BE7960"/>
      </a:accent2>
      <a:accent3>
        <a:srgbClr val="9BBB59"/>
      </a:accent3>
      <a:accent4>
        <a:srgbClr val="8064A2"/>
      </a:accent4>
      <a:accent5>
        <a:srgbClr val="4BACC6"/>
      </a:accent5>
      <a:accent6>
        <a:srgbClr val="F79646"/>
      </a:accent6>
      <a:hlink>
        <a:srgbClr val="0000FF"/>
      </a:hlink>
      <a:folHlink>
        <a:srgbClr val="FF00FF"/>
      </a:folHlink>
    </a:clrScheme>
    <a:fontScheme name="Slit">
      <a:majorFont>
        <a:latin typeface="Helvetica Neue"/>
        <a:ea typeface="Helvetica Neue"/>
        <a:cs typeface="Helvetica Neue"/>
      </a:majorFont>
      <a:minorFont>
        <a:latin typeface="Helvetica"/>
        <a:ea typeface="Helvetica"/>
        <a:cs typeface="Helvetica"/>
      </a:minorFont>
    </a:fontScheme>
    <a:fmtScheme name="Sl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lit">
  <a:themeElements>
    <a:clrScheme name="Slit">
      <a:dk1>
        <a:srgbClr val="000000"/>
      </a:dk1>
      <a:lt1>
        <a:srgbClr val="FFFFFF"/>
      </a:lt1>
      <a:dk2>
        <a:srgbClr val="A7A7A7"/>
      </a:dk2>
      <a:lt2>
        <a:srgbClr val="535353"/>
      </a:lt2>
      <a:accent1>
        <a:srgbClr val="FF3300"/>
      </a:accent1>
      <a:accent2>
        <a:srgbClr val="BE7960"/>
      </a:accent2>
      <a:accent3>
        <a:srgbClr val="9BBB59"/>
      </a:accent3>
      <a:accent4>
        <a:srgbClr val="8064A2"/>
      </a:accent4>
      <a:accent5>
        <a:srgbClr val="4BACC6"/>
      </a:accent5>
      <a:accent6>
        <a:srgbClr val="F79646"/>
      </a:accent6>
      <a:hlink>
        <a:srgbClr val="0000FF"/>
      </a:hlink>
      <a:folHlink>
        <a:srgbClr val="FF00FF"/>
      </a:folHlink>
    </a:clrScheme>
    <a:fontScheme name="Slit">
      <a:majorFont>
        <a:latin typeface="Helvetica Neue"/>
        <a:ea typeface="Helvetica Neue"/>
        <a:cs typeface="Helvetica Neue"/>
      </a:majorFont>
      <a:minorFont>
        <a:latin typeface="Helvetica"/>
        <a:ea typeface="Helvetica"/>
        <a:cs typeface="Helvetica"/>
      </a:minorFont>
    </a:fontScheme>
    <a:fmtScheme name="Sli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720000"/>
            </a:solidFill>
            <a:effectLst/>
            <a:uFillTx/>
            <a:latin typeface="Tahoma"/>
            <a:ea typeface="Tahoma"/>
            <a:cs typeface="Tahoma"/>
            <a:sym typeface="Tahom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