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6" r:id="rId7"/>
    <p:sldId id="262" r:id="rId8"/>
    <p:sldId id="263" r:id="rId9"/>
    <p:sldId id="272" r:id="rId10"/>
    <p:sldId id="264" r:id="rId11"/>
    <p:sldId id="267" r:id="rId12"/>
    <p:sldId id="268" r:id="rId13"/>
    <p:sldId id="270" r:id="rId14"/>
    <p:sldId id="265" r:id="rId15"/>
    <p:sldId id="273" r:id="rId16"/>
    <p:sldId id="274"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0D9859-3B7F-4345-992B-0F2623797F09}" type="datetimeFigureOut">
              <a:rPr lang="en-IN" smtClean="0"/>
              <a:t>15-04-2020</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3CBE7F46-C6B0-4993-A09D-3556DD1F958B}" type="slidenum">
              <a:rPr lang="en-IN" smtClean="0"/>
              <a:t>‹#›</a:t>
            </a:fld>
            <a:endParaRPr lang="en-IN"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9200307A-A4AD-4338-B35A-8B16E34B8F0A}"/>
              </a:ext>
            </a:extLst>
          </p:cNvPr>
          <p:cNvSpPr txBox="1"/>
          <p:nvPr userDrawn="1"/>
        </p:nvSpPr>
        <p:spPr>
          <a:xfrm>
            <a:off x="9604677" y="666389"/>
            <a:ext cx="2299317" cy="369332"/>
          </a:xfrm>
          <a:prstGeom prst="rect">
            <a:avLst/>
          </a:prstGeom>
          <a:noFill/>
        </p:spPr>
        <p:txBody>
          <a:bodyPr wrap="square" rtlCol="0">
            <a:spAutoFit/>
          </a:bodyPr>
          <a:lstStyle/>
          <a:p>
            <a:r>
              <a:rPr lang="en-US" sz="1800" b="0" i="0" kern="1200" dirty="0">
                <a:solidFill>
                  <a:schemeClr val="tx1"/>
                </a:solidFill>
                <a:effectLst/>
                <a:latin typeface="+mn-lt"/>
                <a:ea typeface="+mn-ea"/>
                <a:cs typeface="+mn-cs"/>
              </a:rPr>
              <a:t>© </a:t>
            </a:r>
            <a:r>
              <a:rPr lang="en-US" dirty="0" err="1"/>
              <a:t>Sonal</a:t>
            </a:r>
            <a:r>
              <a:rPr lang="en-US" dirty="0"/>
              <a:t> Singh</a:t>
            </a:r>
          </a:p>
        </p:txBody>
      </p:sp>
    </p:spTree>
    <p:extLst>
      <p:ext uri="{BB962C8B-B14F-4D97-AF65-F5344CB8AC3E}">
        <p14:creationId xmlns:p14="http://schemas.microsoft.com/office/powerpoint/2010/main" val="28668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0D9859-3B7F-4345-992B-0F2623797F09}"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BE7F46-C6B0-4993-A09D-3556DD1F958B}"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515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0D9859-3B7F-4345-992B-0F2623797F09}"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BE7F46-C6B0-4993-A09D-3556DD1F958B}"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880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0D9859-3B7F-4345-992B-0F2623797F09}"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BE7F46-C6B0-4993-A09D-3556DD1F958B}"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35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0D9859-3B7F-4345-992B-0F2623797F09}"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BE7F46-C6B0-4993-A09D-3556DD1F958B}"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540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0D9859-3B7F-4345-992B-0F2623797F09}" type="datetimeFigureOut">
              <a:rPr lang="en-IN" smtClean="0"/>
              <a:t>15-04-2020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CBE7F46-C6B0-4993-A09D-3556DD1F958B}"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825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0D9859-3B7F-4345-992B-0F2623797F09}" type="datetimeFigureOut">
              <a:rPr lang="en-IN" smtClean="0"/>
              <a:t>15-04-2020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CBE7F46-C6B0-4993-A09D-3556DD1F958B}"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771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0D9859-3B7F-4345-992B-0F2623797F09}" type="datetimeFigureOut">
              <a:rPr lang="en-IN" smtClean="0"/>
              <a:t>15-04-2020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CBE7F46-C6B0-4993-A09D-3556DD1F958B}"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510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D9859-3B7F-4345-992B-0F2623797F09}" type="datetimeFigureOut">
              <a:rPr lang="en-IN" smtClean="0"/>
              <a:t>15-04-2020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CBE7F46-C6B0-4993-A09D-3556DD1F958B}" type="slidenum">
              <a:rPr lang="en-IN" smtClean="0"/>
              <a:t>‹#›</a:t>
            </a:fld>
            <a:endParaRPr lang="en-IN"/>
          </a:p>
        </p:txBody>
      </p:sp>
    </p:spTree>
    <p:extLst>
      <p:ext uri="{BB962C8B-B14F-4D97-AF65-F5344CB8AC3E}">
        <p14:creationId xmlns:p14="http://schemas.microsoft.com/office/powerpoint/2010/main" val="427874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0D9859-3B7F-4345-992B-0F2623797F09}" type="datetimeFigureOut">
              <a:rPr lang="en-IN" smtClean="0"/>
              <a:t>15-04-2020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CBE7F46-C6B0-4993-A09D-3556DD1F958B}"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4127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20D9859-3B7F-4345-992B-0F2623797F09}" type="datetimeFigureOut">
              <a:rPr lang="en-IN" smtClean="0"/>
              <a:t>15-04-2020</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3CBE7F46-C6B0-4993-A09D-3556DD1F958B}"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273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20D9859-3B7F-4345-992B-0F2623797F09}" type="datetimeFigureOut">
              <a:rPr lang="en-IN" smtClean="0"/>
              <a:t>15-04-2020</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CBE7F46-C6B0-4993-A09D-3556DD1F958B}"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311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Subtitle 2">
            <a:extLst>
              <a:ext uri="{FF2B5EF4-FFF2-40B4-BE49-F238E27FC236}">
                <a16:creationId xmlns:a16="http://schemas.microsoft.com/office/drawing/2014/main" id="{5859EFCA-DA02-4214-BA92-2430995D3C2A}"/>
              </a:ext>
            </a:extLst>
          </p:cNvPr>
          <p:cNvSpPr>
            <a:spLocks noGrp="1"/>
          </p:cNvSpPr>
          <p:nvPr>
            <p:ph type="subTitle" idx="1"/>
          </p:nvPr>
        </p:nvSpPr>
        <p:spPr>
          <a:xfrm>
            <a:off x="8294201" y="1841190"/>
            <a:ext cx="2770873" cy="4196299"/>
          </a:xfrm>
        </p:spPr>
        <p:txBody>
          <a:bodyPr anchor="ctr">
            <a:normAutofit/>
          </a:bodyPr>
          <a:lstStyle/>
          <a:p>
            <a:r>
              <a:rPr lang="en-IN" dirty="0"/>
              <a:t>LECTURE - 1</a:t>
            </a:r>
          </a:p>
          <a:p>
            <a:r>
              <a:rPr lang="en-IN" dirty="0"/>
              <a:t>BY </a:t>
            </a:r>
          </a:p>
          <a:p>
            <a:r>
              <a:rPr lang="en-IN" dirty="0"/>
              <a:t>Dr </a:t>
            </a:r>
            <a:r>
              <a:rPr lang="en-IN" dirty="0" err="1"/>
              <a:t>Sonal</a:t>
            </a:r>
            <a:r>
              <a:rPr lang="en-IN" dirty="0"/>
              <a:t> Singh</a:t>
            </a:r>
          </a:p>
          <a:p>
            <a:r>
              <a:rPr lang="en-IN" dirty="0"/>
              <a:t>Associate Professor &amp; Head</a:t>
            </a:r>
          </a:p>
          <a:p>
            <a:r>
              <a:rPr lang="en-IN" dirty="0"/>
              <a:t>S.S. in LIS, Vikram University, UJJAIN (M.P.)</a:t>
            </a:r>
          </a:p>
          <a:p>
            <a:endParaRPr lang="en-IN" dirty="0"/>
          </a:p>
          <a:p>
            <a:endParaRPr lang="en-IN" dirty="0"/>
          </a:p>
          <a:p>
            <a:endParaRPr lang="en-IN" dirty="0"/>
          </a:p>
          <a:p>
            <a:endParaRPr lang="en-IN" dirty="0"/>
          </a:p>
          <a:p>
            <a:endParaRPr lang="en-IN" dirty="0"/>
          </a:p>
          <a:p>
            <a:endParaRPr lang="en-IN" dirty="0"/>
          </a:p>
        </p:txBody>
      </p:sp>
      <p:cxnSp>
        <p:nvCxnSpPr>
          <p:cNvPr id="12" name="Straight Connector 11">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DB9665A-D64C-441B-B810-FFBE6D84ADF2}"/>
              </a:ext>
            </a:extLst>
          </p:cNvPr>
          <p:cNvSpPr txBox="1"/>
          <p:nvPr/>
        </p:nvSpPr>
        <p:spPr>
          <a:xfrm>
            <a:off x="758340" y="2164633"/>
            <a:ext cx="7452603" cy="1754326"/>
          </a:xfrm>
          <a:prstGeom prst="rect">
            <a:avLst/>
          </a:prstGeom>
          <a:noFill/>
        </p:spPr>
        <p:txBody>
          <a:bodyPr wrap="square" rtlCol="0">
            <a:spAutoFit/>
          </a:bodyPr>
          <a:lstStyle/>
          <a:p>
            <a:r>
              <a:rPr lang="en-IN" sz="3600" b="1" i="1" dirty="0" err="1"/>
              <a:t>BLISc</a:t>
            </a:r>
            <a:r>
              <a:rPr lang="en-IN" sz="3600" b="1" i="1" dirty="0"/>
              <a:t> – Paper II – Management of LICs – “Library Management and It’s Functions” </a:t>
            </a:r>
            <a:endParaRPr lang="en-US" sz="3600" dirty="0"/>
          </a:p>
        </p:txBody>
      </p:sp>
      <p:sp>
        <p:nvSpPr>
          <p:cNvPr id="6" name="TextBox 5">
            <a:extLst>
              <a:ext uri="{FF2B5EF4-FFF2-40B4-BE49-F238E27FC236}">
                <a16:creationId xmlns:a16="http://schemas.microsoft.com/office/drawing/2014/main" id="{3A9D504F-6004-461F-9CE1-217E7444470E}"/>
              </a:ext>
            </a:extLst>
          </p:cNvPr>
          <p:cNvSpPr txBox="1"/>
          <p:nvPr/>
        </p:nvSpPr>
        <p:spPr>
          <a:xfrm flipH="1">
            <a:off x="8293898" y="4072446"/>
            <a:ext cx="3284739" cy="369332"/>
          </a:xfrm>
          <a:prstGeom prst="rect">
            <a:avLst/>
          </a:prstGeom>
          <a:noFill/>
        </p:spPr>
        <p:txBody>
          <a:bodyPr wrap="square" rtlCol="0">
            <a:spAutoFit/>
          </a:bodyPr>
          <a:lstStyle/>
          <a:p>
            <a:r>
              <a:rPr lang="en-US" dirty="0"/>
              <a:t>Email: drssonal@rediffmail.com</a:t>
            </a:r>
          </a:p>
        </p:txBody>
      </p:sp>
    </p:spTree>
    <p:extLst>
      <p:ext uri="{BB962C8B-B14F-4D97-AF65-F5344CB8AC3E}">
        <p14:creationId xmlns:p14="http://schemas.microsoft.com/office/powerpoint/2010/main" val="103746306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Title 1">
            <a:extLst>
              <a:ext uri="{FF2B5EF4-FFF2-40B4-BE49-F238E27FC236}">
                <a16:creationId xmlns:a16="http://schemas.microsoft.com/office/drawing/2014/main" id="{01AE2485-6475-4B86-B8C3-66EF92062976}"/>
              </a:ext>
            </a:extLst>
          </p:cNvPr>
          <p:cNvSpPr>
            <a:spLocks noGrp="1"/>
          </p:cNvSpPr>
          <p:nvPr>
            <p:ph type="title"/>
          </p:nvPr>
        </p:nvSpPr>
        <p:spPr>
          <a:xfrm>
            <a:off x="812205" y="804519"/>
            <a:ext cx="3241820" cy="4431360"/>
          </a:xfrm>
        </p:spPr>
        <p:txBody>
          <a:bodyPr anchor="ctr">
            <a:normAutofit/>
          </a:bodyPr>
          <a:lstStyle/>
          <a:p>
            <a:r>
              <a:rPr lang="en-IN"/>
              <a:t>STAFFING</a:t>
            </a:r>
          </a:p>
        </p:txBody>
      </p:sp>
      <p:cxnSp>
        <p:nvCxnSpPr>
          <p:cNvPr id="14" name="Straight Connector 13">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D7DC78C6-D838-4AA0-AE2D-DE73AC6AA18D}"/>
              </a:ext>
            </a:extLst>
          </p:cNvPr>
          <p:cNvSpPr>
            <a:spLocks noGrp="1"/>
          </p:cNvSpPr>
          <p:nvPr>
            <p:ph idx="1"/>
          </p:nvPr>
        </p:nvSpPr>
        <p:spPr>
          <a:xfrm>
            <a:off x="4637862" y="804520"/>
            <a:ext cx="6885347" cy="4868311"/>
          </a:xfrm>
        </p:spPr>
        <p:txBody>
          <a:bodyPr anchor="ctr">
            <a:normAutofit lnSpcReduction="10000"/>
          </a:bodyPr>
          <a:lstStyle/>
          <a:p>
            <a:pPr>
              <a:lnSpc>
                <a:spcPct val="110000"/>
              </a:lnSpc>
            </a:pPr>
            <a:r>
              <a:rPr lang="en-IN" sz="1600" dirty="0"/>
              <a:t>Efficient working of library is totally dependent upon proper staffing and recruiting policies.</a:t>
            </a:r>
          </a:p>
          <a:p>
            <a:pPr>
              <a:lnSpc>
                <a:spcPct val="110000"/>
              </a:lnSpc>
            </a:pPr>
            <a:r>
              <a:rPr lang="en-IN" sz="1600" dirty="0"/>
              <a:t>The staff employed should have special aptitude and capabilities for performing a particular kind of job.</a:t>
            </a:r>
          </a:p>
          <a:p>
            <a:pPr>
              <a:lnSpc>
                <a:spcPct val="110000"/>
              </a:lnSpc>
            </a:pPr>
            <a:r>
              <a:rPr lang="en-IN" sz="1600" dirty="0"/>
              <a:t>Library staff should have interest in reading and should have service and sympathetic attitude towards readers.</a:t>
            </a:r>
          </a:p>
          <a:p>
            <a:pPr>
              <a:lnSpc>
                <a:spcPct val="110000"/>
              </a:lnSpc>
            </a:pPr>
            <a:r>
              <a:rPr lang="en-IN" sz="1600" dirty="0"/>
              <a:t>While appointing any staff member, his perfection towards the work for which he/she is to be appointed is to be highly considered.</a:t>
            </a:r>
          </a:p>
          <a:p>
            <a:pPr>
              <a:lnSpc>
                <a:spcPct val="110000"/>
              </a:lnSpc>
            </a:pPr>
            <a:r>
              <a:rPr lang="en-IN" sz="1600" dirty="0"/>
              <a:t>For example, a Public librarian has to deal with variety of readers. Hence, he should have the qualities to serve as a Public Relation Officer. He should act as a bridge between Readers and Books. </a:t>
            </a:r>
          </a:p>
          <a:p>
            <a:pPr>
              <a:lnSpc>
                <a:spcPct val="110000"/>
              </a:lnSpc>
            </a:pPr>
            <a:r>
              <a:rPr lang="en-IN" sz="1600" dirty="0"/>
              <a:t>A University librarian should also have the research aptitude. He should be master of Research Methodology. He should act as the Friend, Philosopher and Guide to the readers. </a:t>
            </a:r>
          </a:p>
          <a:p>
            <a:pPr>
              <a:lnSpc>
                <a:spcPct val="110000"/>
              </a:lnSpc>
            </a:pPr>
            <a:r>
              <a:rPr lang="en-IN" sz="1600" dirty="0"/>
              <a:t>Staffing also includes training of staff and favourable working conditions for them.</a:t>
            </a:r>
          </a:p>
        </p:txBody>
      </p:sp>
      <p:pic>
        <p:nvPicPr>
          <p:cNvPr id="16" name="Picture 15">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30436355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05888E79-5A15-4978-B18D-27803ED7F63B}"/>
              </a:ext>
            </a:extLst>
          </p:cNvPr>
          <p:cNvSpPr>
            <a:spLocks noGrp="1"/>
          </p:cNvSpPr>
          <p:nvPr>
            <p:ph type="title"/>
          </p:nvPr>
        </p:nvSpPr>
        <p:spPr>
          <a:xfrm>
            <a:off x="812205" y="804519"/>
            <a:ext cx="3241820" cy="4431360"/>
          </a:xfrm>
        </p:spPr>
        <p:txBody>
          <a:bodyPr anchor="ctr">
            <a:normAutofit/>
          </a:bodyPr>
          <a:lstStyle/>
          <a:p>
            <a:r>
              <a:rPr lang="en-IN"/>
              <a:t>DIRECTING</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2374298-688F-4AAC-B742-D2D5C51F4DA5}"/>
              </a:ext>
            </a:extLst>
          </p:cNvPr>
          <p:cNvSpPr>
            <a:spLocks noGrp="1"/>
          </p:cNvSpPr>
          <p:nvPr>
            <p:ph idx="1"/>
          </p:nvPr>
        </p:nvSpPr>
        <p:spPr>
          <a:xfrm>
            <a:off x="4637863" y="804520"/>
            <a:ext cx="6102559" cy="4431359"/>
          </a:xfrm>
        </p:spPr>
        <p:txBody>
          <a:bodyPr anchor="ctr">
            <a:normAutofit/>
          </a:bodyPr>
          <a:lstStyle/>
          <a:p>
            <a:r>
              <a:rPr lang="en-IN"/>
              <a:t>The librarian should have the leadership qualities and the ability to take decision.</a:t>
            </a:r>
          </a:p>
          <a:p>
            <a:r>
              <a:rPr lang="en-IN"/>
              <a:t>The harmony and efficiency of staff depends upon the personal qualities of chief librarian.</a:t>
            </a:r>
          </a:p>
          <a:p>
            <a:r>
              <a:rPr lang="en-IN"/>
              <a:t>He should be able to infuse confidence amongst the staff members.</a:t>
            </a:r>
          </a:p>
          <a:p>
            <a:r>
              <a:rPr lang="en-IN"/>
              <a:t>He should be able to boost up their morale.</a:t>
            </a:r>
          </a:p>
          <a:p>
            <a:r>
              <a:rPr lang="en-IN"/>
              <a:t>He should be an example to be followed by his subordinates.</a:t>
            </a:r>
          </a:p>
          <a:p>
            <a:r>
              <a:rPr lang="en-IN"/>
              <a:t>He should do his job with zeal and not frustration.</a:t>
            </a:r>
          </a:p>
          <a:p>
            <a:endParaRPr lang="en-IN"/>
          </a:p>
          <a:p>
            <a:pPr marL="0" indent="0">
              <a:buNone/>
            </a:pPr>
            <a:endParaRPr lang="en-IN"/>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47939177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4B2D62AA-DA57-4051-A15D-9DDA49026C57}"/>
              </a:ext>
            </a:extLst>
          </p:cNvPr>
          <p:cNvSpPr>
            <a:spLocks noGrp="1"/>
          </p:cNvSpPr>
          <p:nvPr>
            <p:ph type="title"/>
          </p:nvPr>
        </p:nvSpPr>
        <p:spPr>
          <a:xfrm>
            <a:off x="426129" y="804519"/>
            <a:ext cx="3627896" cy="4431360"/>
          </a:xfrm>
        </p:spPr>
        <p:txBody>
          <a:bodyPr anchor="ctr">
            <a:normAutofit/>
          </a:bodyPr>
          <a:lstStyle/>
          <a:p>
            <a:r>
              <a:rPr lang="en-IN" dirty="0"/>
              <a:t>Co-ordinating</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014C07F-FA1A-4770-B57F-CEB5999CD0A2}"/>
              </a:ext>
            </a:extLst>
          </p:cNvPr>
          <p:cNvSpPr>
            <a:spLocks noGrp="1"/>
          </p:cNvSpPr>
          <p:nvPr>
            <p:ph idx="1"/>
          </p:nvPr>
        </p:nvSpPr>
        <p:spPr>
          <a:xfrm>
            <a:off x="4637863" y="804520"/>
            <a:ext cx="6102559" cy="4431359"/>
          </a:xfrm>
        </p:spPr>
        <p:txBody>
          <a:bodyPr anchor="ctr">
            <a:normAutofit/>
          </a:bodyPr>
          <a:lstStyle/>
          <a:p>
            <a:pPr>
              <a:lnSpc>
                <a:spcPct val="110000"/>
              </a:lnSpc>
            </a:pPr>
            <a:r>
              <a:rPr lang="en-IN"/>
              <a:t>Smooth management demands cooperation and coordination between different departments and staff of library.</a:t>
            </a:r>
          </a:p>
          <a:p>
            <a:pPr>
              <a:lnSpc>
                <a:spcPct val="110000"/>
              </a:lnSpc>
            </a:pPr>
            <a:r>
              <a:rPr lang="en-IN"/>
              <a:t>The coordination can be achieved if the librarian knows well all the jobs to be performed in the library.</a:t>
            </a:r>
          </a:p>
          <a:p>
            <a:pPr>
              <a:lnSpc>
                <a:spcPct val="110000"/>
              </a:lnSpc>
            </a:pPr>
            <a:r>
              <a:rPr lang="en-IN"/>
              <a:t> There should be delegation of powers amongst library staff along with responsibilities for their jobs and they should be answerable to the chief.</a:t>
            </a:r>
          </a:p>
          <a:p>
            <a:pPr>
              <a:lnSpc>
                <a:spcPct val="110000"/>
              </a:lnSpc>
            </a:pPr>
            <a:r>
              <a:rPr lang="en-IN"/>
              <a:t>Staff meetings should be organised to establish coordination between various departments and to understand the relationship between the departments.</a:t>
            </a:r>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34824324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10E7FAF4-F0CE-44D9-AC4E-3760871C8913}"/>
              </a:ext>
            </a:extLst>
          </p:cNvPr>
          <p:cNvSpPr>
            <a:spLocks noGrp="1"/>
          </p:cNvSpPr>
          <p:nvPr>
            <p:ph type="title"/>
          </p:nvPr>
        </p:nvSpPr>
        <p:spPr>
          <a:xfrm>
            <a:off x="812205" y="804519"/>
            <a:ext cx="3241820" cy="4431360"/>
          </a:xfrm>
        </p:spPr>
        <p:txBody>
          <a:bodyPr anchor="ctr">
            <a:normAutofit/>
          </a:bodyPr>
          <a:lstStyle/>
          <a:p>
            <a:r>
              <a:rPr lang="en-IN"/>
              <a:t>REPORTING</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5CCDA55-A743-4A28-9DBC-7934B56ABADB}"/>
              </a:ext>
            </a:extLst>
          </p:cNvPr>
          <p:cNvSpPr>
            <a:spLocks noGrp="1"/>
          </p:cNvSpPr>
          <p:nvPr>
            <p:ph idx="1"/>
          </p:nvPr>
        </p:nvSpPr>
        <p:spPr>
          <a:xfrm>
            <a:off x="4637863" y="804520"/>
            <a:ext cx="6102559" cy="4431359"/>
          </a:xfrm>
        </p:spPr>
        <p:txBody>
          <a:bodyPr anchor="ctr">
            <a:normAutofit/>
          </a:bodyPr>
          <a:lstStyle/>
          <a:p>
            <a:r>
              <a:rPr lang="en-IN" sz="1900"/>
              <a:t>Executive Heads should keep their ultimate authority informed about the factual periodical report  of work.</a:t>
            </a:r>
          </a:p>
          <a:p>
            <a:r>
              <a:rPr lang="en-IN" sz="1900"/>
              <a:t>It is the basis for preparing annual report.</a:t>
            </a:r>
          </a:p>
          <a:p>
            <a:r>
              <a:rPr lang="en-IN" sz="1900"/>
              <a:t>It helps in keeping ever section in-charge aware about section progress/regress.</a:t>
            </a:r>
          </a:p>
          <a:p>
            <a:r>
              <a:rPr lang="en-IN" sz="1900"/>
              <a:t>Steps can be taken for improvement on the basis of report.</a:t>
            </a:r>
          </a:p>
          <a:p>
            <a:r>
              <a:rPr lang="en-IN" sz="1900"/>
              <a:t>It makes library staff responsible towards his/her duties. </a:t>
            </a:r>
          </a:p>
          <a:p>
            <a:r>
              <a:rPr lang="en-IN" sz="1900"/>
              <a:t>Proper records and statistics of the work performed by respective subordinates of each section is maintained.</a:t>
            </a:r>
          </a:p>
          <a:p>
            <a:endParaRPr lang="en-IN" sz="1900"/>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78811666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Title 1">
            <a:extLst>
              <a:ext uri="{FF2B5EF4-FFF2-40B4-BE49-F238E27FC236}">
                <a16:creationId xmlns:a16="http://schemas.microsoft.com/office/drawing/2014/main" id="{05676993-9BD1-475D-8D6F-09EE10796C74}"/>
              </a:ext>
            </a:extLst>
          </p:cNvPr>
          <p:cNvSpPr>
            <a:spLocks noGrp="1"/>
          </p:cNvSpPr>
          <p:nvPr>
            <p:ph type="title"/>
          </p:nvPr>
        </p:nvSpPr>
        <p:spPr>
          <a:xfrm>
            <a:off x="812205" y="804519"/>
            <a:ext cx="3241820" cy="4431360"/>
          </a:xfrm>
        </p:spPr>
        <p:txBody>
          <a:bodyPr anchor="ctr">
            <a:normAutofit/>
          </a:bodyPr>
          <a:lstStyle/>
          <a:p>
            <a:r>
              <a:rPr lang="en-IN"/>
              <a:t>BUDGETING</a:t>
            </a:r>
          </a:p>
        </p:txBody>
      </p:sp>
      <p:cxnSp>
        <p:nvCxnSpPr>
          <p:cNvPr id="14" name="Straight Connector 13">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79190F59-02A7-4563-AB4A-521C4F6F9F99}"/>
              </a:ext>
            </a:extLst>
          </p:cNvPr>
          <p:cNvSpPr>
            <a:spLocks noGrp="1"/>
          </p:cNvSpPr>
          <p:nvPr>
            <p:ph idx="1"/>
          </p:nvPr>
        </p:nvSpPr>
        <p:spPr>
          <a:xfrm>
            <a:off x="4637863" y="804520"/>
            <a:ext cx="6102559" cy="4431359"/>
          </a:xfrm>
        </p:spPr>
        <p:txBody>
          <a:bodyPr anchor="ctr">
            <a:normAutofit/>
          </a:bodyPr>
          <a:lstStyle/>
          <a:p>
            <a:r>
              <a:rPr lang="en-IN"/>
              <a:t>Budgeting is the important step for financial strength of library.</a:t>
            </a:r>
          </a:p>
          <a:p>
            <a:r>
              <a:rPr lang="en-IN"/>
              <a:t>It includes fiscal planning, accounting and control.</a:t>
            </a:r>
          </a:p>
          <a:p>
            <a:r>
              <a:rPr lang="en-IN"/>
              <a:t>Library is an essential spending institution of the society.</a:t>
            </a:r>
          </a:p>
          <a:p>
            <a:r>
              <a:rPr lang="en-IN"/>
              <a:t>Librarian should plan for the proper utilisation of limited budget by maintaining proper statistics of income and expenditure of library.</a:t>
            </a:r>
          </a:p>
          <a:p>
            <a:r>
              <a:rPr lang="en-IN"/>
              <a:t>It will ensure proper utilization of fiscal grants without any avoidable wastage.</a:t>
            </a:r>
          </a:p>
        </p:txBody>
      </p:sp>
      <p:pic>
        <p:nvPicPr>
          <p:cNvPr id="16" name="Picture 15">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250247934"/>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Title 1">
            <a:extLst>
              <a:ext uri="{FF2B5EF4-FFF2-40B4-BE49-F238E27FC236}">
                <a16:creationId xmlns:a16="http://schemas.microsoft.com/office/drawing/2014/main" id="{31D32B89-8495-469C-B7FC-B549CD7C4472}"/>
              </a:ext>
            </a:extLst>
          </p:cNvPr>
          <p:cNvSpPr>
            <a:spLocks noGrp="1"/>
          </p:cNvSpPr>
          <p:nvPr>
            <p:ph type="title"/>
          </p:nvPr>
        </p:nvSpPr>
        <p:spPr>
          <a:xfrm>
            <a:off x="812205" y="804519"/>
            <a:ext cx="3241820" cy="4431360"/>
          </a:xfrm>
        </p:spPr>
        <p:txBody>
          <a:bodyPr anchor="ctr">
            <a:normAutofit/>
          </a:bodyPr>
          <a:lstStyle/>
          <a:p>
            <a:r>
              <a:rPr lang="en-IN"/>
              <a:t>Two Additional Functions</a:t>
            </a:r>
          </a:p>
        </p:txBody>
      </p:sp>
      <p:cxnSp>
        <p:nvCxnSpPr>
          <p:cNvPr id="14" name="Straight Connector 13">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8212B3FA-C15D-4486-B7B7-B1075DA2A81F}"/>
              </a:ext>
            </a:extLst>
          </p:cNvPr>
          <p:cNvSpPr>
            <a:spLocks noGrp="1"/>
          </p:cNvSpPr>
          <p:nvPr>
            <p:ph idx="1"/>
          </p:nvPr>
        </p:nvSpPr>
        <p:spPr>
          <a:xfrm>
            <a:off x="4637863" y="804520"/>
            <a:ext cx="6102559" cy="4431359"/>
          </a:xfrm>
        </p:spPr>
        <p:txBody>
          <a:bodyPr anchor="ctr">
            <a:normAutofit/>
          </a:bodyPr>
          <a:lstStyle/>
          <a:p>
            <a:r>
              <a:rPr lang="en-IN" sz="1900"/>
              <a:t>Following Two additional functions are also considered essential-</a:t>
            </a:r>
          </a:p>
          <a:p>
            <a:r>
              <a:rPr lang="en-IN" sz="1900"/>
              <a:t>CONTROL- One should always be vigilant about the rate of progress of the work. Best quality and maximum quantity of work is to be ensured. Regular inspection is required for effective control on subordinates.</a:t>
            </a:r>
          </a:p>
          <a:p>
            <a:r>
              <a:rPr lang="en-IN" sz="1900"/>
              <a:t>MOTIVATION- Efforts should be made to instil enthusiasm and team- work amongst the staff. The working conditions and job environment should be tension free to achieve the aims.</a:t>
            </a:r>
          </a:p>
          <a:p>
            <a:r>
              <a:rPr lang="en-IN" sz="1900"/>
              <a:t> </a:t>
            </a:r>
          </a:p>
        </p:txBody>
      </p:sp>
      <p:pic>
        <p:nvPicPr>
          <p:cNvPr id="16" name="Picture 15">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878121844"/>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Title 1">
            <a:extLst>
              <a:ext uri="{FF2B5EF4-FFF2-40B4-BE49-F238E27FC236}">
                <a16:creationId xmlns:a16="http://schemas.microsoft.com/office/drawing/2014/main" id="{7CC629F5-65AE-40E6-B6F4-5A72B7FC8B0B}"/>
              </a:ext>
            </a:extLst>
          </p:cNvPr>
          <p:cNvSpPr>
            <a:spLocks noGrp="1"/>
          </p:cNvSpPr>
          <p:nvPr>
            <p:ph type="title"/>
          </p:nvPr>
        </p:nvSpPr>
        <p:spPr>
          <a:xfrm>
            <a:off x="812205" y="804519"/>
            <a:ext cx="3241820" cy="4431360"/>
          </a:xfrm>
        </p:spPr>
        <p:txBody>
          <a:bodyPr anchor="ctr">
            <a:normAutofit/>
          </a:bodyPr>
          <a:lstStyle/>
          <a:p>
            <a:r>
              <a:rPr lang="en-IN"/>
              <a:t>CONCLUSION</a:t>
            </a:r>
          </a:p>
        </p:txBody>
      </p:sp>
      <p:cxnSp>
        <p:nvCxnSpPr>
          <p:cNvPr id="14" name="Straight Connector 13">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6AF92B23-AEDD-4751-9495-AEF973DA139C}"/>
              </a:ext>
            </a:extLst>
          </p:cNvPr>
          <p:cNvSpPr>
            <a:spLocks noGrp="1"/>
          </p:cNvSpPr>
          <p:nvPr>
            <p:ph idx="1"/>
          </p:nvPr>
        </p:nvSpPr>
        <p:spPr>
          <a:xfrm>
            <a:off x="4637863" y="804520"/>
            <a:ext cx="6102559" cy="4431359"/>
          </a:xfrm>
        </p:spPr>
        <p:txBody>
          <a:bodyPr anchor="ctr">
            <a:normAutofit/>
          </a:bodyPr>
          <a:lstStyle/>
          <a:p>
            <a:pPr marL="0" indent="0">
              <a:buNone/>
            </a:pPr>
            <a:r>
              <a:rPr lang="en-IN" dirty="0"/>
              <a:t>Library is the essential ingredient of learned society. Library is a big institution and needs proper management to fulfil its objectives towards society. Librarian should have the managerial qualities to create positive work environment in the library so as to achieve the best of its workers for the progress of the library and satisfaction of the readers. The function of management under the catch word </a:t>
            </a:r>
            <a:r>
              <a:rPr lang="en-IN" dirty="0" err="1"/>
              <a:t>POSDCoRB</a:t>
            </a:r>
            <a:r>
              <a:rPr lang="en-IN" dirty="0"/>
              <a:t> helps him to lead the library in a better way.</a:t>
            </a:r>
          </a:p>
        </p:txBody>
      </p:sp>
      <p:pic>
        <p:nvPicPr>
          <p:cNvPr id="16" name="Picture 15">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32411058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48D226DA-E368-46E4-BF0C-D467A1E86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C6A5B57B-8546-414C-AAB8-E44EC6B05819}"/>
              </a:ext>
            </a:extLst>
          </p:cNvPr>
          <p:cNvSpPr>
            <a:spLocks noGrp="1"/>
          </p:cNvSpPr>
          <p:nvPr>
            <p:ph type="title"/>
          </p:nvPr>
        </p:nvSpPr>
        <p:spPr>
          <a:xfrm>
            <a:off x="1889445" y="986342"/>
            <a:ext cx="8689157" cy="3541837"/>
          </a:xfrm>
        </p:spPr>
        <p:txBody>
          <a:bodyPr vert="horz" lIns="91440" tIns="45720" rIns="91440" bIns="0" rtlCol="0" anchor="b">
            <a:normAutofit/>
          </a:bodyPr>
          <a:lstStyle/>
          <a:p>
            <a:r>
              <a:rPr lang="en-US" sz="6000" dirty="0"/>
              <a:t>Questions / queries ?</a:t>
            </a:r>
          </a:p>
        </p:txBody>
      </p:sp>
      <p:cxnSp>
        <p:nvCxnSpPr>
          <p:cNvPr id="20" name="Straight Connector 19">
            <a:extLst>
              <a:ext uri="{FF2B5EF4-FFF2-40B4-BE49-F238E27FC236}">
                <a16:creationId xmlns:a16="http://schemas.microsoft.com/office/drawing/2014/main" id="{7105F2EF-F4AA-488F-8E74-484FA007851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6836212"/>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48D226DA-E368-46E4-BF0C-D467A1E86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183C20E5-EB06-42D2-A2DA-3D41DDB27895}"/>
              </a:ext>
            </a:extLst>
          </p:cNvPr>
          <p:cNvSpPr>
            <a:spLocks noGrp="1"/>
          </p:cNvSpPr>
          <p:nvPr>
            <p:ph type="title"/>
          </p:nvPr>
        </p:nvSpPr>
        <p:spPr>
          <a:xfrm>
            <a:off x="2299003" y="1193691"/>
            <a:ext cx="8689157" cy="3541837"/>
          </a:xfrm>
        </p:spPr>
        <p:txBody>
          <a:bodyPr vert="horz" lIns="91440" tIns="45720" rIns="91440" bIns="0" rtlCol="0" anchor="b">
            <a:normAutofit/>
          </a:bodyPr>
          <a:lstStyle/>
          <a:p>
            <a:r>
              <a:rPr lang="en-US" sz="9600" dirty="0"/>
              <a:t>Thank you</a:t>
            </a:r>
          </a:p>
        </p:txBody>
      </p:sp>
      <p:cxnSp>
        <p:nvCxnSpPr>
          <p:cNvPr id="20" name="Straight Connector 19">
            <a:extLst>
              <a:ext uri="{FF2B5EF4-FFF2-40B4-BE49-F238E27FC236}">
                <a16:creationId xmlns:a16="http://schemas.microsoft.com/office/drawing/2014/main" id="{7105F2EF-F4AA-488F-8E74-484FA007851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6" name="TextBox 5">
            <a:extLst>
              <a:ext uri="{FF2B5EF4-FFF2-40B4-BE49-F238E27FC236}">
                <a16:creationId xmlns:a16="http://schemas.microsoft.com/office/drawing/2014/main" id="{D1BAE0ED-0ABF-4293-A634-4ACCDE797FAE}"/>
              </a:ext>
            </a:extLst>
          </p:cNvPr>
          <p:cNvSpPr txBox="1"/>
          <p:nvPr/>
        </p:nvSpPr>
        <p:spPr>
          <a:xfrm>
            <a:off x="4819602" y="4852943"/>
            <a:ext cx="2552494" cy="369332"/>
          </a:xfrm>
          <a:prstGeom prst="rect">
            <a:avLst/>
          </a:prstGeom>
          <a:noFill/>
        </p:spPr>
        <p:txBody>
          <a:bodyPr wrap="none" rtlCol="0">
            <a:spAutoFit/>
          </a:bodyPr>
          <a:lstStyle/>
          <a:p>
            <a:r>
              <a:rPr lang="en-US" dirty="0"/>
              <a:t>drssonal@rediffmail.com</a:t>
            </a:r>
          </a:p>
        </p:txBody>
      </p:sp>
    </p:spTree>
    <p:extLst>
      <p:ext uri="{BB962C8B-B14F-4D97-AF65-F5344CB8AC3E}">
        <p14:creationId xmlns:p14="http://schemas.microsoft.com/office/powerpoint/2010/main" val="390879848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F1011-589E-461B-8D14-9363FE86C65D}"/>
              </a:ext>
            </a:extLst>
          </p:cNvPr>
          <p:cNvSpPr>
            <a:spLocks noGrp="1"/>
          </p:cNvSpPr>
          <p:nvPr>
            <p:ph type="title"/>
          </p:nvPr>
        </p:nvSpPr>
        <p:spPr>
          <a:xfrm>
            <a:off x="1451578" y="0"/>
            <a:ext cx="9603275" cy="1049235"/>
          </a:xfrm>
        </p:spPr>
        <p:txBody>
          <a:bodyPr>
            <a:noAutofit/>
          </a:bodyPr>
          <a:lstStyle/>
          <a:p>
            <a:br>
              <a:rPr lang="en-IN" sz="1800" i="1" dirty="0"/>
            </a:br>
            <a:br>
              <a:rPr lang="en-IN" sz="1800" dirty="0"/>
            </a:br>
            <a:br>
              <a:rPr lang="en-IN" sz="1800" dirty="0"/>
            </a:br>
            <a:r>
              <a:rPr lang="en-IN" sz="4000" dirty="0"/>
              <a:t>LIBRARY + MANAGEMENT = LIBRARY MANAGEMENT</a:t>
            </a:r>
            <a:br>
              <a:rPr lang="en-IN" sz="4000" dirty="0"/>
            </a:br>
            <a:endParaRPr lang="en-IN" sz="1800" dirty="0"/>
          </a:p>
        </p:txBody>
      </p:sp>
      <p:sp>
        <p:nvSpPr>
          <p:cNvPr id="3" name="Content Placeholder 2">
            <a:extLst>
              <a:ext uri="{FF2B5EF4-FFF2-40B4-BE49-F238E27FC236}">
                <a16:creationId xmlns:a16="http://schemas.microsoft.com/office/drawing/2014/main" id="{6A3A3902-34A5-443A-8923-CD7BDCE56BA6}"/>
              </a:ext>
            </a:extLst>
          </p:cNvPr>
          <p:cNvSpPr>
            <a:spLocks noGrp="1"/>
          </p:cNvSpPr>
          <p:nvPr>
            <p:ph idx="1"/>
          </p:nvPr>
        </p:nvSpPr>
        <p:spPr>
          <a:xfrm>
            <a:off x="1451579" y="2015732"/>
            <a:ext cx="9603275" cy="4056594"/>
          </a:xfrm>
        </p:spPr>
        <p:txBody>
          <a:bodyPr>
            <a:normAutofit lnSpcReduction="10000"/>
          </a:bodyPr>
          <a:lstStyle/>
          <a:p>
            <a:pPr>
              <a:lnSpc>
                <a:spcPct val="110000"/>
              </a:lnSpc>
            </a:pPr>
            <a:r>
              <a:rPr lang="en-IN" sz="2400" dirty="0"/>
              <a:t>Library management has two terms-</a:t>
            </a:r>
          </a:p>
          <a:p>
            <a:pPr>
              <a:lnSpc>
                <a:spcPct val="110000"/>
              </a:lnSpc>
            </a:pPr>
            <a:r>
              <a:rPr lang="en-IN" sz="2400" dirty="0"/>
              <a:t>LIBRARY &amp; MANAGEMENT</a:t>
            </a:r>
          </a:p>
          <a:p>
            <a:pPr>
              <a:lnSpc>
                <a:spcPct val="110000"/>
              </a:lnSpc>
            </a:pPr>
            <a:r>
              <a:rPr lang="en-IN" sz="2400" dirty="0"/>
              <a:t>LIBRARY </a:t>
            </a:r>
          </a:p>
          <a:p>
            <a:pPr marL="0" indent="0">
              <a:lnSpc>
                <a:spcPct val="110000"/>
              </a:lnSpc>
              <a:buNone/>
            </a:pPr>
            <a:r>
              <a:rPr lang="en-IN" sz="2400" dirty="0"/>
              <a:t>               - a social institution charged with the work of</a:t>
            </a:r>
          </a:p>
          <a:p>
            <a:pPr marL="0" indent="0">
              <a:lnSpc>
                <a:spcPct val="110000"/>
              </a:lnSpc>
              <a:buNone/>
            </a:pPr>
            <a:r>
              <a:rPr lang="en-IN" sz="2400" dirty="0"/>
              <a:t>                  information , inspiration and recreation.</a:t>
            </a:r>
          </a:p>
          <a:p>
            <a:pPr marL="0" indent="0">
              <a:lnSpc>
                <a:spcPct val="110000"/>
              </a:lnSpc>
              <a:buNone/>
            </a:pPr>
            <a:r>
              <a:rPr lang="en-IN" sz="2400" dirty="0"/>
              <a:t>               - a service institution devoted towards</a:t>
            </a:r>
          </a:p>
          <a:p>
            <a:pPr marL="0" indent="0">
              <a:lnSpc>
                <a:spcPct val="110000"/>
              </a:lnSpc>
              <a:buNone/>
            </a:pPr>
            <a:r>
              <a:rPr lang="en-IN" sz="2400" dirty="0"/>
              <a:t>                  intellectual upliftment of society.</a:t>
            </a:r>
          </a:p>
          <a:p>
            <a:pPr marL="0" indent="0">
              <a:lnSpc>
                <a:spcPct val="110000"/>
              </a:lnSpc>
              <a:buNone/>
            </a:pPr>
            <a:r>
              <a:rPr lang="en-IN" sz="2400" dirty="0"/>
              <a:t>               - an indispensable part of learned society.</a:t>
            </a:r>
          </a:p>
          <a:p>
            <a:pPr marL="0" indent="0">
              <a:lnSpc>
                <a:spcPct val="110000"/>
              </a:lnSpc>
              <a:buNone/>
            </a:pPr>
            <a:endParaRPr lang="en-IN" sz="1700" dirty="0"/>
          </a:p>
          <a:p>
            <a:pPr marL="0" indent="0">
              <a:lnSpc>
                <a:spcPct val="110000"/>
              </a:lnSpc>
              <a:buNone/>
            </a:pPr>
            <a:endParaRPr lang="en-IN" sz="1700" dirty="0"/>
          </a:p>
          <a:p>
            <a:pPr marL="0" indent="0">
              <a:lnSpc>
                <a:spcPct val="110000"/>
              </a:lnSpc>
              <a:buNone/>
            </a:pPr>
            <a:endParaRPr lang="en-IN" sz="1700" dirty="0"/>
          </a:p>
          <a:p>
            <a:pPr marL="0" indent="0">
              <a:lnSpc>
                <a:spcPct val="110000"/>
              </a:lnSpc>
              <a:buNone/>
            </a:pPr>
            <a:endParaRPr lang="en-IN" sz="1700" dirty="0"/>
          </a:p>
          <a:p>
            <a:pPr>
              <a:lnSpc>
                <a:spcPct val="110000"/>
              </a:lnSpc>
            </a:pPr>
            <a:endParaRPr lang="en-IN" sz="1700" dirty="0"/>
          </a:p>
        </p:txBody>
      </p:sp>
    </p:spTree>
    <p:extLst>
      <p:ext uri="{BB962C8B-B14F-4D97-AF65-F5344CB8AC3E}">
        <p14:creationId xmlns:p14="http://schemas.microsoft.com/office/powerpoint/2010/main" val="391704299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4" name="Picture 23">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25">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0" name="Rectangle 29">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4" name="Rectangle 33">
            <a:extLst>
              <a:ext uri="{FF2B5EF4-FFF2-40B4-BE49-F238E27FC236}">
                <a16:creationId xmlns:a16="http://schemas.microsoft.com/office/drawing/2014/main" id="{82F2350F-B1BB-4308-A267-CFFA3576E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cxnSp>
        <p:nvCxnSpPr>
          <p:cNvPr id="36" name="Straight Connector 35">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4536431"/>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8" name="Picture 37">
            <a:extLst>
              <a:ext uri="{FF2B5EF4-FFF2-40B4-BE49-F238E27FC236}">
                <a16:creationId xmlns:a16="http://schemas.microsoft.com/office/drawing/2014/main" id="{413B0556-E869-4B1C-A499-EB13D96B90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5" name="Rectangle 4">
            <a:extLst>
              <a:ext uri="{FF2B5EF4-FFF2-40B4-BE49-F238E27FC236}">
                <a16:creationId xmlns:a16="http://schemas.microsoft.com/office/drawing/2014/main" id="{7245EF56-755C-42B6-840B-CB287BD58F96}"/>
              </a:ext>
            </a:extLst>
          </p:cNvPr>
          <p:cNvSpPr/>
          <p:nvPr/>
        </p:nvSpPr>
        <p:spPr>
          <a:xfrm>
            <a:off x="1669383" y="493985"/>
            <a:ext cx="8686800" cy="523220"/>
          </a:xfrm>
          <a:prstGeom prst="rect">
            <a:avLst/>
          </a:prstGeom>
        </p:spPr>
        <p:txBody>
          <a:bodyPr wrap="square">
            <a:spAutoFit/>
          </a:bodyPr>
          <a:lstStyle/>
          <a:p>
            <a:r>
              <a:rPr lang="en-US" sz="2800" dirty="0"/>
              <a:t>MANAGEMENT   - MANAGE+ MEN+ TECTFULLY</a:t>
            </a:r>
          </a:p>
        </p:txBody>
      </p:sp>
      <p:sp>
        <p:nvSpPr>
          <p:cNvPr id="6" name="TextBox 5">
            <a:extLst>
              <a:ext uri="{FF2B5EF4-FFF2-40B4-BE49-F238E27FC236}">
                <a16:creationId xmlns:a16="http://schemas.microsoft.com/office/drawing/2014/main" id="{7A5DF206-E72E-482C-9205-7D9E79B014BB}"/>
              </a:ext>
            </a:extLst>
          </p:cNvPr>
          <p:cNvSpPr txBox="1"/>
          <p:nvPr/>
        </p:nvSpPr>
        <p:spPr>
          <a:xfrm>
            <a:off x="1586827" y="1406075"/>
            <a:ext cx="9954144"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t>As the term suggests- Management is a technique, an art to manage all the </a:t>
            </a:r>
          </a:p>
          <a:p>
            <a:r>
              <a:rPr lang="en-US" sz="2400" dirty="0"/>
              <a:t>   employees/workers/members so as to give their best to the institution.</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Library is a big institution where many persons work with a common goal.</a:t>
            </a:r>
            <a:br>
              <a:rPr lang="en-US" sz="2400" dirty="0"/>
            </a:br>
            <a:endParaRPr lang="en-US" sz="2400" dirty="0"/>
          </a:p>
          <a:p>
            <a:pPr marL="285750" indent="-285750">
              <a:buFont typeface="Arial" panose="020B0604020202020204" pitchFamily="34" charset="0"/>
              <a:buChar char="•"/>
            </a:pPr>
            <a:r>
              <a:rPr lang="en-US" sz="2400" dirty="0"/>
              <a:t>Thus, management of Library is very important for fulfilling the objectives of the library</a:t>
            </a:r>
            <a:br>
              <a:rPr lang="en-US" sz="2400" dirty="0"/>
            </a:br>
            <a:br>
              <a:rPr lang="en-US" sz="2400" dirty="0"/>
            </a:br>
            <a:endParaRPr lang="en-US" sz="2400" dirty="0"/>
          </a:p>
        </p:txBody>
      </p:sp>
    </p:spTree>
    <p:extLst>
      <p:ext uri="{BB962C8B-B14F-4D97-AF65-F5344CB8AC3E}">
        <p14:creationId xmlns:p14="http://schemas.microsoft.com/office/powerpoint/2010/main" val="29050371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FCDF-22FB-4C88-8438-BEA65BE6CC5D}"/>
              </a:ext>
            </a:extLst>
          </p:cNvPr>
          <p:cNvSpPr>
            <a:spLocks noGrp="1"/>
          </p:cNvSpPr>
          <p:nvPr>
            <p:ph type="title"/>
          </p:nvPr>
        </p:nvSpPr>
        <p:spPr>
          <a:xfrm>
            <a:off x="1451579" y="804519"/>
            <a:ext cx="9603275" cy="1049235"/>
          </a:xfrm>
        </p:spPr>
        <p:txBody>
          <a:bodyPr>
            <a:normAutofit/>
          </a:bodyPr>
          <a:lstStyle/>
          <a:p>
            <a:r>
              <a:rPr lang="en-IN"/>
              <a:t>LIBRARY MANAGEMENT</a:t>
            </a:r>
            <a:br>
              <a:rPr lang="en-IN"/>
            </a:br>
            <a:endParaRPr lang="en-IN"/>
          </a:p>
        </p:txBody>
      </p:sp>
      <p:sp>
        <p:nvSpPr>
          <p:cNvPr id="3" name="Content Placeholder 2">
            <a:extLst>
              <a:ext uri="{FF2B5EF4-FFF2-40B4-BE49-F238E27FC236}">
                <a16:creationId xmlns:a16="http://schemas.microsoft.com/office/drawing/2014/main" id="{27931D7E-45C2-4F89-9D73-2436955489C8}"/>
              </a:ext>
            </a:extLst>
          </p:cNvPr>
          <p:cNvSpPr>
            <a:spLocks noGrp="1"/>
          </p:cNvSpPr>
          <p:nvPr>
            <p:ph idx="1"/>
          </p:nvPr>
        </p:nvSpPr>
        <p:spPr>
          <a:xfrm>
            <a:off x="1451579" y="2015732"/>
            <a:ext cx="9603275" cy="3450613"/>
          </a:xfrm>
        </p:spPr>
        <p:txBody>
          <a:bodyPr>
            <a:normAutofit/>
          </a:bodyPr>
          <a:lstStyle/>
          <a:p>
            <a:r>
              <a:rPr lang="en-IN" dirty="0"/>
              <a:t>Library management deals with smooth and effective functioning of library.</a:t>
            </a:r>
          </a:p>
          <a:p>
            <a:r>
              <a:rPr lang="en-IN" dirty="0"/>
              <a:t>Effective management helps library to fulfil its objectives for the betterment of society.</a:t>
            </a:r>
          </a:p>
          <a:p>
            <a:r>
              <a:rPr lang="en-IN" dirty="0"/>
              <a:t>Standard of Library services depends upon the standard of its management.</a:t>
            </a:r>
          </a:p>
          <a:p>
            <a:r>
              <a:rPr lang="en-IN" dirty="0"/>
              <a:t>Management helps in timely completion of different library activities in a systematic and economical way.</a:t>
            </a:r>
          </a:p>
          <a:p>
            <a:r>
              <a:rPr lang="en-IN" dirty="0"/>
              <a:t>Librarian is the manager of library who tries his/her Best to utilise the capabilities of library personnel towards progression of Library</a:t>
            </a:r>
          </a:p>
          <a:p>
            <a:endParaRPr lang="en-IN" dirty="0"/>
          </a:p>
          <a:p>
            <a:endParaRPr lang="en-IN" dirty="0"/>
          </a:p>
        </p:txBody>
      </p:sp>
    </p:spTree>
    <p:extLst>
      <p:ext uri="{BB962C8B-B14F-4D97-AF65-F5344CB8AC3E}">
        <p14:creationId xmlns:p14="http://schemas.microsoft.com/office/powerpoint/2010/main" val="337057429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12AC0-0142-40C3-8179-8B96E30957E4}"/>
              </a:ext>
            </a:extLst>
          </p:cNvPr>
          <p:cNvSpPr>
            <a:spLocks noGrp="1"/>
          </p:cNvSpPr>
          <p:nvPr>
            <p:ph type="title"/>
          </p:nvPr>
        </p:nvSpPr>
        <p:spPr>
          <a:xfrm>
            <a:off x="1451579" y="804519"/>
            <a:ext cx="9603275" cy="1049235"/>
          </a:xfrm>
        </p:spPr>
        <p:txBody>
          <a:bodyPr>
            <a:normAutofit/>
          </a:bodyPr>
          <a:lstStyle/>
          <a:p>
            <a:r>
              <a:rPr lang="en-IN"/>
              <a:t>FUNCTIONS OF LIBRARY MANAGEMENT</a:t>
            </a:r>
            <a:br>
              <a:rPr lang="en-IN"/>
            </a:br>
            <a:endParaRPr lang="en-IN"/>
          </a:p>
        </p:txBody>
      </p:sp>
      <p:sp>
        <p:nvSpPr>
          <p:cNvPr id="3" name="Content Placeholder 2">
            <a:extLst>
              <a:ext uri="{FF2B5EF4-FFF2-40B4-BE49-F238E27FC236}">
                <a16:creationId xmlns:a16="http://schemas.microsoft.com/office/drawing/2014/main" id="{4224EC23-0208-4B94-AFCB-76D629E19447}"/>
              </a:ext>
            </a:extLst>
          </p:cNvPr>
          <p:cNvSpPr>
            <a:spLocks noGrp="1"/>
          </p:cNvSpPr>
          <p:nvPr>
            <p:ph idx="1"/>
          </p:nvPr>
        </p:nvSpPr>
        <p:spPr>
          <a:xfrm>
            <a:off x="1451579" y="2015732"/>
            <a:ext cx="9603275" cy="3450613"/>
          </a:xfrm>
        </p:spPr>
        <p:txBody>
          <a:bodyPr>
            <a:normAutofit/>
          </a:bodyPr>
          <a:lstStyle/>
          <a:p>
            <a:pPr>
              <a:lnSpc>
                <a:spcPct val="110000"/>
              </a:lnSpc>
            </a:pPr>
            <a:r>
              <a:rPr lang="en-IN" dirty="0"/>
              <a:t>Library Management is not having its own functions and principles.</a:t>
            </a:r>
            <a:endParaRPr lang="en-IN"/>
          </a:p>
          <a:p>
            <a:pPr>
              <a:lnSpc>
                <a:spcPct val="110000"/>
              </a:lnSpc>
            </a:pPr>
            <a:r>
              <a:rPr lang="en-IN" dirty="0"/>
              <a:t>Library management is similar to Business Management.</a:t>
            </a:r>
            <a:endParaRPr lang="en-IN"/>
          </a:p>
          <a:p>
            <a:pPr>
              <a:lnSpc>
                <a:spcPct val="110000"/>
              </a:lnSpc>
            </a:pPr>
            <a:r>
              <a:rPr lang="en-IN" dirty="0"/>
              <a:t>In Business Management- maximum output with Minimum investment is to be followed. Here investment and output is considered in monetary context .</a:t>
            </a:r>
            <a:endParaRPr lang="en-IN"/>
          </a:p>
          <a:p>
            <a:pPr>
              <a:lnSpc>
                <a:spcPct val="110000"/>
              </a:lnSpc>
            </a:pPr>
            <a:r>
              <a:rPr lang="en-IN" dirty="0"/>
              <a:t>In Library management- Maximum benefit with Minimum investment is to be followed. Here output is measured in service context. Minimum books for maximum Readers. </a:t>
            </a:r>
            <a:endParaRPr lang="en-IN"/>
          </a:p>
          <a:p>
            <a:pPr>
              <a:lnSpc>
                <a:spcPct val="110000"/>
              </a:lnSpc>
            </a:pPr>
            <a:r>
              <a:rPr lang="en-IN" dirty="0"/>
              <a:t>Thus, the functions and Principles of Business Management can be applicable to Library management for smooth functioning of library.</a:t>
            </a:r>
            <a:endParaRPr lang="en-IN"/>
          </a:p>
          <a:p>
            <a:pPr>
              <a:lnSpc>
                <a:spcPct val="110000"/>
              </a:lnSpc>
            </a:pPr>
            <a:endParaRPr lang="en-IN"/>
          </a:p>
        </p:txBody>
      </p:sp>
    </p:spTree>
    <p:extLst>
      <p:ext uri="{BB962C8B-B14F-4D97-AF65-F5344CB8AC3E}">
        <p14:creationId xmlns:p14="http://schemas.microsoft.com/office/powerpoint/2010/main" val="283406787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A02A9-04BB-4B6C-809E-9F2BCA6359C6}"/>
              </a:ext>
            </a:extLst>
          </p:cNvPr>
          <p:cNvSpPr>
            <a:spLocks noGrp="1"/>
          </p:cNvSpPr>
          <p:nvPr>
            <p:ph type="title"/>
          </p:nvPr>
        </p:nvSpPr>
        <p:spPr>
          <a:xfrm>
            <a:off x="1451579" y="852081"/>
            <a:ext cx="9603275" cy="1049235"/>
          </a:xfrm>
        </p:spPr>
        <p:txBody>
          <a:bodyPr>
            <a:normAutofit fontScale="90000"/>
          </a:bodyPr>
          <a:lstStyle/>
          <a:p>
            <a:r>
              <a:rPr lang="en-IN" sz="3100" dirty="0"/>
              <a:t>FAYOL </a:t>
            </a:r>
            <a:br>
              <a:rPr lang="en-IN" sz="3100" dirty="0"/>
            </a:br>
            <a:r>
              <a:rPr lang="en-IN" sz="3100" dirty="0"/>
              <a:t>brought out Five distinguishing functions-</a:t>
            </a:r>
            <a:br>
              <a:rPr lang="en-IN" sz="3100" dirty="0"/>
            </a:br>
            <a:br>
              <a:rPr lang="en-IN" sz="1800" dirty="0"/>
            </a:br>
            <a:endParaRPr lang="en-US" sz="1800" dirty="0"/>
          </a:p>
        </p:txBody>
      </p:sp>
      <p:sp>
        <p:nvSpPr>
          <p:cNvPr id="3" name="Content Placeholder 2">
            <a:extLst>
              <a:ext uri="{FF2B5EF4-FFF2-40B4-BE49-F238E27FC236}">
                <a16:creationId xmlns:a16="http://schemas.microsoft.com/office/drawing/2014/main" id="{E97F8FE6-BCB3-4D70-9849-EEB3F32F1519}"/>
              </a:ext>
            </a:extLst>
          </p:cNvPr>
          <p:cNvSpPr>
            <a:spLocks noGrp="1"/>
          </p:cNvSpPr>
          <p:nvPr>
            <p:ph idx="1"/>
          </p:nvPr>
        </p:nvSpPr>
        <p:spPr>
          <a:xfrm>
            <a:off x="1451579" y="2015732"/>
            <a:ext cx="9603275" cy="3450613"/>
          </a:xfrm>
        </p:spPr>
        <p:txBody>
          <a:bodyPr>
            <a:normAutofit/>
          </a:bodyPr>
          <a:lstStyle/>
          <a:p>
            <a:r>
              <a:rPr lang="en-IN" dirty="0"/>
              <a:t>To Plan</a:t>
            </a:r>
          </a:p>
          <a:p>
            <a:r>
              <a:rPr lang="en-IN" dirty="0"/>
              <a:t>To Organise</a:t>
            </a:r>
          </a:p>
          <a:p>
            <a:r>
              <a:rPr lang="en-IN" dirty="0"/>
              <a:t>To Command</a:t>
            </a:r>
          </a:p>
          <a:p>
            <a:r>
              <a:rPr lang="en-IN" dirty="0"/>
              <a:t>To Coordinate</a:t>
            </a:r>
          </a:p>
          <a:p>
            <a:r>
              <a:rPr lang="en-IN" dirty="0"/>
              <a:t>To Control</a:t>
            </a:r>
          </a:p>
          <a:p>
            <a:endParaRPr lang="en-IN" dirty="0"/>
          </a:p>
          <a:p>
            <a:endParaRPr lang="en-US" dirty="0"/>
          </a:p>
        </p:txBody>
      </p:sp>
    </p:spTree>
    <p:extLst>
      <p:ext uri="{BB962C8B-B14F-4D97-AF65-F5344CB8AC3E}">
        <p14:creationId xmlns:p14="http://schemas.microsoft.com/office/powerpoint/2010/main" val="245956434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0DABF0-5259-48B1-A76F-91583F5215B0}"/>
              </a:ext>
            </a:extLst>
          </p:cNvPr>
          <p:cNvSpPr>
            <a:spLocks noGrp="1"/>
          </p:cNvSpPr>
          <p:nvPr>
            <p:ph idx="1"/>
          </p:nvPr>
        </p:nvSpPr>
        <p:spPr>
          <a:xfrm>
            <a:off x="1451579" y="2015732"/>
            <a:ext cx="9603275" cy="3450613"/>
          </a:xfrm>
        </p:spPr>
        <p:txBody>
          <a:bodyPr>
            <a:normAutofit/>
          </a:bodyPr>
          <a:lstStyle/>
          <a:p>
            <a:r>
              <a:rPr lang="en-IN" dirty="0"/>
              <a:t>Planning</a:t>
            </a:r>
          </a:p>
          <a:p>
            <a:r>
              <a:rPr lang="en-IN" dirty="0"/>
              <a:t>Organising</a:t>
            </a:r>
          </a:p>
          <a:p>
            <a:r>
              <a:rPr lang="en-IN" dirty="0"/>
              <a:t>Staffing</a:t>
            </a:r>
          </a:p>
          <a:p>
            <a:r>
              <a:rPr lang="en-IN" dirty="0"/>
              <a:t>Directing</a:t>
            </a:r>
          </a:p>
          <a:p>
            <a:r>
              <a:rPr lang="en-IN" dirty="0"/>
              <a:t>Co-ordinating</a:t>
            </a:r>
          </a:p>
          <a:p>
            <a:r>
              <a:rPr lang="en-IN" dirty="0"/>
              <a:t>Reporting</a:t>
            </a:r>
          </a:p>
          <a:p>
            <a:r>
              <a:rPr lang="en-IN" dirty="0"/>
              <a:t>Budgeting</a:t>
            </a:r>
          </a:p>
          <a:p>
            <a:endParaRPr lang="en-IN" dirty="0"/>
          </a:p>
          <a:p>
            <a:endParaRPr lang="en-US" dirty="0"/>
          </a:p>
        </p:txBody>
      </p:sp>
      <p:sp>
        <p:nvSpPr>
          <p:cNvPr id="5" name="TextBox 4">
            <a:extLst>
              <a:ext uri="{FF2B5EF4-FFF2-40B4-BE49-F238E27FC236}">
                <a16:creationId xmlns:a16="http://schemas.microsoft.com/office/drawing/2014/main" id="{6F0E8616-DE57-455F-A3A2-4A1ECCCF892F}"/>
              </a:ext>
            </a:extLst>
          </p:cNvPr>
          <p:cNvSpPr txBox="1"/>
          <p:nvPr/>
        </p:nvSpPr>
        <p:spPr>
          <a:xfrm>
            <a:off x="1354215" y="790112"/>
            <a:ext cx="9029651" cy="1538883"/>
          </a:xfrm>
          <a:prstGeom prst="rect">
            <a:avLst/>
          </a:prstGeom>
          <a:noFill/>
        </p:spPr>
        <p:txBody>
          <a:bodyPr wrap="none" rtlCol="0">
            <a:spAutoFit/>
          </a:bodyPr>
          <a:lstStyle/>
          <a:p>
            <a:r>
              <a:rPr lang="en-IN" sz="2000" dirty="0"/>
              <a:t>Luther Gulick </a:t>
            </a:r>
            <a:br>
              <a:rPr lang="en-IN" sz="2000" dirty="0"/>
            </a:br>
            <a:r>
              <a:rPr lang="en-IN" sz="2000" dirty="0"/>
              <a:t>adopted Fayol’s ideas and restated the functions under the catch word “</a:t>
            </a:r>
            <a:r>
              <a:rPr lang="en-IN" sz="2000" dirty="0" err="1"/>
              <a:t>POSDCoRB</a:t>
            </a:r>
            <a:r>
              <a:rPr lang="en-IN" sz="2000" dirty="0"/>
              <a:t>.”</a:t>
            </a:r>
          </a:p>
          <a:p>
            <a:r>
              <a:rPr lang="en-IN" sz="2000" dirty="0"/>
              <a:t>It stands for following seven functions-</a:t>
            </a:r>
            <a:br>
              <a:rPr lang="en-IN" sz="2000" dirty="0"/>
            </a:br>
            <a:br>
              <a:rPr lang="en-IN" sz="1400" dirty="0"/>
            </a:br>
            <a:endParaRPr lang="en-US" sz="2000" dirty="0"/>
          </a:p>
        </p:txBody>
      </p:sp>
    </p:spTree>
    <p:extLst>
      <p:ext uri="{BB962C8B-B14F-4D97-AF65-F5344CB8AC3E}">
        <p14:creationId xmlns:p14="http://schemas.microsoft.com/office/powerpoint/2010/main" val="371922960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Title 1">
            <a:extLst>
              <a:ext uri="{FF2B5EF4-FFF2-40B4-BE49-F238E27FC236}">
                <a16:creationId xmlns:a16="http://schemas.microsoft.com/office/drawing/2014/main" id="{A324A303-EB26-4D53-AE70-087B6FCCE1EB}"/>
              </a:ext>
            </a:extLst>
          </p:cNvPr>
          <p:cNvSpPr>
            <a:spLocks noGrp="1"/>
          </p:cNvSpPr>
          <p:nvPr>
            <p:ph type="title"/>
          </p:nvPr>
        </p:nvSpPr>
        <p:spPr>
          <a:xfrm>
            <a:off x="812205" y="804519"/>
            <a:ext cx="3241820" cy="4431360"/>
          </a:xfrm>
        </p:spPr>
        <p:txBody>
          <a:bodyPr anchor="ctr">
            <a:normAutofit/>
          </a:bodyPr>
          <a:lstStyle/>
          <a:p>
            <a:r>
              <a:rPr lang="en-IN"/>
              <a:t>PLANNING</a:t>
            </a:r>
            <a:br>
              <a:rPr lang="en-IN"/>
            </a:br>
            <a:endParaRPr lang="en-IN"/>
          </a:p>
        </p:txBody>
      </p:sp>
      <p:cxnSp>
        <p:nvCxnSpPr>
          <p:cNvPr id="20" name="Straight Connector 13">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B114327A-E0FD-4495-9D08-9617A1F61D0C}"/>
              </a:ext>
            </a:extLst>
          </p:cNvPr>
          <p:cNvSpPr>
            <a:spLocks noGrp="1"/>
          </p:cNvSpPr>
          <p:nvPr>
            <p:ph idx="1"/>
          </p:nvPr>
        </p:nvSpPr>
        <p:spPr>
          <a:xfrm>
            <a:off x="4636288" y="1124116"/>
            <a:ext cx="6102559" cy="4431359"/>
          </a:xfrm>
        </p:spPr>
        <p:txBody>
          <a:bodyPr anchor="ctr">
            <a:normAutofit fontScale="92500" lnSpcReduction="20000"/>
          </a:bodyPr>
          <a:lstStyle/>
          <a:p>
            <a:pPr>
              <a:lnSpc>
                <a:spcPct val="110000"/>
              </a:lnSpc>
            </a:pPr>
            <a:r>
              <a:rPr lang="en-IN" dirty="0"/>
              <a:t>First function to Plan and Forecast.</a:t>
            </a:r>
          </a:p>
          <a:p>
            <a:pPr>
              <a:lnSpc>
                <a:spcPct val="110000"/>
              </a:lnSpc>
            </a:pPr>
            <a:r>
              <a:rPr lang="en-IN" dirty="0"/>
              <a:t>Proper Planning avoids entire wastage with maximum work of Best quality with  minimum cost and minimum efforts</a:t>
            </a:r>
          </a:p>
          <a:p>
            <a:pPr>
              <a:lnSpc>
                <a:spcPct val="110000"/>
              </a:lnSpc>
            </a:pPr>
            <a:r>
              <a:rPr lang="en-IN" dirty="0"/>
              <a:t>Goals and ideals of library are determined.</a:t>
            </a:r>
          </a:p>
          <a:p>
            <a:pPr>
              <a:lnSpc>
                <a:spcPct val="110000"/>
              </a:lnSpc>
            </a:pPr>
            <a:r>
              <a:rPr lang="en-IN" dirty="0"/>
              <a:t>Ways and means to achieve these objectives are thought out.</a:t>
            </a:r>
          </a:p>
          <a:p>
            <a:pPr>
              <a:lnSpc>
                <a:spcPct val="110000"/>
              </a:lnSpc>
            </a:pPr>
            <a:r>
              <a:rPr lang="en-IN" dirty="0"/>
              <a:t>The efforts are made to remove the basic defects and their future implications are taken care of.</a:t>
            </a:r>
          </a:p>
          <a:p>
            <a:pPr>
              <a:lnSpc>
                <a:spcPct val="110000"/>
              </a:lnSpc>
            </a:pPr>
            <a:r>
              <a:rPr lang="en-IN" dirty="0"/>
              <a:t>For an academic library, the location should be planned at the centralised place of the campus and for public library, the study of locality, its cultural diversities and educational needs etc are to be taken care of.</a:t>
            </a:r>
          </a:p>
          <a:p>
            <a:pPr>
              <a:lnSpc>
                <a:spcPct val="110000"/>
              </a:lnSpc>
            </a:pPr>
            <a:endParaRPr lang="en-IN" dirty="0"/>
          </a:p>
          <a:p>
            <a:pPr>
              <a:lnSpc>
                <a:spcPct val="110000"/>
              </a:lnSpc>
            </a:pPr>
            <a:endParaRPr lang="en-IN" dirty="0"/>
          </a:p>
        </p:txBody>
      </p:sp>
      <p:pic>
        <p:nvPicPr>
          <p:cNvPr id="21" name="Picture 15">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07798621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A207E6C1-6244-4D8A-BBB3-41B99A4DB6C4}"/>
              </a:ext>
            </a:extLst>
          </p:cNvPr>
          <p:cNvSpPr>
            <a:spLocks noGrp="1"/>
          </p:cNvSpPr>
          <p:nvPr>
            <p:ph type="title"/>
          </p:nvPr>
        </p:nvSpPr>
        <p:spPr>
          <a:xfrm>
            <a:off x="812205" y="804519"/>
            <a:ext cx="3241820" cy="4431360"/>
          </a:xfrm>
        </p:spPr>
        <p:txBody>
          <a:bodyPr anchor="ctr">
            <a:normAutofit/>
          </a:bodyPr>
          <a:lstStyle/>
          <a:p>
            <a:r>
              <a:rPr lang="en-IN"/>
              <a:t>ORGANISING</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42DEE73-2F2A-4E6E-A311-A1FD212CD019}"/>
              </a:ext>
            </a:extLst>
          </p:cNvPr>
          <p:cNvSpPr>
            <a:spLocks noGrp="1"/>
          </p:cNvSpPr>
          <p:nvPr>
            <p:ph idx="1"/>
          </p:nvPr>
        </p:nvSpPr>
        <p:spPr>
          <a:xfrm>
            <a:off x="4637863" y="804520"/>
            <a:ext cx="6102559" cy="4431359"/>
          </a:xfrm>
        </p:spPr>
        <p:txBody>
          <a:bodyPr anchor="ctr">
            <a:normAutofit/>
          </a:bodyPr>
          <a:lstStyle/>
          <a:p>
            <a:pPr>
              <a:lnSpc>
                <a:spcPct val="110000"/>
              </a:lnSpc>
            </a:pPr>
            <a:r>
              <a:rPr lang="en-IN" dirty="0"/>
              <a:t>Planning to be fruitful needs a sound organisation.</a:t>
            </a:r>
          </a:p>
          <a:p>
            <a:pPr>
              <a:lnSpc>
                <a:spcPct val="110000"/>
              </a:lnSpc>
            </a:pPr>
            <a:r>
              <a:rPr lang="en-IN" dirty="0"/>
              <a:t>Structure of Authority is to be established for achieving set goals.</a:t>
            </a:r>
          </a:p>
          <a:p>
            <a:pPr>
              <a:lnSpc>
                <a:spcPct val="110000"/>
              </a:lnSpc>
            </a:pPr>
            <a:r>
              <a:rPr lang="en-IN" dirty="0"/>
              <a:t>Through this structure, Work subdivisions are arranged , defined and co-ordinated for the set goals.</a:t>
            </a:r>
          </a:p>
          <a:p>
            <a:pPr>
              <a:lnSpc>
                <a:spcPct val="110000"/>
              </a:lnSpc>
            </a:pPr>
            <a:r>
              <a:rPr lang="en-IN" dirty="0"/>
              <a:t>This structure is needed to bring all the staff members together so as to perform the work done in most efficient and smooth way.</a:t>
            </a:r>
          </a:p>
          <a:p>
            <a:pPr>
              <a:lnSpc>
                <a:spcPct val="110000"/>
              </a:lnSpc>
            </a:pPr>
            <a:r>
              <a:rPr lang="en-IN" dirty="0"/>
              <a:t>Decision is to be taken regarding kind of authority (Autonomous/Part and parcel of Local Govt Machinery)to be provided for an area of service.</a:t>
            </a:r>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02540454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101</TotalTime>
  <Words>1231</Words>
  <Application>Microsoft Office PowerPoint</Application>
  <PresentationFormat>Widescreen</PresentationFormat>
  <Paragraphs>112</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Gallery</vt:lpstr>
      <vt:lpstr>PowerPoint Presentation</vt:lpstr>
      <vt:lpstr>   LIBRARY + MANAGEMENT = LIBRARY MANAGEMENT </vt:lpstr>
      <vt:lpstr>PowerPoint Presentation</vt:lpstr>
      <vt:lpstr>LIBRARY MANAGEMENT </vt:lpstr>
      <vt:lpstr>FUNCTIONS OF LIBRARY MANAGEMENT </vt:lpstr>
      <vt:lpstr>FAYOL  brought out Five distinguishing functions-  </vt:lpstr>
      <vt:lpstr>PowerPoint Presentation</vt:lpstr>
      <vt:lpstr>PLANNING </vt:lpstr>
      <vt:lpstr>ORGANISING</vt:lpstr>
      <vt:lpstr>STAFFING</vt:lpstr>
      <vt:lpstr>DIRECTING</vt:lpstr>
      <vt:lpstr>Co-ordinating</vt:lpstr>
      <vt:lpstr>REPORTING</vt:lpstr>
      <vt:lpstr>BUDGETING</vt:lpstr>
      <vt:lpstr>Two Additional Functions</vt:lpstr>
      <vt:lpstr>CONCLUSION</vt:lpstr>
      <vt:lpstr>Questions / queries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BLIS – Library Management and its functions. LIBRARY MANAGEMENT </dc:title>
  <dc:creator>Suket Singh</dc:creator>
  <cp:lastModifiedBy>Suket Singh</cp:lastModifiedBy>
  <cp:revision>9</cp:revision>
  <dcterms:created xsi:type="dcterms:W3CDTF">2020-04-15T19:26:10Z</dcterms:created>
  <dcterms:modified xsi:type="dcterms:W3CDTF">2020-04-15T21:08:03Z</dcterms:modified>
</cp:coreProperties>
</file>