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4/26/2020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4/26/2020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4/26/2020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4/26/2020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4/26/2020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4/26/2020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505200"/>
            <a:ext cx="6400800" cy="1752600"/>
          </a:xfrm>
        </p:spPr>
        <p:txBody>
          <a:bodyPr>
            <a:normAutofit/>
          </a:bodyPr>
          <a:lstStyle/>
          <a:p>
            <a:r>
              <a:rPr lang="en-US" dirty="0" smtClean="0"/>
              <a:t>For </a:t>
            </a:r>
            <a:r>
              <a:rPr lang="en-US" dirty="0" err="1" smtClean="0"/>
              <a:t>B.Pharma</a:t>
            </a:r>
            <a:r>
              <a:rPr lang="en-US" dirty="0" smtClean="0"/>
              <a:t> VI Semester </a:t>
            </a:r>
          </a:p>
          <a:p>
            <a:r>
              <a:rPr lang="en-US" dirty="0" smtClean="0"/>
              <a:t>Subject – Pharmacognosy and </a:t>
            </a:r>
            <a:r>
              <a:rPr lang="en-US" dirty="0" err="1" smtClean="0"/>
              <a:t>Phytochemistry</a:t>
            </a:r>
            <a:r>
              <a:rPr lang="en-US" dirty="0" smtClean="0"/>
              <a:t> </a:t>
            </a:r>
          </a:p>
          <a:p>
            <a:endParaRPr lang="en-US" dirty="0" smtClean="0"/>
          </a:p>
          <a:p>
            <a:r>
              <a:rPr lang="en-US" dirty="0" smtClean="0"/>
              <a:t>By : </a:t>
            </a:r>
            <a:r>
              <a:rPr lang="en-US" dirty="0" err="1" smtClean="0"/>
              <a:t>DR.Darshan</a:t>
            </a:r>
            <a:r>
              <a:rPr lang="en-US" dirty="0" smtClean="0"/>
              <a:t> </a:t>
            </a:r>
            <a:r>
              <a:rPr lang="en-US" dirty="0" err="1" smtClean="0"/>
              <a:t>Dubey</a:t>
            </a:r>
            <a:r>
              <a:rPr lang="en-US" dirty="0" smtClean="0"/>
              <a:t> </a:t>
            </a:r>
            <a:endParaRPr lang="en-US" dirty="0"/>
          </a:p>
        </p:txBody>
      </p:sp>
      <p:sp>
        <p:nvSpPr>
          <p:cNvPr id="2" name="Title 1"/>
          <p:cNvSpPr>
            <a:spLocks noGrp="1"/>
          </p:cNvSpPr>
          <p:nvPr>
            <p:ph type="ctrTitle"/>
          </p:nvPr>
        </p:nvSpPr>
        <p:spPr>
          <a:xfrm>
            <a:off x="533400" y="609600"/>
            <a:ext cx="7772400" cy="1470025"/>
          </a:xfrm>
        </p:spPr>
        <p:txBody>
          <a:bodyPr>
            <a:normAutofit fontScale="90000"/>
          </a:bodyPr>
          <a:lstStyle/>
          <a:p>
            <a:r>
              <a:rPr lang="en-US" dirty="0" smtClean="0"/>
              <a:t>Sources of Crude Drugs – Plant, Animal, Marine and Tissue Culture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b="1" dirty="0" smtClean="0">
                <a:solidFill>
                  <a:schemeClr val="tx1"/>
                </a:solidFill>
              </a:rPr>
              <a:t>4. Mineral Sources:</a:t>
            </a:r>
            <a:br>
              <a:rPr lang="en-US" b="1" dirty="0" smtClean="0">
                <a:solidFill>
                  <a:schemeClr val="tx1"/>
                </a:solidFill>
              </a:rPr>
            </a:br>
            <a:endParaRPr lang="en-US" b="1" dirty="0">
              <a:solidFill>
                <a:schemeClr val="tx1"/>
              </a:solidFill>
            </a:endParaRPr>
          </a:p>
        </p:txBody>
      </p:sp>
      <p:sp>
        <p:nvSpPr>
          <p:cNvPr id="3" name="Content Placeholder 2"/>
          <p:cNvSpPr>
            <a:spLocks noGrp="1"/>
          </p:cNvSpPr>
          <p:nvPr>
            <p:ph sz="quarter" idx="1"/>
          </p:nvPr>
        </p:nvSpPr>
        <p:spPr>
          <a:xfrm>
            <a:off x="457200" y="1371600"/>
            <a:ext cx="8229600" cy="5105400"/>
          </a:xfrm>
        </p:spPr>
        <p:txBody>
          <a:bodyPr>
            <a:normAutofit fontScale="77500" lnSpcReduction="20000"/>
          </a:bodyPr>
          <a:lstStyle/>
          <a:p>
            <a:pPr algn="just">
              <a:lnSpc>
                <a:spcPct val="150000"/>
              </a:lnSpc>
              <a:buNone/>
            </a:pPr>
            <a:r>
              <a:rPr lang="en-US" dirty="0" smtClean="0"/>
              <a:t>	Drugs from mineral source include both metallic an non-metallic substances like kaolin, talc, bentonite, shilajit, asbestos etc.</a:t>
            </a:r>
          </a:p>
          <a:p>
            <a:pPr algn="just">
              <a:lnSpc>
                <a:spcPct val="150000"/>
              </a:lnSpc>
              <a:buNone/>
            </a:pPr>
            <a:endParaRPr lang="en-US" dirty="0" smtClean="0"/>
          </a:p>
          <a:p>
            <a:pPr algn="just">
              <a:lnSpc>
                <a:spcPct val="150000"/>
              </a:lnSpc>
            </a:pPr>
            <a:r>
              <a:rPr lang="en-US" dirty="0" smtClean="0"/>
              <a:t>Metallic and Non metallic sources:</a:t>
            </a:r>
          </a:p>
          <a:p>
            <a:pPr algn="just">
              <a:lnSpc>
                <a:spcPct val="150000"/>
              </a:lnSpc>
            </a:pPr>
            <a:r>
              <a:rPr lang="en-US" dirty="0" smtClean="0"/>
              <a:t>Iron is used in treatment of iron deficiency anemia.</a:t>
            </a:r>
          </a:p>
          <a:p>
            <a:pPr algn="just">
              <a:lnSpc>
                <a:spcPct val="150000"/>
              </a:lnSpc>
            </a:pPr>
            <a:r>
              <a:rPr lang="en-US" dirty="0" smtClean="0"/>
              <a:t>Mercurial salts are used in Syphilis.</a:t>
            </a:r>
          </a:p>
          <a:p>
            <a:pPr algn="just">
              <a:lnSpc>
                <a:spcPct val="150000"/>
              </a:lnSpc>
            </a:pPr>
            <a:r>
              <a:rPr lang="en-US" dirty="0" smtClean="0"/>
              <a:t>Zinc is used as zinc supplement. Zinc oxide paste is used in wounds and in eczema.</a:t>
            </a:r>
          </a:p>
          <a:p>
            <a:pPr algn="just">
              <a:lnSpc>
                <a:spcPct val="150000"/>
              </a:lnSpc>
            </a:pPr>
            <a:r>
              <a:rPr lang="en-US" dirty="0" smtClean="0"/>
              <a:t>Iodine is antiseptic. Iodine supplements are also used.</a:t>
            </a:r>
          </a:p>
          <a:p>
            <a:pPr algn="just">
              <a:lnSpc>
                <a:spcPct val="150000"/>
              </a:lnSpc>
            </a:pPr>
            <a:r>
              <a:rPr lang="en-US" dirty="0" smtClean="0"/>
              <a:t>Gold salts are used in the treatment of rheumatoid arthritis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457200"/>
            <a:ext cx="8305800" cy="5668963"/>
          </a:xfrm>
        </p:spPr>
        <p:txBody>
          <a:bodyPr/>
          <a:lstStyle/>
          <a:p>
            <a:pPr algn="just">
              <a:buNone/>
            </a:pPr>
            <a:r>
              <a:rPr lang="en-US" b="1" dirty="0" smtClean="0"/>
              <a:t>5. Miscellaneous Sources:</a:t>
            </a:r>
          </a:p>
          <a:p>
            <a:pPr algn="just">
              <a:buNone/>
            </a:pPr>
            <a:endParaRPr lang="en-US" b="1" dirty="0" smtClean="0"/>
          </a:p>
          <a:p>
            <a:pPr algn="just"/>
            <a:r>
              <a:rPr lang="en-US" dirty="0" smtClean="0"/>
              <a:t>Fluorine has antiseptic properties.</a:t>
            </a:r>
          </a:p>
          <a:p>
            <a:pPr algn="just"/>
            <a:r>
              <a:rPr lang="en-US" dirty="0" smtClean="0"/>
              <a:t>Borax has antiseptic properties as well.</a:t>
            </a:r>
          </a:p>
          <a:p>
            <a:pPr algn="just"/>
            <a:r>
              <a:rPr lang="en-US" dirty="0" smtClean="0"/>
              <a:t>Selenium as selenium </a:t>
            </a:r>
            <a:r>
              <a:rPr lang="en-US" dirty="0" err="1" smtClean="0"/>
              <a:t>sulphide</a:t>
            </a:r>
            <a:r>
              <a:rPr lang="en-US" dirty="0" smtClean="0"/>
              <a:t> is used in anti dandruff shampoos.</a:t>
            </a:r>
          </a:p>
          <a:p>
            <a:pPr algn="just"/>
            <a:r>
              <a:rPr lang="en-US" dirty="0" smtClean="0"/>
              <a:t>Petroleum is used in preparation of liquid paraffin.</a:t>
            </a:r>
          </a:p>
          <a:p>
            <a:pPr algn="just">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algn="l"/>
            <a:r>
              <a:rPr lang="en-US" dirty="0" smtClean="0"/>
              <a:t/>
            </a:r>
            <a:br>
              <a:rPr lang="en-US" dirty="0" smtClean="0"/>
            </a:br>
            <a:r>
              <a:rPr lang="en-US" b="1" dirty="0" smtClean="0">
                <a:solidFill>
                  <a:schemeClr val="tx1"/>
                </a:solidFill>
              </a:rPr>
              <a:t>6. Microbiological Sources:</a:t>
            </a:r>
            <a:br>
              <a:rPr lang="en-US" b="1" dirty="0" smtClean="0">
                <a:solidFill>
                  <a:schemeClr val="tx1"/>
                </a:solidFill>
              </a:rPr>
            </a:br>
            <a:endParaRPr lang="en-US" b="1" dirty="0">
              <a:solidFill>
                <a:schemeClr val="tx1"/>
              </a:solidFill>
            </a:endParaRPr>
          </a:p>
        </p:txBody>
      </p:sp>
      <p:sp>
        <p:nvSpPr>
          <p:cNvPr id="3" name="Content Placeholder 2"/>
          <p:cNvSpPr>
            <a:spLocks noGrp="1"/>
          </p:cNvSpPr>
          <p:nvPr>
            <p:ph sz="quarter" idx="1"/>
          </p:nvPr>
        </p:nvSpPr>
        <p:spPr>
          <a:xfrm>
            <a:off x="457200" y="1447800"/>
            <a:ext cx="8229600" cy="4678363"/>
          </a:xfrm>
        </p:spPr>
        <p:txBody>
          <a:bodyPr>
            <a:normAutofit fontScale="70000" lnSpcReduction="20000"/>
          </a:bodyPr>
          <a:lstStyle/>
          <a:p>
            <a:pPr algn="just">
              <a:lnSpc>
                <a:spcPct val="160000"/>
              </a:lnSpc>
              <a:buNone/>
            </a:pPr>
            <a:r>
              <a:rPr lang="en-US" dirty="0" smtClean="0"/>
              <a:t>	The microbes are microscopic organism which  include viruses, bacteria and </a:t>
            </a:r>
            <a:r>
              <a:rPr lang="en-US" dirty="0" err="1" smtClean="0"/>
              <a:t>reckettsiae</a:t>
            </a:r>
            <a:r>
              <a:rPr lang="en-US" dirty="0" smtClean="0"/>
              <a:t> </a:t>
            </a:r>
          </a:p>
          <a:p>
            <a:pPr algn="just">
              <a:lnSpc>
                <a:spcPct val="160000"/>
              </a:lnSpc>
            </a:pPr>
            <a:r>
              <a:rPr lang="en-US" dirty="0" smtClean="0"/>
              <a:t>Small pox vaccine (viral vaccine) contains living virus of </a:t>
            </a:r>
            <a:r>
              <a:rPr lang="en-US" dirty="0" err="1" smtClean="0"/>
              <a:t>vaccinia</a:t>
            </a:r>
            <a:r>
              <a:rPr lang="en-US" dirty="0" smtClean="0"/>
              <a:t> (cow pox) which has been grown in the skin of a vaccinated bovine calf.</a:t>
            </a:r>
          </a:p>
          <a:p>
            <a:pPr algn="just">
              <a:lnSpc>
                <a:spcPct val="160000"/>
              </a:lnSpc>
            </a:pPr>
            <a:r>
              <a:rPr lang="en-US" dirty="0" smtClean="0"/>
              <a:t>Rabies vaccine is a sterile preparation of killed, fixed virus of rabies obtained from duck embryos.</a:t>
            </a:r>
          </a:p>
          <a:p>
            <a:pPr algn="just">
              <a:lnSpc>
                <a:spcPct val="160000"/>
              </a:lnSpc>
            </a:pPr>
            <a:r>
              <a:rPr lang="en-US" dirty="0" smtClean="0"/>
              <a:t>Typhoid vaccine (bacterial vaccine) it is a sterile suspension containing killed selected strain of </a:t>
            </a:r>
            <a:r>
              <a:rPr lang="en-US" i="1" dirty="0" smtClean="0"/>
              <a:t>typhoid bacilli, salmonella </a:t>
            </a:r>
            <a:r>
              <a:rPr lang="en-US" i="1" dirty="0" err="1" smtClean="0"/>
              <a:t>typhi</a:t>
            </a:r>
            <a:r>
              <a:rPr lang="en-US" dirty="0" smtClean="0"/>
              <a:t> used for producing immunizing agent typhoid fever.  </a:t>
            </a:r>
          </a:p>
          <a:p>
            <a:pPr algn="just">
              <a:lnSpc>
                <a:spcPct val="160000"/>
              </a:lnSpc>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745163"/>
          </a:xfrm>
        </p:spPr>
        <p:txBody>
          <a:bodyPr>
            <a:normAutofit/>
          </a:bodyPr>
          <a:lstStyle/>
          <a:p>
            <a:pPr algn="just"/>
            <a:r>
              <a:rPr lang="en-US" dirty="0" smtClean="0"/>
              <a:t>BCG vaccine is a dried living culture of the </a:t>
            </a:r>
            <a:r>
              <a:rPr lang="en-US" i="1" dirty="0" err="1" smtClean="0"/>
              <a:t>bacilus</a:t>
            </a:r>
            <a:r>
              <a:rPr lang="en-US" i="1" dirty="0" smtClean="0"/>
              <a:t> </a:t>
            </a:r>
            <a:r>
              <a:rPr lang="en-US" i="1" dirty="0" err="1" smtClean="0"/>
              <a:t>calmette</a:t>
            </a:r>
            <a:r>
              <a:rPr lang="en-US" i="1" dirty="0" smtClean="0"/>
              <a:t>.</a:t>
            </a:r>
          </a:p>
          <a:p>
            <a:pPr algn="just"/>
            <a:r>
              <a:rPr lang="en-US" dirty="0" smtClean="0"/>
              <a:t>Plague vaccine which is used to produce immunity against the disease, is a sterile suspension of killed selected strain of </a:t>
            </a:r>
            <a:r>
              <a:rPr lang="en-US" i="1" dirty="0" smtClean="0"/>
              <a:t>plague </a:t>
            </a:r>
            <a:r>
              <a:rPr lang="en-US" i="1" dirty="0" err="1" smtClean="0"/>
              <a:t>bacillis</a:t>
            </a:r>
            <a:r>
              <a:rPr lang="en-US" dirty="0" smtClean="0"/>
              <a:t>.</a:t>
            </a:r>
          </a:p>
          <a:p>
            <a:pPr algn="just"/>
            <a:r>
              <a:rPr lang="en-US" dirty="0" smtClean="0"/>
              <a:t>Cholera vaccine is a sterile suspension of killed cholera, </a:t>
            </a:r>
            <a:r>
              <a:rPr lang="en-US" dirty="0" err="1" smtClean="0"/>
              <a:t>vibrio</a:t>
            </a:r>
            <a:r>
              <a:rPr lang="en-US" dirty="0" smtClean="0"/>
              <a:t>.</a:t>
            </a:r>
          </a:p>
          <a:p>
            <a:pPr algn="just"/>
            <a:r>
              <a:rPr lang="en-US" dirty="0" err="1" smtClean="0"/>
              <a:t>Toxoids</a:t>
            </a:r>
            <a:r>
              <a:rPr lang="en-US" dirty="0" smtClean="0"/>
              <a:t> such as tetanus </a:t>
            </a:r>
            <a:r>
              <a:rPr lang="en-US" dirty="0" err="1" smtClean="0"/>
              <a:t>toxoid</a:t>
            </a:r>
            <a:r>
              <a:rPr lang="en-US" dirty="0" smtClean="0"/>
              <a:t> and </a:t>
            </a:r>
            <a:r>
              <a:rPr lang="en-US" dirty="0" err="1" smtClean="0"/>
              <a:t>diptheria</a:t>
            </a:r>
            <a:r>
              <a:rPr lang="en-US" dirty="0" smtClean="0"/>
              <a:t> </a:t>
            </a:r>
            <a:r>
              <a:rPr lang="en-US" dirty="0" err="1" smtClean="0"/>
              <a:t>toxoids</a:t>
            </a:r>
            <a:r>
              <a:rPr lang="en-US" dirty="0" smtClean="0"/>
              <a:t>.</a:t>
            </a:r>
          </a:p>
          <a:p>
            <a:pPr algn="just"/>
            <a:r>
              <a:rPr lang="en-US" dirty="0" smtClean="0"/>
              <a:t>Measles virus contains live attenuated </a:t>
            </a:r>
            <a:r>
              <a:rPr lang="en-US" dirty="0" err="1" smtClean="0"/>
              <a:t>rubeola</a:t>
            </a:r>
            <a:r>
              <a:rPr lang="en-US" dirty="0" smtClean="0"/>
              <a:t> and rubella viruses.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248400"/>
          </a:xfrm>
        </p:spPr>
        <p:txBody>
          <a:bodyPr>
            <a:normAutofit fontScale="70000" lnSpcReduction="20000"/>
          </a:bodyPr>
          <a:lstStyle/>
          <a:p>
            <a:pPr algn="just">
              <a:lnSpc>
                <a:spcPct val="160000"/>
              </a:lnSpc>
            </a:pPr>
            <a:r>
              <a:rPr lang="en-US" i="1" dirty="0" err="1" smtClean="0"/>
              <a:t>Penicillium</a:t>
            </a:r>
            <a:r>
              <a:rPr lang="en-US" i="1" dirty="0" smtClean="0"/>
              <a:t> </a:t>
            </a:r>
            <a:r>
              <a:rPr lang="en-US" i="1" dirty="0" err="1" smtClean="0"/>
              <a:t>notatum</a:t>
            </a:r>
            <a:r>
              <a:rPr lang="en-US" i="1" dirty="0" smtClean="0"/>
              <a:t> </a:t>
            </a:r>
            <a:r>
              <a:rPr lang="en-US" dirty="0" smtClean="0"/>
              <a:t>is a fungus which gives penicillin.</a:t>
            </a:r>
          </a:p>
          <a:p>
            <a:pPr algn="just">
              <a:lnSpc>
                <a:spcPct val="160000"/>
              </a:lnSpc>
            </a:pPr>
            <a:r>
              <a:rPr lang="en-US" dirty="0" err="1" smtClean="0"/>
              <a:t>Actinobacteria</a:t>
            </a:r>
            <a:r>
              <a:rPr lang="en-US" dirty="0" smtClean="0"/>
              <a:t> give Streptomycin.</a:t>
            </a:r>
          </a:p>
          <a:p>
            <a:pPr algn="just">
              <a:lnSpc>
                <a:spcPct val="160000"/>
              </a:lnSpc>
            </a:pPr>
            <a:r>
              <a:rPr lang="en-US" dirty="0" err="1" smtClean="0"/>
              <a:t>Aminoglycosides</a:t>
            </a:r>
            <a:r>
              <a:rPr lang="en-US" dirty="0" smtClean="0"/>
              <a:t> such as </a:t>
            </a:r>
            <a:r>
              <a:rPr lang="en-US" dirty="0" err="1" smtClean="0"/>
              <a:t>gentamicin</a:t>
            </a:r>
            <a:r>
              <a:rPr lang="en-US" dirty="0" smtClean="0"/>
              <a:t> and </a:t>
            </a:r>
            <a:r>
              <a:rPr lang="en-US" dirty="0" err="1" smtClean="0"/>
              <a:t>tobramycin</a:t>
            </a:r>
            <a:r>
              <a:rPr lang="en-US" dirty="0" smtClean="0"/>
              <a:t> are obtained from </a:t>
            </a:r>
            <a:r>
              <a:rPr lang="en-US" dirty="0" err="1" smtClean="0"/>
              <a:t>streptomycis</a:t>
            </a:r>
            <a:r>
              <a:rPr lang="en-US" dirty="0" smtClean="0"/>
              <a:t> and </a:t>
            </a:r>
            <a:r>
              <a:rPr lang="en-US" dirty="0" err="1" smtClean="0"/>
              <a:t>micromonosporas</a:t>
            </a:r>
            <a:r>
              <a:rPr lang="en-US" dirty="0" smtClean="0"/>
              <a:t>.</a:t>
            </a:r>
          </a:p>
          <a:p>
            <a:pPr algn="just">
              <a:lnSpc>
                <a:spcPct val="160000"/>
              </a:lnSpc>
              <a:buNone/>
            </a:pPr>
            <a:endParaRPr lang="en-US" dirty="0" smtClean="0"/>
          </a:p>
          <a:p>
            <a:pPr lvl="0" algn="just">
              <a:lnSpc>
                <a:spcPct val="120000"/>
              </a:lnSpc>
              <a:buNone/>
            </a:pPr>
            <a:r>
              <a:rPr lang="en-US" dirty="0" smtClean="0"/>
              <a:t>	</a:t>
            </a:r>
            <a:r>
              <a:rPr lang="en-US" sz="3000" b="1" dirty="0" smtClean="0"/>
              <a:t>7. </a:t>
            </a:r>
            <a:r>
              <a:rPr lang="en-US" sz="4000" b="1" dirty="0" smtClean="0"/>
              <a:t>Tissue culture / Recombinant DNA    </a:t>
            </a:r>
          </a:p>
          <a:p>
            <a:pPr lvl="0" algn="just">
              <a:lnSpc>
                <a:spcPct val="120000"/>
              </a:lnSpc>
              <a:buNone/>
            </a:pPr>
            <a:r>
              <a:rPr lang="en-US" sz="4000" b="1" dirty="0" smtClean="0"/>
              <a:t>	     technology as source of drugs –</a:t>
            </a:r>
          </a:p>
          <a:p>
            <a:pPr lvl="0" algn="just">
              <a:lnSpc>
                <a:spcPct val="160000"/>
              </a:lnSpc>
              <a:buNone/>
            </a:pPr>
            <a:endParaRPr lang="en-US" dirty="0" smtClean="0"/>
          </a:p>
          <a:p>
            <a:pPr lvl="0" algn="just">
              <a:lnSpc>
                <a:spcPct val="160000"/>
              </a:lnSpc>
              <a:buNone/>
            </a:pPr>
            <a:r>
              <a:rPr lang="en-US" dirty="0" smtClean="0"/>
              <a:t>    Culture is term generally used for artificial growth.</a:t>
            </a:r>
          </a:p>
          <a:p>
            <a:pPr lvl="0" algn="just">
              <a:lnSpc>
                <a:spcPct val="160000"/>
              </a:lnSpc>
              <a:buNone/>
            </a:pPr>
            <a:r>
              <a:rPr lang="en-US" dirty="0" smtClean="0"/>
              <a:t>    It involves </a:t>
            </a:r>
            <a:r>
              <a:rPr lang="en-US" i="1" dirty="0" smtClean="0"/>
              <a:t>in-vitro </a:t>
            </a:r>
            <a:r>
              <a:rPr lang="en-US" dirty="0" smtClean="0"/>
              <a:t>multiplication of cells, tissues and organs on defined solid or liquid media under aseptic and controlled environment.</a:t>
            </a:r>
          </a:p>
          <a:p>
            <a:pPr lvl="0" algn="just">
              <a:lnSpc>
                <a:spcPct val="160000"/>
              </a:lnSpc>
              <a:buNone/>
            </a:pPr>
            <a:endParaRPr lang="en-US" dirty="0" smtClean="0"/>
          </a:p>
          <a:p>
            <a:pPr algn="just">
              <a:lnSpc>
                <a:spcPct val="160000"/>
              </a:lnSpc>
              <a:buNone/>
            </a:pPr>
            <a:r>
              <a:rPr lang="en-US"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5821363"/>
          </a:xfrm>
        </p:spPr>
        <p:txBody>
          <a:bodyPr>
            <a:normAutofit/>
          </a:bodyPr>
          <a:lstStyle/>
          <a:p>
            <a:pPr lvl="0"/>
            <a:r>
              <a:rPr lang="en-US" sz="2400" dirty="0" smtClean="0"/>
              <a:t>Multiplication of cells, tissues and organs on defined solid or liquid media under aseptic and controlled environment.</a:t>
            </a:r>
          </a:p>
          <a:p>
            <a:pPr lvl="0" algn="ctr">
              <a:buNone/>
            </a:pPr>
            <a:r>
              <a:rPr lang="en-US" sz="2400" dirty="0" smtClean="0"/>
              <a:t>   </a:t>
            </a:r>
            <a:r>
              <a:rPr lang="en-US" sz="2000" i="1" dirty="0" smtClean="0"/>
              <a:t>Plant tissue culture as source of Drugs </a:t>
            </a:r>
            <a:endParaRPr lang="en-US" sz="2000" i="1" dirty="0"/>
          </a:p>
        </p:txBody>
      </p:sp>
      <p:graphicFrame>
        <p:nvGraphicFramePr>
          <p:cNvPr id="4" name="Table 3"/>
          <p:cNvGraphicFramePr>
            <a:graphicFrameLocks noGrp="1"/>
          </p:cNvGraphicFramePr>
          <p:nvPr/>
        </p:nvGraphicFramePr>
        <p:xfrm>
          <a:off x="457200" y="1981200"/>
          <a:ext cx="8305800" cy="4683760"/>
        </p:xfrm>
        <a:graphic>
          <a:graphicData uri="http://schemas.openxmlformats.org/drawingml/2006/table">
            <a:tbl>
              <a:tblPr firstRow="1" bandRow="1">
                <a:tableStyleId>{5C22544A-7EE6-4342-B048-85BDC9FD1C3A}</a:tableStyleId>
              </a:tblPr>
              <a:tblGrid>
                <a:gridCol w="685800"/>
                <a:gridCol w="2743200"/>
                <a:gridCol w="2800350"/>
                <a:gridCol w="2076450"/>
              </a:tblGrid>
              <a:tr h="370840">
                <a:tc>
                  <a:txBody>
                    <a:bodyPr/>
                    <a:lstStyle/>
                    <a:p>
                      <a:r>
                        <a:rPr lang="en-US" dirty="0" smtClean="0"/>
                        <a:t>S. No </a:t>
                      </a:r>
                      <a:endParaRPr lang="en-US" dirty="0"/>
                    </a:p>
                  </a:txBody>
                  <a:tcPr/>
                </a:tc>
                <a:tc>
                  <a:txBody>
                    <a:bodyPr/>
                    <a:lstStyle/>
                    <a:p>
                      <a:r>
                        <a:rPr lang="en-US" dirty="0" smtClean="0"/>
                        <a:t>Secondary Metabolites  </a:t>
                      </a:r>
                      <a:endParaRPr lang="en-US" dirty="0"/>
                    </a:p>
                  </a:txBody>
                  <a:tcPr/>
                </a:tc>
                <a:tc>
                  <a:txBody>
                    <a:bodyPr/>
                    <a:lstStyle/>
                    <a:p>
                      <a:r>
                        <a:rPr lang="en-US" dirty="0" smtClean="0"/>
                        <a:t>Plant Source </a:t>
                      </a:r>
                      <a:endParaRPr lang="en-US" dirty="0"/>
                    </a:p>
                  </a:txBody>
                  <a:tcPr/>
                </a:tc>
                <a:tc>
                  <a:txBody>
                    <a:bodyPr/>
                    <a:lstStyle/>
                    <a:p>
                      <a:r>
                        <a:rPr lang="en-US" dirty="0" smtClean="0"/>
                        <a:t>Types of Culture </a:t>
                      </a:r>
                      <a:endParaRPr lang="en-US" dirty="0"/>
                    </a:p>
                  </a:txBody>
                  <a:tcPr/>
                </a:tc>
              </a:tr>
              <a:tr h="370840">
                <a:tc>
                  <a:txBody>
                    <a:bodyPr/>
                    <a:lstStyle/>
                    <a:p>
                      <a:r>
                        <a:rPr lang="en-US" dirty="0" smtClean="0"/>
                        <a:t>1</a:t>
                      </a:r>
                      <a:endParaRPr lang="en-US" dirty="0"/>
                    </a:p>
                  </a:txBody>
                  <a:tcPr/>
                </a:tc>
                <a:tc>
                  <a:txBody>
                    <a:bodyPr/>
                    <a:lstStyle/>
                    <a:p>
                      <a:r>
                        <a:rPr lang="en-US" dirty="0" err="1" smtClean="0"/>
                        <a:t>Reserpine</a:t>
                      </a:r>
                      <a:r>
                        <a:rPr lang="en-US" dirty="0" smtClean="0"/>
                        <a:t> </a:t>
                      </a:r>
                      <a:endParaRPr lang="en-US" dirty="0"/>
                    </a:p>
                  </a:txBody>
                  <a:tcPr/>
                </a:tc>
                <a:tc>
                  <a:txBody>
                    <a:bodyPr/>
                    <a:lstStyle/>
                    <a:p>
                      <a:r>
                        <a:rPr lang="en-US" i="1" dirty="0" err="1" smtClean="0"/>
                        <a:t>Rawolfia</a:t>
                      </a:r>
                      <a:r>
                        <a:rPr lang="en-US" i="1" dirty="0" smtClean="0"/>
                        <a:t> </a:t>
                      </a:r>
                      <a:r>
                        <a:rPr lang="en-US" i="1" dirty="0" err="1" smtClean="0"/>
                        <a:t>serpentina</a:t>
                      </a:r>
                      <a:r>
                        <a:rPr lang="en-US" i="1" dirty="0" smtClean="0"/>
                        <a:t> </a:t>
                      </a:r>
                      <a:endParaRPr lang="en-US" i="1" dirty="0"/>
                    </a:p>
                  </a:txBody>
                  <a:tcPr/>
                </a:tc>
                <a:tc>
                  <a:txBody>
                    <a:bodyPr/>
                    <a:lstStyle/>
                    <a:p>
                      <a:r>
                        <a:rPr lang="en-US" dirty="0" smtClean="0"/>
                        <a:t>Suspension Culture </a:t>
                      </a:r>
                      <a:endParaRPr lang="en-US" dirty="0"/>
                    </a:p>
                  </a:txBody>
                  <a:tcPr/>
                </a:tc>
              </a:tr>
              <a:tr h="370840">
                <a:tc>
                  <a:txBody>
                    <a:bodyPr/>
                    <a:lstStyle/>
                    <a:p>
                      <a:r>
                        <a:rPr lang="en-US" dirty="0" smtClean="0"/>
                        <a:t>2</a:t>
                      </a:r>
                      <a:endParaRPr lang="en-US" dirty="0"/>
                    </a:p>
                  </a:txBody>
                  <a:tcPr/>
                </a:tc>
                <a:tc>
                  <a:txBody>
                    <a:bodyPr/>
                    <a:lstStyle/>
                    <a:p>
                      <a:r>
                        <a:rPr lang="en-US" dirty="0" err="1" smtClean="0"/>
                        <a:t>Viblastin</a:t>
                      </a:r>
                      <a:r>
                        <a:rPr lang="en-US" dirty="0" smtClean="0"/>
                        <a:t> </a:t>
                      </a:r>
                      <a:endParaRPr lang="en-US" dirty="0"/>
                    </a:p>
                  </a:txBody>
                  <a:tcPr/>
                </a:tc>
                <a:tc>
                  <a:txBody>
                    <a:bodyPr/>
                    <a:lstStyle/>
                    <a:p>
                      <a:r>
                        <a:rPr lang="en-US" i="1" dirty="0" err="1" smtClean="0"/>
                        <a:t>Catharanthus</a:t>
                      </a:r>
                      <a:r>
                        <a:rPr lang="en-US" i="1" dirty="0" smtClean="0"/>
                        <a:t> </a:t>
                      </a:r>
                      <a:r>
                        <a:rPr lang="en-US" i="1" dirty="0" err="1" smtClean="0"/>
                        <a:t>roseus</a:t>
                      </a:r>
                      <a:r>
                        <a:rPr lang="en-US" i="1" dirty="0" smtClean="0"/>
                        <a:t> </a:t>
                      </a:r>
                      <a:endParaRPr lang="en-US" i="1" dirty="0"/>
                    </a:p>
                  </a:txBody>
                  <a:tcPr/>
                </a:tc>
                <a:tc>
                  <a:txBody>
                    <a:bodyPr/>
                    <a:lstStyle/>
                    <a:p>
                      <a:r>
                        <a:rPr lang="en-US" dirty="0" smtClean="0"/>
                        <a:t>Cell Culture</a:t>
                      </a:r>
                      <a:r>
                        <a:rPr lang="en-US" baseline="0" dirty="0" smtClean="0"/>
                        <a:t> </a:t>
                      </a:r>
                      <a:endParaRPr lang="en-US" dirty="0"/>
                    </a:p>
                  </a:txBody>
                  <a:tcPr/>
                </a:tc>
              </a:tr>
              <a:tr h="370840">
                <a:tc>
                  <a:txBody>
                    <a:bodyPr/>
                    <a:lstStyle/>
                    <a:p>
                      <a:r>
                        <a:rPr lang="en-US" dirty="0" smtClean="0"/>
                        <a:t>3</a:t>
                      </a:r>
                      <a:endParaRPr lang="en-US" dirty="0"/>
                    </a:p>
                  </a:txBody>
                  <a:tcPr/>
                </a:tc>
                <a:tc>
                  <a:txBody>
                    <a:bodyPr/>
                    <a:lstStyle/>
                    <a:p>
                      <a:r>
                        <a:rPr lang="en-US" dirty="0" smtClean="0"/>
                        <a:t>Atropine</a:t>
                      </a:r>
                      <a:r>
                        <a:rPr lang="en-US" baseline="0" dirty="0" smtClean="0"/>
                        <a:t> </a:t>
                      </a:r>
                      <a:endParaRPr lang="en-US" dirty="0"/>
                    </a:p>
                  </a:txBody>
                  <a:tcPr/>
                </a:tc>
                <a:tc>
                  <a:txBody>
                    <a:bodyPr/>
                    <a:lstStyle/>
                    <a:p>
                      <a:r>
                        <a:rPr lang="en-US" i="1" dirty="0" err="1" smtClean="0"/>
                        <a:t>Atropa</a:t>
                      </a:r>
                      <a:r>
                        <a:rPr lang="en-US" i="1" dirty="0" smtClean="0"/>
                        <a:t> </a:t>
                      </a:r>
                      <a:r>
                        <a:rPr lang="en-US" i="1" dirty="0" err="1" smtClean="0"/>
                        <a:t>belladona</a:t>
                      </a:r>
                      <a:r>
                        <a:rPr lang="en-US" i="1" dirty="0" smtClean="0"/>
                        <a:t> </a:t>
                      </a:r>
                      <a:endParaRPr lang="en-US" i="1" dirty="0"/>
                    </a:p>
                  </a:txBody>
                  <a:tcPr/>
                </a:tc>
                <a:tc>
                  <a:txBody>
                    <a:bodyPr/>
                    <a:lstStyle/>
                    <a:p>
                      <a:r>
                        <a:rPr lang="en-US" dirty="0" smtClean="0"/>
                        <a:t>Hairy root Culture </a:t>
                      </a:r>
                      <a:endParaRPr lang="en-US" dirty="0"/>
                    </a:p>
                  </a:txBody>
                  <a:tcPr/>
                </a:tc>
              </a:tr>
              <a:tr h="370840">
                <a:tc>
                  <a:txBody>
                    <a:bodyPr/>
                    <a:lstStyle/>
                    <a:p>
                      <a:r>
                        <a:rPr lang="en-US" dirty="0" smtClean="0"/>
                        <a:t>4</a:t>
                      </a:r>
                      <a:endParaRPr lang="en-US" dirty="0"/>
                    </a:p>
                  </a:txBody>
                  <a:tcPr/>
                </a:tc>
                <a:tc>
                  <a:txBody>
                    <a:bodyPr/>
                    <a:lstStyle/>
                    <a:p>
                      <a:r>
                        <a:rPr lang="en-US" dirty="0" err="1" smtClean="0"/>
                        <a:t>Rhein</a:t>
                      </a:r>
                      <a:r>
                        <a:rPr lang="en-US" dirty="0" smtClean="0"/>
                        <a:t> </a:t>
                      </a:r>
                      <a:endParaRPr lang="en-US" dirty="0"/>
                    </a:p>
                  </a:txBody>
                  <a:tcPr/>
                </a:tc>
                <a:tc>
                  <a:txBody>
                    <a:bodyPr/>
                    <a:lstStyle/>
                    <a:p>
                      <a:r>
                        <a:rPr lang="en-US" i="1" dirty="0" smtClean="0"/>
                        <a:t>Cassia</a:t>
                      </a:r>
                      <a:r>
                        <a:rPr lang="en-US" i="1" baseline="0" dirty="0" smtClean="0"/>
                        <a:t> </a:t>
                      </a:r>
                      <a:r>
                        <a:rPr lang="en-US" i="1" baseline="0" dirty="0" err="1" smtClean="0"/>
                        <a:t>angustifolia</a:t>
                      </a:r>
                      <a:r>
                        <a:rPr lang="en-US" i="1" baseline="0" dirty="0" smtClean="0"/>
                        <a:t> </a:t>
                      </a:r>
                      <a:endParaRPr lang="en-US" i="1" dirty="0"/>
                    </a:p>
                  </a:txBody>
                  <a:tcPr/>
                </a:tc>
                <a:tc>
                  <a:txBody>
                    <a:bodyPr/>
                    <a:lstStyle/>
                    <a:p>
                      <a:r>
                        <a:rPr lang="en-US" dirty="0" smtClean="0"/>
                        <a:t>Callus Culture </a:t>
                      </a:r>
                      <a:endParaRPr lang="en-US" dirty="0"/>
                    </a:p>
                  </a:txBody>
                  <a:tcPr/>
                </a:tc>
              </a:tr>
              <a:tr h="370840">
                <a:tc>
                  <a:txBody>
                    <a:bodyPr/>
                    <a:lstStyle/>
                    <a:p>
                      <a:r>
                        <a:rPr lang="en-US" dirty="0" smtClean="0"/>
                        <a:t>5</a:t>
                      </a:r>
                      <a:endParaRPr lang="en-US" dirty="0"/>
                    </a:p>
                  </a:txBody>
                  <a:tcPr/>
                </a:tc>
                <a:tc>
                  <a:txBody>
                    <a:bodyPr/>
                    <a:lstStyle/>
                    <a:p>
                      <a:r>
                        <a:rPr lang="en-US" dirty="0" smtClean="0"/>
                        <a:t>Nicotine </a:t>
                      </a:r>
                      <a:endParaRPr lang="en-US" dirty="0"/>
                    </a:p>
                  </a:txBody>
                  <a:tcPr/>
                </a:tc>
                <a:tc>
                  <a:txBody>
                    <a:bodyPr/>
                    <a:lstStyle/>
                    <a:p>
                      <a:r>
                        <a:rPr lang="en-US" i="1" dirty="0" err="1" smtClean="0"/>
                        <a:t>Nicotina</a:t>
                      </a:r>
                      <a:r>
                        <a:rPr lang="en-US" i="1" baseline="0" dirty="0" smtClean="0"/>
                        <a:t> </a:t>
                      </a:r>
                      <a:r>
                        <a:rPr lang="en-US" i="1" baseline="0" dirty="0" err="1" smtClean="0"/>
                        <a:t>tobacum</a:t>
                      </a:r>
                      <a:r>
                        <a:rPr lang="en-US" i="1" baseline="0" dirty="0" smtClean="0"/>
                        <a:t> </a:t>
                      </a:r>
                      <a:endParaRPr lang="en-US" i="1" dirty="0"/>
                    </a:p>
                  </a:txBody>
                  <a:tcPr/>
                </a:tc>
                <a:tc>
                  <a:txBody>
                    <a:bodyPr/>
                    <a:lstStyle/>
                    <a:p>
                      <a:r>
                        <a:rPr lang="en-US" dirty="0" smtClean="0"/>
                        <a:t>Suspension Culture </a:t>
                      </a:r>
                      <a:endParaRPr lang="en-US" dirty="0"/>
                    </a:p>
                  </a:txBody>
                  <a:tcPr/>
                </a:tc>
              </a:tr>
              <a:tr h="370840">
                <a:tc>
                  <a:txBody>
                    <a:bodyPr/>
                    <a:lstStyle/>
                    <a:p>
                      <a:r>
                        <a:rPr lang="en-US" dirty="0" smtClean="0"/>
                        <a:t>6</a:t>
                      </a:r>
                      <a:endParaRPr lang="en-US" dirty="0"/>
                    </a:p>
                  </a:txBody>
                  <a:tcPr/>
                </a:tc>
                <a:tc>
                  <a:txBody>
                    <a:bodyPr/>
                    <a:lstStyle/>
                    <a:p>
                      <a:r>
                        <a:rPr lang="en-US" dirty="0" smtClean="0"/>
                        <a:t>Morphine </a:t>
                      </a:r>
                      <a:endParaRPr lang="en-US" dirty="0"/>
                    </a:p>
                  </a:txBody>
                  <a:tcPr/>
                </a:tc>
                <a:tc>
                  <a:txBody>
                    <a:bodyPr/>
                    <a:lstStyle/>
                    <a:p>
                      <a:r>
                        <a:rPr lang="en-US" i="1" dirty="0" err="1" smtClean="0"/>
                        <a:t>Papaver</a:t>
                      </a:r>
                      <a:r>
                        <a:rPr lang="en-US" i="1" dirty="0" smtClean="0"/>
                        <a:t> </a:t>
                      </a:r>
                      <a:r>
                        <a:rPr lang="en-US" i="1" dirty="0" err="1" smtClean="0"/>
                        <a:t>somniferum</a:t>
                      </a:r>
                      <a:r>
                        <a:rPr lang="en-US" i="1" dirty="0" smtClean="0"/>
                        <a:t> </a:t>
                      </a:r>
                      <a:endParaRPr lang="en-US" i="1" dirty="0"/>
                    </a:p>
                  </a:txBody>
                  <a:tcPr/>
                </a:tc>
                <a:tc>
                  <a:txBody>
                    <a:bodyPr/>
                    <a:lstStyle/>
                    <a:p>
                      <a:r>
                        <a:rPr lang="en-US" dirty="0" smtClean="0"/>
                        <a:t>Suspension Culture </a:t>
                      </a:r>
                      <a:endParaRPr lang="en-US" dirty="0"/>
                    </a:p>
                  </a:txBody>
                  <a:tcPr/>
                </a:tc>
              </a:tr>
              <a:tr h="370840">
                <a:tc>
                  <a:txBody>
                    <a:bodyPr/>
                    <a:lstStyle/>
                    <a:p>
                      <a:r>
                        <a:rPr lang="en-US" dirty="0" smtClean="0"/>
                        <a:t>7</a:t>
                      </a:r>
                      <a:endParaRPr lang="en-US" dirty="0"/>
                    </a:p>
                  </a:txBody>
                  <a:tcPr/>
                </a:tc>
                <a:tc>
                  <a:txBody>
                    <a:bodyPr/>
                    <a:lstStyle/>
                    <a:p>
                      <a:r>
                        <a:rPr lang="en-US" dirty="0" smtClean="0"/>
                        <a:t>Quinine </a:t>
                      </a:r>
                      <a:endParaRPr lang="en-US" dirty="0"/>
                    </a:p>
                  </a:txBody>
                  <a:tcPr/>
                </a:tc>
                <a:tc>
                  <a:txBody>
                    <a:bodyPr/>
                    <a:lstStyle/>
                    <a:p>
                      <a:r>
                        <a:rPr lang="en-US" i="1" dirty="0" smtClean="0"/>
                        <a:t>C. </a:t>
                      </a:r>
                      <a:r>
                        <a:rPr lang="en-US" i="1" dirty="0" err="1" smtClean="0"/>
                        <a:t>Ledgeriana</a:t>
                      </a:r>
                      <a:r>
                        <a:rPr lang="en-US" i="1" dirty="0" smtClean="0"/>
                        <a:t> </a:t>
                      </a:r>
                      <a:endParaRPr lang="en-US" i="1" dirty="0"/>
                    </a:p>
                  </a:txBody>
                  <a:tcPr/>
                </a:tc>
                <a:tc>
                  <a:txBody>
                    <a:bodyPr/>
                    <a:lstStyle/>
                    <a:p>
                      <a:r>
                        <a:rPr lang="en-US" dirty="0" smtClean="0"/>
                        <a:t>Root Culture </a:t>
                      </a:r>
                      <a:endParaRPr lang="en-US" dirty="0"/>
                    </a:p>
                  </a:txBody>
                  <a:tcPr/>
                </a:tc>
              </a:tr>
              <a:tr h="370840">
                <a:tc>
                  <a:txBody>
                    <a:bodyPr/>
                    <a:lstStyle/>
                    <a:p>
                      <a:r>
                        <a:rPr lang="en-US" dirty="0" smtClean="0"/>
                        <a:t>8 </a:t>
                      </a:r>
                      <a:endParaRPr lang="en-US" dirty="0"/>
                    </a:p>
                  </a:txBody>
                  <a:tcPr/>
                </a:tc>
                <a:tc>
                  <a:txBody>
                    <a:bodyPr/>
                    <a:lstStyle/>
                    <a:p>
                      <a:r>
                        <a:rPr lang="en-US" dirty="0" err="1" smtClean="0"/>
                        <a:t>Digoxin</a:t>
                      </a:r>
                      <a:r>
                        <a:rPr lang="en-US" dirty="0" smtClean="0"/>
                        <a:t> </a:t>
                      </a:r>
                      <a:endParaRPr lang="en-US" dirty="0"/>
                    </a:p>
                  </a:txBody>
                  <a:tcPr/>
                </a:tc>
                <a:tc>
                  <a:txBody>
                    <a:bodyPr/>
                    <a:lstStyle/>
                    <a:p>
                      <a:r>
                        <a:rPr lang="en-US" i="1" dirty="0" smtClean="0"/>
                        <a:t>Digitalis </a:t>
                      </a:r>
                      <a:r>
                        <a:rPr lang="en-US" i="1" dirty="0" err="1" smtClean="0"/>
                        <a:t>lanata</a:t>
                      </a:r>
                      <a:r>
                        <a:rPr lang="en-US" i="1" dirty="0" smtClean="0"/>
                        <a:t> </a:t>
                      </a:r>
                      <a:endParaRPr lang="en-US" i="1" dirty="0"/>
                    </a:p>
                  </a:txBody>
                  <a:tcPr/>
                </a:tc>
                <a:tc>
                  <a:txBody>
                    <a:bodyPr/>
                    <a:lstStyle/>
                    <a:p>
                      <a:r>
                        <a:rPr lang="en-US" dirty="0" smtClean="0"/>
                        <a:t>Suspension</a:t>
                      </a:r>
                      <a:r>
                        <a:rPr lang="en-US" baseline="0" dirty="0" smtClean="0"/>
                        <a:t> Culture </a:t>
                      </a:r>
                      <a:endParaRPr lang="en-US"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3200" b="1" dirty="0" smtClean="0"/>
              <a:t>Recombinant DNA Technology -</a:t>
            </a:r>
            <a:endParaRPr lang="en-US" sz="3200" b="1" dirty="0"/>
          </a:p>
        </p:txBody>
      </p:sp>
      <p:sp>
        <p:nvSpPr>
          <p:cNvPr id="3" name="Content Placeholder 2"/>
          <p:cNvSpPr>
            <a:spLocks noGrp="1"/>
          </p:cNvSpPr>
          <p:nvPr>
            <p:ph sz="quarter" idx="1"/>
          </p:nvPr>
        </p:nvSpPr>
        <p:spPr>
          <a:xfrm>
            <a:off x="457200" y="1447800"/>
            <a:ext cx="8229600" cy="4678363"/>
          </a:xfrm>
        </p:spPr>
        <p:txBody>
          <a:bodyPr>
            <a:normAutofit fontScale="92500"/>
          </a:bodyPr>
          <a:lstStyle/>
          <a:p>
            <a:pPr algn="just"/>
            <a:r>
              <a:rPr lang="en-US" dirty="0" smtClean="0"/>
              <a:t>Recombinant DNA technology involves cleavage of DNA by enzyme restriction </a:t>
            </a:r>
            <a:r>
              <a:rPr lang="en-US" dirty="0" err="1" smtClean="0"/>
              <a:t>endonucleases</a:t>
            </a:r>
            <a:r>
              <a:rPr lang="en-US" dirty="0" smtClean="0"/>
              <a:t>. The desired gene is coupled to rapidly replicating DNA (viral, bacterial or plasmid). The new genetic combination is inserted into the bacterial cultures which allow production of vast amount of genetic material.</a:t>
            </a:r>
          </a:p>
          <a:p>
            <a:pPr algn="just"/>
            <a:r>
              <a:rPr lang="en-US" dirty="0" err="1" smtClean="0"/>
              <a:t>Interliukin</a:t>
            </a:r>
            <a:r>
              <a:rPr lang="en-US" dirty="0" smtClean="0"/>
              <a:t> – 2 for certain types of cancer.</a:t>
            </a:r>
          </a:p>
          <a:p>
            <a:pPr algn="just"/>
            <a:r>
              <a:rPr lang="en-US" dirty="0" smtClean="0"/>
              <a:t>Beta – endorphins foe treatment of pains.</a:t>
            </a:r>
          </a:p>
          <a:p>
            <a:pPr algn="just"/>
            <a:r>
              <a:rPr lang="en-US" dirty="0" smtClean="0"/>
              <a:t>TPA – tissue </a:t>
            </a:r>
            <a:r>
              <a:rPr lang="en-US" dirty="0" err="1" smtClean="0"/>
              <a:t>plasminogen</a:t>
            </a:r>
            <a:r>
              <a:rPr lang="en-US" dirty="0" smtClean="0"/>
              <a:t> activator for treating heart attack. </a:t>
            </a:r>
          </a:p>
          <a:p>
            <a:pPr algn="just"/>
            <a:r>
              <a:rPr lang="en-US" dirty="0" err="1" smtClean="0"/>
              <a:t>Somatostatin</a:t>
            </a:r>
            <a:r>
              <a:rPr lang="en-US" dirty="0" smtClean="0"/>
              <a:t> for treatment of pituitary diseases. </a:t>
            </a:r>
          </a:p>
          <a:p>
            <a:pPr algn="just"/>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sz="3200" b="1" dirty="0" smtClean="0"/>
              <a:t>8. Synthetic/ Semi synthetic Source</a:t>
            </a:r>
            <a:endParaRPr lang="en-US" sz="3200" b="1" dirty="0"/>
          </a:p>
        </p:txBody>
      </p:sp>
      <p:sp>
        <p:nvSpPr>
          <p:cNvPr id="3" name="Content Placeholder 2"/>
          <p:cNvSpPr>
            <a:spLocks noGrp="1"/>
          </p:cNvSpPr>
          <p:nvPr>
            <p:ph sz="quarter" idx="1"/>
          </p:nvPr>
        </p:nvSpPr>
        <p:spPr>
          <a:xfrm>
            <a:off x="457200" y="1524000"/>
            <a:ext cx="8229600" cy="4602163"/>
          </a:xfrm>
        </p:spPr>
        <p:txBody>
          <a:bodyPr>
            <a:normAutofit fontScale="85000" lnSpcReduction="20000"/>
          </a:bodyPr>
          <a:lstStyle/>
          <a:p>
            <a:pPr>
              <a:buNone/>
            </a:pPr>
            <a:r>
              <a:rPr lang="en-US" dirty="0" err="1" smtClean="0"/>
              <a:t>i</a:t>
            </a:r>
            <a:r>
              <a:rPr lang="en-US" dirty="0" smtClean="0"/>
              <a:t>. Synthetic Sources:</a:t>
            </a:r>
          </a:p>
          <a:p>
            <a:r>
              <a:rPr lang="en-US" dirty="0" smtClean="0"/>
              <a:t>When the nucleus of the drug from natural source as well as its chemical structure is altered, we call it synthetic.</a:t>
            </a:r>
          </a:p>
          <a:p>
            <a:r>
              <a:rPr lang="en-US" dirty="0" smtClean="0"/>
              <a:t>Examples include Emetine Bismuth Iodide</a:t>
            </a:r>
          </a:p>
          <a:p>
            <a:pPr>
              <a:buNone/>
            </a:pPr>
            <a:r>
              <a:rPr lang="en-US" dirty="0" smtClean="0"/>
              <a:t>ii.	Semi Synthetic Source: </a:t>
            </a:r>
          </a:p>
          <a:p>
            <a:r>
              <a:rPr lang="en-US" dirty="0" smtClean="0"/>
              <a:t>When the nucleus of drug obtained from natural source is retained but the chemical structure is altered, we call it semi-synthetic.</a:t>
            </a:r>
          </a:p>
          <a:p>
            <a:r>
              <a:rPr lang="en-US" dirty="0" smtClean="0"/>
              <a:t>Examples include </a:t>
            </a:r>
            <a:r>
              <a:rPr lang="en-US" dirty="0" err="1" smtClean="0"/>
              <a:t>Apomorphine</a:t>
            </a:r>
            <a:r>
              <a:rPr lang="en-US" dirty="0" smtClean="0"/>
              <a:t>, </a:t>
            </a:r>
            <a:r>
              <a:rPr lang="en-US" dirty="0" err="1" smtClean="0"/>
              <a:t>Diacetyl</a:t>
            </a:r>
            <a:r>
              <a:rPr lang="en-US" dirty="0" smtClean="0"/>
              <a:t> morphine, </a:t>
            </a:r>
            <a:r>
              <a:rPr lang="en-US" dirty="0" err="1" smtClean="0"/>
              <a:t>Ethinyl</a:t>
            </a:r>
            <a:r>
              <a:rPr lang="en-US" dirty="0" smtClean="0"/>
              <a:t> </a:t>
            </a:r>
            <a:r>
              <a:rPr lang="en-US" dirty="0" err="1" smtClean="0"/>
              <a:t>Estradiol</a:t>
            </a:r>
            <a:r>
              <a:rPr lang="en-US" dirty="0" smtClean="0"/>
              <a:t>, </a:t>
            </a:r>
            <a:r>
              <a:rPr lang="en-US" dirty="0" err="1" smtClean="0"/>
              <a:t>Homatropine</a:t>
            </a:r>
            <a:r>
              <a:rPr lang="en-US" dirty="0" smtClean="0"/>
              <a:t>, </a:t>
            </a:r>
            <a:r>
              <a:rPr lang="en-US" dirty="0" err="1" smtClean="0"/>
              <a:t>Ampicillin</a:t>
            </a:r>
            <a:r>
              <a:rPr lang="en-US" dirty="0" smtClean="0"/>
              <a:t> and Methyl testosterone.</a:t>
            </a:r>
          </a:p>
          <a:p>
            <a:r>
              <a:rPr lang="en-US" dirty="0" smtClean="0"/>
              <a:t>Most of the drugs used nowadays (such as </a:t>
            </a:r>
            <a:r>
              <a:rPr lang="en-US" dirty="0" err="1" smtClean="0"/>
              <a:t>antianxiety</a:t>
            </a:r>
            <a:r>
              <a:rPr lang="en-US" dirty="0" smtClean="0"/>
              <a:t> drugs, anti </a:t>
            </a:r>
            <a:r>
              <a:rPr lang="en-US" dirty="0" err="1" smtClean="0"/>
              <a:t>convulsants</a:t>
            </a:r>
            <a:r>
              <a:rPr lang="en-US" dirty="0" smtClean="0"/>
              <a:t>) are synthetic forms.</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smtClean="0"/>
              <a:t>References </a:t>
            </a:r>
            <a:endParaRPr lang="en-US" b="1" dirty="0"/>
          </a:p>
        </p:txBody>
      </p:sp>
      <p:sp>
        <p:nvSpPr>
          <p:cNvPr id="3" name="Content Placeholder 2"/>
          <p:cNvSpPr>
            <a:spLocks noGrp="1"/>
          </p:cNvSpPr>
          <p:nvPr>
            <p:ph sz="quarter" idx="1"/>
          </p:nvPr>
        </p:nvSpPr>
        <p:spPr/>
        <p:txBody>
          <a:bodyPr>
            <a:normAutofit/>
          </a:bodyPr>
          <a:lstStyle/>
          <a:p>
            <a:r>
              <a:rPr lang="en-US" sz="2400" i="1" dirty="0" smtClean="0"/>
              <a:t>Text Book of Pharmacognosy and </a:t>
            </a:r>
            <a:r>
              <a:rPr lang="en-US" sz="2400" i="1" dirty="0" err="1" smtClean="0"/>
              <a:t>Phytochemistry</a:t>
            </a:r>
            <a:r>
              <a:rPr lang="en-US" sz="2400" i="1" dirty="0" smtClean="0"/>
              <a:t> by</a:t>
            </a:r>
          </a:p>
          <a:p>
            <a:pPr>
              <a:buNone/>
            </a:pPr>
            <a:r>
              <a:rPr lang="en-US" sz="2400" i="1" dirty="0" smtClean="0"/>
              <a:t>	</a:t>
            </a:r>
            <a:r>
              <a:rPr lang="en-US" sz="2400" i="1" dirty="0" err="1" smtClean="0"/>
              <a:t>Biren</a:t>
            </a:r>
            <a:r>
              <a:rPr lang="en-US" sz="2400" i="1" dirty="0" smtClean="0"/>
              <a:t> N. Shah and A.K. Seth published by ELSEVIER, First edition, 2010.</a:t>
            </a:r>
          </a:p>
          <a:p>
            <a:pPr>
              <a:buFont typeface="Arial" pitchFamily="34" charset="0"/>
              <a:buChar char="•"/>
            </a:pPr>
            <a:r>
              <a:rPr lang="en-US" sz="2400" i="1" dirty="0" smtClean="0"/>
              <a:t>Text Book of Pharmacognosy and </a:t>
            </a:r>
            <a:r>
              <a:rPr lang="en-US" sz="2400" i="1" dirty="0" err="1" smtClean="0"/>
              <a:t>Phytochemistry</a:t>
            </a:r>
            <a:r>
              <a:rPr lang="en-US" sz="2400" i="1" dirty="0" smtClean="0"/>
              <a:t> – I by Sanjay </a:t>
            </a:r>
            <a:r>
              <a:rPr lang="en-US" sz="2400" i="1" dirty="0" err="1" smtClean="0"/>
              <a:t>Setia</a:t>
            </a:r>
            <a:r>
              <a:rPr lang="en-US" sz="2400" i="1" dirty="0" smtClean="0"/>
              <a:t>, Dr Praveen Kumar and </a:t>
            </a:r>
            <a:r>
              <a:rPr lang="en-US" sz="2400" i="1" dirty="0" err="1" smtClean="0"/>
              <a:t>Atul</a:t>
            </a:r>
            <a:r>
              <a:rPr lang="en-US" sz="2400" i="1" dirty="0" smtClean="0"/>
              <a:t> </a:t>
            </a:r>
            <a:r>
              <a:rPr lang="en-US" sz="2400" i="1" dirty="0" err="1" smtClean="0"/>
              <a:t>Kabra</a:t>
            </a:r>
            <a:r>
              <a:rPr lang="en-US" sz="2400" i="1" dirty="0" smtClean="0"/>
              <a:t> published by </a:t>
            </a:r>
            <a:r>
              <a:rPr lang="en-US" sz="2400" i="1" dirty="0" err="1" smtClean="0"/>
              <a:t>S.Vikas</a:t>
            </a:r>
            <a:r>
              <a:rPr lang="en-US" sz="2400" i="1" dirty="0" smtClean="0"/>
              <a:t> and Company,2019.</a:t>
            </a:r>
          </a:p>
          <a:p>
            <a:pPr>
              <a:buFont typeface="Arial" pitchFamily="34" charset="0"/>
              <a:buChar char="•"/>
            </a:pPr>
            <a:r>
              <a:rPr lang="en-US" sz="2400" i="1" dirty="0" smtClean="0"/>
              <a:t>Pharmacognosy by C.K. </a:t>
            </a:r>
            <a:r>
              <a:rPr lang="en-US" sz="2400" i="1" dirty="0" err="1" smtClean="0"/>
              <a:t>Kokate</a:t>
            </a:r>
            <a:r>
              <a:rPr lang="en-US" sz="2400" i="1" dirty="0" smtClean="0"/>
              <a:t>, A.P. </a:t>
            </a:r>
            <a:r>
              <a:rPr lang="en-US" sz="2400" i="1" dirty="0" err="1" smtClean="0"/>
              <a:t>Purohit</a:t>
            </a:r>
            <a:r>
              <a:rPr lang="en-US" sz="2400" i="1" dirty="0" smtClean="0"/>
              <a:t> and S.B. </a:t>
            </a:r>
            <a:r>
              <a:rPr lang="en-US" sz="2400" i="1" dirty="0" err="1" smtClean="0"/>
              <a:t>Gokhale</a:t>
            </a:r>
            <a:r>
              <a:rPr lang="en-US" sz="2400" i="1" dirty="0" smtClean="0"/>
              <a:t> published by </a:t>
            </a:r>
            <a:r>
              <a:rPr lang="en-US" sz="2400" i="1" dirty="0" err="1" smtClean="0"/>
              <a:t>Nirali</a:t>
            </a:r>
            <a:r>
              <a:rPr lang="en-US" sz="2400" i="1" dirty="0" smtClean="0"/>
              <a:t> </a:t>
            </a:r>
            <a:r>
              <a:rPr lang="en-US" sz="2400" i="1" dirty="0" err="1" smtClean="0"/>
              <a:t>Prakashan</a:t>
            </a:r>
            <a:r>
              <a:rPr lang="en-US" sz="2400" i="1" dirty="0" smtClean="0"/>
              <a:t>, 27 edition,2004.</a:t>
            </a:r>
          </a:p>
          <a:p>
            <a:r>
              <a:rPr lang="en-US" sz="2400" i="1" dirty="0" smtClean="0"/>
              <a:t>http://www.bspublications.net</a:t>
            </a:r>
          </a:p>
          <a:p>
            <a:r>
              <a:rPr lang="en-US" sz="2400" i="1" dirty="0" smtClean="0"/>
              <a:t>http:// </a:t>
            </a:r>
            <a:r>
              <a:rPr lang="en-US" sz="2400" i="1" dirty="0" smtClean="0"/>
              <a:t>howmed.net/sources-of-drugs</a:t>
            </a:r>
            <a:endParaRPr lang="en-US" sz="2400" i="1" dirty="0" smtClean="0"/>
          </a:p>
          <a:p>
            <a:pPr>
              <a:buFont typeface="Arial" pitchFamily="34" charset="0"/>
              <a:buChar char="•"/>
            </a:pPr>
            <a:endParaRPr lang="en-US"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http://</a:t>
            </a:r>
            <a:r>
              <a:rPr lang="en-US" dirty="0" smtClean="0"/>
              <a:t>www.bspublications.net</a:t>
            </a:r>
          </a:p>
          <a:p>
            <a:r>
              <a:rPr lang="en-US" dirty="0" smtClean="0"/>
              <a:t>http:// </a:t>
            </a:r>
            <a:r>
              <a:rPr lang="en-US" dirty="0" smtClean="0"/>
              <a:t>howmed.net/pharmacology/sources-of-drugs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b="1" dirty="0" smtClean="0"/>
              <a:t>Sources of Crude Drugs </a:t>
            </a:r>
            <a:endParaRPr lang="en-US" b="1" dirty="0"/>
          </a:p>
        </p:txBody>
      </p:sp>
      <p:sp>
        <p:nvSpPr>
          <p:cNvPr id="3" name="Content Placeholder 2"/>
          <p:cNvSpPr>
            <a:spLocks noGrp="1"/>
          </p:cNvSpPr>
          <p:nvPr>
            <p:ph sz="quarter" idx="1"/>
          </p:nvPr>
        </p:nvSpPr>
        <p:spPr>
          <a:xfrm>
            <a:off x="457200" y="1219200"/>
            <a:ext cx="8229600" cy="5105400"/>
          </a:xfrm>
        </p:spPr>
        <p:txBody>
          <a:bodyPr>
            <a:normAutofit fontScale="62500" lnSpcReduction="20000"/>
          </a:bodyPr>
          <a:lstStyle/>
          <a:p>
            <a:pPr>
              <a:buNone/>
            </a:pPr>
            <a:r>
              <a:rPr lang="en-US" sz="3200" b="1" dirty="0" smtClean="0"/>
              <a:t>CRUDE  DRUGS</a:t>
            </a:r>
          </a:p>
          <a:p>
            <a:pPr algn="just">
              <a:lnSpc>
                <a:spcPct val="170000"/>
              </a:lnSpc>
            </a:pPr>
            <a:r>
              <a:rPr lang="en-US" sz="3800" b="1" dirty="0" smtClean="0"/>
              <a:t>C</a:t>
            </a:r>
            <a:r>
              <a:rPr lang="en-US" dirty="0" smtClean="0"/>
              <a:t>rude drugs are the drugs, which are obtained from natural sources like plant, insects, animals and minerals. They should be used as such as they occur in nature without any processing except, collection, drying and size reduction.</a:t>
            </a:r>
          </a:p>
          <a:p>
            <a:pPr algn="just">
              <a:lnSpc>
                <a:spcPct val="170000"/>
              </a:lnSpc>
            </a:pPr>
            <a:r>
              <a:rPr lang="en-US" dirty="0" smtClean="0"/>
              <a:t>Crude drugs are also defined as drugs that have not been advanced in value or improved in condition by shredding, grinding, chipping, crushing, distilling, evaporating, extracting, artificial mixing with other substances or any other process beyond that which is essential to its proper packing and to prevention of decay or deterioration during manufacturing.</a:t>
            </a:r>
          </a:p>
          <a:p>
            <a:pPr algn="just">
              <a:lnSpc>
                <a:spcPct val="170000"/>
              </a:lnSpc>
            </a:pPr>
            <a:r>
              <a:rPr lang="en-US" dirty="0" smtClean="0"/>
              <a:t>Crude drugs and their constituents are commonly used as therapeutic agents. Source of crude drugs are plant (</a:t>
            </a:r>
            <a:r>
              <a:rPr lang="en-US" dirty="0" err="1" smtClean="0"/>
              <a:t>senna</a:t>
            </a:r>
            <a:r>
              <a:rPr lang="en-US" dirty="0" smtClean="0"/>
              <a:t>, opium, digitalis and Clove), Animal (Musk, Honey, Shark liver Oil) and Mineral (Shilajit, Talc, Bentonite).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533401"/>
            <a:ext cx="8153400" cy="6140142"/>
          </a:xfrm>
          <a:prstGeom prst="rect">
            <a:avLst/>
          </a:prstGeom>
        </p:spPr>
        <p:txBody>
          <a:bodyPr wrap="square">
            <a:spAutoFit/>
          </a:bodyPr>
          <a:lstStyle/>
          <a:p>
            <a:pPr algn="just">
              <a:lnSpc>
                <a:spcPct val="150000"/>
              </a:lnSpc>
            </a:pPr>
            <a:r>
              <a:rPr lang="en-US" dirty="0" smtClean="0"/>
              <a:t> Drugs are obtained from six major sources:</a:t>
            </a:r>
          </a:p>
          <a:p>
            <a:pPr marL="342900" indent="-342900" algn="just">
              <a:lnSpc>
                <a:spcPct val="150000"/>
              </a:lnSpc>
              <a:buFont typeface="+mj-lt"/>
              <a:buAutoNum type="arabicPeriod"/>
            </a:pPr>
            <a:r>
              <a:rPr lang="en-US" dirty="0" smtClean="0"/>
              <a:t>Plant sources</a:t>
            </a:r>
          </a:p>
          <a:p>
            <a:pPr marL="342900" indent="-342900" algn="just">
              <a:lnSpc>
                <a:spcPct val="150000"/>
              </a:lnSpc>
              <a:buFont typeface="+mj-lt"/>
              <a:buAutoNum type="arabicPeriod"/>
            </a:pPr>
            <a:r>
              <a:rPr lang="en-US" dirty="0" smtClean="0"/>
              <a:t>Animal sources</a:t>
            </a:r>
          </a:p>
          <a:p>
            <a:pPr marL="342900" indent="-342900" algn="just">
              <a:lnSpc>
                <a:spcPct val="150000"/>
              </a:lnSpc>
              <a:buFont typeface="+mj-lt"/>
              <a:buAutoNum type="arabicPeriod"/>
            </a:pPr>
            <a:r>
              <a:rPr lang="en-US" dirty="0" smtClean="0"/>
              <a:t>Mineral/ Earth sources</a:t>
            </a:r>
          </a:p>
          <a:p>
            <a:pPr marL="342900" indent="-342900" algn="just">
              <a:lnSpc>
                <a:spcPct val="150000"/>
              </a:lnSpc>
              <a:buFont typeface="+mj-lt"/>
              <a:buAutoNum type="arabicPeriod"/>
            </a:pPr>
            <a:r>
              <a:rPr lang="en-US" dirty="0" smtClean="0"/>
              <a:t>Microbiological sources</a:t>
            </a:r>
          </a:p>
          <a:p>
            <a:pPr marL="342900" indent="-342900" algn="just">
              <a:lnSpc>
                <a:spcPct val="150000"/>
              </a:lnSpc>
              <a:buFont typeface="+mj-lt"/>
              <a:buAutoNum type="arabicPeriod"/>
            </a:pPr>
            <a:r>
              <a:rPr lang="en-US" dirty="0" smtClean="0"/>
              <a:t>Recombinant DNA technology/ Tissue culture </a:t>
            </a:r>
          </a:p>
          <a:p>
            <a:pPr marL="342900" indent="-342900" algn="just">
              <a:lnSpc>
                <a:spcPct val="150000"/>
              </a:lnSpc>
              <a:buFont typeface="+mj-lt"/>
              <a:buAutoNum type="arabicPeriod"/>
            </a:pPr>
            <a:r>
              <a:rPr lang="en-US" dirty="0" smtClean="0"/>
              <a:t>Semi synthetic sources/ Synthetic sources</a:t>
            </a:r>
          </a:p>
          <a:p>
            <a:pPr marL="342900" indent="-342900" algn="just">
              <a:lnSpc>
                <a:spcPct val="150000"/>
              </a:lnSpc>
            </a:pPr>
            <a:endParaRPr lang="en-US" dirty="0" smtClean="0"/>
          </a:p>
          <a:p>
            <a:pPr algn="just">
              <a:lnSpc>
                <a:spcPct val="150000"/>
              </a:lnSpc>
            </a:pPr>
            <a:r>
              <a:rPr lang="en-US" sz="2800" dirty="0" smtClean="0"/>
              <a:t>1. </a:t>
            </a:r>
            <a:r>
              <a:rPr lang="en-US" sz="2800" b="1" dirty="0" smtClean="0"/>
              <a:t>Higher plants as sources of crude drugs –</a:t>
            </a:r>
          </a:p>
          <a:p>
            <a:pPr algn="just">
              <a:lnSpc>
                <a:spcPct val="150000"/>
              </a:lnSpc>
            </a:pPr>
            <a:endParaRPr lang="en-US" dirty="0" smtClean="0"/>
          </a:p>
          <a:p>
            <a:pPr lvl="0" algn="just">
              <a:lnSpc>
                <a:spcPct val="150000"/>
              </a:lnSpc>
            </a:pPr>
            <a:r>
              <a:rPr lang="en-US" dirty="0" smtClean="0"/>
              <a:t>Plant source is the oldest source of drugs. Most of the drugs in ancient times were derived from plants. Almost all parts of the plants are used i.e. leaves, stem, bark, fruits and roots. Significant number of synthetic drugs obtained from natural precursors.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6324600"/>
          </a:xfrm>
        </p:spPr>
        <p:txBody>
          <a:bodyPr>
            <a:normAutofit fontScale="55000" lnSpcReduction="20000"/>
          </a:bodyPr>
          <a:lstStyle/>
          <a:p>
            <a:pPr marL="514350" indent="-514350" algn="just">
              <a:buNone/>
            </a:pPr>
            <a:r>
              <a:rPr lang="en-US" sz="3300" b="1" smtClean="0"/>
              <a:t>A.	Leaves</a:t>
            </a:r>
            <a:r>
              <a:rPr lang="en-US" sz="3300" b="1" dirty="0" smtClean="0"/>
              <a:t>:</a:t>
            </a:r>
          </a:p>
          <a:p>
            <a:pPr algn="just">
              <a:lnSpc>
                <a:spcPct val="170000"/>
              </a:lnSpc>
              <a:spcBef>
                <a:spcPts val="0"/>
              </a:spcBef>
            </a:pPr>
            <a:r>
              <a:rPr lang="en-US" sz="3300" dirty="0" smtClean="0"/>
              <a:t>The leaves of </a:t>
            </a:r>
            <a:r>
              <a:rPr lang="en-US" sz="3300" i="1" dirty="0" smtClean="0"/>
              <a:t>Digitalis </a:t>
            </a:r>
            <a:r>
              <a:rPr lang="en-US" sz="3300" i="1" dirty="0" err="1" smtClean="0"/>
              <a:t>Purpurea</a:t>
            </a:r>
            <a:r>
              <a:rPr lang="en-US" sz="3300" i="1" dirty="0" smtClean="0"/>
              <a:t> </a:t>
            </a:r>
            <a:r>
              <a:rPr lang="en-US" sz="3300" dirty="0" smtClean="0"/>
              <a:t>are the source of </a:t>
            </a:r>
            <a:r>
              <a:rPr lang="en-US" sz="3300" dirty="0" err="1" smtClean="0"/>
              <a:t>Digitoxin</a:t>
            </a:r>
            <a:r>
              <a:rPr lang="en-US" sz="3300" dirty="0" smtClean="0"/>
              <a:t> and </a:t>
            </a:r>
            <a:r>
              <a:rPr lang="en-US" sz="3300" dirty="0" err="1" smtClean="0"/>
              <a:t>Digoxin</a:t>
            </a:r>
            <a:r>
              <a:rPr lang="en-US" sz="3300" dirty="0" smtClean="0"/>
              <a:t>, which are cardiac glycosides.</a:t>
            </a:r>
          </a:p>
          <a:p>
            <a:pPr algn="just">
              <a:lnSpc>
                <a:spcPct val="170000"/>
              </a:lnSpc>
              <a:spcBef>
                <a:spcPts val="0"/>
              </a:spcBef>
            </a:pPr>
            <a:r>
              <a:rPr lang="en-US" sz="3300" dirty="0" smtClean="0"/>
              <a:t>Leaves of Eucalyptus give oil of Eucalyptus, which is important component of cough syrup.</a:t>
            </a:r>
          </a:p>
          <a:p>
            <a:pPr algn="just">
              <a:lnSpc>
                <a:spcPct val="170000"/>
              </a:lnSpc>
              <a:spcBef>
                <a:spcPts val="0"/>
              </a:spcBef>
            </a:pPr>
            <a:r>
              <a:rPr lang="en-US" sz="3300" dirty="0" smtClean="0"/>
              <a:t>Tobacco leaves give nicotine.</a:t>
            </a:r>
          </a:p>
          <a:p>
            <a:pPr algn="just">
              <a:lnSpc>
                <a:spcPct val="170000"/>
              </a:lnSpc>
              <a:spcBef>
                <a:spcPts val="0"/>
              </a:spcBef>
            </a:pPr>
            <a:r>
              <a:rPr lang="en-US" sz="3300" i="1" dirty="0" err="1" smtClean="0"/>
              <a:t>Atropa</a:t>
            </a:r>
            <a:r>
              <a:rPr lang="en-US" sz="3300" i="1" dirty="0" smtClean="0"/>
              <a:t> belladonna </a:t>
            </a:r>
            <a:r>
              <a:rPr lang="en-US" sz="3300" dirty="0" smtClean="0"/>
              <a:t>gives atropine.</a:t>
            </a:r>
          </a:p>
          <a:p>
            <a:pPr algn="just">
              <a:lnSpc>
                <a:spcPct val="170000"/>
              </a:lnSpc>
              <a:spcBef>
                <a:spcPts val="0"/>
              </a:spcBef>
              <a:buNone/>
            </a:pPr>
            <a:r>
              <a:rPr lang="en-US" sz="3300" b="1" dirty="0" smtClean="0"/>
              <a:t>B.    Flowers:</a:t>
            </a:r>
          </a:p>
          <a:p>
            <a:pPr algn="just">
              <a:lnSpc>
                <a:spcPct val="170000"/>
              </a:lnSpc>
              <a:spcBef>
                <a:spcPts val="0"/>
              </a:spcBef>
            </a:pPr>
            <a:r>
              <a:rPr lang="en-US" sz="3300" dirty="0" smtClean="0"/>
              <a:t>Poppy </a:t>
            </a:r>
            <a:r>
              <a:rPr lang="en-US" sz="3300" i="1" dirty="0" err="1" smtClean="0"/>
              <a:t>Papaver</a:t>
            </a:r>
            <a:r>
              <a:rPr lang="en-US" sz="3300" i="1" dirty="0" smtClean="0"/>
              <a:t> </a:t>
            </a:r>
            <a:r>
              <a:rPr lang="en-US" sz="3300" i="1" dirty="0" err="1" smtClean="0"/>
              <a:t>somniferum</a:t>
            </a:r>
            <a:r>
              <a:rPr lang="en-US" sz="3300" i="1" dirty="0" smtClean="0"/>
              <a:t> </a:t>
            </a:r>
            <a:r>
              <a:rPr lang="en-US" sz="3300" dirty="0" smtClean="0"/>
              <a:t>gives morphine (</a:t>
            </a:r>
            <a:r>
              <a:rPr lang="en-US" sz="3300" dirty="0" err="1" smtClean="0"/>
              <a:t>opoid</a:t>
            </a:r>
            <a:r>
              <a:rPr lang="en-US" sz="3300" dirty="0" smtClean="0"/>
              <a:t>)</a:t>
            </a:r>
          </a:p>
          <a:p>
            <a:pPr algn="just">
              <a:lnSpc>
                <a:spcPct val="170000"/>
              </a:lnSpc>
              <a:spcBef>
                <a:spcPts val="0"/>
              </a:spcBef>
            </a:pPr>
            <a:r>
              <a:rPr lang="en-US" sz="3300" i="1" dirty="0" err="1" smtClean="0"/>
              <a:t>Vinca</a:t>
            </a:r>
            <a:r>
              <a:rPr lang="en-US" sz="3300" i="1" dirty="0" smtClean="0"/>
              <a:t> </a:t>
            </a:r>
            <a:r>
              <a:rPr lang="en-US" sz="3300" i="1" dirty="0" err="1" smtClean="0"/>
              <a:t>rosea</a:t>
            </a:r>
            <a:r>
              <a:rPr lang="en-US" sz="3300" i="1" dirty="0" smtClean="0"/>
              <a:t> </a:t>
            </a:r>
            <a:r>
              <a:rPr lang="en-US" sz="3300" dirty="0" smtClean="0"/>
              <a:t>gives </a:t>
            </a:r>
            <a:r>
              <a:rPr lang="en-US" sz="3300" dirty="0" err="1" smtClean="0"/>
              <a:t>vincristine</a:t>
            </a:r>
            <a:r>
              <a:rPr lang="en-US" sz="3300" dirty="0" smtClean="0"/>
              <a:t> and </a:t>
            </a:r>
            <a:r>
              <a:rPr lang="en-US" sz="3300" dirty="0" err="1" smtClean="0"/>
              <a:t>vinblastine</a:t>
            </a:r>
            <a:endParaRPr lang="en-US" sz="3300" dirty="0" smtClean="0"/>
          </a:p>
          <a:p>
            <a:pPr algn="just">
              <a:lnSpc>
                <a:spcPct val="170000"/>
              </a:lnSpc>
              <a:spcBef>
                <a:spcPts val="0"/>
              </a:spcBef>
            </a:pPr>
            <a:r>
              <a:rPr lang="en-US" sz="3300" dirty="0" smtClean="0"/>
              <a:t>Rose gives rose water used as tonic.</a:t>
            </a:r>
          </a:p>
          <a:p>
            <a:pPr algn="just">
              <a:lnSpc>
                <a:spcPct val="170000"/>
              </a:lnSpc>
              <a:spcBef>
                <a:spcPts val="0"/>
              </a:spcBef>
              <a:buNone/>
            </a:pPr>
            <a:r>
              <a:rPr lang="en-US" sz="3300" b="1" dirty="0" smtClean="0"/>
              <a:t>C.	Fruits:</a:t>
            </a:r>
          </a:p>
          <a:p>
            <a:pPr algn="just">
              <a:lnSpc>
                <a:spcPct val="170000"/>
              </a:lnSpc>
              <a:spcBef>
                <a:spcPts val="0"/>
              </a:spcBef>
            </a:pPr>
            <a:r>
              <a:rPr lang="en-US" sz="3300" dirty="0" err="1" smtClean="0"/>
              <a:t>Senna</a:t>
            </a:r>
            <a:r>
              <a:rPr lang="en-US" sz="3300" dirty="0" smtClean="0"/>
              <a:t> pod gives </a:t>
            </a:r>
            <a:r>
              <a:rPr lang="en-US" sz="3300" dirty="0" err="1" smtClean="0"/>
              <a:t>anthracine</a:t>
            </a:r>
            <a:r>
              <a:rPr lang="en-US" sz="3300" dirty="0" smtClean="0"/>
              <a:t>, which is a purgative (used in constipation)</a:t>
            </a:r>
          </a:p>
          <a:p>
            <a:pPr algn="just">
              <a:lnSpc>
                <a:spcPct val="170000"/>
              </a:lnSpc>
              <a:spcBef>
                <a:spcPts val="0"/>
              </a:spcBef>
            </a:pPr>
            <a:r>
              <a:rPr lang="en-US" sz="3300" dirty="0" err="1" smtClean="0"/>
              <a:t>Calabar</a:t>
            </a:r>
            <a:r>
              <a:rPr lang="en-US" sz="3300" dirty="0" smtClean="0"/>
              <a:t> beans give </a:t>
            </a:r>
            <a:r>
              <a:rPr lang="en-US" sz="3300" dirty="0" err="1" smtClean="0"/>
              <a:t>physostigmine</a:t>
            </a:r>
            <a:r>
              <a:rPr lang="en-US" sz="3300" dirty="0" smtClean="0"/>
              <a:t>, which is </a:t>
            </a:r>
            <a:r>
              <a:rPr lang="en-US" sz="3300" dirty="0" err="1" smtClean="0"/>
              <a:t>cholinomimetic</a:t>
            </a:r>
            <a:r>
              <a:rPr lang="en-US" sz="3300" dirty="0" smtClean="0"/>
              <a:t> agent.</a:t>
            </a:r>
          </a:p>
          <a:p>
            <a:pPr algn="just">
              <a:lnSpc>
                <a:spcPct val="170000"/>
              </a:lnSpc>
              <a:spcBef>
                <a:spcPts val="0"/>
              </a:spcBef>
            </a:pPr>
            <a:endParaRPr lang="en-US" sz="3300" dirty="0" smtClean="0"/>
          </a:p>
          <a:p>
            <a:pPr algn="just">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52400"/>
            <a:ext cx="8382000" cy="6477000"/>
          </a:xfrm>
        </p:spPr>
        <p:txBody>
          <a:bodyPr>
            <a:normAutofit fontScale="32500" lnSpcReduction="20000"/>
          </a:bodyPr>
          <a:lstStyle/>
          <a:p>
            <a:pPr marL="514350" indent="-514350" algn="just">
              <a:lnSpc>
                <a:spcPct val="170000"/>
              </a:lnSpc>
              <a:buNone/>
            </a:pPr>
            <a:r>
              <a:rPr lang="en-US" b="1" dirty="0" smtClean="0"/>
              <a:t>D</a:t>
            </a:r>
            <a:r>
              <a:rPr lang="en-US" sz="3800" b="1" dirty="0" smtClean="0"/>
              <a:t>.    Seeds:</a:t>
            </a:r>
          </a:p>
          <a:p>
            <a:pPr algn="just">
              <a:lnSpc>
                <a:spcPct val="170000"/>
              </a:lnSpc>
            </a:pPr>
            <a:r>
              <a:rPr lang="en-US" sz="3800" dirty="0" smtClean="0"/>
              <a:t>Seeds of </a:t>
            </a:r>
            <a:r>
              <a:rPr lang="en-US" sz="3800" dirty="0" err="1" smtClean="0"/>
              <a:t>Nux</a:t>
            </a:r>
            <a:r>
              <a:rPr lang="en-US" sz="3800" dirty="0" smtClean="0"/>
              <a:t> </a:t>
            </a:r>
            <a:r>
              <a:rPr lang="en-US" sz="3800" dirty="0" err="1" smtClean="0"/>
              <a:t>Vomica</a:t>
            </a:r>
            <a:r>
              <a:rPr lang="en-US" sz="3800" dirty="0" smtClean="0"/>
              <a:t> give strychnine, which is a CNS stimulant.</a:t>
            </a:r>
          </a:p>
          <a:p>
            <a:pPr algn="just">
              <a:lnSpc>
                <a:spcPct val="170000"/>
              </a:lnSpc>
            </a:pPr>
            <a:r>
              <a:rPr lang="en-US" sz="3800" dirty="0" smtClean="0"/>
              <a:t>Castor oil seeds give castor oil.</a:t>
            </a:r>
          </a:p>
          <a:p>
            <a:pPr algn="just">
              <a:lnSpc>
                <a:spcPct val="170000"/>
              </a:lnSpc>
            </a:pPr>
            <a:r>
              <a:rPr lang="en-US" sz="3800" dirty="0" err="1" smtClean="0"/>
              <a:t>Calabar</a:t>
            </a:r>
            <a:r>
              <a:rPr lang="en-US" sz="3800" dirty="0" smtClean="0"/>
              <a:t> beans give </a:t>
            </a:r>
            <a:r>
              <a:rPr lang="en-US" sz="3800" dirty="0" err="1" smtClean="0"/>
              <a:t>Physostigmine</a:t>
            </a:r>
            <a:r>
              <a:rPr lang="en-US" sz="3800" dirty="0" smtClean="0"/>
              <a:t>, which is a </a:t>
            </a:r>
            <a:r>
              <a:rPr lang="en-US" sz="3800" dirty="0" err="1" smtClean="0"/>
              <a:t>cholinomimetic</a:t>
            </a:r>
            <a:r>
              <a:rPr lang="en-US" sz="3800" dirty="0" smtClean="0"/>
              <a:t> drug.</a:t>
            </a:r>
          </a:p>
          <a:p>
            <a:pPr algn="just">
              <a:lnSpc>
                <a:spcPct val="170000"/>
              </a:lnSpc>
              <a:buNone/>
            </a:pPr>
            <a:r>
              <a:rPr lang="en-US" sz="3800" b="1" dirty="0" smtClean="0"/>
              <a:t>E.	Roots:</a:t>
            </a:r>
          </a:p>
          <a:p>
            <a:pPr algn="just">
              <a:lnSpc>
                <a:spcPct val="170000"/>
              </a:lnSpc>
            </a:pPr>
            <a:r>
              <a:rPr lang="en-US" sz="3800" dirty="0" err="1" smtClean="0"/>
              <a:t>Ipecacuanha</a:t>
            </a:r>
            <a:r>
              <a:rPr lang="en-US" sz="3800" dirty="0" smtClean="0"/>
              <a:t> root gives Emetine, used to induce vomiting as in accidental poisoning. It also has </a:t>
            </a:r>
            <a:r>
              <a:rPr lang="en-US" sz="3800" dirty="0" err="1" smtClean="0"/>
              <a:t>amoebicidal</a:t>
            </a:r>
            <a:r>
              <a:rPr lang="en-US" sz="3800" dirty="0" smtClean="0"/>
              <a:t> properties.</a:t>
            </a:r>
          </a:p>
          <a:p>
            <a:pPr algn="just">
              <a:lnSpc>
                <a:spcPct val="170000"/>
              </a:lnSpc>
            </a:pPr>
            <a:r>
              <a:rPr lang="en-US" sz="3800" i="1" dirty="0" err="1" smtClean="0"/>
              <a:t>Rauwolfia</a:t>
            </a:r>
            <a:r>
              <a:rPr lang="en-US" sz="3800" i="1" dirty="0" smtClean="0"/>
              <a:t> </a:t>
            </a:r>
            <a:r>
              <a:rPr lang="en-US" sz="3800" i="1" dirty="0" err="1" smtClean="0"/>
              <a:t>serpentina</a:t>
            </a:r>
            <a:r>
              <a:rPr lang="en-US" sz="3800" i="1" dirty="0" smtClean="0"/>
              <a:t> </a:t>
            </a:r>
            <a:r>
              <a:rPr lang="en-US" sz="3800" dirty="0" smtClean="0"/>
              <a:t>gives </a:t>
            </a:r>
            <a:r>
              <a:rPr lang="en-US" sz="3800" dirty="0" err="1" smtClean="0"/>
              <a:t>reserpine</a:t>
            </a:r>
            <a:r>
              <a:rPr lang="en-US" sz="3800" dirty="0" smtClean="0"/>
              <a:t>, a </a:t>
            </a:r>
            <a:r>
              <a:rPr lang="en-US" sz="3800" dirty="0" err="1" smtClean="0"/>
              <a:t>hypotensive</a:t>
            </a:r>
            <a:r>
              <a:rPr lang="en-US" sz="3800" dirty="0" smtClean="0"/>
              <a:t> agent.</a:t>
            </a:r>
          </a:p>
          <a:p>
            <a:pPr algn="just">
              <a:lnSpc>
                <a:spcPct val="170000"/>
              </a:lnSpc>
            </a:pPr>
            <a:r>
              <a:rPr lang="en-US" sz="3800" dirty="0" err="1" smtClean="0"/>
              <a:t>Reserpine</a:t>
            </a:r>
            <a:r>
              <a:rPr lang="en-US" sz="3800" dirty="0" smtClean="0"/>
              <a:t> was used for hypertension treatment.</a:t>
            </a:r>
          </a:p>
          <a:p>
            <a:pPr marL="514350" indent="-514350" algn="just">
              <a:lnSpc>
                <a:spcPct val="170000"/>
              </a:lnSpc>
              <a:buNone/>
            </a:pPr>
            <a:r>
              <a:rPr lang="en-US" sz="3800" b="1" dirty="0" smtClean="0"/>
              <a:t>F.      Bark:</a:t>
            </a:r>
          </a:p>
          <a:p>
            <a:pPr algn="just">
              <a:lnSpc>
                <a:spcPct val="170000"/>
              </a:lnSpc>
            </a:pPr>
            <a:r>
              <a:rPr lang="en-US" sz="3800" dirty="0" smtClean="0"/>
              <a:t>Cinchona bark gives quinine and </a:t>
            </a:r>
            <a:r>
              <a:rPr lang="en-US" sz="3800" dirty="0" err="1" smtClean="0"/>
              <a:t>quinidine</a:t>
            </a:r>
            <a:r>
              <a:rPr lang="en-US" sz="3800" dirty="0" smtClean="0"/>
              <a:t>, which are </a:t>
            </a:r>
            <a:r>
              <a:rPr lang="en-US" sz="3800" dirty="0" err="1" smtClean="0"/>
              <a:t>antimalarial</a:t>
            </a:r>
            <a:r>
              <a:rPr lang="en-US" sz="3800" dirty="0" smtClean="0"/>
              <a:t> drugs. </a:t>
            </a:r>
            <a:r>
              <a:rPr lang="en-US" sz="3800" dirty="0" err="1" smtClean="0"/>
              <a:t>Quinidine</a:t>
            </a:r>
            <a:r>
              <a:rPr lang="en-US" sz="3800" dirty="0" smtClean="0"/>
              <a:t> also has </a:t>
            </a:r>
            <a:r>
              <a:rPr lang="en-US" sz="3800" dirty="0" err="1" smtClean="0"/>
              <a:t>antiarrythmic</a:t>
            </a:r>
            <a:r>
              <a:rPr lang="en-US" sz="3800" dirty="0" smtClean="0"/>
              <a:t> properties.</a:t>
            </a:r>
          </a:p>
          <a:p>
            <a:pPr algn="just">
              <a:lnSpc>
                <a:spcPct val="170000"/>
              </a:lnSpc>
            </a:pPr>
            <a:r>
              <a:rPr lang="en-US" sz="3800" i="1" dirty="0" err="1" smtClean="0"/>
              <a:t>Atropa</a:t>
            </a:r>
            <a:r>
              <a:rPr lang="en-US" sz="3800" i="1" dirty="0" smtClean="0"/>
              <a:t> belladonna </a:t>
            </a:r>
            <a:r>
              <a:rPr lang="en-US" sz="3800" dirty="0" smtClean="0"/>
              <a:t>gives atropine, which is </a:t>
            </a:r>
            <a:r>
              <a:rPr lang="en-US" sz="3800" dirty="0" err="1" smtClean="0"/>
              <a:t>anticholinergic</a:t>
            </a:r>
            <a:r>
              <a:rPr lang="en-US" sz="3800" dirty="0" smtClean="0"/>
              <a:t>.</a:t>
            </a:r>
          </a:p>
          <a:p>
            <a:pPr algn="just">
              <a:lnSpc>
                <a:spcPct val="170000"/>
              </a:lnSpc>
            </a:pPr>
            <a:r>
              <a:rPr lang="en-US" sz="3800" i="1" dirty="0" err="1" smtClean="0"/>
              <a:t>Hyoscyamus</a:t>
            </a:r>
            <a:r>
              <a:rPr lang="en-US" sz="3800" i="1" dirty="0" smtClean="0"/>
              <a:t> Niger </a:t>
            </a:r>
            <a:r>
              <a:rPr lang="en-US" sz="3800" dirty="0" smtClean="0"/>
              <a:t>gives </a:t>
            </a:r>
            <a:r>
              <a:rPr lang="en-US" sz="3800" dirty="0" err="1" smtClean="0"/>
              <a:t>Hyosine</a:t>
            </a:r>
            <a:r>
              <a:rPr lang="en-US" sz="3800" dirty="0" smtClean="0"/>
              <a:t>, which is also </a:t>
            </a:r>
            <a:r>
              <a:rPr lang="en-US" sz="3800" dirty="0" err="1" smtClean="0"/>
              <a:t>anticholinergic</a:t>
            </a:r>
            <a:r>
              <a:rPr lang="en-US" sz="3800" dirty="0" smtClean="0"/>
              <a:t>.</a:t>
            </a:r>
          </a:p>
          <a:p>
            <a:pPr algn="just">
              <a:lnSpc>
                <a:spcPct val="170000"/>
              </a:lnSpc>
              <a:buNone/>
            </a:pPr>
            <a:r>
              <a:rPr lang="en-US" sz="3800" b="1" dirty="0" smtClean="0"/>
              <a:t>G.	Stem:</a:t>
            </a:r>
          </a:p>
          <a:p>
            <a:pPr algn="just">
              <a:lnSpc>
                <a:spcPct val="170000"/>
              </a:lnSpc>
            </a:pPr>
            <a:r>
              <a:rPr lang="en-US" sz="3800" i="1" dirty="0" err="1" smtClean="0"/>
              <a:t>Chondrodendron</a:t>
            </a:r>
            <a:r>
              <a:rPr lang="en-US" sz="3800" i="1" dirty="0" smtClean="0"/>
              <a:t> </a:t>
            </a:r>
            <a:r>
              <a:rPr lang="en-US" sz="3800" i="1" dirty="0" err="1" smtClean="0"/>
              <a:t>tomentosum</a:t>
            </a:r>
            <a:r>
              <a:rPr lang="en-US" sz="3800" i="1" dirty="0" smtClean="0"/>
              <a:t> </a:t>
            </a:r>
            <a:r>
              <a:rPr lang="en-US" sz="3800" dirty="0" smtClean="0"/>
              <a:t>gives </a:t>
            </a:r>
            <a:r>
              <a:rPr lang="en-US" sz="3800" dirty="0" err="1" smtClean="0"/>
              <a:t>tuboqurarine</a:t>
            </a:r>
            <a:r>
              <a:rPr lang="en-US" sz="3800" dirty="0" smtClean="0"/>
              <a:t>, which is skeletal muscle relaxant used in general anesthesia</a:t>
            </a:r>
            <a:endParaRPr lang="en-US" sz="3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2800" b="1" dirty="0" smtClean="0">
                <a:solidFill>
                  <a:schemeClr val="tx1"/>
                </a:solidFill>
              </a:rPr>
              <a:t>2. Animal as source of drug</a:t>
            </a:r>
            <a:endParaRPr lang="en-US" sz="2800" b="1" dirty="0">
              <a:solidFill>
                <a:schemeClr val="tx1"/>
              </a:solidFill>
            </a:endParaRPr>
          </a:p>
        </p:txBody>
      </p:sp>
      <p:sp>
        <p:nvSpPr>
          <p:cNvPr id="3" name="Content Placeholder 2"/>
          <p:cNvSpPr>
            <a:spLocks noGrp="1"/>
          </p:cNvSpPr>
          <p:nvPr>
            <p:ph sz="quarter" idx="1"/>
          </p:nvPr>
        </p:nvSpPr>
        <p:spPr>
          <a:xfrm>
            <a:off x="228600" y="1143000"/>
            <a:ext cx="8458200" cy="5181600"/>
          </a:xfrm>
        </p:spPr>
        <p:txBody>
          <a:bodyPr>
            <a:normAutofit fontScale="85000" lnSpcReduction="20000"/>
          </a:bodyPr>
          <a:lstStyle/>
          <a:p>
            <a:pPr lvl="0" algn="just">
              <a:lnSpc>
                <a:spcPct val="160000"/>
              </a:lnSpc>
              <a:buNone/>
            </a:pPr>
            <a:r>
              <a:rPr lang="en-US" dirty="0" smtClean="0"/>
              <a:t>    Certain animal parts and animal products are used as drug in therapeutic. The major group of animal products used in medicine is hormone, enzyme, animal extractives organs and bile acids. Second largest source of crude drugs.</a:t>
            </a:r>
          </a:p>
          <a:p>
            <a:pPr lvl="0" algn="just">
              <a:buNone/>
            </a:pPr>
            <a:endParaRPr lang="en-US" dirty="0" smtClean="0"/>
          </a:p>
          <a:p>
            <a:pPr>
              <a:lnSpc>
                <a:spcPct val="160000"/>
              </a:lnSpc>
            </a:pPr>
            <a:r>
              <a:rPr lang="en-US" dirty="0" smtClean="0"/>
              <a:t>Pancreas is a source of Insulin, used in treatment of Diabetes.</a:t>
            </a:r>
          </a:p>
          <a:p>
            <a:pPr>
              <a:lnSpc>
                <a:spcPct val="160000"/>
              </a:lnSpc>
            </a:pPr>
            <a:r>
              <a:rPr lang="en-US" dirty="0" smtClean="0"/>
              <a:t>Urine of pregnant women gives human chorionic </a:t>
            </a:r>
            <a:r>
              <a:rPr lang="en-US" dirty="0" err="1" smtClean="0"/>
              <a:t>gonadotropin</a:t>
            </a:r>
            <a:r>
              <a:rPr lang="en-US" dirty="0" smtClean="0"/>
              <a:t> (</a:t>
            </a:r>
            <a:r>
              <a:rPr lang="en-US" dirty="0" err="1" smtClean="0"/>
              <a:t>hCG</a:t>
            </a:r>
            <a:r>
              <a:rPr lang="en-US" dirty="0" smtClean="0"/>
              <a:t>) used for the treatment of infertility.</a:t>
            </a:r>
          </a:p>
          <a:p>
            <a:pPr>
              <a:lnSpc>
                <a:spcPct val="160000"/>
              </a:lnSpc>
            </a:pPr>
            <a:r>
              <a:rPr lang="en-US" dirty="0" smtClean="0"/>
              <a:t>Sheep thyroid is a source of thyroxin, used in hypertension.</a:t>
            </a:r>
          </a:p>
          <a:p>
            <a:pPr>
              <a:lnSpc>
                <a:spcPct val="160000"/>
              </a:lnSpc>
            </a:pPr>
            <a:r>
              <a:rPr lang="en-US" dirty="0" smtClean="0"/>
              <a:t>Cod liver is used as a source of vitamin A and D.</a:t>
            </a:r>
          </a:p>
          <a:p>
            <a:pPr lvl="0" algn="just">
              <a:buNone/>
            </a:pPr>
            <a:endParaRPr lang="en-US" dirty="0" smtClean="0"/>
          </a:p>
          <a:p>
            <a:pPr algn="just">
              <a:buNone/>
            </a:pPr>
            <a:endParaRPr lang="en-US" dirty="0" smtClean="0"/>
          </a:p>
          <a:p>
            <a:pPr algn="just">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47800"/>
            <a:ext cx="8229600" cy="4678363"/>
          </a:xfrm>
        </p:spPr>
        <p:txBody>
          <a:bodyPr/>
          <a:lstStyle/>
          <a:p>
            <a:pPr algn="just">
              <a:lnSpc>
                <a:spcPct val="150000"/>
              </a:lnSpc>
            </a:pPr>
            <a:r>
              <a:rPr lang="en-US" dirty="0" smtClean="0"/>
              <a:t>Anterior pituitary is a source of pituitary </a:t>
            </a:r>
            <a:r>
              <a:rPr lang="en-US" dirty="0" err="1" smtClean="0"/>
              <a:t>gonadotropins</a:t>
            </a:r>
            <a:r>
              <a:rPr lang="en-US" dirty="0" smtClean="0"/>
              <a:t>, used in treatment of infertility.</a:t>
            </a:r>
          </a:p>
          <a:p>
            <a:pPr algn="just">
              <a:lnSpc>
                <a:spcPct val="150000"/>
              </a:lnSpc>
            </a:pPr>
            <a:r>
              <a:rPr lang="en-US" dirty="0" smtClean="0"/>
              <a:t>Blood of animals is used in preparation of vaccines.</a:t>
            </a:r>
          </a:p>
          <a:p>
            <a:pPr algn="just">
              <a:lnSpc>
                <a:spcPct val="150000"/>
              </a:lnSpc>
            </a:pPr>
            <a:r>
              <a:rPr lang="en-US" dirty="0" smtClean="0"/>
              <a:t>Stomach tissue contains pepsin and </a:t>
            </a:r>
            <a:r>
              <a:rPr lang="en-US" dirty="0" err="1" smtClean="0"/>
              <a:t>trypsin</a:t>
            </a:r>
            <a:r>
              <a:rPr lang="en-US" dirty="0" smtClean="0"/>
              <a:t>, which are digestive juices used in treatment of peptic diseases in the past.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5821363"/>
          </a:xfrm>
        </p:spPr>
        <p:txBody>
          <a:bodyPr>
            <a:normAutofit fontScale="92500" lnSpcReduction="20000"/>
          </a:bodyPr>
          <a:lstStyle/>
          <a:p>
            <a:pPr>
              <a:lnSpc>
                <a:spcPct val="150000"/>
              </a:lnSpc>
              <a:buNone/>
            </a:pPr>
            <a:r>
              <a:rPr lang="en-US" b="1" dirty="0" smtClean="0"/>
              <a:t>3. Marines as a source of drugs – </a:t>
            </a:r>
          </a:p>
          <a:p>
            <a:pPr>
              <a:lnSpc>
                <a:spcPct val="150000"/>
              </a:lnSpc>
              <a:buNone/>
            </a:pPr>
            <a:endParaRPr lang="en-US" b="1" dirty="0" smtClean="0"/>
          </a:p>
          <a:p>
            <a:pPr lvl="0" algn="just">
              <a:lnSpc>
                <a:spcPct val="150000"/>
              </a:lnSpc>
            </a:pPr>
            <a:r>
              <a:rPr lang="en-US" dirty="0" smtClean="0"/>
              <a:t>Major part of earth is covered with water bodies and hence bioactive compounds from marine flora and fauna (microorganisms, algae, fungi, invertebrates, and vertebrates) have extensive past and present use in the    treatment of many diseases.</a:t>
            </a:r>
          </a:p>
          <a:p>
            <a:pPr lvl="0">
              <a:lnSpc>
                <a:spcPct val="150000"/>
              </a:lnSpc>
            </a:pPr>
            <a:r>
              <a:rPr lang="en-US" dirty="0" smtClean="0"/>
              <a:t>Serve as compounds of interest both in their natural form and as templates for synthetic modification. Several molecules isolated from various marine organisms are currently under study.</a:t>
            </a:r>
          </a:p>
          <a:p>
            <a:pPr>
              <a:lnSpc>
                <a:spcPct val="150000"/>
              </a:lnSpc>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5821363"/>
          </a:xfrm>
        </p:spPr>
        <p:txBody>
          <a:bodyPr>
            <a:normAutofit fontScale="92500" lnSpcReduction="20000"/>
          </a:bodyPr>
          <a:lstStyle/>
          <a:p>
            <a:pPr lvl="0">
              <a:lnSpc>
                <a:spcPct val="150000"/>
              </a:lnSpc>
            </a:pPr>
            <a:r>
              <a:rPr lang="en-US" dirty="0" smtClean="0"/>
              <a:t>Number of anticancer, anti-inflammatory, cardio tonic chemical moieties are isolated from marine plants and animals.</a:t>
            </a:r>
          </a:p>
          <a:p>
            <a:pPr lvl="0">
              <a:lnSpc>
                <a:spcPct val="150000"/>
              </a:lnSpc>
            </a:pPr>
            <a:r>
              <a:rPr lang="en-US" dirty="0" smtClean="0"/>
              <a:t>Example: Agar-agar, a popular pharmaceutical </a:t>
            </a:r>
            <a:r>
              <a:rPr lang="en-US" dirty="0" err="1" smtClean="0"/>
              <a:t>excipient</a:t>
            </a:r>
            <a:r>
              <a:rPr lang="en-US" dirty="0" smtClean="0"/>
              <a:t>, from red algae, </a:t>
            </a:r>
            <a:r>
              <a:rPr lang="en-US" dirty="0" err="1" smtClean="0"/>
              <a:t>Carrageenans</a:t>
            </a:r>
            <a:r>
              <a:rPr lang="en-US" dirty="0" smtClean="0"/>
              <a:t> or </a:t>
            </a:r>
            <a:r>
              <a:rPr lang="en-US" dirty="0" err="1" smtClean="0"/>
              <a:t>carrageenins</a:t>
            </a:r>
            <a:r>
              <a:rPr lang="en-US" dirty="0" smtClean="0"/>
              <a:t> (linear sulfated polysaccharides) from red seaweeds.</a:t>
            </a:r>
          </a:p>
          <a:p>
            <a:pPr lvl="0">
              <a:lnSpc>
                <a:spcPct val="150000"/>
              </a:lnSpc>
            </a:pPr>
            <a:r>
              <a:rPr lang="en-US" dirty="0" smtClean="0"/>
              <a:t>Cephalosporin a antimicrobial agents obtained from the marine fungus </a:t>
            </a:r>
            <a:r>
              <a:rPr lang="en-US" i="1" dirty="0" smtClean="0"/>
              <a:t>Cephalosporium </a:t>
            </a:r>
            <a:r>
              <a:rPr lang="en-US" i="1" dirty="0" err="1" smtClean="0"/>
              <a:t>acrimonium</a:t>
            </a:r>
            <a:r>
              <a:rPr lang="en-US" i="1" dirty="0" smtClean="0"/>
              <a:t>.</a:t>
            </a:r>
          </a:p>
          <a:p>
            <a:pPr lvl="0">
              <a:lnSpc>
                <a:spcPct val="150000"/>
              </a:lnSpc>
            </a:pPr>
            <a:r>
              <a:rPr lang="en-US" dirty="0" err="1" smtClean="0"/>
              <a:t>Antiparasitic</a:t>
            </a:r>
            <a:r>
              <a:rPr lang="en-US" dirty="0" smtClean="0"/>
              <a:t> compound </a:t>
            </a:r>
            <a:r>
              <a:rPr lang="en-US" dirty="0" err="1" smtClean="0"/>
              <a:t>Domoic</a:t>
            </a:r>
            <a:r>
              <a:rPr lang="en-US" dirty="0" smtClean="0"/>
              <a:t> acid obtained from red algae </a:t>
            </a:r>
            <a:r>
              <a:rPr lang="en-US" i="1" dirty="0" err="1" smtClean="0"/>
              <a:t>Chondria</a:t>
            </a:r>
            <a:r>
              <a:rPr lang="en-US" i="1" dirty="0" smtClean="0"/>
              <a:t> </a:t>
            </a:r>
            <a:r>
              <a:rPr lang="en-US" i="1" dirty="0" err="1" smtClean="0"/>
              <a:t>armata</a:t>
            </a:r>
            <a:r>
              <a:rPr lang="en-US" dirty="0" smtClean="0"/>
              <a:t>.</a:t>
            </a:r>
          </a:p>
          <a:p>
            <a:pPr>
              <a:lnSpc>
                <a:spcPct val="150000"/>
              </a:lnSpc>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436</TotalTime>
  <Words>971</Words>
  <Application>Microsoft Office PowerPoint</Application>
  <PresentationFormat>On-screen Show (4:3)</PresentationFormat>
  <Paragraphs>163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Sources of Crude Drugs – Plant, Animal, Marine and Tissue Culture </vt:lpstr>
      <vt:lpstr>Sources of Crude Drugs </vt:lpstr>
      <vt:lpstr>Slide 3</vt:lpstr>
      <vt:lpstr>Slide 4</vt:lpstr>
      <vt:lpstr>Slide 5</vt:lpstr>
      <vt:lpstr>2. Animal as source of drug</vt:lpstr>
      <vt:lpstr>Slide 7</vt:lpstr>
      <vt:lpstr>Slide 8</vt:lpstr>
      <vt:lpstr>Slide 9</vt:lpstr>
      <vt:lpstr>   4. Mineral Sources: </vt:lpstr>
      <vt:lpstr>Slide 11</vt:lpstr>
      <vt:lpstr> 6. Microbiological Sources: </vt:lpstr>
      <vt:lpstr>Slide 13</vt:lpstr>
      <vt:lpstr>Slide 14</vt:lpstr>
      <vt:lpstr>Slide 15</vt:lpstr>
      <vt:lpstr>Recombinant DNA Technology -</vt:lpstr>
      <vt:lpstr>8. Synthetic/ Semi synthetic Source</vt:lpstr>
      <vt:lpstr>References </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Crude Drugs – Plant, Animal, Marine and Tissue Culture </dc:title>
  <dc:creator>Owner</dc:creator>
  <cp:lastModifiedBy>Owner</cp:lastModifiedBy>
  <cp:revision>64</cp:revision>
  <dcterms:created xsi:type="dcterms:W3CDTF">2006-08-16T00:00:00Z</dcterms:created>
  <dcterms:modified xsi:type="dcterms:W3CDTF">2020-04-26T11:31:24Z</dcterms:modified>
</cp:coreProperties>
</file>