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2544" y="-8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5/19/2020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30000">
              <a:schemeClr val="bg1">
                <a:shade val="60000"/>
                <a:satMod val="150000"/>
              </a:schemeClr>
            </a:gs>
            <a:gs pos="100000">
              <a:schemeClr val="bg1">
                <a:tint val="83000"/>
                <a:satMod val="200000"/>
              </a:schemeClr>
            </a:gs>
          </a:gsLst>
          <a:lin ang="13000000" scaled="0"/>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5/19/2020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ages-wixmp-ed30a86b8c4ca887773594c2.wixmp.com/f/392033af-292a-4b42-9053-1d863b1b4f27/d2z0tei-33162e36-1d84-47fa-b654-8c548c70aea9.jpg?token=eyJ0eXAiOiJKV1QiLCJhbGciOiJIUzI1NiJ9.eyJzdWIiOiJ1cm46YXBwOiIsImlzcyI6InVybjphcHA6Iiwib2JqIjpbW3sicGF0aCI6IlwvZlwvMzkyMDMzYWYtMjkyYS00YjQyLTkwNTMtMWQ4NjNiMWI0ZjI3XC9kMnowdGVpLTMzMTYyZTM2LTFkODQtNDdmYS1iNjU0LThjNTQ4YzcwYWVhOS5qcGcifV1dLCJhdWQiOlsidXJuOnNlcnZpY2U6ZmlsZS5kb3dubG9hZCJdfQ.yshclfwlcBMgkqpDnbu2RSsCybpk1StC60zwpKyGMRc"/>
          <p:cNvPicPr>
            <a:picLocks noChangeAspect="1" noChangeArrowheads="1"/>
          </p:cNvPicPr>
          <p:nvPr/>
        </p:nvPicPr>
        <p:blipFill>
          <a:blip r:embed="rId2" cstate="print"/>
          <a:srcRect/>
          <a:stretch>
            <a:fillRect/>
          </a:stretch>
        </p:blipFill>
        <p:spPr bwMode="auto">
          <a:xfrm>
            <a:off x="76200" y="95250"/>
            <a:ext cx="2819400" cy="2114550"/>
          </a:xfrm>
          <a:prstGeom prst="rect">
            <a:avLst/>
          </a:prstGeom>
          <a:noFill/>
        </p:spPr>
      </p:pic>
      <p:pic>
        <p:nvPicPr>
          <p:cNvPr id="18436" name="Picture 4" descr="https://www.greenearthexport.com/wp-content/uploads/2016/01/Jute1-1040x5003.jpg"/>
          <p:cNvPicPr>
            <a:picLocks noChangeAspect="1" noChangeArrowheads="1"/>
          </p:cNvPicPr>
          <p:nvPr/>
        </p:nvPicPr>
        <p:blipFill>
          <a:blip r:embed="rId3"/>
          <a:srcRect/>
          <a:stretch>
            <a:fillRect/>
          </a:stretch>
        </p:blipFill>
        <p:spPr bwMode="auto">
          <a:xfrm>
            <a:off x="0" y="2362200"/>
            <a:ext cx="9144000" cy="4495800"/>
          </a:xfrm>
          <a:prstGeom prst="rect">
            <a:avLst/>
          </a:prstGeom>
          <a:noFill/>
        </p:spPr>
      </p:pic>
      <p:sp>
        <p:nvSpPr>
          <p:cNvPr id="2" name="TextBox 1"/>
          <p:cNvSpPr txBox="1"/>
          <p:nvPr/>
        </p:nvSpPr>
        <p:spPr>
          <a:xfrm>
            <a:off x="838200" y="3483114"/>
            <a:ext cx="7620000" cy="707886"/>
          </a:xfrm>
          <a:prstGeom prst="rect">
            <a:avLst/>
          </a:prstGeom>
          <a:noFill/>
        </p:spPr>
        <p:txBody>
          <a:bodyPr wrap="square" rtlCol="0">
            <a:spAutoFit/>
          </a:bodyPr>
          <a:lstStyle/>
          <a:p>
            <a:pPr algn="ctr"/>
            <a:r>
              <a:rPr lang="en-US" sz="4000" b="1" i="1" u="sng" dirty="0" smtClean="0"/>
              <a:t>Plant Products </a:t>
            </a:r>
            <a:endParaRPr lang="en-US" sz="4000" b="1" i="1" u="sng" dirty="0"/>
          </a:p>
        </p:txBody>
      </p:sp>
      <p:pic>
        <p:nvPicPr>
          <p:cNvPr id="18438" name="Picture 6" descr="Jute Trading in India | Futures Commodity Exchange"/>
          <p:cNvPicPr>
            <a:picLocks noChangeAspect="1" noChangeArrowheads="1"/>
          </p:cNvPicPr>
          <p:nvPr/>
        </p:nvPicPr>
        <p:blipFill>
          <a:blip r:embed="rId4"/>
          <a:srcRect/>
          <a:stretch>
            <a:fillRect/>
          </a:stretch>
        </p:blipFill>
        <p:spPr bwMode="auto">
          <a:xfrm>
            <a:off x="3048000" y="76200"/>
            <a:ext cx="2819400" cy="2133600"/>
          </a:xfrm>
          <a:prstGeom prst="rect">
            <a:avLst/>
          </a:prstGeom>
          <a:noFill/>
        </p:spPr>
      </p:pic>
      <p:pic>
        <p:nvPicPr>
          <p:cNvPr id="18440" name="Picture 8" descr="https://www.thebalancesmb.com/thmb/wXxIwAa0a52-J5V_1Y5fy9NuKj0=/2120x1414/filters:fill(auto,1)/GettyImages-8922172561-5bd784f4c9e77c00513a200c.jpg"/>
          <p:cNvPicPr>
            <a:picLocks noChangeAspect="1" noChangeArrowheads="1"/>
          </p:cNvPicPr>
          <p:nvPr/>
        </p:nvPicPr>
        <p:blipFill>
          <a:blip r:embed="rId5" cstate="print"/>
          <a:srcRect/>
          <a:stretch>
            <a:fillRect/>
          </a:stretch>
        </p:blipFill>
        <p:spPr bwMode="auto">
          <a:xfrm>
            <a:off x="6019800" y="126993"/>
            <a:ext cx="2968625" cy="2082807"/>
          </a:xfrm>
          <a:prstGeom prst="rect">
            <a:avLst/>
          </a:prstGeom>
          <a:noFill/>
        </p:spPr>
      </p:pic>
      <p:sp>
        <p:nvSpPr>
          <p:cNvPr id="7" name="TextBox 6"/>
          <p:cNvSpPr txBox="1"/>
          <p:nvPr/>
        </p:nvSpPr>
        <p:spPr>
          <a:xfrm>
            <a:off x="0" y="2263914"/>
            <a:ext cx="9144000"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rPr>
              <a:t> </a:t>
            </a:r>
            <a:endParaRPr lang="en-US" sz="4000" b="1" dirty="0">
              <a:solidFill>
                <a:srgbClr val="FFFF00"/>
              </a:solidFill>
            </a:endParaRPr>
          </a:p>
        </p:txBody>
      </p:sp>
      <p:sp>
        <p:nvSpPr>
          <p:cNvPr id="11" name="Rectangle 10"/>
          <p:cNvSpPr/>
          <p:nvPr/>
        </p:nvSpPr>
        <p:spPr>
          <a:xfrm>
            <a:off x="5245" y="2209800"/>
            <a:ext cx="845295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Cotton           Jute              Hemp</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609600" y="5105400"/>
            <a:ext cx="764824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Dr. </a:t>
            </a:r>
            <a:r>
              <a:rPr lang="en-US" sz="54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Darshan Dubey</a:t>
            </a:r>
            <a:endParaRPr lang="en-US" sz="5400" b="1" cap="all" spc="0"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Rectangle 12"/>
          <p:cNvSpPr/>
          <p:nvPr/>
        </p:nvSpPr>
        <p:spPr>
          <a:xfrm>
            <a:off x="304800" y="5943600"/>
            <a:ext cx="8458200" cy="523220"/>
          </a:xfrm>
          <a:prstGeom prst="rect">
            <a:avLst/>
          </a:prstGeom>
          <a:effectLst>
            <a:glow rad="228600">
              <a:schemeClr val="accent2">
                <a:satMod val="175000"/>
                <a:alpha val="40000"/>
              </a:schemeClr>
            </a:glow>
          </a:effectLst>
        </p:spPr>
        <p:txBody>
          <a:bodyPr wrap="square">
            <a:spAutoFit/>
          </a:bodyPr>
          <a:lstStyle/>
          <a:p>
            <a:pPr marL="3175" algn="ctr">
              <a:lnSpc>
                <a:spcPct val="100000"/>
              </a:lnSpc>
              <a:tabLst>
                <a:tab pos="3294379" algn="l"/>
              </a:tabLst>
            </a:pPr>
            <a:r>
              <a:rPr lang="en-US" sz="2800" dirty="0" smtClean="0">
                <a:solidFill>
                  <a:srgbClr val="FFFF00"/>
                </a:solidFill>
                <a:latin typeface="Arial" pitchFamily="34" charset="0"/>
                <a:cs typeface="Arial" pitchFamily="34" charset="0"/>
              </a:rPr>
              <a:t>Institute of Pharmacy, </a:t>
            </a:r>
            <a:r>
              <a:rPr lang="en-US" sz="2800" dirty="0" err="1" smtClean="0">
                <a:solidFill>
                  <a:srgbClr val="FFFF00"/>
                </a:solidFill>
                <a:latin typeface="Arial" pitchFamily="34" charset="0"/>
                <a:cs typeface="Arial" pitchFamily="34" charset="0"/>
              </a:rPr>
              <a:t>Vikram</a:t>
            </a:r>
            <a:r>
              <a:rPr lang="en-US" sz="2800" dirty="0" smtClean="0">
                <a:solidFill>
                  <a:srgbClr val="FFFF00"/>
                </a:solidFill>
                <a:latin typeface="Arial" pitchFamily="34" charset="0"/>
                <a:cs typeface="Arial" pitchFamily="34" charset="0"/>
              </a:rPr>
              <a:t> University, Ujjain</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5536837"/>
          </a:xfrm>
          <a:prstGeom prst="rect">
            <a:avLst/>
          </a:prstGeom>
        </p:spPr>
        <p:txBody>
          <a:bodyPr wrap="square">
            <a:spAutoFit/>
          </a:bodyPr>
          <a:lstStyle/>
          <a:p>
            <a:pPr lvl="0" algn="just" eaLnBrk="0" fontAlgn="base" hangingPunct="0">
              <a:lnSpc>
                <a:spcPct val="200000"/>
              </a:lnSpc>
              <a:spcBef>
                <a:spcPct val="0"/>
              </a:spcBef>
              <a:spcAft>
                <a:spcPct val="0"/>
              </a:spcAft>
            </a:pPr>
            <a:r>
              <a:rPr lang="en-US" sz="2000" b="1" dirty="0" smtClean="0">
                <a:solidFill>
                  <a:srgbClr val="002060"/>
                </a:solidFill>
                <a:latin typeface="Arial" pitchFamily="34" charset="0"/>
                <a:cs typeface="Arial" pitchFamily="34" charset="0"/>
              </a:rPr>
              <a:t>Chemical Test:</a:t>
            </a:r>
          </a:p>
          <a:p>
            <a:pPr lvl="0" algn="just" eaLnBrk="0" fontAlgn="base" hangingPunct="0">
              <a:lnSpc>
                <a:spcPct val="200000"/>
              </a:lnSpc>
              <a:spcBef>
                <a:spcPct val="0"/>
              </a:spcBef>
              <a:spcAft>
                <a:spcPct val="0"/>
              </a:spcAft>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Fibre</a:t>
            </a:r>
            <a:r>
              <a:rPr lang="en-US" sz="2000" dirty="0" smtClean="0">
                <a:latin typeface="Arial" pitchFamily="34" charset="0"/>
                <a:cs typeface="Arial" pitchFamily="34" charset="0"/>
              </a:rPr>
              <a:t> when stained with </a:t>
            </a:r>
            <a:r>
              <a:rPr lang="en-US" sz="2000" dirty="0" err="1" smtClean="0">
                <a:latin typeface="Arial" pitchFamily="34" charset="0"/>
                <a:cs typeface="Arial" pitchFamily="34" charset="0"/>
              </a:rPr>
              <a:t>phloroglucinol</a:t>
            </a:r>
            <a:r>
              <a:rPr lang="en-US" sz="2000" dirty="0" smtClean="0">
                <a:latin typeface="Arial" pitchFamily="34" charset="0"/>
                <a:cs typeface="Arial" pitchFamily="34" charset="0"/>
              </a:rPr>
              <a:t> &amp;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gives a deep red </a:t>
            </a:r>
            <a:r>
              <a:rPr lang="en-US" sz="2000" dirty="0" err="1" smtClean="0">
                <a:latin typeface="Arial" pitchFamily="34" charset="0"/>
                <a:cs typeface="Arial" pitchFamily="34" charset="0"/>
              </a:rPr>
              <a:t>colour</a:t>
            </a:r>
            <a:r>
              <a:rPr lang="en-US" sz="2000" dirty="0" smtClean="0">
                <a:latin typeface="Arial" pitchFamily="34" charset="0"/>
                <a:cs typeface="Arial" pitchFamily="34" charset="0"/>
              </a:rPr>
              <a:t> </a:t>
            </a:r>
          </a:p>
          <a:p>
            <a:pPr lvl="0" algn="just" eaLnBrk="0" fontAlgn="base" hangingPunct="0">
              <a:lnSpc>
                <a:spcPct val="200000"/>
              </a:lnSpc>
              <a:spcBef>
                <a:spcPct val="0"/>
              </a:spcBef>
              <a:spcAft>
                <a:spcPct val="0"/>
              </a:spcAft>
            </a:pPr>
            <a:r>
              <a:rPr lang="en-US" sz="2000" dirty="0" err="1" smtClean="0">
                <a:latin typeface="Arial" pitchFamily="34" charset="0"/>
                <a:cs typeface="Arial" pitchFamily="34" charset="0"/>
              </a:rPr>
              <a:t>Fibre</a:t>
            </a:r>
            <a:r>
              <a:rPr lang="en-US" sz="2000" dirty="0" smtClean="0">
                <a:latin typeface="Arial" pitchFamily="34" charset="0"/>
                <a:cs typeface="Arial" pitchFamily="34" charset="0"/>
              </a:rPr>
              <a:t> gives a yellow stain with </a:t>
            </a:r>
            <a:r>
              <a:rPr lang="en-US" sz="2000" dirty="0" err="1" smtClean="0">
                <a:latin typeface="Arial" pitchFamily="34" charset="0"/>
                <a:cs typeface="Arial" pitchFamily="34" charset="0"/>
              </a:rPr>
              <a:t>chlorzinc</a:t>
            </a:r>
            <a:r>
              <a:rPr lang="en-US" sz="2000" dirty="0" smtClean="0">
                <a:latin typeface="Arial" pitchFamily="34" charset="0"/>
                <a:cs typeface="Arial" pitchFamily="34" charset="0"/>
              </a:rPr>
              <a:t> iodide </a:t>
            </a:r>
          </a:p>
          <a:p>
            <a:pPr algn="just">
              <a:lnSpc>
                <a:spcPct val="200000"/>
              </a:lnSpc>
            </a:pPr>
            <a:r>
              <a:rPr lang="en-US" sz="2000" b="1" dirty="0" smtClean="0">
                <a:solidFill>
                  <a:srgbClr val="002060"/>
                </a:solidFill>
                <a:latin typeface="Arial" pitchFamily="34" charset="0"/>
                <a:cs typeface="Arial" pitchFamily="34" charset="0"/>
              </a:rPr>
              <a:t>Uses:</a:t>
            </a:r>
          </a:p>
          <a:p>
            <a:pPr algn="just">
              <a:lnSpc>
                <a:spcPct val="200000"/>
              </a:lnSpc>
              <a:buFont typeface="Wingdings" pitchFamily="2" charset="2"/>
              <a:buChar char="Ø"/>
            </a:pPr>
            <a:r>
              <a:rPr lang="en-US" sz="2000" dirty="0" smtClean="0">
                <a:latin typeface="Arial" pitchFamily="34" charset="0"/>
                <a:cs typeface="Arial" pitchFamily="34" charset="0"/>
              </a:rPr>
              <a:t>Jute is cheap and reasonably strong and is available in large quantities.</a:t>
            </a:r>
          </a:p>
          <a:p>
            <a:pPr algn="just">
              <a:lnSpc>
                <a:spcPct val="200000"/>
              </a:lnSpc>
              <a:buFont typeface="Wingdings" pitchFamily="2" charset="2"/>
              <a:buChar char="Ø"/>
            </a:pPr>
            <a:r>
              <a:rPr lang="en-US" sz="2000" dirty="0" smtClean="0">
                <a:latin typeface="Arial" pitchFamily="34" charset="0"/>
                <a:cs typeface="Arial" pitchFamily="34" charset="0"/>
              </a:rPr>
              <a:t>Generally used in: Sacks &amp; Packing Cloth Food Storage Backing cloth for carpets Curtains &amp; Furnishing fabric</a:t>
            </a:r>
          </a:p>
          <a:p>
            <a:pPr algn="just">
              <a:lnSpc>
                <a:spcPct val="200000"/>
              </a:lnSpc>
              <a:buFont typeface="Wingdings" pitchFamily="2" charset="2"/>
              <a:buChar char="Ø"/>
            </a:pPr>
            <a:r>
              <a:rPr lang="en-US" sz="2000" dirty="0" smtClean="0">
                <a:latin typeface="Arial" pitchFamily="34" charset="0"/>
                <a:cs typeface="Arial" pitchFamily="34" charset="0"/>
              </a:rPr>
              <a:t> Used in </a:t>
            </a:r>
            <a:r>
              <a:rPr lang="en-US" sz="2000" dirty="0" err="1" smtClean="0">
                <a:latin typeface="Arial" pitchFamily="34" charset="0"/>
                <a:cs typeface="Arial" pitchFamily="34" charset="0"/>
              </a:rPr>
              <a:t>Geotextiles</a:t>
            </a:r>
            <a:r>
              <a:rPr lang="en-US" sz="2000" dirty="0" smtClean="0">
                <a:latin typeface="Arial" pitchFamily="34" charset="0"/>
                <a:cs typeface="Arial" pitchFamily="34" charset="0"/>
              </a:rPr>
              <a:t>, technical textiles and textile composites </a:t>
            </a:r>
          </a:p>
          <a:p>
            <a:pPr algn="just">
              <a:lnSpc>
                <a:spcPct val="200000"/>
              </a:lnSpc>
              <a:buFont typeface="Wingdings" pitchFamily="2" charset="2"/>
              <a:buChar char="Ø"/>
            </a:pPr>
            <a:r>
              <a:rPr lang="en-US" sz="2000" dirty="0" smtClean="0">
                <a:latin typeface="Arial" pitchFamily="34" charset="0"/>
                <a:cs typeface="Arial" pitchFamily="34" charset="0"/>
              </a:rPr>
              <a:t>Mixed with wool, used in cheap clothing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562600" y="2971800"/>
            <a:ext cx="3124200" cy="2079013"/>
          </a:xfrm>
          <a:prstGeom prst="rect">
            <a:avLst/>
          </a:prstGeom>
          <a:noFill/>
          <a:ln w="9525">
            <a:noFill/>
            <a:miter lim="800000"/>
            <a:headEnd/>
            <a:tailEnd/>
          </a:ln>
          <a:effectLst/>
        </p:spPr>
      </p:pic>
      <p:sp>
        <p:nvSpPr>
          <p:cNvPr id="2" name="Rectangle 1"/>
          <p:cNvSpPr/>
          <p:nvPr/>
        </p:nvSpPr>
        <p:spPr>
          <a:xfrm>
            <a:off x="304800" y="-152400"/>
            <a:ext cx="8534400" cy="7725192"/>
          </a:xfrm>
          <a:prstGeom prst="rect">
            <a:avLst/>
          </a:prstGeom>
        </p:spPr>
        <p:txBody>
          <a:bodyPr wrap="square">
            <a:spAutoFit/>
          </a:bodyPr>
          <a:lstStyle/>
          <a:p>
            <a:pPr algn="ctr">
              <a:lnSpc>
                <a:spcPct val="200000"/>
              </a:lnSpc>
            </a:pPr>
            <a:r>
              <a:rPr lang="en-US" sz="2800" b="1" dirty="0" smtClean="0">
                <a:solidFill>
                  <a:schemeClr val="accent6">
                    <a:lumMod val="10000"/>
                  </a:schemeClr>
                </a:solidFill>
                <a:latin typeface="Arial" pitchFamily="34" charset="0"/>
                <a:cs typeface="Arial" pitchFamily="34" charset="0"/>
              </a:rPr>
              <a:t>HEMP</a:t>
            </a:r>
            <a:r>
              <a:rPr lang="en-US" sz="2800" dirty="0" smtClean="0">
                <a:latin typeface="Arial" pitchFamily="34" charset="0"/>
                <a:cs typeface="Arial" pitchFamily="34" charset="0"/>
              </a:rPr>
              <a:t> </a:t>
            </a:r>
          </a:p>
          <a:p>
            <a:pPr>
              <a:lnSpc>
                <a:spcPct val="200000"/>
              </a:lnSpc>
            </a:pPr>
            <a:r>
              <a:rPr lang="en-US" sz="2000" b="1" dirty="0" smtClean="0">
                <a:solidFill>
                  <a:srgbClr val="002060"/>
                </a:solidFill>
                <a:latin typeface="Arial" pitchFamily="34" charset="0"/>
                <a:cs typeface="Arial" pitchFamily="34" charset="0"/>
              </a:rPr>
              <a:t>Synonym : </a:t>
            </a:r>
            <a:r>
              <a:rPr lang="en-US" sz="2000" dirty="0" smtClean="0">
                <a:latin typeface="Arial" pitchFamily="34" charset="0"/>
                <a:cs typeface="Arial" pitchFamily="34" charset="0"/>
              </a:rPr>
              <a:t>Cannabis, Hashish, Bhang, Ganja, </a:t>
            </a:r>
            <a:r>
              <a:rPr lang="en-US" sz="2000" dirty="0" err="1" smtClean="0">
                <a:latin typeface="Arial" pitchFamily="34" charset="0"/>
                <a:cs typeface="Arial" pitchFamily="34" charset="0"/>
              </a:rPr>
              <a:t>Charas</a:t>
            </a:r>
            <a:r>
              <a:rPr lang="en-US" sz="2000" dirty="0" smtClean="0">
                <a:latin typeface="Arial" pitchFamily="34" charset="0"/>
                <a:cs typeface="Arial" pitchFamily="34" charset="0"/>
              </a:rPr>
              <a:t>, Marihuana</a:t>
            </a:r>
          </a:p>
          <a:p>
            <a:pPr>
              <a:lnSpc>
                <a:spcPct val="200000"/>
              </a:lnSpc>
            </a:pPr>
            <a:r>
              <a:rPr lang="en-US" sz="2000" b="1" dirty="0" smtClean="0">
                <a:solidFill>
                  <a:srgbClr val="002060"/>
                </a:solidFill>
                <a:latin typeface="Arial" pitchFamily="34" charset="0"/>
                <a:cs typeface="Arial" pitchFamily="34" charset="0"/>
              </a:rPr>
              <a:t>Biological source</a:t>
            </a:r>
            <a:r>
              <a:rPr lang="en-US" sz="2000" dirty="0" smtClean="0">
                <a:solidFill>
                  <a:srgbClr val="002060"/>
                </a:solidFill>
                <a:latin typeface="Arial" pitchFamily="34" charset="0"/>
                <a:cs typeface="Arial" pitchFamily="34" charset="0"/>
              </a:rPr>
              <a:t> </a:t>
            </a:r>
            <a:r>
              <a:rPr lang="en-US" sz="2000" dirty="0" smtClean="0">
                <a:latin typeface="Arial" pitchFamily="34" charset="0"/>
                <a:cs typeface="Arial" pitchFamily="34" charset="0"/>
              </a:rPr>
              <a:t>: dried flowering tops of cultivated female plants of 	    		                  </a:t>
            </a:r>
            <a:r>
              <a:rPr lang="en-US" sz="2000" b="1" i="1" dirty="0" smtClean="0">
                <a:solidFill>
                  <a:srgbClr val="FF0066"/>
                </a:solidFill>
                <a:latin typeface="Arial" pitchFamily="34" charset="0"/>
                <a:cs typeface="Arial" pitchFamily="34" charset="0"/>
              </a:rPr>
              <a:t>Cannabis sativa </a:t>
            </a:r>
          </a:p>
          <a:p>
            <a:pPr>
              <a:lnSpc>
                <a:spcPct val="200000"/>
              </a:lnSpc>
            </a:pPr>
            <a:r>
              <a:rPr lang="en-US" sz="2000" b="1" dirty="0" smtClean="0">
                <a:solidFill>
                  <a:srgbClr val="002060"/>
                </a:solidFill>
                <a:latin typeface="Arial" pitchFamily="34" charset="0"/>
                <a:cs typeface="Arial" pitchFamily="34" charset="0"/>
              </a:rPr>
              <a:t>Family</a:t>
            </a:r>
            <a:r>
              <a:rPr lang="en-US" sz="2000" dirty="0" smtClean="0">
                <a:solidFill>
                  <a:srgbClr val="002060"/>
                </a:solidFill>
                <a:latin typeface="Arial" pitchFamily="34" charset="0"/>
                <a:cs typeface="Arial" pitchFamily="34" charset="0"/>
              </a:rPr>
              <a:t> : </a:t>
            </a:r>
            <a:r>
              <a:rPr lang="en-US" sz="2000" dirty="0" err="1" smtClean="0">
                <a:latin typeface="Arial" pitchFamily="34" charset="0"/>
                <a:cs typeface="Arial" pitchFamily="34" charset="0"/>
              </a:rPr>
              <a:t>Cannabinaceae</a:t>
            </a:r>
            <a:endParaRPr lang="en-US" sz="2000" dirty="0" smtClean="0">
              <a:latin typeface="Arial" pitchFamily="34" charset="0"/>
              <a:cs typeface="Arial" pitchFamily="34" charset="0"/>
            </a:endParaRPr>
          </a:p>
          <a:p>
            <a:pPr>
              <a:lnSpc>
                <a:spcPct val="200000"/>
              </a:lnSpc>
            </a:pPr>
            <a:r>
              <a:rPr lang="en-US" sz="2000" b="1" dirty="0" smtClean="0">
                <a:solidFill>
                  <a:srgbClr val="002060"/>
                </a:solidFill>
                <a:latin typeface="Arial" pitchFamily="34" charset="0"/>
                <a:cs typeface="Arial" pitchFamily="34" charset="0"/>
              </a:rPr>
              <a:t>Geographical source </a:t>
            </a:r>
            <a:r>
              <a:rPr lang="en-US" sz="2000" b="1" dirty="0" smtClean="0">
                <a:solidFill>
                  <a:srgbClr val="FFFF00"/>
                </a:solidFill>
                <a:latin typeface="Arial" pitchFamily="34" charset="0"/>
                <a:cs typeface="Arial" pitchFamily="34" charset="0"/>
              </a:rPr>
              <a:t>: </a:t>
            </a:r>
            <a:r>
              <a:rPr lang="en-US" sz="2000" dirty="0" smtClean="0">
                <a:latin typeface="Arial" pitchFamily="34" charset="0"/>
                <a:cs typeface="Arial" pitchFamily="34" charset="0"/>
              </a:rPr>
              <a:t>Mexico, Africa, </a:t>
            </a:r>
            <a:r>
              <a:rPr lang="en-US" sz="2000" b="1" dirty="0" smtClean="0">
                <a:latin typeface="Arial" pitchFamily="34" charset="0"/>
                <a:cs typeface="Arial" pitchFamily="34" charset="0"/>
              </a:rPr>
              <a:t>India (MH, WB, MP</a:t>
            </a:r>
            <a:r>
              <a:rPr lang="en-US" sz="2000" dirty="0" smtClean="0">
                <a:latin typeface="Arial" pitchFamily="34" charset="0"/>
                <a:cs typeface="Arial" pitchFamily="34" charset="0"/>
              </a:rPr>
              <a:t>) </a:t>
            </a:r>
          </a:p>
          <a:p>
            <a:pPr>
              <a:lnSpc>
                <a:spcPct val="200000"/>
              </a:lnSpc>
            </a:pPr>
            <a:r>
              <a:rPr lang="en-US" sz="2000" b="1" dirty="0" smtClean="0">
                <a:solidFill>
                  <a:srgbClr val="002060"/>
                </a:solidFill>
                <a:latin typeface="Arial" pitchFamily="34" charset="0"/>
                <a:cs typeface="Arial" pitchFamily="34" charset="0"/>
              </a:rPr>
              <a:t>Color</a:t>
            </a:r>
            <a:r>
              <a:rPr lang="en-US" sz="2000" dirty="0" smtClean="0">
                <a:solidFill>
                  <a:srgbClr val="002060"/>
                </a:solidFill>
                <a:latin typeface="Arial" pitchFamily="34" charset="0"/>
                <a:cs typeface="Arial" pitchFamily="34" charset="0"/>
              </a:rPr>
              <a:t>: </a:t>
            </a:r>
            <a:r>
              <a:rPr lang="en-US" sz="2000" dirty="0" smtClean="0">
                <a:latin typeface="Arial" pitchFamily="34" charset="0"/>
                <a:cs typeface="Arial" pitchFamily="34" charset="0"/>
              </a:rPr>
              <a:t>dull green • </a:t>
            </a:r>
          </a:p>
          <a:p>
            <a:pPr>
              <a:lnSpc>
                <a:spcPct val="200000"/>
              </a:lnSpc>
            </a:pPr>
            <a:r>
              <a:rPr lang="en-US" sz="2000" b="1" dirty="0" err="1" smtClean="0">
                <a:solidFill>
                  <a:srgbClr val="002060"/>
                </a:solidFill>
                <a:latin typeface="Arial" pitchFamily="34" charset="0"/>
                <a:cs typeface="Arial" pitchFamily="34" charset="0"/>
              </a:rPr>
              <a:t>Odour</a:t>
            </a:r>
            <a:r>
              <a:rPr lang="en-US" sz="2000" dirty="0" smtClean="0">
                <a:solidFill>
                  <a:srgbClr val="002060"/>
                </a:solidFill>
                <a:latin typeface="Arial" pitchFamily="34" charset="0"/>
                <a:cs typeface="Arial" pitchFamily="34" charset="0"/>
              </a:rPr>
              <a:t>: </a:t>
            </a:r>
            <a:r>
              <a:rPr lang="en-US" sz="2000" dirty="0" smtClean="0">
                <a:latin typeface="Arial" pitchFamily="34" charset="0"/>
                <a:cs typeface="Arial" pitchFamily="34" charset="0"/>
              </a:rPr>
              <a:t>Strong, characteristic and narcotic</a:t>
            </a:r>
          </a:p>
          <a:p>
            <a:pPr>
              <a:lnSpc>
                <a:spcPct val="200000"/>
              </a:lnSpc>
            </a:pPr>
            <a:r>
              <a:rPr lang="en-US" sz="2000" b="1" dirty="0" smtClean="0">
                <a:solidFill>
                  <a:srgbClr val="002060"/>
                </a:solidFill>
                <a:latin typeface="Arial" pitchFamily="34" charset="0"/>
                <a:cs typeface="Arial" pitchFamily="34" charset="0"/>
              </a:rPr>
              <a:t>Taste</a:t>
            </a:r>
            <a:r>
              <a:rPr lang="en-US" sz="2000" dirty="0" smtClean="0">
                <a:solidFill>
                  <a:srgbClr val="002060"/>
                </a:solidFill>
                <a:latin typeface="Arial" pitchFamily="34" charset="0"/>
                <a:cs typeface="Arial" pitchFamily="34" charset="0"/>
              </a:rPr>
              <a:t>: </a:t>
            </a:r>
            <a:r>
              <a:rPr lang="en-US" sz="2000" dirty="0" smtClean="0">
                <a:latin typeface="Arial" pitchFamily="34" charset="0"/>
                <a:cs typeface="Arial" pitchFamily="34" charset="0"/>
              </a:rPr>
              <a:t>acrid and pungent </a:t>
            </a:r>
          </a:p>
          <a:p>
            <a:pPr>
              <a:lnSpc>
                <a:spcPct val="200000"/>
              </a:lnSpc>
            </a:pPr>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Narcotic production: </a:t>
            </a:r>
            <a:r>
              <a:rPr lang="en-US" sz="2000" dirty="0" smtClean="0">
                <a:latin typeface="Arial" pitchFamily="34" charset="0"/>
                <a:cs typeface="Arial" pitchFamily="34" charset="0"/>
              </a:rPr>
              <a:t>Only female plants are selected because the resinous material is only found in the same</a:t>
            </a:r>
          </a:p>
          <a:p>
            <a:pPr>
              <a:lnSpc>
                <a:spcPct val="200000"/>
              </a:lnSpc>
            </a:pP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632311"/>
          </a:xfrm>
          <a:prstGeom prst="rect">
            <a:avLst/>
          </a:prstGeom>
        </p:spPr>
        <p:txBody>
          <a:bodyPr wrap="square">
            <a:spAutoFit/>
          </a:bodyPr>
          <a:lstStyle/>
          <a:p>
            <a:pPr>
              <a:lnSpc>
                <a:spcPct val="150000"/>
              </a:lnSpc>
            </a:pPr>
            <a:r>
              <a:rPr lang="en-US" sz="2400" b="1" dirty="0" smtClean="0">
                <a:solidFill>
                  <a:srgbClr val="002060"/>
                </a:solidFill>
                <a:latin typeface="Arial" pitchFamily="34" charset="0"/>
                <a:cs typeface="Arial" pitchFamily="34" charset="0"/>
              </a:rPr>
              <a:t>Cultivation</a:t>
            </a:r>
            <a:r>
              <a:rPr lang="en-US" sz="2400" b="1" dirty="0" smtClean="0">
                <a:latin typeface="Arial" pitchFamily="34" charset="0"/>
                <a:cs typeface="Arial" pitchFamily="34" charset="0"/>
              </a:rPr>
              <a:t> </a:t>
            </a:r>
          </a:p>
          <a:p>
            <a:pPr>
              <a:lnSpc>
                <a:spcPct val="150000"/>
              </a:lnSpc>
            </a:pPr>
            <a:r>
              <a:rPr lang="en-US" sz="2400" dirty="0" smtClean="0">
                <a:latin typeface="Arial" pitchFamily="34" charset="0"/>
                <a:cs typeface="Arial" pitchFamily="34" charset="0"/>
              </a:rPr>
              <a:t>• Cultivation only by license from Govt.</a:t>
            </a:r>
          </a:p>
          <a:p>
            <a:pPr>
              <a:lnSpc>
                <a:spcPct val="150000"/>
              </a:lnSpc>
            </a:pPr>
            <a:r>
              <a:rPr lang="en-US" sz="2400" dirty="0" smtClean="0">
                <a:latin typeface="Arial" pitchFamily="34" charset="0"/>
                <a:cs typeface="Arial" pitchFamily="34" charset="0"/>
              </a:rPr>
              <a:t>• Soil: light loamy or sandy </a:t>
            </a:r>
          </a:p>
          <a:p>
            <a:pPr>
              <a:lnSpc>
                <a:spcPct val="150000"/>
              </a:lnSpc>
            </a:pPr>
            <a:r>
              <a:rPr lang="en-US" sz="2400" dirty="0" smtClean="0">
                <a:latin typeface="Arial" pitchFamily="34" charset="0"/>
                <a:cs typeface="Arial" pitchFamily="34" charset="0"/>
              </a:rPr>
              <a:t>• Climate: Humid, tropical </a:t>
            </a:r>
          </a:p>
          <a:p>
            <a:pPr>
              <a:lnSpc>
                <a:spcPct val="150000"/>
              </a:lnSpc>
            </a:pPr>
            <a:r>
              <a:rPr lang="en-US" sz="2400" dirty="0" smtClean="0">
                <a:latin typeface="Arial" pitchFamily="34" charset="0"/>
                <a:cs typeface="Arial" pitchFamily="34" charset="0"/>
              </a:rPr>
              <a:t>• Propagation: Seed </a:t>
            </a:r>
          </a:p>
          <a:p>
            <a:pPr>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Kharif</a:t>
            </a:r>
            <a:r>
              <a:rPr lang="en-US" sz="2400" dirty="0" smtClean="0">
                <a:latin typeface="Arial" pitchFamily="34" charset="0"/>
                <a:cs typeface="Arial" pitchFamily="34" charset="0"/>
              </a:rPr>
              <a:t> crop,  cultivation : June-July </a:t>
            </a:r>
          </a:p>
          <a:p>
            <a:pPr>
              <a:lnSpc>
                <a:spcPct val="150000"/>
              </a:lnSpc>
            </a:pPr>
            <a:r>
              <a:rPr lang="en-US" sz="2400" dirty="0" smtClean="0">
                <a:latin typeface="Arial" pitchFamily="34" charset="0"/>
                <a:cs typeface="Arial" pitchFamily="34" charset="0"/>
              </a:rPr>
              <a:t>• Distance: 1 meter between 2 rows </a:t>
            </a:r>
          </a:p>
          <a:p>
            <a:pPr>
              <a:lnSpc>
                <a:spcPct val="150000"/>
              </a:lnSpc>
            </a:pPr>
            <a:r>
              <a:rPr lang="en-US" sz="2400" dirty="0" smtClean="0">
                <a:latin typeface="Arial" pitchFamily="34" charset="0"/>
                <a:cs typeface="Arial" pitchFamily="34" charset="0"/>
              </a:rPr>
              <a:t>• Requirement: 6-9 kg seeds per </a:t>
            </a:r>
            <a:r>
              <a:rPr lang="en-US" sz="2400" dirty="0" err="1" smtClean="0">
                <a:latin typeface="Arial" pitchFamily="34" charset="0"/>
                <a:cs typeface="Arial" pitchFamily="34" charset="0"/>
              </a:rPr>
              <a:t>hectre</a:t>
            </a:r>
            <a:r>
              <a:rPr lang="en-US" sz="2400" dirty="0" smtClean="0">
                <a:latin typeface="Arial" pitchFamily="34" charset="0"/>
                <a:cs typeface="Arial" pitchFamily="34" charset="0"/>
              </a:rPr>
              <a:t> </a:t>
            </a:r>
          </a:p>
          <a:p>
            <a:pPr>
              <a:lnSpc>
                <a:spcPct val="150000"/>
              </a:lnSpc>
            </a:pPr>
            <a:r>
              <a:rPr lang="en-US" sz="2400" dirty="0" smtClean="0">
                <a:latin typeface="Arial" pitchFamily="34" charset="0"/>
                <a:cs typeface="Arial" pitchFamily="34" charset="0"/>
              </a:rPr>
              <a:t>• Flowering season: Dec-Jan </a:t>
            </a:r>
          </a:p>
          <a:p>
            <a:pPr>
              <a:lnSpc>
                <a:spcPct val="150000"/>
              </a:lnSpc>
            </a:pPr>
            <a:r>
              <a:rPr lang="en-US" sz="2400" dirty="0" smtClean="0">
                <a:latin typeface="Arial" pitchFamily="34" charset="0"/>
                <a:cs typeface="Arial" pitchFamily="34" charset="0"/>
              </a:rPr>
              <a:t>• Average ganja yield: 275 kg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6463308"/>
          </a:xfrm>
          <a:prstGeom prst="rect">
            <a:avLst/>
          </a:prstGeom>
          <a:noFill/>
        </p:spPr>
        <p:txBody>
          <a:bodyPr wrap="square" rtlCol="0">
            <a:spAutoFit/>
          </a:bodyPr>
          <a:lstStyle/>
          <a:p>
            <a:pPr>
              <a:lnSpc>
                <a:spcPct val="150000"/>
              </a:lnSpc>
            </a:pPr>
            <a:r>
              <a:rPr lang="en-US" sz="2400" b="1" dirty="0" smtClean="0">
                <a:latin typeface="Arial" pitchFamily="34" charset="0"/>
                <a:cs typeface="Arial" pitchFamily="34" charset="0"/>
              </a:rPr>
              <a:t>Narcotic products from Hemp: </a:t>
            </a:r>
          </a:p>
          <a:p>
            <a:pPr>
              <a:lnSpc>
                <a:spcPct val="150000"/>
              </a:lnSpc>
            </a:pPr>
            <a:r>
              <a:rPr lang="en-US" sz="2400" dirty="0" smtClean="0">
                <a:latin typeface="Arial" pitchFamily="34" charset="0"/>
                <a:cs typeface="Arial" pitchFamily="34" charset="0"/>
              </a:rPr>
              <a:t>Bhang or </a:t>
            </a:r>
            <a:r>
              <a:rPr lang="en-US" sz="2400" dirty="0" err="1" smtClean="0">
                <a:latin typeface="Arial" pitchFamily="34" charset="0"/>
                <a:cs typeface="Arial" pitchFamily="34" charset="0"/>
              </a:rPr>
              <a:t>hashis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Ganja,Charas</a:t>
            </a:r>
            <a:endParaRPr lang="en-US" sz="2400" b="1" i="1" dirty="0" smtClean="0">
              <a:solidFill>
                <a:srgbClr val="002060"/>
              </a:solidFill>
              <a:latin typeface="Arial" pitchFamily="34" charset="0"/>
              <a:cs typeface="Arial" pitchFamily="34" charset="0"/>
            </a:endParaRPr>
          </a:p>
          <a:p>
            <a:pPr algn="just">
              <a:lnSpc>
                <a:spcPct val="150000"/>
              </a:lnSpc>
            </a:pPr>
            <a:r>
              <a:rPr lang="en-US" sz="2400" b="1" i="1" dirty="0" smtClean="0">
                <a:solidFill>
                  <a:srgbClr val="002060"/>
                </a:solidFill>
                <a:latin typeface="Arial" pitchFamily="34" charset="0"/>
                <a:cs typeface="Arial" pitchFamily="34" charset="0"/>
              </a:rPr>
              <a:t>Bhang or </a:t>
            </a:r>
            <a:r>
              <a:rPr lang="en-US" sz="2400" b="1" i="1" dirty="0" err="1" smtClean="0">
                <a:solidFill>
                  <a:srgbClr val="002060"/>
                </a:solidFill>
                <a:latin typeface="Arial" pitchFamily="34" charset="0"/>
                <a:cs typeface="Arial" pitchFamily="34" charset="0"/>
              </a:rPr>
              <a:t>Siddhi</a:t>
            </a:r>
            <a:endParaRPr lang="en-US" sz="2400" b="1" i="1" dirty="0" smtClean="0">
              <a:solidFill>
                <a:srgbClr val="002060"/>
              </a:solidFill>
              <a:latin typeface="Arial" pitchFamily="34" charset="0"/>
              <a:cs typeface="Arial" pitchFamily="34" charset="0"/>
            </a:endParaRPr>
          </a:p>
          <a:p>
            <a:pPr algn="just">
              <a:lnSpc>
                <a:spcPct val="150000"/>
              </a:lnSpc>
              <a:buFont typeface="Wingdings" pitchFamily="2" charset="2"/>
              <a:buChar char="ü"/>
            </a:pPr>
            <a:r>
              <a:rPr lang="en-US" sz="2000" dirty="0" smtClean="0">
                <a:latin typeface="Arial" pitchFamily="34" charset="0"/>
                <a:cs typeface="Arial" pitchFamily="34" charset="0"/>
              </a:rPr>
              <a:t>Cutting the leaves and flowering tops of the plant, exposing them to sun and dew, drying and pressing the drug.</a:t>
            </a:r>
          </a:p>
          <a:p>
            <a:pPr algn="just">
              <a:lnSpc>
                <a:spcPct val="150000"/>
              </a:lnSpc>
              <a:buFont typeface="Wingdings" pitchFamily="2" charset="2"/>
              <a:buChar char="ü"/>
            </a:pPr>
            <a:r>
              <a:rPr lang="en-US" sz="2000" dirty="0" smtClean="0">
                <a:latin typeface="Arial" pitchFamily="34" charset="0"/>
                <a:cs typeface="Arial" pitchFamily="34" charset="0"/>
              </a:rPr>
              <a:t> The product is stored in earthenware vessels.</a:t>
            </a:r>
          </a:p>
          <a:p>
            <a:pPr algn="just">
              <a:lnSpc>
                <a:spcPct val="150000"/>
              </a:lnSpc>
              <a:buFont typeface="Wingdings" pitchFamily="2" charset="2"/>
              <a:buChar char="ü"/>
            </a:pPr>
            <a:r>
              <a:rPr lang="en-US" sz="2000" dirty="0" smtClean="0">
                <a:latin typeface="Arial" pitchFamily="34" charset="0"/>
                <a:cs typeface="Arial" pitchFamily="34" charset="0"/>
              </a:rPr>
              <a:t>The resinous matter present in glandular </a:t>
            </a:r>
            <a:r>
              <a:rPr lang="en-US" sz="2000" dirty="0" err="1" smtClean="0">
                <a:latin typeface="Arial" pitchFamily="34" charset="0"/>
                <a:cs typeface="Arial" pitchFamily="34" charset="0"/>
              </a:rPr>
              <a:t>trichomes</a:t>
            </a:r>
            <a:r>
              <a:rPr lang="en-US" sz="2000" dirty="0" smtClean="0">
                <a:latin typeface="Arial" pitchFamily="34" charset="0"/>
                <a:cs typeface="Arial" pitchFamily="34" charset="0"/>
              </a:rPr>
              <a:t> containing hallucinogenic matter.</a:t>
            </a:r>
          </a:p>
          <a:p>
            <a:pPr algn="just">
              <a:lnSpc>
                <a:spcPct val="150000"/>
              </a:lnSpc>
              <a:buFont typeface="Wingdings" pitchFamily="2" charset="2"/>
              <a:buChar char="ü"/>
            </a:pPr>
            <a:r>
              <a:rPr lang="en-US" sz="2000" dirty="0" smtClean="0">
                <a:latin typeface="Arial" pitchFamily="34" charset="0"/>
                <a:cs typeface="Arial" pitchFamily="34" charset="0"/>
              </a:rPr>
              <a:t>Unfit for medicinal use owing to deficiency of resin.</a:t>
            </a:r>
          </a:p>
          <a:p>
            <a:pPr algn="just">
              <a:lnSpc>
                <a:spcPct val="150000"/>
              </a:lnSpc>
              <a:buFont typeface="Wingdings" pitchFamily="2" charset="2"/>
              <a:buChar char="ü"/>
            </a:pPr>
            <a:r>
              <a:rPr lang="en-US" sz="2000" dirty="0" smtClean="0">
                <a:latin typeface="Arial" pitchFamily="34" charset="0"/>
                <a:cs typeface="Arial" pitchFamily="34" charset="0"/>
              </a:rPr>
              <a:t>Taken in form of an electuary made by digestion with melted butter</a:t>
            </a:r>
          </a:p>
          <a:p>
            <a:pPr algn="just">
              <a:lnSpc>
                <a:spcPct val="150000"/>
              </a:lnSpc>
              <a:buFont typeface="Wingdings" pitchFamily="2" charset="2"/>
              <a:buChar char="ü"/>
            </a:pPr>
            <a:r>
              <a:rPr lang="en-US" sz="2000" dirty="0" smtClean="0">
                <a:latin typeface="Arial" pitchFamily="34" charset="0"/>
                <a:cs typeface="Arial" pitchFamily="34" charset="0"/>
              </a:rPr>
              <a:t>(medicine composed of powders, or other ingredients, incorporated with some conserve, honey, or syrup)</a:t>
            </a:r>
          </a:p>
          <a:p>
            <a:pPr algn="just">
              <a:lnSpc>
                <a:spcPct val="150000"/>
              </a:lnSpc>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12088"/>
            <a:ext cx="8229600" cy="5355312"/>
          </a:xfrm>
          <a:prstGeom prst="rect">
            <a:avLst/>
          </a:prstGeom>
        </p:spPr>
        <p:txBody>
          <a:bodyPr wrap="square">
            <a:spAutoFit/>
          </a:bodyPr>
          <a:lstStyle/>
          <a:p>
            <a:pPr>
              <a:lnSpc>
                <a:spcPct val="150000"/>
              </a:lnSpc>
            </a:pPr>
            <a:r>
              <a:rPr lang="en-US" sz="2400" dirty="0" smtClean="0">
                <a:solidFill>
                  <a:srgbClr val="002060"/>
                </a:solidFill>
                <a:latin typeface="Arial" pitchFamily="34" charset="0"/>
                <a:cs typeface="Arial" pitchFamily="34" charset="0"/>
              </a:rPr>
              <a:t> </a:t>
            </a:r>
            <a:r>
              <a:rPr lang="en-US" sz="2400" b="1" i="1" dirty="0" smtClean="0">
                <a:solidFill>
                  <a:srgbClr val="002060"/>
                </a:solidFill>
                <a:latin typeface="Arial" pitchFamily="34" charset="0"/>
                <a:cs typeface="Arial" pitchFamily="34" charset="0"/>
              </a:rPr>
              <a:t>Ganja</a:t>
            </a:r>
          </a:p>
          <a:p>
            <a:pPr algn="just">
              <a:lnSpc>
                <a:spcPct val="150000"/>
              </a:lnSpc>
            </a:pPr>
            <a:r>
              <a:rPr lang="en-US" sz="2400" dirty="0" smtClean="0">
                <a:latin typeface="Arial" pitchFamily="34" charset="0"/>
                <a:cs typeface="Arial" pitchFamily="34" charset="0"/>
              </a:rPr>
              <a:t>• </a:t>
            </a:r>
            <a:r>
              <a:rPr lang="en-US" sz="2000" dirty="0" smtClean="0">
                <a:latin typeface="Arial" pitchFamily="34" charset="0"/>
                <a:cs typeface="Arial" pitchFamily="34" charset="0"/>
              </a:rPr>
              <a:t>It consists of dried flowering or fruiting tops of the female plants from which no resin has been removed </a:t>
            </a:r>
          </a:p>
          <a:p>
            <a:pPr algn="just">
              <a:lnSpc>
                <a:spcPct val="150000"/>
              </a:lnSpc>
            </a:pPr>
            <a:r>
              <a:rPr lang="en-US" sz="2000" dirty="0" smtClean="0">
                <a:latin typeface="Arial" pitchFamily="34" charset="0"/>
                <a:cs typeface="Arial" pitchFamily="34" charset="0"/>
              </a:rPr>
              <a:t>• It is collected only from cultivated plants </a:t>
            </a:r>
          </a:p>
          <a:p>
            <a:pPr algn="just">
              <a:lnSpc>
                <a:spcPct val="150000"/>
              </a:lnSpc>
            </a:pPr>
            <a:r>
              <a:rPr lang="en-US" sz="2000" dirty="0" smtClean="0">
                <a:latin typeface="Arial" pitchFamily="34" charset="0"/>
                <a:cs typeface="Arial" pitchFamily="34" charset="0"/>
              </a:rPr>
              <a:t>• Plants are collected when the lower leaves fall on the ground and flower stalks begin to turn yellow. </a:t>
            </a:r>
          </a:p>
          <a:p>
            <a:pPr algn="just">
              <a:lnSpc>
                <a:spcPct val="150000"/>
              </a:lnSpc>
            </a:pPr>
            <a:r>
              <a:rPr lang="en-US" sz="2000" dirty="0" smtClean="0">
                <a:latin typeface="Arial" pitchFamily="34" charset="0"/>
                <a:cs typeface="Arial" pitchFamily="34" charset="0"/>
              </a:rPr>
              <a:t>• The floral shoots are cut off and are spread out in ridges and furrows. </a:t>
            </a:r>
          </a:p>
          <a:p>
            <a:pPr algn="just">
              <a:lnSpc>
                <a:spcPct val="150000"/>
              </a:lnSpc>
            </a:pPr>
            <a:r>
              <a:rPr lang="en-US" sz="2000" dirty="0" smtClean="0">
                <a:latin typeface="Arial" pitchFamily="34" charset="0"/>
                <a:cs typeface="Arial" pitchFamily="34" charset="0"/>
              </a:rPr>
              <a:t>• The ridges are </a:t>
            </a:r>
            <a:r>
              <a:rPr lang="en-US" sz="2000" dirty="0" err="1" smtClean="0">
                <a:latin typeface="Arial" pitchFamily="34" charset="0"/>
                <a:cs typeface="Arial" pitchFamily="34" charset="0"/>
              </a:rPr>
              <a:t>levelled</a:t>
            </a:r>
            <a:r>
              <a:rPr lang="en-US" sz="2000" dirty="0" smtClean="0">
                <a:latin typeface="Arial" pitchFamily="34" charset="0"/>
                <a:cs typeface="Arial" pitchFamily="34" charset="0"/>
              </a:rPr>
              <a:t> down and crushed to press the floral shoots into compact sheaves </a:t>
            </a:r>
          </a:p>
          <a:p>
            <a:pPr algn="just">
              <a:lnSpc>
                <a:spcPct val="150000"/>
              </a:lnSpc>
            </a:pPr>
            <a:r>
              <a:rPr lang="en-US" sz="2000" dirty="0" smtClean="0">
                <a:latin typeface="Arial" pitchFamily="34" charset="0"/>
                <a:cs typeface="Arial" pitchFamily="34" charset="0"/>
              </a:rPr>
              <a:t>• The turning of the material is done at regular intervals. </a:t>
            </a:r>
          </a:p>
          <a:p>
            <a:pPr algn="just">
              <a:lnSpc>
                <a:spcPct val="150000"/>
              </a:lnSpc>
            </a:pPr>
            <a:r>
              <a:rPr lang="en-US" sz="2000" dirty="0" smtClean="0">
                <a:latin typeface="Arial" pitchFamily="34" charset="0"/>
                <a:cs typeface="Arial" pitchFamily="34" charset="0"/>
              </a:rPr>
              <a:t>• After that, material is collected and arranged in flat heap</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20691"/>
            <a:ext cx="8382000" cy="5632311"/>
          </a:xfrm>
          <a:prstGeom prst="rect">
            <a:avLst/>
          </a:prstGeom>
        </p:spPr>
        <p:txBody>
          <a:bodyPr wrap="square">
            <a:spAutoFit/>
          </a:bodyPr>
          <a:lstStyle/>
          <a:p>
            <a:pPr algn="just">
              <a:lnSpc>
                <a:spcPct val="150000"/>
              </a:lnSpc>
            </a:pPr>
            <a:r>
              <a:rPr lang="en-US" sz="2000" dirty="0" smtClean="0">
                <a:latin typeface="Arial" pitchFamily="34" charset="0"/>
                <a:cs typeface="Arial" pitchFamily="34" charset="0"/>
              </a:rPr>
              <a:t>• It is then subjected to pressure under the press </a:t>
            </a:r>
          </a:p>
          <a:p>
            <a:pPr algn="just">
              <a:lnSpc>
                <a:spcPct val="150000"/>
              </a:lnSpc>
            </a:pPr>
            <a:r>
              <a:rPr lang="en-US" sz="2000" dirty="0" smtClean="0">
                <a:latin typeface="Arial" pitchFamily="34" charset="0"/>
                <a:cs typeface="Arial" pitchFamily="34" charset="0"/>
              </a:rPr>
              <a:t>• The heaps are turned over and broken up, so as to form thick layers </a:t>
            </a:r>
          </a:p>
          <a:p>
            <a:pPr algn="just">
              <a:lnSpc>
                <a:spcPct val="150000"/>
              </a:lnSpc>
            </a:pPr>
            <a:r>
              <a:rPr lang="en-US" sz="2000" dirty="0" smtClean="0">
                <a:latin typeface="Arial" pitchFamily="34" charset="0"/>
                <a:cs typeface="Arial" pitchFamily="34" charset="0"/>
              </a:rPr>
              <a:t>• After 3-4 days, ganja is ready for storage </a:t>
            </a:r>
          </a:p>
          <a:p>
            <a:pPr algn="just">
              <a:lnSpc>
                <a:spcPct val="150000"/>
              </a:lnSpc>
            </a:pPr>
            <a:r>
              <a:rPr lang="en-US" sz="2000" dirty="0" smtClean="0">
                <a:latin typeface="Arial" pitchFamily="34" charset="0"/>
                <a:cs typeface="Arial" pitchFamily="34" charset="0"/>
              </a:rPr>
              <a:t>• Two types of ganja are available in the market </a:t>
            </a:r>
          </a:p>
          <a:p>
            <a:pPr algn="just">
              <a:lnSpc>
                <a:spcPct val="150000"/>
              </a:lnSpc>
            </a:pPr>
            <a:r>
              <a:rPr lang="en-US" sz="2000" dirty="0" smtClean="0">
                <a:latin typeface="Arial" pitchFamily="34" charset="0"/>
                <a:cs typeface="Arial" pitchFamily="34" charset="0"/>
              </a:rPr>
              <a:t>• The flat ganja, the individual pieces of the plants are pressed by </a:t>
            </a:r>
            <a:r>
              <a:rPr lang="en-US" sz="2000" dirty="0" err="1" smtClean="0">
                <a:latin typeface="Arial" pitchFamily="34" charset="0"/>
                <a:cs typeface="Arial" pitchFamily="34" charset="0"/>
              </a:rPr>
              <a:t>thresing</a:t>
            </a:r>
            <a:r>
              <a:rPr lang="en-US" sz="2000" dirty="0" smtClean="0">
                <a:latin typeface="Arial" pitchFamily="34" charset="0"/>
                <a:cs typeface="Arial" pitchFamily="34" charset="0"/>
              </a:rPr>
              <a:t>, wherein the resinous material of the flowering tops sticks together to form the flat mass. </a:t>
            </a:r>
          </a:p>
          <a:p>
            <a:pPr algn="just">
              <a:lnSpc>
                <a:spcPct val="150000"/>
              </a:lnSpc>
            </a:pPr>
            <a:r>
              <a:rPr lang="en-US" sz="2000" dirty="0" smtClean="0">
                <a:latin typeface="Arial" pitchFamily="34" charset="0"/>
                <a:cs typeface="Arial" pitchFamily="34" charset="0"/>
              </a:rPr>
              <a:t>• The flat ganja coming from </a:t>
            </a:r>
            <a:r>
              <a:rPr lang="en-US" sz="2000" dirty="0" err="1" smtClean="0">
                <a:latin typeface="Arial" pitchFamily="34" charset="0"/>
                <a:cs typeface="Arial" pitchFamily="34" charset="0"/>
              </a:rPr>
              <a:t>Ahmednagar</a:t>
            </a:r>
            <a:r>
              <a:rPr lang="en-US" sz="2000" dirty="0" smtClean="0">
                <a:latin typeface="Arial" pitchFamily="34" charset="0"/>
                <a:cs typeface="Arial" pitchFamily="34" charset="0"/>
              </a:rPr>
              <a:t> district Maharashtra is well known in commerce. </a:t>
            </a:r>
          </a:p>
          <a:p>
            <a:pPr algn="just">
              <a:lnSpc>
                <a:spcPct val="150000"/>
              </a:lnSpc>
            </a:pPr>
            <a:r>
              <a:rPr lang="en-US" sz="2000" dirty="0" smtClean="0">
                <a:latin typeface="Arial" pitchFamily="34" charset="0"/>
                <a:cs typeface="Arial" pitchFamily="34" charset="0"/>
              </a:rPr>
              <a:t>• Round ganja is regarded as better quality where the resin free parts of the plant are removed and every piece (flowering top) is rolled individually, so as to form cylindrical mass. It is prepared in </a:t>
            </a:r>
            <a:r>
              <a:rPr lang="en-US" sz="2000" dirty="0" err="1" smtClean="0">
                <a:latin typeface="Arial" pitchFamily="34" charset="0"/>
                <a:cs typeface="Arial" pitchFamily="34" charset="0"/>
              </a:rPr>
              <a:t>bengal</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229600" cy="4708981"/>
          </a:xfrm>
          <a:prstGeom prst="rect">
            <a:avLst/>
          </a:prstGeom>
        </p:spPr>
        <p:txBody>
          <a:bodyPr wrap="square">
            <a:spAutoFit/>
          </a:bodyPr>
          <a:lstStyle/>
          <a:p>
            <a:pPr algn="just">
              <a:lnSpc>
                <a:spcPct val="150000"/>
              </a:lnSpc>
            </a:pPr>
            <a:r>
              <a:rPr lang="en-US" sz="2400" b="1" i="1" dirty="0" err="1" smtClean="0">
                <a:solidFill>
                  <a:srgbClr val="002060"/>
                </a:solidFill>
                <a:latin typeface="Arial" pitchFamily="34" charset="0"/>
                <a:cs typeface="Arial" pitchFamily="34" charset="0"/>
              </a:rPr>
              <a:t>Charas</a:t>
            </a:r>
            <a:r>
              <a:rPr lang="en-US" sz="2400" dirty="0" smtClean="0">
                <a:solidFill>
                  <a:srgbClr val="002060"/>
                </a:solidFill>
                <a:latin typeface="Arial" pitchFamily="34" charset="0"/>
                <a:cs typeface="Arial" pitchFamily="34" charset="0"/>
              </a:rPr>
              <a:t> </a:t>
            </a:r>
          </a:p>
          <a:p>
            <a:pPr algn="just">
              <a:lnSpc>
                <a:spcPct val="150000"/>
              </a:lnSpc>
              <a:buFont typeface="Wingdings" pitchFamily="2" charset="2"/>
              <a:buChar char="ü"/>
            </a:pPr>
            <a:r>
              <a:rPr lang="en-US" sz="2000" dirty="0" smtClean="0">
                <a:latin typeface="Arial" pitchFamily="34" charset="0"/>
                <a:cs typeface="Arial" pitchFamily="34" charset="0"/>
              </a:rPr>
              <a:t>It is resinous exudation collected from the leaves of the hemp plants.</a:t>
            </a:r>
          </a:p>
          <a:p>
            <a:pPr algn="just">
              <a:lnSpc>
                <a:spcPct val="150000"/>
              </a:lnSpc>
              <a:buFont typeface="Wingdings" pitchFamily="2" charset="2"/>
              <a:buChar char="ü"/>
            </a:pPr>
            <a:r>
              <a:rPr lang="en-US" sz="2000" dirty="0" smtClean="0">
                <a:latin typeface="Arial" pitchFamily="34" charset="0"/>
                <a:cs typeface="Arial" pitchFamily="34" charset="0"/>
              </a:rPr>
              <a:t>The resinous secretion, appearing just before flowering of the plant, is collected by rubbing the fresh tops between hands or by beating them on cloth or carpet.</a:t>
            </a:r>
          </a:p>
          <a:p>
            <a:pPr algn="just">
              <a:lnSpc>
                <a:spcPct val="150000"/>
              </a:lnSpc>
              <a:buFont typeface="Wingdings" pitchFamily="2" charset="2"/>
              <a:buChar char="ü"/>
            </a:pPr>
            <a:r>
              <a:rPr lang="en-US" sz="2000" dirty="0" smtClean="0">
                <a:latin typeface="Arial" pitchFamily="34" charset="0"/>
                <a:cs typeface="Arial" pitchFamily="34" charset="0"/>
              </a:rPr>
              <a:t>The adhering material is scrapped off to yield, </a:t>
            </a:r>
            <a:r>
              <a:rPr lang="en-US" sz="2000" dirty="0" err="1" smtClean="0">
                <a:latin typeface="Arial" pitchFamily="34" charset="0"/>
                <a:cs typeface="Arial" pitchFamily="34" charset="0"/>
              </a:rPr>
              <a:t>charas</a:t>
            </a:r>
            <a:r>
              <a:rPr lang="en-US" sz="2000" dirty="0" smtClean="0">
                <a:latin typeface="Arial" pitchFamily="34" charset="0"/>
                <a:cs typeface="Arial" pitchFamily="34" charset="0"/>
              </a:rPr>
              <a:t> of thee market.</a:t>
            </a:r>
          </a:p>
          <a:p>
            <a:pPr algn="just">
              <a:lnSpc>
                <a:spcPct val="150000"/>
              </a:lnSpc>
              <a:buFont typeface="Wingdings" pitchFamily="2" charset="2"/>
              <a:buChar char="ü"/>
            </a:pPr>
            <a:r>
              <a:rPr lang="en-US" sz="2000" dirty="0" smtClean="0">
                <a:latin typeface="Arial" pitchFamily="34" charset="0"/>
                <a:cs typeface="Arial" pitchFamily="34" charset="0"/>
              </a:rPr>
              <a:t>It is collected even by walking through the cultivated plants after wearing the leather aprons.</a:t>
            </a:r>
          </a:p>
          <a:p>
            <a:pPr algn="just">
              <a:lnSpc>
                <a:spcPct val="150000"/>
              </a:lnSpc>
              <a:buFont typeface="Wingdings" pitchFamily="2" charset="2"/>
              <a:buChar char="ü"/>
            </a:pPr>
            <a:r>
              <a:rPr lang="en-US" sz="2000" dirty="0" smtClean="0">
                <a:latin typeface="Arial" pitchFamily="34" charset="0"/>
                <a:cs typeface="Arial" pitchFamily="34" charset="0"/>
              </a:rPr>
              <a:t>The resinous secretion, which sticks to the leather apron is scrapped off and collected.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10600" cy="7017306"/>
          </a:xfrm>
          <a:prstGeom prst="rect">
            <a:avLst/>
          </a:prstGeom>
          <a:noFill/>
        </p:spPr>
        <p:txBody>
          <a:bodyPr wrap="square" rtlCol="0">
            <a:spAutoFit/>
          </a:bodyPr>
          <a:lstStyle/>
          <a:p>
            <a:pPr lvl="0" algn="just" fontAlgn="base">
              <a:lnSpc>
                <a:spcPct val="150000"/>
              </a:lnSpc>
              <a:spcBef>
                <a:spcPct val="0"/>
              </a:spcBef>
              <a:spcAft>
                <a:spcPct val="0"/>
              </a:spcAft>
            </a:pPr>
            <a:r>
              <a:rPr lang="en-US" sz="2000" b="1" dirty="0" smtClean="0">
                <a:solidFill>
                  <a:srgbClr val="002060"/>
                </a:solidFill>
                <a:latin typeface="Arial" pitchFamily="34" charset="0"/>
                <a:cs typeface="Arial" pitchFamily="34" charset="0"/>
              </a:rPr>
              <a:t>Chemical Constituents</a:t>
            </a:r>
          </a:p>
          <a:p>
            <a:pPr lvl="0" algn="just" fontAlgn="base">
              <a:lnSpc>
                <a:spcPct val="150000"/>
              </a:lnSpc>
              <a:spcBef>
                <a:spcPct val="0"/>
              </a:spcBef>
              <a:spcAft>
                <a:spcPct val="0"/>
              </a:spcAft>
              <a:buFontTx/>
              <a:buChar char="•"/>
            </a:pPr>
            <a:r>
              <a:rPr lang="en-US" sz="2000" dirty="0" smtClean="0">
                <a:latin typeface="Arial" pitchFamily="34" charset="0"/>
                <a:cs typeface="Arial" pitchFamily="34" charset="0"/>
              </a:rPr>
              <a:t> 15-20% Resin (present in glandular </a:t>
            </a:r>
            <a:r>
              <a:rPr lang="en-US" sz="2000" dirty="0" err="1" smtClean="0">
                <a:latin typeface="Arial" pitchFamily="34" charset="0"/>
                <a:cs typeface="Arial" pitchFamily="34" charset="0"/>
              </a:rPr>
              <a:t>trichomes</a:t>
            </a:r>
            <a:r>
              <a:rPr lang="en-US" sz="2000" dirty="0" smtClean="0">
                <a:latin typeface="Arial" pitchFamily="34" charset="0"/>
                <a:cs typeface="Arial" pitchFamily="34" charset="0"/>
              </a:rPr>
              <a:t>)</a:t>
            </a:r>
          </a:p>
          <a:p>
            <a:pPr lvl="0" algn="just" fontAlgn="base">
              <a:lnSpc>
                <a:spcPct val="150000"/>
              </a:lnSpc>
              <a:spcBef>
                <a:spcPct val="0"/>
              </a:spcBef>
              <a:spcAft>
                <a:spcPct val="0"/>
              </a:spcAft>
              <a:buFontTx/>
              <a:buChar char="•"/>
            </a:pPr>
            <a:r>
              <a:rPr lang="en-US" sz="2000" dirty="0" smtClean="0">
                <a:latin typeface="Arial" pitchFamily="34" charset="0"/>
                <a:cs typeface="Arial" pitchFamily="34" charset="0"/>
              </a:rPr>
              <a:t> Major constituent: 1-3-4 trans tetra-</a:t>
            </a:r>
            <a:r>
              <a:rPr lang="en-US" sz="2000" dirty="0" err="1" smtClean="0">
                <a:latin typeface="Arial" pitchFamily="34" charset="0"/>
                <a:cs typeface="Arial" pitchFamily="34" charset="0"/>
              </a:rPr>
              <a:t>hydrocannabinol</a:t>
            </a:r>
            <a:r>
              <a:rPr lang="en-US" sz="2000" dirty="0" smtClean="0">
                <a:latin typeface="Arial" pitchFamily="34" charset="0"/>
                <a:cs typeface="Arial" pitchFamily="34" charset="0"/>
              </a:rPr>
              <a:t> (THC) Volatile oil, </a:t>
            </a:r>
            <a:r>
              <a:rPr lang="en-US" sz="2000" dirty="0" err="1" smtClean="0">
                <a:latin typeface="Arial" pitchFamily="34" charset="0"/>
                <a:cs typeface="Arial" pitchFamily="34" charset="0"/>
              </a:rPr>
              <a:t>trigonelline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choline</a:t>
            </a:r>
            <a:r>
              <a:rPr lang="en-US" sz="2000" dirty="0" smtClean="0">
                <a:latin typeface="Arial" pitchFamily="34" charset="0"/>
                <a:cs typeface="Arial" pitchFamily="34" charset="0"/>
              </a:rPr>
              <a:t>, Seeds-20% fixed oil </a:t>
            </a:r>
          </a:p>
          <a:p>
            <a:pPr lvl="0" algn="just" fontAlgn="base">
              <a:lnSpc>
                <a:spcPct val="150000"/>
              </a:lnSpc>
              <a:spcBef>
                <a:spcPct val="0"/>
              </a:spcBef>
              <a:spcAft>
                <a:spcPct val="0"/>
              </a:spcAft>
              <a:buFontTx/>
              <a:buChar char="•"/>
            </a:pPr>
            <a:r>
              <a:rPr lang="en-US" sz="2000" dirty="0" smtClean="0">
                <a:latin typeface="Arial" pitchFamily="34" charset="0"/>
                <a:cs typeface="Arial" pitchFamily="34" charset="0"/>
              </a:rPr>
              <a:t> Resin: </a:t>
            </a:r>
            <a:r>
              <a:rPr lang="en-US" sz="2000" dirty="0" err="1" smtClean="0">
                <a:latin typeface="Arial" pitchFamily="34" charset="0"/>
                <a:cs typeface="Arial" pitchFamily="34" charset="0"/>
              </a:rPr>
              <a:t>Cannabinol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cannabidiol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cannabidiolic</a:t>
            </a:r>
            <a:r>
              <a:rPr lang="en-US" sz="2000" dirty="0" smtClean="0">
                <a:latin typeface="Arial" pitchFamily="34" charset="0"/>
                <a:cs typeface="Arial" pitchFamily="34" charset="0"/>
              </a:rPr>
              <a:t> acid, </a:t>
            </a:r>
            <a:r>
              <a:rPr lang="en-US" sz="2000" dirty="0" err="1" smtClean="0">
                <a:latin typeface="Arial" pitchFamily="34" charset="0"/>
                <a:cs typeface="Arial" pitchFamily="34" charset="0"/>
              </a:rPr>
              <a:t>cannabichromene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cannabigerol</a:t>
            </a:r>
            <a:r>
              <a:rPr lang="en-US" sz="2000" dirty="0" smtClean="0">
                <a:latin typeface="Arial" pitchFamily="34" charset="0"/>
                <a:cs typeface="Arial" pitchFamily="34" charset="0"/>
              </a:rPr>
              <a:t> </a:t>
            </a:r>
          </a:p>
          <a:p>
            <a:pPr lvl="0" eaLnBrk="0" fontAlgn="base" hangingPunct="0">
              <a:lnSpc>
                <a:spcPct val="150000"/>
              </a:lnSpc>
              <a:spcBef>
                <a:spcPct val="0"/>
              </a:spcBef>
              <a:spcAft>
                <a:spcPct val="0"/>
              </a:spcAft>
            </a:pPr>
            <a:r>
              <a:rPr lang="en-US" sz="2000" b="1" dirty="0" smtClean="0">
                <a:solidFill>
                  <a:srgbClr val="002060"/>
                </a:solidFill>
                <a:latin typeface="Arial" pitchFamily="34" charset="0"/>
                <a:cs typeface="Arial" pitchFamily="34" charset="0"/>
              </a:rPr>
              <a:t>Uses: </a:t>
            </a:r>
          </a:p>
          <a:p>
            <a:pPr lvl="0" eaLnBrk="0" fontAlgn="base" hangingPunct="0">
              <a:lnSpc>
                <a:spcPct val="150000"/>
              </a:lnSpc>
              <a:spcBef>
                <a:spcPct val="0"/>
              </a:spcBef>
              <a:spcAft>
                <a:spcPct val="0"/>
              </a:spcAft>
            </a:pPr>
            <a:r>
              <a:rPr lang="en-US" sz="2000" dirty="0" smtClean="0">
                <a:latin typeface="Arial" pitchFamily="34" charset="0"/>
                <a:cs typeface="Arial" pitchFamily="34" charset="0"/>
              </a:rPr>
              <a:t>Narcotic, Sedative, Analgesic </a:t>
            </a:r>
          </a:p>
          <a:p>
            <a:pPr lvl="0" eaLnBrk="0" fontAlgn="base" hangingPunct="0">
              <a:lnSpc>
                <a:spcPct val="150000"/>
              </a:lnSpc>
              <a:spcBef>
                <a:spcPct val="0"/>
              </a:spcBef>
              <a:spcAft>
                <a:spcPct val="0"/>
              </a:spcAft>
            </a:pPr>
            <a:r>
              <a:rPr lang="en-US" sz="2000" dirty="0" smtClean="0">
                <a:latin typeface="Arial" pitchFamily="34" charset="0"/>
                <a:cs typeface="Arial" pitchFamily="34" charset="0"/>
              </a:rPr>
              <a:t>Psychotropic properties due to THC (</a:t>
            </a:r>
            <a:r>
              <a:rPr lang="en-US" sz="2000" dirty="0" err="1" smtClean="0">
                <a:latin typeface="Arial" pitchFamily="34" charset="0"/>
                <a:cs typeface="Arial" pitchFamily="34" charset="0"/>
              </a:rPr>
              <a:t>tetrahydrocannabinol</a:t>
            </a:r>
            <a:r>
              <a:rPr lang="en-US" sz="2000" dirty="0" smtClean="0">
                <a:latin typeface="Arial" pitchFamily="34" charset="0"/>
                <a:cs typeface="Arial" pitchFamily="34" charset="0"/>
              </a:rPr>
              <a:t>)</a:t>
            </a:r>
          </a:p>
          <a:p>
            <a:pPr lvl="0" eaLnBrk="0" fontAlgn="base" hangingPunct="0">
              <a:lnSpc>
                <a:spcPct val="150000"/>
              </a:lnSpc>
              <a:spcBef>
                <a:spcPct val="0"/>
              </a:spcBef>
              <a:spcAft>
                <a:spcPct val="0"/>
              </a:spcAft>
            </a:pPr>
            <a:r>
              <a:rPr lang="en-US" sz="2000" dirty="0" smtClean="0">
                <a:latin typeface="Arial" pitchFamily="34" charset="0"/>
                <a:cs typeface="Arial" pitchFamily="34" charset="0"/>
              </a:rPr>
              <a:t> At present, very little used as a drug </a:t>
            </a:r>
          </a:p>
          <a:p>
            <a:pPr lvl="0" eaLnBrk="0" fontAlgn="base" hangingPunct="0">
              <a:lnSpc>
                <a:spcPct val="150000"/>
              </a:lnSpc>
              <a:spcBef>
                <a:spcPct val="0"/>
              </a:spcBef>
              <a:spcAft>
                <a:spcPct val="0"/>
              </a:spcAft>
            </a:pPr>
            <a:r>
              <a:rPr lang="en-US" sz="2000" dirty="0" smtClean="0">
                <a:latin typeface="Arial" pitchFamily="34" charset="0"/>
                <a:cs typeface="Arial" pitchFamily="34" charset="0"/>
              </a:rPr>
              <a:t>Cause intoxication, euphoria and later mental disturbances.</a:t>
            </a:r>
          </a:p>
          <a:p>
            <a:pPr lvl="0" eaLnBrk="0" fontAlgn="base" hangingPunct="0">
              <a:lnSpc>
                <a:spcPct val="150000"/>
              </a:lnSpc>
              <a:spcBef>
                <a:spcPct val="0"/>
              </a:spcBef>
              <a:spcAft>
                <a:spcPct val="0"/>
              </a:spcAft>
            </a:pPr>
            <a:r>
              <a:rPr lang="en-US" sz="2000" b="1" dirty="0" smtClean="0">
                <a:solidFill>
                  <a:srgbClr val="002060"/>
                </a:solidFill>
                <a:latin typeface="Arial" pitchFamily="34" charset="0"/>
                <a:cs typeface="Arial" pitchFamily="34" charset="0"/>
              </a:rPr>
              <a:t>Storage</a:t>
            </a:r>
            <a:r>
              <a:rPr lang="en-US" sz="2000" dirty="0" smtClean="0">
                <a:solidFill>
                  <a:srgbClr val="002060"/>
                </a:solidFill>
                <a:latin typeface="Arial" pitchFamily="34" charset="0"/>
                <a:cs typeface="Arial" pitchFamily="34" charset="0"/>
              </a:rPr>
              <a:t> :</a:t>
            </a:r>
          </a:p>
          <a:p>
            <a:pPr lvl="0" eaLnBrk="0" fontAlgn="base" hangingPunct="0">
              <a:lnSpc>
                <a:spcPct val="150000"/>
              </a:lnSpc>
              <a:spcBef>
                <a:spcPct val="0"/>
              </a:spcBef>
              <a:spcAft>
                <a:spcPct val="0"/>
              </a:spcAft>
            </a:pPr>
            <a:r>
              <a:rPr lang="en-US" sz="2000" dirty="0" smtClean="0">
                <a:latin typeface="Arial" pitchFamily="34" charset="0"/>
                <a:cs typeface="Arial" pitchFamily="34" charset="0"/>
              </a:rPr>
              <a:t>Should be stored in well closed container after thorough drying</a:t>
            </a:r>
          </a:p>
          <a:p>
            <a:pPr lvl="0" algn="just" fontAlgn="base">
              <a:lnSpc>
                <a:spcPct val="150000"/>
              </a:lnSpc>
              <a:spcBef>
                <a:spcPct val="0"/>
              </a:spcBef>
              <a:spcAft>
                <a:spcPct val="0"/>
              </a:spcAft>
            </a:pPr>
            <a:r>
              <a:rPr lang="en-US" sz="2000" dirty="0" smtClean="0">
                <a:latin typeface="Arial" pitchFamily="34" charset="0"/>
                <a:cs typeface="Arial" pitchFamily="34" charset="0"/>
              </a:rPr>
              <a:t> </a:t>
            </a:r>
          </a:p>
          <a:p>
            <a:pPr lvl="0" algn="just" eaLnBrk="0" fontAlgn="base" hangingPunct="0">
              <a:lnSpc>
                <a:spcPct val="150000"/>
              </a:lnSpc>
              <a:spcBef>
                <a:spcPct val="0"/>
              </a:spcBef>
              <a:spcAft>
                <a:spcPct val="0"/>
              </a:spcAft>
            </a:pP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7478970"/>
          </a:xfrm>
          <a:prstGeom prst="rect">
            <a:avLst/>
          </a:prstGeom>
        </p:spPr>
        <p:txBody>
          <a:bodyPr wrap="square">
            <a:spAutoFit/>
          </a:bodyPr>
          <a:lstStyle/>
          <a:p>
            <a:pPr lvl="0" algn="just" fontAlgn="base">
              <a:lnSpc>
                <a:spcPct val="150000"/>
              </a:lnSpc>
              <a:spcBef>
                <a:spcPct val="0"/>
              </a:spcBef>
              <a:spcAft>
                <a:spcPct val="0"/>
              </a:spcAft>
            </a:pPr>
            <a:r>
              <a:rPr lang="en-US" sz="2000" b="1" dirty="0" smtClean="0">
                <a:solidFill>
                  <a:srgbClr val="002060"/>
                </a:solidFill>
                <a:latin typeface="Arial" pitchFamily="34" charset="0"/>
                <a:cs typeface="Arial" pitchFamily="34" charset="0"/>
              </a:rPr>
              <a:t>Identification test : </a:t>
            </a:r>
          </a:p>
          <a:p>
            <a:pPr lvl="0" algn="just" fontAlgn="base">
              <a:lnSpc>
                <a:spcPct val="150000"/>
              </a:lnSpc>
              <a:spcBef>
                <a:spcPct val="0"/>
              </a:spcBef>
              <a:spcAft>
                <a:spcPct val="0"/>
              </a:spcAft>
            </a:pPr>
            <a:r>
              <a:rPr lang="en-US" sz="2000" dirty="0" smtClean="0">
                <a:latin typeface="Arial" pitchFamily="34" charset="0"/>
                <a:cs typeface="Arial" pitchFamily="34" charset="0"/>
              </a:rPr>
              <a:t>1. Shake 0.1 g drug + 5ml light petroleum (60-80 degree C) and filer. </a:t>
            </a:r>
          </a:p>
          <a:p>
            <a:pPr lvl="0" algn="just" fontAlgn="base">
              <a:lnSpc>
                <a:spcPct val="150000"/>
              </a:lnSpc>
              <a:spcBef>
                <a:spcPct val="0"/>
              </a:spcBef>
              <a:spcAft>
                <a:spcPct val="0"/>
              </a:spcAft>
            </a:pPr>
            <a:r>
              <a:rPr lang="en-US" sz="2000" dirty="0" smtClean="0">
                <a:latin typeface="Arial" pitchFamily="34" charset="0"/>
                <a:cs typeface="Arial" pitchFamily="34" charset="0"/>
              </a:rPr>
              <a:t>To 1ml filtrate + 2ml 15% solution of hydrogen chloride in Ethyl alcohol.</a:t>
            </a:r>
          </a:p>
          <a:p>
            <a:pPr lvl="0" algn="just" fontAlgn="base">
              <a:lnSpc>
                <a:spcPct val="150000"/>
              </a:lnSpc>
              <a:spcBef>
                <a:spcPct val="0"/>
              </a:spcBef>
              <a:spcAft>
                <a:spcPct val="0"/>
              </a:spcAft>
            </a:pPr>
            <a:r>
              <a:rPr lang="en-US" sz="2000" dirty="0" smtClean="0">
                <a:latin typeface="Arial" pitchFamily="34" charset="0"/>
                <a:cs typeface="Arial" pitchFamily="34" charset="0"/>
              </a:rPr>
              <a:t> At the junction of 2 liquids, a red coloration appears. </a:t>
            </a:r>
          </a:p>
          <a:p>
            <a:pPr lvl="0" algn="just" fontAlgn="base">
              <a:lnSpc>
                <a:spcPct val="150000"/>
              </a:lnSpc>
              <a:spcBef>
                <a:spcPct val="0"/>
              </a:spcBef>
              <a:spcAft>
                <a:spcPct val="0"/>
              </a:spcAft>
            </a:pPr>
            <a:r>
              <a:rPr lang="en-US" sz="2000" dirty="0" smtClean="0">
                <a:latin typeface="Arial" pitchFamily="34" charset="0"/>
                <a:cs typeface="Arial" pitchFamily="34" charset="0"/>
              </a:rPr>
              <a:t>After shaking, upper layer becomes colorless and lower layers acquires pink color which disappears on addition of water. </a:t>
            </a:r>
          </a:p>
          <a:p>
            <a:pPr lvl="0" algn="just" fontAlgn="base">
              <a:lnSpc>
                <a:spcPct val="150000"/>
              </a:lnSpc>
              <a:spcBef>
                <a:spcPct val="0"/>
              </a:spcBef>
              <a:spcAft>
                <a:spcPct val="0"/>
              </a:spcAft>
            </a:pPr>
            <a:r>
              <a:rPr lang="en-US" sz="2000" dirty="0" smtClean="0">
                <a:latin typeface="Arial" pitchFamily="34" charset="0"/>
                <a:cs typeface="Arial" pitchFamily="34" charset="0"/>
              </a:rPr>
              <a:t>2. Extract 1g of resin with methanol, filter and evaporate to complete dryness. Again extract the resulting residue with petroleum ether (60-80°C), filter directly into a separating funnel and extract the ethereal layer successively with 5% (w/v) Na2CO3 and 5% (w/w) H2SO4. Wash the ethereal layer with distilled water, </a:t>
            </a:r>
            <a:r>
              <a:rPr lang="en-US" sz="2000" dirty="0" err="1" smtClean="0">
                <a:latin typeface="Arial" pitchFamily="34" charset="0"/>
                <a:cs typeface="Arial" pitchFamily="34" charset="0"/>
              </a:rPr>
              <a:t>decolourise</a:t>
            </a:r>
            <a:r>
              <a:rPr lang="en-US" sz="2000" dirty="0" smtClean="0">
                <a:latin typeface="Arial" pitchFamily="34" charset="0"/>
                <a:cs typeface="Arial" pitchFamily="34" charset="0"/>
              </a:rPr>
              <a:t> with powdered activated carbon, if necessary, and evaporate the filtrate. Add to the residue a few drops of N/10 alcoholic KOH solution, when a purple </a:t>
            </a:r>
            <a:r>
              <a:rPr lang="en-US" sz="2000" dirty="0" err="1" smtClean="0">
                <a:latin typeface="Arial" pitchFamily="34" charset="0"/>
                <a:cs typeface="Arial" pitchFamily="34" charset="0"/>
              </a:rPr>
              <a:t>colouration</a:t>
            </a:r>
            <a:r>
              <a:rPr lang="en-US" sz="2000" dirty="0" smtClean="0">
                <a:latin typeface="Arial" pitchFamily="34" charset="0"/>
                <a:cs typeface="Arial" pitchFamily="34" charset="0"/>
              </a:rPr>
              <a:t> is obtained.</a:t>
            </a:r>
          </a:p>
          <a:p>
            <a:pPr lvl="0" algn="just" eaLnBrk="0" fontAlgn="base" hangingPunct="0">
              <a:lnSpc>
                <a:spcPct val="150000"/>
              </a:lnSpc>
              <a:spcBef>
                <a:spcPct val="0"/>
              </a:spcBef>
              <a:spcAft>
                <a:spcPct val="0"/>
              </a:spcAft>
            </a:pPr>
            <a:endParaRPr lang="en-US" sz="2000" dirty="0" smtClean="0">
              <a:latin typeface="Arial" pitchFamily="34" charset="0"/>
              <a:cs typeface="Arial" pitchFamily="34" charset="0"/>
            </a:endParaRPr>
          </a:p>
          <a:p>
            <a:pPr lvl="0" algn="just" eaLnBrk="0" fontAlgn="base" hangingPunct="0">
              <a:lnSpc>
                <a:spcPct val="150000"/>
              </a:lnSpc>
              <a:spcBef>
                <a:spcPct val="0"/>
              </a:spcBef>
              <a:spcAft>
                <a:spcPct val="0"/>
              </a:spcAft>
            </a:pP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0270"/>
            <a:ext cx="8153400" cy="1938992"/>
          </a:xfrm>
          <a:prstGeom prst="rect">
            <a:avLst/>
          </a:prstGeom>
        </p:spPr>
        <p:txBody>
          <a:bodyPr wrap="square">
            <a:spAutoFit/>
          </a:bodyPr>
          <a:lstStyle/>
          <a:p>
            <a:pPr marL="342900" indent="-342900">
              <a:lnSpc>
                <a:spcPct val="150000"/>
              </a:lnSpc>
              <a:buFont typeface="+mj-lt"/>
              <a:buAutoNum type="arabicPeriod"/>
            </a:pPr>
            <a:r>
              <a:rPr lang="en-US" sz="2000" dirty="0" smtClean="0">
                <a:cs typeface="Times New Roman" pitchFamily="18" charset="0"/>
              </a:rPr>
              <a:t>“C. K. </a:t>
            </a:r>
            <a:r>
              <a:rPr lang="en-US" sz="2000" dirty="0" err="1" smtClean="0">
                <a:cs typeface="Times New Roman" pitchFamily="18" charset="0"/>
              </a:rPr>
              <a:t>Kokate</a:t>
            </a:r>
            <a:r>
              <a:rPr lang="en-US" sz="2000" dirty="0" smtClean="0">
                <a:cs typeface="Times New Roman" pitchFamily="18" charset="0"/>
              </a:rPr>
              <a:t>”,  “A.P. </a:t>
            </a:r>
            <a:r>
              <a:rPr lang="en-US" sz="2000" dirty="0" err="1" smtClean="0">
                <a:cs typeface="Times New Roman" pitchFamily="18" charset="0"/>
              </a:rPr>
              <a:t>Purohit</a:t>
            </a:r>
            <a:r>
              <a:rPr lang="en-US" sz="2000" dirty="0" smtClean="0">
                <a:cs typeface="Times New Roman" pitchFamily="18" charset="0"/>
              </a:rPr>
              <a:t>”, “S. B. </a:t>
            </a:r>
            <a:r>
              <a:rPr lang="en-US" sz="2000" dirty="0" err="1" smtClean="0">
                <a:cs typeface="Times New Roman" pitchFamily="18" charset="0"/>
              </a:rPr>
              <a:t>Gokhale</a:t>
            </a:r>
            <a:r>
              <a:rPr lang="en-US" sz="2000" dirty="0" smtClean="0">
                <a:cs typeface="Times New Roman" pitchFamily="18" charset="0"/>
              </a:rPr>
              <a:t>” </a:t>
            </a:r>
            <a:r>
              <a:rPr lang="en-US" sz="2000" dirty="0" err="1" smtClean="0">
                <a:cs typeface="Times New Roman" pitchFamily="18" charset="0"/>
              </a:rPr>
              <a:t>Pharmacognosy</a:t>
            </a:r>
            <a:r>
              <a:rPr lang="en-US" sz="2000" dirty="0" smtClean="0">
                <a:cs typeface="Times New Roman" pitchFamily="18" charset="0"/>
              </a:rPr>
              <a:t>,  41</a:t>
            </a:r>
            <a:r>
              <a:rPr lang="en-US" sz="2000" baseline="30000" dirty="0" smtClean="0">
                <a:cs typeface="Times New Roman" pitchFamily="18" charset="0"/>
              </a:rPr>
              <a:t>st</a:t>
            </a:r>
            <a:r>
              <a:rPr lang="en-US" sz="2000" dirty="0" smtClean="0">
                <a:cs typeface="Times New Roman" pitchFamily="18" charset="0"/>
              </a:rPr>
              <a:t> edition  May 2008, page no 10. 29  &amp; 11.113  to 11.116  </a:t>
            </a:r>
            <a:r>
              <a:rPr lang="en-US" sz="2000" dirty="0" err="1" smtClean="0">
                <a:cs typeface="Times New Roman" pitchFamily="18" charset="0"/>
              </a:rPr>
              <a:t>Nirali</a:t>
            </a:r>
            <a:r>
              <a:rPr lang="en-US" sz="2000" dirty="0" smtClean="0">
                <a:cs typeface="Times New Roman" pitchFamily="18" charset="0"/>
              </a:rPr>
              <a:t> </a:t>
            </a:r>
            <a:r>
              <a:rPr lang="en-US" sz="2000" dirty="0" err="1" smtClean="0">
                <a:cs typeface="Times New Roman" pitchFamily="18" charset="0"/>
              </a:rPr>
              <a:t>prakashan</a:t>
            </a:r>
            <a:endParaRPr lang="en-US" sz="2000" dirty="0" smtClean="0">
              <a:cs typeface="Times New Roman" pitchFamily="18" charset="0"/>
            </a:endParaRPr>
          </a:p>
          <a:p>
            <a:pPr marL="342900" indent="-342900">
              <a:lnSpc>
                <a:spcPct val="150000"/>
              </a:lnSpc>
              <a:buFont typeface="+mj-lt"/>
              <a:buAutoNum type="arabicPeriod"/>
            </a:pPr>
            <a:r>
              <a:rPr lang="en-US" sz="2000" dirty="0" smtClean="0">
                <a:cs typeface="Times New Roman" pitchFamily="18" charset="0"/>
              </a:rPr>
              <a:t>https://www.britannica.com/plant/jute-plant</a:t>
            </a:r>
          </a:p>
        </p:txBody>
      </p:sp>
      <p:sp>
        <p:nvSpPr>
          <p:cNvPr id="3" name="TextBox 2"/>
          <p:cNvSpPr txBox="1"/>
          <p:nvPr/>
        </p:nvSpPr>
        <p:spPr>
          <a:xfrm>
            <a:off x="609600" y="533400"/>
            <a:ext cx="2743200" cy="523220"/>
          </a:xfrm>
          <a:prstGeom prst="rect">
            <a:avLst/>
          </a:prstGeom>
          <a:noFill/>
        </p:spPr>
        <p:txBody>
          <a:bodyPr wrap="square" rtlCol="0">
            <a:spAutoFit/>
          </a:bodyPr>
          <a:lstStyle/>
          <a:p>
            <a:r>
              <a:rPr lang="en-US" sz="2800" dirty="0" smtClean="0">
                <a:solidFill>
                  <a:srgbClr val="002060"/>
                </a:solidFill>
              </a:rPr>
              <a:t>Reference :</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0"/>
            <a:ext cx="84582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tabLst/>
            </a:pPr>
            <a:r>
              <a:rPr kumimoji="0" lang="en-US" sz="3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COTTON / RAW COTTON </a:t>
            </a:r>
          </a:p>
          <a:p>
            <a:pPr marL="0" marR="0" lvl="0" indent="0" algn="just" defTabSz="914400" rtl="0" eaLnBrk="0" fontAlgn="base" latinLnBrk="0" hangingPunct="0">
              <a:lnSpc>
                <a:spcPct val="150000"/>
              </a:lnSpc>
              <a:spcBef>
                <a:spcPct val="0"/>
              </a:spcBef>
              <a:spcAft>
                <a:spcPct val="0"/>
              </a:spcAft>
              <a:buClrTx/>
              <a:buSzTx/>
              <a:tabLst/>
            </a:pPr>
            <a:endPar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Synonym: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Purified cotton. </a:t>
            </a:r>
          </a:p>
          <a:p>
            <a:pPr marL="0" marR="0" lvl="0" indent="0" algn="just" defTabSz="914400" rtl="0" eaLnBrk="0" fontAlgn="base" latinLnBrk="0" hangingPunct="0">
              <a:lnSpc>
                <a:spcPct val="150000"/>
              </a:lnSpc>
              <a:spcBef>
                <a:spcPct val="0"/>
              </a:spcBef>
              <a:spcAft>
                <a:spcPct val="0"/>
              </a:spcAft>
              <a:buClrTx/>
              <a:buSzTx/>
              <a:tabLst/>
            </a:pP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Biological Source:</a:t>
            </a:r>
            <a:r>
              <a:rPr lang="en-US" sz="2000" b="1" dirty="0" smtClean="0">
                <a:solidFill>
                  <a:srgbClr val="002060"/>
                </a:solidFill>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trichomes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seeds of cultivated species of 		    		</a:t>
            </a:r>
            <a:r>
              <a:rPr kumimoji="0" lang="en-U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000" b="1" i="1" u="none" strike="noStrike" cap="none" normalizeH="0" baseline="0" dirty="0" err="1" smtClean="0">
                <a:ln>
                  <a:noFill/>
                </a:ln>
                <a:solidFill>
                  <a:srgbClr val="FF0066"/>
                </a:solidFill>
                <a:effectLst/>
                <a:latin typeface="Arial" pitchFamily="34" charset="0"/>
                <a:ea typeface="Times New Roman" pitchFamily="18" charset="0"/>
                <a:cs typeface="Arial" pitchFamily="34" charset="0"/>
              </a:rPr>
              <a:t>gossypium</a:t>
            </a:r>
            <a:r>
              <a:rPr kumimoji="0" lang="en-US" sz="2000" b="1" i="1"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 </a:t>
            </a:r>
            <a:r>
              <a:rPr kumimoji="0" lang="en-US" sz="2000" b="1" i="1" u="none" strike="noStrike" cap="none" normalizeH="0" baseline="0" dirty="0" err="1" smtClean="0">
                <a:ln>
                  <a:noFill/>
                </a:ln>
                <a:solidFill>
                  <a:srgbClr val="FF0066"/>
                </a:solidFill>
                <a:effectLst/>
                <a:latin typeface="Arial" pitchFamily="34" charset="0"/>
                <a:ea typeface="Times New Roman" pitchFamily="18" charset="0"/>
                <a:cs typeface="Arial" pitchFamily="34" charset="0"/>
              </a:rPr>
              <a:t>herbaceum</a:t>
            </a:r>
            <a:r>
              <a:rPr kumimoji="0" lang="en-US" sz="2000" b="1" i="1"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50000"/>
              </a:lnSpc>
              <a:spcBef>
                <a:spcPct val="0"/>
              </a:spcBef>
              <a:spcAft>
                <a:spcPct val="0"/>
              </a:spcAft>
              <a:buClrTx/>
              <a:buSzTx/>
              <a:tabLst/>
            </a:pP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Family: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Malvaceae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50000"/>
              </a:lnSpc>
              <a:spcBef>
                <a:spcPct val="0"/>
              </a:spcBef>
              <a:spcAft>
                <a:spcPct val="0"/>
              </a:spcAft>
              <a:buClrTx/>
              <a:buSzTx/>
              <a:tabLst/>
            </a:pP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Collection</a:t>
            </a:r>
            <a:r>
              <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capsule of cotton consists of large number of seeds covered with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trichomes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trichomes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separated. Long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trichomes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used in preparation of fabric &amp; short ones are used in preparation of surgical dressings. This non absorbent cotton when treated with dilute soda solution for 10 to 15 hours at a higher pressure gets free of fats. The resulting absorbent cotton is dried, sterilized with gamma.</a:t>
            </a:r>
          </a:p>
          <a:p>
            <a:pPr marL="0" marR="0" lvl="0" indent="0" algn="just" defTabSz="914400" rtl="0" eaLnBrk="0" fontAlgn="base" latinLnBrk="0" hangingPunct="0">
              <a:lnSpc>
                <a:spcPct val="150000"/>
              </a:lnSpc>
              <a:spcBef>
                <a:spcPct val="0"/>
              </a:spcBef>
              <a:spcAft>
                <a:spcPct val="0"/>
              </a:spcAft>
              <a:buClrTx/>
              <a:buSzTx/>
              <a:tabLst/>
            </a:pP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Description: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White, soft to touch.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152399" y="152400"/>
            <a:ext cx="8839201"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0"/>
            <a:ext cx="86106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latin typeface="Arial"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latin typeface="Arial" pitchFamily="34" charset="0"/>
                <a:cs typeface="Arial" pitchFamily="34" charset="0"/>
              </a:rPr>
              <a:t>Raw cotton discarded by the textile industry as combers waste consists of about 90% cellulose, 3% fat, wax and 7% moisture.</a:t>
            </a: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latin typeface="Arial" pitchFamily="34" charset="0"/>
                <a:cs typeface="Arial" pitchFamily="34" charset="0"/>
              </a:rPr>
              <a:t>This cotton is subjected to combing process so as to separate short </a:t>
            </a:r>
            <a:r>
              <a:rPr kumimoji="0" lang="en-US" sz="2000" b="0" i="0" u="none" strike="noStrike" cap="none" normalizeH="0" baseline="0" dirty="0" err="1" smtClean="0">
                <a:ln>
                  <a:noFill/>
                </a:ln>
                <a:solidFill>
                  <a:schemeClr val="tx1"/>
                </a:solidFill>
                <a:latin typeface="Arial" pitchFamily="34" charset="0"/>
                <a:cs typeface="Arial" pitchFamily="34" charset="0"/>
              </a:rPr>
              <a:t>fibres</a:t>
            </a:r>
            <a:r>
              <a:rPr kumimoji="0" lang="en-US" sz="2000" b="0" i="0" u="none" strike="noStrike" cap="none" normalizeH="0" baseline="0" dirty="0" smtClean="0">
                <a:ln>
                  <a:noFill/>
                </a:ln>
                <a:solidFill>
                  <a:schemeClr val="tx1"/>
                </a:solidFill>
                <a:latin typeface="Arial" pitchFamily="34" charset="0"/>
                <a:cs typeface="Arial" pitchFamily="34" charset="0"/>
              </a:rPr>
              <a:t> are spun and woven as cloth.</a:t>
            </a: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latin typeface="Arial" pitchFamily="34" charset="0"/>
                <a:cs typeface="Arial" pitchFamily="34" charset="0"/>
              </a:rPr>
              <a:t>The combers waste consisting mainly of short </a:t>
            </a:r>
            <a:r>
              <a:rPr kumimoji="0" lang="en-US" sz="2000" b="0" i="0" u="none" strike="noStrike" cap="none" normalizeH="0" baseline="0" dirty="0" err="1" smtClean="0">
                <a:ln>
                  <a:noFill/>
                </a:ln>
                <a:solidFill>
                  <a:schemeClr val="tx1"/>
                </a:solidFill>
                <a:latin typeface="Arial" pitchFamily="34" charset="0"/>
                <a:cs typeface="Arial" pitchFamily="34" charset="0"/>
              </a:rPr>
              <a:t>fibres</a:t>
            </a:r>
            <a:r>
              <a:rPr kumimoji="0" lang="en-US" sz="2000" b="0" i="0" u="none" strike="noStrike" cap="none" normalizeH="0" baseline="0" dirty="0" smtClean="0">
                <a:ln>
                  <a:noFill/>
                </a:ln>
                <a:solidFill>
                  <a:schemeClr val="tx1"/>
                </a:solidFill>
                <a:latin typeface="Arial" pitchFamily="34" charset="0"/>
                <a:cs typeface="Arial" pitchFamily="34" charset="0"/>
              </a:rPr>
              <a:t> is boiled with dilute caustic soda and soda ash solution for 10-15 hours at a pressure of 1-3 atmospheres.</a:t>
            </a: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latin typeface="Arial" pitchFamily="34" charset="0"/>
                <a:cs typeface="Arial" pitchFamily="34" charset="0"/>
              </a:rPr>
              <a:t>This treatment will remove fatty cuticle of the </a:t>
            </a:r>
            <a:r>
              <a:rPr kumimoji="0" lang="en-US" sz="2000" b="0" i="0" u="none" strike="noStrike" cap="none" normalizeH="0" baseline="0" dirty="0" err="1" smtClean="0">
                <a:ln>
                  <a:noFill/>
                </a:ln>
                <a:solidFill>
                  <a:schemeClr val="tx1"/>
                </a:solidFill>
                <a:latin typeface="Arial" pitchFamily="34" charset="0"/>
                <a:cs typeface="Arial" pitchFamily="34" charset="0"/>
              </a:rPr>
              <a:t>trichomes</a:t>
            </a:r>
            <a:r>
              <a:rPr kumimoji="0" lang="en-US" sz="2000" b="0" i="0" u="none" strike="noStrike" cap="none" normalizeH="0" baseline="0" dirty="0" smtClean="0">
                <a:ln>
                  <a:noFill/>
                </a:ln>
                <a:solidFill>
                  <a:schemeClr val="tx1"/>
                </a:solidFill>
                <a:latin typeface="Arial" pitchFamily="34" charset="0"/>
                <a:cs typeface="Arial" pitchFamily="34" charset="0"/>
              </a:rPr>
              <a:t> making the wall absorbent. Bleaching is done by treatment with sodium hypochlorite solution and dilute hydrochloric acid.</a:t>
            </a: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latin typeface="Arial" pitchFamily="34" charset="0"/>
                <a:cs typeface="Arial" pitchFamily="34" charset="0"/>
              </a:rPr>
              <a:t>It is washed with water and dried.</a:t>
            </a: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latin typeface="Arial" pitchFamily="34" charset="0"/>
                <a:cs typeface="Arial" pitchFamily="34" charset="0"/>
              </a:rPr>
              <a:t>This cotton is then carded into flat sheets. The carding machine forms thin continuous films of cotton wool.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2094"/>
            <a:ext cx="8534400" cy="4708981"/>
          </a:xfrm>
          <a:prstGeom prst="rect">
            <a:avLst/>
          </a:prstGeom>
        </p:spPr>
        <p:txBody>
          <a:bodyPr wrap="square">
            <a:spAutoFit/>
          </a:bodyPr>
          <a:lstStyle/>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Several such thin films are placed one above the other and packed into packages, which are finally sterilized.</a:t>
            </a:r>
          </a:p>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Ginning – removes long hairs (better quality)</a:t>
            </a:r>
          </a:p>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Linter – removes remaining short hairs</a:t>
            </a:r>
          </a:p>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Raw cotton has a waxy (fatty) cuticle covering the </a:t>
            </a:r>
            <a:r>
              <a:rPr lang="en-US" sz="2000" dirty="0" err="1" smtClean="0">
                <a:latin typeface="Arial" pitchFamily="34" charset="0"/>
                <a:cs typeface="Arial" pitchFamily="34" charset="0"/>
              </a:rPr>
              <a:t>trichome</a:t>
            </a:r>
            <a:r>
              <a:rPr lang="en-US" sz="2000" dirty="0" smtClean="0">
                <a:latin typeface="Arial" pitchFamily="34" charset="0"/>
                <a:cs typeface="Arial" pitchFamily="34" charset="0"/>
              </a:rPr>
              <a:t> </a:t>
            </a:r>
          </a:p>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Making it fairly non-absorbent</a:t>
            </a:r>
          </a:p>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Removed by soaking (or pressure heating) loosened cotton in alkali (</a:t>
            </a:r>
            <a:r>
              <a:rPr lang="en-US" sz="2000" dirty="0" err="1" smtClean="0">
                <a:latin typeface="Arial" pitchFamily="34" charset="0"/>
                <a:cs typeface="Arial" pitchFamily="34" charset="0"/>
              </a:rPr>
              <a:t>NaOH</a:t>
            </a:r>
            <a:r>
              <a:rPr lang="en-US" sz="2000" dirty="0" smtClean="0">
                <a:latin typeface="Arial" pitchFamily="34" charset="0"/>
                <a:cs typeface="Arial" pitchFamily="34" charset="0"/>
              </a:rPr>
              <a:t>, KOH)</a:t>
            </a:r>
          </a:p>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To get absorbent cotton (</a:t>
            </a:r>
            <a:r>
              <a:rPr lang="en-US" sz="2000" dirty="0" err="1" smtClean="0">
                <a:latin typeface="Arial" pitchFamily="34" charset="0"/>
                <a:cs typeface="Arial" pitchFamily="34" charset="0"/>
              </a:rPr>
              <a:t>trichome</a:t>
            </a:r>
            <a:r>
              <a:rPr lang="en-US" sz="2000" dirty="0" smtClean="0">
                <a:latin typeface="Arial" pitchFamily="34" charset="0"/>
                <a:cs typeface="Arial" pitchFamily="34" charset="0"/>
              </a:rPr>
              <a:t> wall is absorbent)</a:t>
            </a:r>
          </a:p>
          <a:p>
            <a:pPr lvl="0" algn="just" fontAlgn="base">
              <a:lnSpc>
                <a:spcPct val="150000"/>
              </a:lnSpc>
              <a:spcBef>
                <a:spcPct val="0"/>
              </a:spcBef>
              <a:spcAft>
                <a:spcPct val="0"/>
              </a:spcAft>
              <a:buFont typeface="Wingdings" pitchFamily="2" charset="2"/>
              <a:buChar char="v"/>
            </a:pPr>
            <a:r>
              <a:rPr lang="en-US" sz="2000" dirty="0" smtClean="0">
                <a:latin typeface="Arial" pitchFamily="34" charset="0"/>
                <a:cs typeface="Arial" pitchFamily="34" charset="0"/>
              </a:rPr>
              <a:t>Then washed, bleached and mechanically loosened ‘</a:t>
            </a:r>
            <a:r>
              <a:rPr lang="en-US" sz="2000" dirty="0" err="1" smtClean="0">
                <a:latin typeface="Arial" pitchFamily="34" charset="0"/>
                <a:cs typeface="Arial" pitchFamily="34" charset="0"/>
              </a:rPr>
              <a:t>scutched</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6093976"/>
          </a:xfrm>
          <a:prstGeom prst="rect">
            <a:avLst/>
          </a:prstGeom>
        </p:spPr>
        <p:txBody>
          <a:bodyPr wrap="square">
            <a:spAutoFit/>
          </a:bodyPr>
          <a:lstStyle/>
          <a:p>
            <a:pPr>
              <a:lnSpc>
                <a:spcPct val="150000"/>
              </a:lnSpc>
            </a:pPr>
            <a:r>
              <a:rPr lang="en-US" sz="2000" b="1" dirty="0" smtClean="0">
                <a:solidFill>
                  <a:srgbClr val="0070C0"/>
                </a:solidFill>
                <a:latin typeface="Arial" pitchFamily="34" charset="0"/>
                <a:cs typeface="Arial" pitchFamily="34" charset="0"/>
              </a:rPr>
              <a:t>Chemical Tests </a:t>
            </a:r>
          </a:p>
          <a:p>
            <a:pPr>
              <a:lnSpc>
                <a:spcPct val="150000"/>
              </a:lnSpc>
            </a:pPr>
            <a:r>
              <a:rPr lang="en-US" sz="2000" b="1" i="1" dirty="0" smtClean="0">
                <a:latin typeface="Arial" pitchFamily="34" charset="0"/>
                <a:cs typeface="Arial" pitchFamily="34" charset="0"/>
              </a:rPr>
              <a:t>Absorbent Cotton </a:t>
            </a:r>
          </a:p>
          <a:p>
            <a:pPr>
              <a:lnSpc>
                <a:spcPct val="150000"/>
              </a:lnSpc>
              <a:buFont typeface="Wingdings" pitchFamily="2" charset="2"/>
              <a:buChar char="Ø"/>
            </a:pPr>
            <a:r>
              <a:rPr lang="en-US" sz="2000" dirty="0" smtClean="0">
                <a:latin typeface="Arial" pitchFamily="34" charset="0"/>
                <a:cs typeface="Arial" pitchFamily="34" charset="0"/>
              </a:rPr>
              <a:t>  Fiber when treated with N/50 iodine solution &amp; 80% H2SO4 gives a blue stain</a:t>
            </a:r>
          </a:p>
          <a:p>
            <a:pPr>
              <a:lnSpc>
                <a:spcPct val="150000"/>
              </a:lnSpc>
              <a:buFont typeface="Wingdings" pitchFamily="2" charset="2"/>
              <a:buChar char="Ø"/>
            </a:pPr>
            <a:r>
              <a:rPr lang="en-US" sz="2000" dirty="0" smtClean="0">
                <a:latin typeface="Arial" pitchFamily="34" charset="0"/>
                <a:cs typeface="Arial" pitchFamily="34" charset="0"/>
              </a:rPr>
              <a:t> Fiber when treated with </a:t>
            </a:r>
            <a:r>
              <a:rPr lang="en-US" sz="2000" dirty="0" err="1" smtClean="0">
                <a:latin typeface="Arial" pitchFamily="34" charset="0"/>
                <a:cs typeface="Arial" pitchFamily="34" charset="0"/>
              </a:rPr>
              <a:t>cuoxam</a:t>
            </a:r>
            <a:r>
              <a:rPr lang="en-US" sz="2000" dirty="0" smtClean="0">
                <a:latin typeface="Arial" pitchFamily="34" charset="0"/>
                <a:cs typeface="Arial" pitchFamily="34" charset="0"/>
              </a:rPr>
              <a:t> reagent, swells &amp; dissolves</a:t>
            </a:r>
          </a:p>
          <a:p>
            <a:pPr>
              <a:lnSpc>
                <a:spcPct val="150000"/>
              </a:lnSpc>
              <a:buFont typeface="Wingdings" pitchFamily="2" charset="2"/>
              <a:buChar char="Ø"/>
            </a:pPr>
            <a:r>
              <a:rPr lang="en-US" sz="2000" dirty="0" smtClean="0">
                <a:latin typeface="Arial" pitchFamily="34" charset="0"/>
                <a:cs typeface="Arial" pitchFamily="34" charset="0"/>
              </a:rPr>
              <a:t> Fiber gives a blue stain with </a:t>
            </a:r>
            <a:r>
              <a:rPr lang="en-US" sz="2000" dirty="0" err="1" smtClean="0">
                <a:latin typeface="Arial" pitchFamily="34" charset="0"/>
                <a:cs typeface="Arial" pitchFamily="34" charset="0"/>
              </a:rPr>
              <a:t>chlor</a:t>
            </a:r>
            <a:r>
              <a:rPr lang="en-US" sz="2000" dirty="0" smtClean="0">
                <a:latin typeface="Arial" pitchFamily="34" charset="0"/>
                <a:cs typeface="Arial" pitchFamily="34" charset="0"/>
              </a:rPr>
              <a:t>-zinc-iodide</a:t>
            </a:r>
          </a:p>
          <a:p>
            <a:pPr>
              <a:lnSpc>
                <a:spcPct val="150000"/>
              </a:lnSpc>
            </a:pPr>
            <a:r>
              <a:rPr lang="en-US" sz="2000" dirty="0" smtClean="0">
                <a:latin typeface="Arial" pitchFamily="34" charset="0"/>
                <a:cs typeface="Arial" pitchFamily="34" charset="0"/>
              </a:rPr>
              <a:t> </a:t>
            </a:r>
          </a:p>
          <a:p>
            <a:pPr>
              <a:lnSpc>
                <a:spcPct val="150000"/>
              </a:lnSpc>
            </a:pPr>
            <a:r>
              <a:rPr lang="en-US" sz="2000" b="1" i="1" dirty="0" smtClean="0">
                <a:latin typeface="Arial" pitchFamily="34" charset="0"/>
                <a:cs typeface="Arial" pitchFamily="34" charset="0"/>
              </a:rPr>
              <a:t>Non Absorbent Cotton </a:t>
            </a:r>
          </a:p>
          <a:p>
            <a:pPr>
              <a:lnSpc>
                <a:spcPct val="150000"/>
              </a:lnSpc>
              <a:buFont typeface="Wingdings" pitchFamily="2" charset="2"/>
              <a:buChar char="Ø"/>
            </a:pPr>
            <a:r>
              <a:rPr lang="en-US" sz="2000" dirty="0" err="1" smtClean="0">
                <a:latin typeface="Arial" pitchFamily="34" charset="0"/>
                <a:cs typeface="Arial" pitchFamily="34" charset="0"/>
              </a:rPr>
              <a:t>Fibre</a:t>
            </a:r>
            <a:r>
              <a:rPr lang="en-US" sz="2000" dirty="0" smtClean="0">
                <a:latin typeface="Arial" pitchFamily="34" charset="0"/>
                <a:cs typeface="Arial" pitchFamily="34" charset="0"/>
              </a:rPr>
              <a:t> when treated with </a:t>
            </a:r>
            <a:r>
              <a:rPr lang="en-US" sz="2000" dirty="0" err="1" smtClean="0">
                <a:latin typeface="Arial" pitchFamily="34" charset="0"/>
                <a:cs typeface="Arial" pitchFamily="34" charset="0"/>
              </a:rPr>
              <a:t>cuoxam</a:t>
            </a:r>
            <a:r>
              <a:rPr lang="en-US" sz="2000" dirty="0" smtClean="0">
                <a:latin typeface="Arial" pitchFamily="34" charset="0"/>
                <a:cs typeface="Arial" pitchFamily="34" charset="0"/>
              </a:rPr>
              <a:t> reagent, swells &amp; dissolves with ballooning </a:t>
            </a:r>
          </a:p>
          <a:p>
            <a:pPr>
              <a:lnSpc>
                <a:spcPct val="150000"/>
              </a:lnSpc>
              <a:buFont typeface="Wingdings" pitchFamily="2" charset="2"/>
              <a:buChar char="Ø"/>
            </a:pPr>
            <a:r>
              <a:rPr lang="en-US" sz="2000" dirty="0" err="1" smtClean="0">
                <a:latin typeface="Arial" pitchFamily="34" charset="0"/>
                <a:cs typeface="Arial" pitchFamily="34" charset="0"/>
              </a:rPr>
              <a:t>Fibre</a:t>
            </a:r>
            <a:r>
              <a:rPr lang="en-US" sz="2000" dirty="0" smtClean="0">
                <a:latin typeface="Arial" pitchFamily="34" charset="0"/>
                <a:cs typeface="Arial" pitchFamily="34" charset="0"/>
              </a:rPr>
              <a:t> gives a violet stain with </a:t>
            </a:r>
            <a:r>
              <a:rPr lang="en-US" sz="2000" dirty="0" err="1" smtClean="0">
                <a:latin typeface="Arial" pitchFamily="34" charset="0"/>
                <a:cs typeface="Arial" pitchFamily="34" charset="0"/>
              </a:rPr>
              <a:t>chlorzinc</a:t>
            </a:r>
            <a:r>
              <a:rPr lang="en-US" sz="2000" dirty="0" smtClean="0">
                <a:latin typeface="Arial" pitchFamily="34" charset="0"/>
                <a:cs typeface="Arial" pitchFamily="34" charset="0"/>
              </a:rPr>
              <a:t> iodide</a:t>
            </a:r>
          </a:p>
          <a:p>
            <a:pPr>
              <a:lnSpc>
                <a:spcPct val="150000"/>
              </a:lnSpc>
            </a:pP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Uses: Fabrics, surgical dressings, Pharmaceutical filter medium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686800" cy="5632311"/>
          </a:xfrm>
          <a:prstGeom prst="rect">
            <a:avLst/>
          </a:prstGeom>
        </p:spPr>
        <p:txBody>
          <a:bodyPr wrap="square">
            <a:spAutoFit/>
          </a:bodyPr>
          <a:lstStyle/>
          <a:p>
            <a:pPr algn="just">
              <a:lnSpc>
                <a:spcPct val="200000"/>
              </a:lnSpc>
            </a:pPr>
            <a:r>
              <a:rPr lang="en-US" sz="2000" b="1" dirty="0" smtClean="0">
                <a:solidFill>
                  <a:srgbClr val="002060"/>
                </a:solidFill>
                <a:latin typeface="Arial" pitchFamily="34" charset="0"/>
                <a:cs typeface="Arial" pitchFamily="34" charset="0"/>
              </a:rPr>
              <a:t>Biological Source</a:t>
            </a:r>
            <a:r>
              <a:rPr lang="en-US" sz="2000" dirty="0" smtClean="0">
                <a:solidFill>
                  <a:srgbClr val="002060"/>
                </a:solidFill>
                <a:latin typeface="Arial" pitchFamily="34" charset="0"/>
                <a:cs typeface="Arial" pitchFamily="34" charset="0"/>
              </a:rPr>
              <a:t>: </a:t>
            </a:r>
            <a:r>
              <a:rPr lang="en-US" sz="2000" dirty="0" smtClean="0">
                <a:latin typeface="Arial" pitchFamily="34" charset="0"/>
                <a:cs typeface="Arial" pitchFamily="34" charset="0"/>
              </a:rPr>
              <a:t>obtained from phloem fibers of </a:t>
            </a:r>
            <a:r>
              <a:rPr lang="en-US" sz="2000" b="1" i="1" dirty="0" err="1" smtClean="0">
                <a:solidFill>
                  <a:srgbClr val="FF0066"/>
                </a:solidFill>
                <a:latin typeface="Arial" pitchFamily="34" charset="0"/>
                <a:cs typeface="Arial" pitchFamily="34" charset="0"/>
              </a:rPr>
              <a:t>Corchorus</a:t>
            </a:r>
            <a:r>
              <a:rPr lang="en-US" sz="2000" b="1" i="1" dirty="0" smtClean="0">
                <a:solidFill>
                  <a:srgbClr val="FF0066"/>
                </a:solidFill>
                <a:latin typeface="Arial" pitchFamily="34" charset="0"/>
                <a:cs typeface="Arial" pitchFamily="34" charset="0"/>
              </a:rPr>
              <a:t> </a:t>
            </a:r>
            <a:r>
              <a:rPr lang="en-US" sz="2000" b="1" i="1" dirty="0" err="1" smtClean="0">
                <a:solidFill>
                  <a:srgbClr val="FF0066"/>
                </a:solidFill>
                <a:latin typeface="Arial" pitchFamily="34" charset="0"/>
                <a:cs typeface="Arial" pitchFamily="34" charset="0"/>
              </a:rPr>
              <a:t>capsularis</a:t>
            </a:r>
            <a:r>
              <a:rPr lang="en-US" sz="2000" b="1" i="1" dirty="0" smtClean="0">
                <a:solidFill>
                  <a:srgbClr val="FF0066"/>
                </a:solidFill>
                <a:latin typeface="Arial" pitchFamily="34" charset="0"/>
                <a:cs typeface="Arial" pitchFamily="34" charset="0"/>
              </a:rPr>
              <a:t> </a:t>
            </a:r>
            <a:endParaRPr lang="en-US" sz="2000" dirty="0" smtClean="0">
              <a:latin typeface="Arial" pitchFamily="34" charset="0"/>
              <a:cs typeface="Arial" pitchFamily="34" charset="0"/>
            </a:endParaRPr>
          </a:p>
          <a:p>
            <a:pPr algn="just">
              <a:lnSpc>
                <a:spcPct val="200000"/>
              </a:lnSpc>
            </a:pPr>
            <a:r>
              <a:rPr lang="en-US" sz="2000" b="1" dirty="0" smtClean="0">
                <a:solidFill>
                  <a:srgbClr val="002060"/>
                </a:solidFill>
                <a:latin typeface="Arial" pitchFamily="34" charset="0"/>
                <a:cs typeface="Arial" pitchFamily="34" charset="0"/>
              </a:rPr>
              <a:t>Family: </a:t>
            </a:r>
            <a:r>
              <a:rPr lang="en-US" sz="2000" b="1" dirty="0" err="1" smtClean="0">
                <a:solidFill>
                  <a:srgbClr val="002060"/>
                </a:solidFill>
                <a:latin typeface="Arial" pitchFamily="34" charset="0"/>
                <a:cs typeface="Arial" pitchFamily="34" charset="0"/>
              </a:rPr>
              <a:t>T</a:t>
            </a:r>
            <a:r>
              <a:rPr lang="en-US" sz="2000" dirty="0" err="1" smtClean="0">
                <a:latin typeface="Arial" pitchFamily="34" charset="0"/>
                <a:cs typeface="Arial" pitchFamily="34" charset="0"/>
              </a:rPr>
              <a:t>iliaceae</a:t>
            </a:r>
            <a:r>
              <a:rPr lang="en-US" sz="2000" dirty="0" smtClean="0">
                <a:latin typeface="Arial" pitchFamily="34" charset="0"/>
                <a:cs typeface="Arial" pitchFamily="34" charset="0"/>
              </a:rPr>
              <a:t> </a:t>
            </a:r>
          </a:p>
          <a:p>
            <a:pPr algn="just">
              <a:lnSpc>
                <a:spcPct val="200000"/>
              </a:lnSpc>
            </a:pPr>
            <a:r>
              <a:rPr lang="en-US" sz="2000" b="1" dirty="0" smtClean="0">
                <a:solidFill>
                  <a:srgbClr val="002060"/>
                </a:solidFill>
                <a:latin typeface="Arial" pitchFamily="34" charset="0"/>
                <a:cs typeface="Arial" pitchFamily="34" charset="0"/>
              </a:rPr>
              <a:t>Description: </a:t>
            </a:r>
            <a:r>
              <a:rPr lang="en-US" sz="2000" dirty="0" smtClean="0">
                <a:latin typeface="Arial" pitchFamily="34" charset="0"/>
                <a:cs typeface="Arial" pitchFamily="34" charset="0"/>
              </a:rPr>
              <a:t>Brown, rough to touch </a:t>
            </a:r>
          </a:p>
          <a:p>
            <a:pPr algn="just">
              <a:lnSpc>
                <a:spcPct val="20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Fibres</a:t>
            </a:r>
            <a:r>
              <a:rPr lang="en-US" sz="2000" dirty="0" smtClean="0">
                <a:latin typeface="Arial" pitchFamily="34" charset="0"/>
                <a:cs typeface="Arial" pitchFamily="34" charset="0"/>
              </a:rPr>
              <a:t> separated -- </a:t>
            </a:r>
            <a:r>
              <a:rPr lang="en-US" sz="2000" dirty="0" err="1" smtClean="0">
                <a:latin typeface="Arial" pitchFamily="34" charset="0"/>
                <a:cs typeface="Arial" pitchFamily="34" charset="0"/>
              </a:rPr>
              <a:t>hesisan</a:t>
            </a:r>
            <a:r>
              <a:rPr lang="en-US" sz="2000" dirty="0" smtClean="0">
                <a:latin typeface="Arial" pitchFamily="34" charset="0"/>
                <a:cs typeface="Arial" pitchFamily="34" charset="0"/>
              </a:rPr>
              <a:t> and sacking </a:t>
            </a:r>
          </a:p>
          <a:p>
            <a:pPr algn="just">
              <a:lnSpc>
                <a:spcPct val="200000"/>
              </a:lnSpc>
            </a:pPr>
            <a:r>
              <a:rPr lang="en-US" sz="2000" dirty="0" smtClean="0">
                <a:latin typeface="Arial" pitchFamily="34" charset="0"/>
                <a:cs typeface="Arial" pitchFamily="34" charset="0"/>
              </a:rPr>
              <a:t>• Remaining short </a:t>
            </a:r>
            <a:r>
              <a:rPr lang="en-US" sz="2000" dirty="0" err="1" smtClean="0">
                <a:latin typeface="Arial" pitchFamily="34" charset="0"/>
                <a:cs typeface="Arial" pitchFamily="34" charset="0"/>
              </a:rPr>
              <a:t>fibres</a:t>
            </a:r>
            <a:r>
              <a:rPr lang="en-US" sz="2000" dirty="0" smtClean="0">
                <a:latin typeface="Arial" pitchFamily="34" charset="0"/>
                <a:cs typeface="Arial" pitchFamily="34" charset="0"/>
              </a:rPr>
              <a:t> ‘tow’ -- jute in pharmacy </a:t>
            </a:r>
          </a:p>
          <a:p>
            <a:pPr algn="just">
              <a:lnSpc>
                <a:spcPct val="200000"/>
              </a:lnSpc>
            </a:pPr>
            <a:r>
              <a:rPr lang="en-US" sz="2000" b="1" dirty="0" smtClean="0">
                <a:solidFill>
                  <a:srgbClr val="002060"/>
                </a:solidFill>
                <a:latin typeface="Arial" pitchFamily="34" charset="0"/>
                <a:cs typeface="Arial" pitchFamily="34" charset="0"/>
              </a:rPr>
              <a:t>Cultivation Process </a:t>
            </a:r>
          </a:p>
          <a:p>
            <a:pPr algn="just">
              <a:lnSpc>
                <a:spcPct val="200000"/>
              </a:lnSpc>
            </a:pPr>
            <a:r>
              <a:rPr lang="en-US" sz="2000" dirty="0" smtClean="0">
                <a:latin typeface="Arial" pitchFamily="34" charset="0"/>
                <a:cs typeface="Arial" pitchFamily="34" charset="0"/>
              </a:rPr>
              <a:t>Sowing of jute starts with the showers in March or April and continues till early June. Phosphorus, Potash &amp; Nitrogen fertilizers are used for this crop. </a:t>
            </a:r>
          </a:p>
          <a:p>
            <a:pPr algn="just">
              <a:lnSpc>
                <a:spcPct val="200000"/>
              </a:lnSpc>
            </a:pP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4" name="TextBox 3"/>
          <p:cNvSpPr txBox="1"/>
          <p:nvPr/>
        </p:nvSpPr>
        <p:spPr>
          <a:xfrm>
            <a:off x="3886200" y="228600"/>
            <a:ext cx="1524000" cy="523220"/>
          </a:xfrm>
          <a:prstGeom prst="rect">
            <a:avLst/>
          </a:prstGeom>
          <a:noFill/>
        </p:spPr>
        <p:txBody>
          <a:bodyPr wrap="square" rtlCol="0">
            <a:spAutoFit/>
          </a:bodyPr>
          <a:lstStyle/>
          <a:p>
            <a:r>
              <a:rPr lang="en-US" sz="2800" b="1" dirty="0" smtClean="0">
                <a:solidFill>
                  <a:srgbClr val="7030A0"/>
                </a:solidFill>
                <a:latin typeface="Arial" pitchFamily="34" charset="0"/>
                <a:cs typeface="Arial" pitchFamily="34" charset="0"/>
              </a:rPr>
              <a:t>JUTE</a:t>
            </a:r>
            <a:endParaRPr lang="en-US" sz="2800" b="1"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906"/>
            <a:ext cx="8686800" cy="7017306"/>
          </a:xfrm>
          <a:prstGeom prst="rect">
            <a:avLst/>
          </a:prstGeom>
        </p:spPr>
        <p:txBody>
          <a:bodyPr wrap="square">
            <a:spAutoFit/>
          </a:bodyPr>
          <a:lstStyle/>
          <a:p>
            <a:pPr algn="just">
              <a:lnSpc>
                <a:spcPct val="150000"/>
              </a:lnSpc>
            </a:pPr>
            <a:r>
              <a:rPr lang="en-US" sz="2000" b="1" dirty="0" smtClean="0">
                <a:solidFill>
                  <a:srgbClr val="002060"/>
                </a:solidFill>
                <a:latin typeface="Arial" pitchFamily="34" charset="0"/>
                <a:cs typeface="Arial" pitchFamily="34" charset="0"/>
              </a:rPr>
              <a:t>Harvesting Process </a:t>
            </a:r>
          </a:p>
          <a:p>
            <a:pPr algn="just">
              <a:lnSpc>
                <a:spcPct val="150000"/>
              </a:lnSpc>
            </a:pPr>
            <a:r>
              <a:rPr lang="en-US" sz="2000" dirty="0" smtClean="0">
                <a:latin typeface="Arial" pitchFamily="34" charset="0"/>
                <a:cs typeface="Arial" pitchFamily="34" charset="0"/>
              </a:rPr>
              <a:t>Jute is harvested any time between 120 days to 150 days when the flowers have been shed, early harvesting gives good healthy fibers. . The harvested plants are left in the field for 3 days for the leaves to shed (means leaves got dried up). </a:t>
            </a:r>
          </a:p>
          <a:p>
            <a:pPr algn="just">
              <a:lnSpc>
                <a:spcPct val="150000"/>
              </a:lnSpc>
            </a:pPr>
            <a:r>
              <a:rPr lang="en-US" sz="2000" b="1" dirty="0" smtClean="0">
                <a:solidFill>
                  <a:srgbClr val="002060"/>
                </a:solidFill>
                <a:latin typeface="Arial" pitchFamily="34" charset="0"/>
                <a:cs typeface="Arial" pitchFamily="34" charset="0"/>
              </a:rPr>
              <a:t>Retting Process </a:t>
            </a:r>
          </a:p>
          <a:p>
            <a:pPr algn="just">
              <a:lnSpc>
                <a:spcPct val="150000"/>
              </a:lnSpc>
            </a:pPr>
            <a:r>
              <a:rPr lang="en-US" sz="2000" dirty="0" smtClean="0">
                <a:latin typeface="Arial" pitchFamily="34" charset="0"/>
                <a:cs typeface="Arial" pitchFamily="34" charset="0"/>
              </a:rPr>
              <a:t>Retting is a process in which fibers get loosened due to decomposition of hard cell walls by the action of bacteria. The bundles are steeped in water at least 60cm to 90cm depth. </a:t>
            </a:r>
          </a:p>
          <a:p>
            <a:pPr algn="just">
              <a:lnSpc>
                <a:spcPct val="150000"/>
              </a:lnSpc>
            </a:pPr>
            <a:r>
              <a:rPr lang="en-US" sz="2000" b="1" dirty="0" smtClean="0">
                <a:solidFill>
                  <a:srgbClr val="002060"/>
                </a:solidFill>
                <a:latin typeface="Arial" pitchFamily="34" charset="0"/>
                <a:cs typeface="Arial" pitchFamily="34" charset="0"/>
              </a:rPr>
              <a:t>Stripping Process </a:t>
            </a:r>
            <a:r>
              <a:rPr lang="en-US" sz="2000" dirty="0" smtClean="0">
                <a:latin typeface="Arial" pitchFamily="34" charset="0"/>
                <a:cs typeface="Arial" pitchFamily="34" charset="0"/>
              </a:rPr>
              <a:t>(</a:t>
            </a:r>
            <a:r>
              <a:rPr lang="en-US" sz="2000" dirty="0" smtClean="0">
                <a:solidFill>
                  <a:srgbClr val="002060"/>
                </a:solidFill>
                <a:latin typeface="Arial" pitchFamily="34" charset="0"/>
                <a:cs typeface="Arial" pitchFamily="34" charset="0"/>
              </a:rPr>
              <a:t>Fiber Extraction</a:t>
            </a:r>
            <a:r>
              <a:rPr lang="en-US" sz="2000" dirty="0" smtClean="0">
                <a:latin typeface="Arial" pitchFamily="34" charset="0"/>
                <a:cs typeface="Arial" pitchFamily="34" charset="0"/>
              </a:rPr>
              <a:t>) </a:t>
            </a:r>
          </a:p>
          <a:p>
            <a:pPr algn="just">
              <a:lnSpc>
                <a:spcPct val="150000"/>
              </a:lnSpc>
            </a:pPr>
            <a:r>
              <a:rPr lang="en-US" sz="2000" dirty="0" smtClean="0">
                <a:latin typeface="Arial" pitchFamily="34" charset="0"/>
                <a:cs typeface="Arial" pitchFamily="34" charset="0"/>
              </a:rPr>
              <a:t>Stripping is the process of removing the fibers from the stalk after the completion of retting. </a:t>
            </a:r>
          </a:p>
          <a:p>
            <a:pPr algn="just">
              <a:lnSpc>
                <a:spcPct val="150000"/>
              </a:lnSpc>
            </a:pPr>
            <a:r>
              <a:rPr lang="en-US" sz="2000" dirty="0" smtClean="0">
                <a:latin typeface="Arial" pitchFamily="34" charset="0"/>
                <a:cs typeface="Arial" pitchFamily="34" charset="0"/>
              </a:rPr>
              <a:t>Fibers are removed from the stalk by any one of the following methods: </a:t>
            </a:r>
          </a:p>
          <a:p>
            <a:pPr marL="457200" indent="-457200" algn="just">
              <a:lnSpc>
                <a:spcPct val="150000"/>
              </a:lnSpc>
              <a:buAutoNum type="arabicPeriod"/>
            </a:pPr>
            <a:r>
              <a:rPr lang="en-US" sz="2000" dirty="0" smtClean="0">
                <a:latin typeface="Arial" pitchFamily="34" charset="0"/>
                <a:cs typeface="Arial" pitchFamily="34" charset="0"/>
              </a:rPr>
              <a:t>Single plants are taken and their fibers are taken off. </a:t>
            </a:r>
          </a:p>
          <a:p>
            <a:pPr marL="457200" indent="-457200" algn="just">
              <a:lnSpc>
                <a:spcPct val="150000"/>
              </a:lnSpc>
              <a:buAutoNum type="arabicPeriod"/>
            </a:pPr>
            <a:r>
              <a:rPr lang="en-US" sz="2000" dirty="0" smtClean="0">
                <a:latin typeface="Arial" pitchFamily="34" charset="0"/>
                <a:cs typeface="Arial" pitchFamily="34" charset="0"/>
              </a:rPr>
              <a:t>Taken off a handful of stalks, breaking it in a to and fro motion in water.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76200"/>
            <a:ext cx="86868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lnSpc>
                <a:spcPct val="150000"/>
              </a:lnSpc>
            </a:pPr>
            <a:r>
              <a:rPr lang="en-US" sz="2000" b="1" dirty="0" smtClean="0">
                <a:solidFill>
                  <a:srgbClr val="002060"/>
                </a:solidFill>
                <a:latin typeface="Arial" pitchFamily="34" charset="0"/>
                <a:cs typeface="Arial" pitchFamily="34" charset="0"/>
              </a:rPr>
              <a:t>Washing Process</a:t>
            </a:r>
            <a:r>
              <a:rPr lang="en-US" sz="2000" dirty="0" smtClean="0">
                <a:solidFill>
                  <a:srgbClr val="002060"/>
                </a:solidFill>
                <a:latin typeface="Arial" pitchFamily="34" charset="0"/>
                <a:cs typeface="Arial" pitchFamily="34" charset="0"/>
              </a:rPr>
              <a:t> </a:t>
            </a:r>
          </a:p>
          <a:p>
            <a:pPr marL="457200" indent="-457200" algn="just">
              <a:lnSpc>
                <a:spcPct val="150000"/>
              </a:lnSpc>
            </a:pPr>
            <a:r>
              <a:rPr lang="en-US" sz="2000" dirty="0" smtClean="0">
                <a:latin typeface="Arial" pitchFamily="34" charset="0"/>
                <a:cs typeface="Arial" pitchFamily="34" charset="0"/>
              </a:rPr>
              <a:t>Extracted fibers are washed in clean water. </a:t>
            </a:r>
          </a:p>
          <a:p>
            <a:pPr marL="457200" indent="-457200" algn="just">
              <a:lnSpc>
                <a:spcPct val="150000"/>
              </a:lnSpc>
            </a:pPr>
            <a:r>
              <a:rPr lang="en-US" sz="2000" dirty="0" smtClean="0">
                <a:latin typeface="Arial" pitchFamily="34" charset="0"/>
                <a:cs typeface="Arial" pitchFamily="34" charset="0"/>
              </a:rPr>
              <a:t>The dark color of fibers can be removed by dipping them in tamarind water for 15 to 20 minutes and again washed in clean water </a:t>
            </a:r>
          </a:p>
          <a:p>
            <a:pPr marL="0" marR="0" lvl="0" indent="0" algn="just" defTabSz="914400" rtl="0" eaLnBrk="1" fontAlgn="base" latinLnBrk="0" hangingPunct="1">
              <a:lnSpc>
                <a:spcPct val="150000"/>
              </a:lnSpc>
              <a:spcBef>
                <a:spcPct val="0"/>
              </a:spcBef>
              <a:spcAft>
                <a:spcPct val="0"/>
              </a:spcAft>
              <a:buClrTx/>
              <a:buSzTx/>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Drying Process </a:t>
            </a:r>
          </a:p>
          <a:p>
            <a:pPr marL="0" marR="0" lvl="0" indent="0" algn="just" defTabSz="914400" rtl="0" eaLnBrk="1" fontAlgn="base" latinLnBrk="0" hangingPunct="1">
              <a:lnSpc>
                <a:spcPct val="15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The fibers are hung on bamboo railings for sun drying for 2-3 days. After drying, the fibers are ready to be sold in the market. </a:t>
            </a:r>
          </a:p>
          <a:p>
            <a:pPr marL="0" marR="0" lvl="0" indent="0" algn="just" defTabSz="914400" rtl="0" eaLnBrk="0" fontAlgn="base" latinLnBrk="0" hangingPunct="0">
              <a:lnSpc>
                <a:spcPct val="150000"/>
              </a:lnSpc>
              <a:spcBef>
                <a:spcPct val="0"/>
              </a:spcBef>
              <a:spcAft>
                <a:spcPct val="0"/>
              </a:spcAft>
              <a:buClrTx/>
              <a:buSzTx/>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Identification of jute fiber </a:t>
            </a:r>
          </a:p>
          <a:p>
            <a:pPr marL="0" marR="0" lvl="0" indent="0" algn="just" defTabSz="914400" rtl="0" eaLnBrk="0" fontAlgn="base" latinLnBrk="0" hangingPunct="0">
              <a:lnSpc>
                <a:spcPct val="150000"/>
              </a:lnSpc>
              <a:spcBef>
                <a:spcPct val="0"/>
              </a:spcBef>
              <a:spcAft>
                <a:spcPct val="0"/>
              </a:spcAft>
              <a:buClrTx/>
              <a:buSzTx/>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Feeling test: </a:t>
            </a:r>
            <a:r>
              <a:rPr kumimoji="0" lang="en-US" sz="2000" b="0" i="0" u="none" strike="noStrike" cap="none" normalizeH="0" baseline="0" dirty="0" smtClean="0">
                <a:ln>
                  <a:noFill/>
                </a:ln>
                <a:solidFill>
                  <a:schemeClr val="tx1"/>
                </a:solidFill>
                <a:effectLst/>
                <a:latin typeface="Arial" pitchFamily="34" charset="0"/>
                <a:cs typeface="Arial" pitchFamily="34" charset="0"/>
              </a:rPr>
              <a:t>Stiff and a harsh hand to human skin, feels bad against skin. </a:t>
            </a:r>
            <a:r>
              <a:rPr kumimoji="0" lang="en-US" sz="2000" b="1" i="1" u="none" strike="noStrike" cap="none" normalizeH="0" baseline="0" dirty="0" smtClean="0">
                <a:ln>
                  <a:noFill/>
                </a:ln>
                <a:solidFill>
                  <a:schemeClr val="tx1"/>
                </a:solidFill>
                <a:effectLst/>
                <a:latin typeface="Arial" pitchFamily="34" charset="0"/>
                <a:cs typeface="Arial" pitchFamily="34" charset="0"/>
              </a:rPr>
              <a:t>Burning test: </a:t>
            </a:r>
            <a:r>
              <a:rPr kumimoji="0" lang="en-US" sz="2000" b="0" i="0" u="none" strike="noStrike" cap="none" normalizeH="0" baseline="0" dirty="0" smtClean="0">
                <a:ln>
                  <a:noFill/>
                </a:ln>
                <a:solidFill>
                  <a:schemeClr val="tx1"/>
                </a:solidFill>
                <a:effectLst/>
                <a:latin typeface="Arial" pitchFamily="34" charset="0"/>
                <a:cs typeface="Arial" pitchFamily="34" charset="0"/>
              </a:rPr>
              <a:t>Not melt, burn easily, smell like paper burning, because paper is also a cellulosic material. </a:t>
            </a:r>
          </a:p>
          <a:p>
            <a:pPr marL="0" marR="0" lvl="0" indent="0" algn="just" defTabSz="914400" rtl="0" eaLnBrk="0" fontAlgn="base" latinLnBrk="0" hangingPunct="0">
              <a:lnSpc>
                <a:spcPct val="150000"/>
              </a:lnSpc>
              <a:spcBef>
                <a:spcPct val="0"/>
              </a:spcBef>
              <a:spcAft>
                <a:spcPct val="0"/>
              </a:spcAft>
              <a:buClrTx/>
              <a:buSzTx/>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Microscopic</a:t>
            </a:r>
            <a:r>
              <a:rPr kumimoji="0" lang="en-US" sz="2000" b="1" i="1" u="none" strike="noStrike" cap="none" normalizeH="0" dirty="0" smtClean="0">
                <a:ln>
                  <a:noFill/>
                </a:ln>
                <a:solidFill>
                  <a:schemeClr val="tx1"/>
                </a:solidFill>
                <a:effectLst/>
                <a:latin typeface="Arial" pitchFamily="34" charset="0"/>
                <a:cs typeface="Arial" pitchFamily="34" charset="0"/>
              </a:rPr>
              <a:t> </a:t>
            </a:r>
            <a:r>
              <a:rPr kumimoji="0" lang="en-US" sz="2000" b="1" i="1" u="none" strike="noStrike" cap="none" normalizeH="0" baseline="0" dirty="0" smtClean="0">
                <a:ln>
                  <a:noFill/>
                </a:ln>
                <a:solidFill>
                  <a:schemeClr val="tx1"/>
                </a:solidFill>
                <a:effectLst/>
                <a:latin typeface="Arial" pitchFamily="34" charset="0"/>
                <a:cs typeface="Arial" pitchFamily="34" charset="0"/>
              </a:rPr>
              <a:t>identification:</a:t>
            </a:r>
            <a:r>
              <a:rPr kumimoji="0" lang="en-US" sz="2000" b="1" i="1" u="none" strike="noStrike" cap="none" normalizeH="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Polygonal shaped cross-section and many ultimate cell of longitudinal view identified jute fiber. </a:t>
            </a:r>
          </a:p>
          <a:p>
            <a:pPr marL="0" marR="0" lvl="0" indent="0" algn="just" defTabSz="914400" rtl="0" eaLnBrk="0" fontAlgn="base" latinLnBrk="0" hangingPunct="0">
              <a:lnSpc>
                <a:spcPct val="150000"/>
              </a:lnSpc>
              <a:spcBef>
                <a:spcPct val="0"/>
              </a:spcBef>
              <a:spcAft>
                <a:spcPct val="0"/>
              </a:spcAft>
              <a:buClrTx/>
              <a:buSzTx/>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Solubility: </a:t>
            </a:r>
            <a:r>
              <a:rPr kumimoji="0" lang="en-US" sz="2000" b="0" i="0" u="none" strike="noStrike" cap="none" normalizeH="0" baseline="0" dirty="0" smtClean="0">
                <a:ln>
                  <a:noFill/>
                </a:ln>
                <a:solidFill>
                  <a:schemeClr val="tx1"/>
                </a:solidFill>
                <a:effectLst/>
                <a:latin typeface="Arial" pitchFamily="34" charset="0"/>
                <a:cs typeface="Arial" pitchFamily="34" charset="0"/>
              </a:rPr>
              <a:t>Jute is dissolved by H2SO4. </a:t>
            </a:r>
          </a:p>
          <a:p>
            <a:pPr marL="0" marR="0" lvl="0" indent="0" algn="just" defTabSz="914400" rtl="0" eaLnBrk="0" fontAlgn="base" latinLnBrk="0" hangingPunct="0">
              <a:lnSpc>
                <a:spcPct val="150000"/>
              </a:lnSpc>
              <a:spcBef>
                <a:spcPct val="0"/>
              </a:spcBef>
              <a:spcAft>
                <a:spcPct val="0"/>
              </a:spcAft>
              <a:buClrTx/>
              <a:buSzTx/>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Staining: </a:t>
            </a:r>
            <a:r>
              <a:rPr kumimoji="0" lang="en-US" sz="2000" b="0" i="0" u="none" strike="noStrike" cap="none" normalizeH="0" baseline="0" dirty="0" smtClean="0">
                <a:ln>
                  <a:noFill/>
                </a:ln>
                <a:solidFill>
                  <a:schemeClr val="tx1"/>
                </a:solidFill>
                <a:effectLst/>
                <a:latin typeface="Arial" pitchFamily="34" charset="0"/>
                <a:cs typeface="Arial" pitchFamily="34" charset="0"/>
              </a:rPr>
              <a:t>To study the morphology of fiber surface.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183</TotalTime>
  <Words>1590</Words>
  <Application>Microsoft Office PowerPoint</Application>
  <PresentationFormat>On-screen Show (4:3)</PresentationFormat>
  <Paragraphs>146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narendra kumar</dc:creator>
  <cp:lastModifiedBy>Owner</cp:lastModifiedBy>
  <cp:revision>4</cp:revision>
  <dcterms:created xsi:type="dcterms:W3CDTF">2006-08-16T00:00:00Z</dcterms:created>
  <dcterms:modified xsi:type="dcterms:W3CDTF">2020-05-19T11:42:34Z</dcterms:modified>
</cp:coreProperties>
</file>