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7" r:id="rId2"/>
    <p:sldId id="258" r:id="rId3"/>
    <p:sldId id="259"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5" r:id="rId57"/>
    <p:sldId id="316" r:id="rId58"/>
    <p:sldId id="317" r:id="rId59"/>
    <p:sldId id="318" r:id="rId60"/>
    <p:sldId id="319" r:id="rId61"/>
    <p:sldId id="320" r:id="rId62"/>
    <p:sldId id="321" r:id="rId63"/>
    <p:sldId id="322"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2244"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B087F-68A5-4CB6-A403-E98F02070FB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BD49E6A1-572F-4719-A288-71218A918A8B}">
      <dgm:prSet/>
      <dgm:spPr/>
      <dgm:t>
        <a:bodyPr/>
        <a:lstStyle/>
        <a:p>
          <a:pPr rtl="0"/>
          <a:r>
            <a:rPr lang="en-US" dirty="0" smtClean="0">
              <a:latin typeface="Times New Roman" pitchFamily="18" charset="0"/>
              <a:cs typeface="Times New Roman" pitchFamily="18" charset="0"/>
            </a:rPr>
            <a:t>1. Hydrolysable tannins </a:t>
          </a:r>
          <a:endParaRPr lang="en-US" dirty="0">
            <a:latin typeface="Times New Roman" pitchFamily="18" charset="0"/>
            <a:cs typeface="Times New Roman" pitchFamily="18" charset="0"/>
          </a:endParaRPr>
        </a:p>
      </dgm:t>
    </dgm:pt>
    <dgm:pt modelId="{BD122B0A-1954-40FD-B3DD-9ED46DA67A24}" type="parTrans" cxnId="{568A21EF-B951-46A0-B51C-3F214719E43B}">
      <dgm:prSet/>
      <dgm:spPr/>
      <dgm:t>
        <a:bodyPr/>
        <a:lstStyle/>
        <a:p>
          <a:endParaRPr lang="en-US"/>
        </a:p>
      </dgm:t>
    </dgm:pt>
    <dgm:pt modelId="{B92664B8-FAA5-4577-AE8B-0F40C9904A59}" type="sibTrans" cxnId="{568A21EF-B951-46A0-B51C-3F214719E43B}">
      <dgm:prSet/>
      <dgm:spPr/>
      <dgm:t>
        <a:bodyPr/>
        <a:lstStyle/>
        <a:p>
          <a:endParaRPr lang="en-US"/>
        </a:p>
      </dgm:t>
    </dgm:pt>
    <dgm:pt modelId="{02AA50E9-966F-4197-A96B-548068E07503}">
      <dgm:prSet/>
      <dgm:spPr/>
      <dgm:t>
        <a:bodyPr/>
        <a:lstStyle/>
        <a:p>
          <a:pPr rtl="0"/>
          <a:r>
            <a:rPr lang="fr-FR" dirty="0" smtClean="0">
              <a:latin typeface="Times New Roman" pitchFamily="18" charset="0"/>
              <a:cs typeface="Times New Roman" pitchFamily="18" charset="0"/>
            </a:rPr>
            <a:t>2. </a:t>
          </a:r>
          <a:r>
            <a:rPr lang="fr-FR" dirty="0" err="1" smtClean="0">
              <a:latin typeface="Times New Roman" pitchFamily="18" charset="0"/>
              <a:cs typeface="Times New Roman" pitchFamily="18" charset="0"/>
            </a:rPr>
            <a:t>Condensed</a:t>
          </a:r>
          <a:r>
            <a:rPr lang="fr-FR" dirty="0" smtClean="0">
              <a:latin typeface="Times New Roman" pitchFamily="18" charset="0"/>
              <a:cs typeface="Times New Roman" pitchFamily="18" charset="0"/>
            </a:rPr>
            <a:t> tannins </a:t>
          </a:r>
          <a:endParaRPr lang="en-US" dirty="0">
            <a:latin typeface="Times New Roman" pitchFamily="18" charset="0"/>
            <a:cs typeface="Times New Roman" pitchFamily="18" charset="0"/>
          </a:endParaRPr>
        </a:p>
      </dgm:t>
    </dgm:pt>
    <dgm:pt modelId="{CE8AECC2-FBB2-4F0C-9F30-DDFEF1488B5D}" type="parTrans" cxnId="{E9876859-42A6-4668-84FF-E020DD5E2C5A}">
      <dgm:prSet/>
      <dgm:spPr/>
      <dgm:t>
        <a:bodyPr/>
        <a:lstStyle/>
        <a:p>
          <a:endParaRPr lang="en-US"/>
        </a:p>
      </dgm:t>
    </dgm:pt>
    <dgm:pt modelId="{6C4597F8-4222-445D-ACE1-26D25CFE740A}" type="sibTrans" cxnId="{E9876859-42A6-4668-84FF-E020DD5E2C5A}">
      <dgm:prSet/>
      <dgm:spPr/>
      <dgm:t>
        <a:bodyPr/>
        <a:lstStyle/>
        <a:p>
          <a:endParaRPr lang="en-US"/>
        </a:p>
      </dgm:t>
    </dgm:pt>
    <dgm:pt modelId="{677D0461-51D2-428B-B0A0-88D9407BF19A}">
      <dgm:prSet/>
      <dgm:spPr/>
      <dgm:t>
        <a:bodyPr/>
        <a:lstStyle/>
        <a:p>
          <a:pPr rtl="0"/>
          <a:r>
            <a:rPr lang="fr-FR" dirty="0" smtClean="0">
              <a:latin typeface="Times New Roman" pitchFamily="18" charset="0"/>
              <a:cs typeface="Times New Roman" pitchFamily="18" charset="0"/>
            </a:rPr>
            <a:t>3. Pseudo tannins. </a:t>
          </a:r>
          <a:endParaRPr lang="fr-FR" dirty="0">
            <a:latin typeface="Times New Roman" pitchFamily="18" charset="0"/>
            <a:cs typeface="Times New Roman" pitchFamily="18" charset="0"/>
          </a:endParaRPr>
        </a:p>
      </dgm:t>
    </dgm:pt>
    <dgm:pt modelId="{4DCBA458-BA7F-4DE6-84D5-57B501EC14E0}" type="parTrans" cxnId="{1873C981-FBC9-45E9-9577-CEEE224EC0F0}">
      <dgm:prSet/>
      <dgm:spPr/>
      <dgm:t>
        <a:bodyPr/>
        <a:lstStyle/>
        <a:p>
          <a:endParaRPr lang="en-US"/>
        </a:p>
      </dgm:t>
    </dgm:pt>
    <dgm:pt modelId="{4613CB6E-E1AA-48E6-84A6-77C5F9122953}" type="sibTrans" cxnId="{1873C981-FBC9-45E9-9577-CEEE224EC0F0}">
      <dgm:prSet/>
      <dgm:spPr/>
      <dgm:t>
        <a:bodyPr/>
        <a:lstStyle/>
        <a:p>
          <a:endParaRPr lang="en-US"/>
        </a:p>
      </dgm:t>
    </dgm:pt>
    <dgm:pt modelId="{5810FD5B-F15D-44E5-AFA9-0B0B33C2C871}">
      <dgm:prSet/>
      <dgm:spPr/>
      <dgm:t>
        <a:bodyPr/>
        <a:lstStyle/>
        <a:p>
          <a:pPr rtl="0"/>
          <a:r>
            <a:rPr lang="en-US" b="1" dirty="0" smtClean="0">
              <a:latin typeface="Times New Roman" pitchFamily="18" charset="0"/>
              <a:cs typeface="Times New Roman" pitchFamily="18" charset="0"/>
            </a:rPr>
            <a:t>Classification of tannins: </a:t>
          </a:r>
          <a:endParaRPr lang="en-US" dirty="0">
            <a:latin typeface="Times New Roman" pitchFamily="18" charset="0"/>
            <a:cs typeface="Times New Roman" pitchFamily="18" charset="0"/>
          </a:endParaRPr>
        </a:p>
      </dgm:t>
    </dgm:pt>
    <dgm:pt modelId="{69897CD3-1F43-4ECE-AD76-266567583787}" type="parTrans" cxnId="{C4A2E897-B413-4BFA-8F7E-6AEA3689CEE4}">
      <dgm:prSet/>
      <dgm:spPr/>
      <dgm:t>
        <a:bodyPr/>
        <a:lstStyle/>
        <a:p>
          <a:endParaRPr lang="en-US"/>
        </a:p>
      </dgm:t>
    </dgm:pt>
    <dgm:pt modelId="{29D48D49-B813-4E47-89BC-91E923E46578}" type="sibTrans" cxnId="{C4A2E897-B413-4BFA-8F7E-6AEA3689CEE4}">
      <dgm:prSet/>
      <dgm:spPr/>
      <dgm:t>
        <a:bodyPr/>
        <a:lstStyle/>
        <a:p>
          <a:endParaRPr lang="en-US"/>
        </a:p>
      </dgm:t>
    </dgm:pt>
    <dgm:pt modelId="{7170A088-11F1-45EA-A93F-47E617F0CA95}" type="pres">
      <dgm:prSet presAssocID="{FC7B087F-68A5-4CB6-A403-E98F02070FB7}" presName="compositeShape" presStyleCnt="0">
        <dgm:presLayoutVars>
          <dgm:dir/>
          <dgm:resizeHandles/>
        </dgm:presLayoutVars>
      </dgm:prSet>
      <dgm:spPr/>
      <dgm:t>
        <a:bodyPr/>
        <a:lstStyle/>
        <a:p>
          <a:endParaRPr lang="en-US"/>
        </a:p>
      </dgm:t>
    </dgm:pt>
    <dgm:pt modelId="{6E5800E6-ECB2-473F-8054-AF49E4CEA7D1}" type="pres">
      <dgm:prSet presAssocID="{FC7B087F-68A5-4CB6-A403-E98F02070FB7}" presName="pyramid" presStyleLbl="node1" presStyleIdx="0" presStyleCnt="1"/>
      <dgm:spPr/>
    </dgm:pt>
    <dgm:pt modelId="{57595CDF-2FE5-4332-8932-C517F26861F0}" type="pres">
      <dgm:prSet presAssocID="{FC7B087F-68A5-4CB6-A403-E98F02070FB7}" presName="theList" presStyleCnt="0"/>
      <dgm:spPr/>
    </dgm:pt>
    <dgm:pt modelId="{1995C33E-B31D-4249-999F-ACA3FC243EC1}" type="pres">
      <dgm:prSet presAssocID="{BD49E6A1-572F-4719-A288-71218A918A8B}" presName="aNode" presStyleLbl="fgAcc1" presStyleIdx="0" presStyleCnt="4" custScaleX="128503" custScaleY="39026" custLinFactY="38725" custLinFactNeighborX="10572" custLinFactNeighborY="100000">
        <dgm:presLayoutVars>
          <dgm:bulletEnabled val="1"/>
        </dgm:presLayoutVars>
      </dgm:prSet>
      <dgm:spPr/>
      <dgm:t>
        <a:bodyPr/>
        <a:lstStyle/>
        <a:p>
          <a:endParaRPr lang="en-US"/>
        </a:p>
      </dgm:t>
    </dgm:pt>
    <dgm:pt modelId="{835264A5-76C1-48B3-9CB0-0CA3E355C827}" type="pres">
      <dgm:prSet presAssocID="{BD49E6A1-572F-4719-A288-71218A918A8B}" presName="aSpace" presStyleCnt="0"/>
      <dgm:spPr/>
    </dgm:pt>
    <dgm:pt modelId="{B8B67E8B-575C-490B-9241-4DB11FB449D9}" type="pres">
      <dgm:prSet presAssocID="{02AA50E9-966F-4197-A96B-548068E07503}" presName="aNode" presStyleLbl="fgAcc1" presStyleIdx="1" presStyleCnt="4" custScaleX="129201" custScaleY="39719" custLinFactY="50777" custLinFactNeighborX="9378" custLinFactNeighborY="100000">
        <dgm:presLayoutVars>
          <dgm:bulletEnabled val="1"/>
        </dgm:presLayoutVars>
      </dgm:prSet>
      <dgm:spPr/>
      <dgm:t>
        <a:bodyPr/>
        <a:lstStyle/>
        <a:p>
          <a:endParaRPr lang="en-US"/>
        </a:p>
      </dgm:t>
    </dgm:pt>
    <dgm:pt modelId="{B6B9E181-2852-4022-8D18-271F26542013}" type="pres">
      <dgm:prSet presAssocID="{02AA50E9-966F-4197-A96B-548068E07503}" presName="aSpace" presStyleCnt="0"/>
      <dgm:spPr/>
    </dgm:pt>
    <dgm:pt modelId="{5FD638E8-B0E3-4574-924F-81924FF4EE79}" type="pres">
      <dgm:prSet presAssocID="{677D0461-51D2-428B-B0A0-88D9407BF19A}" presName="aNode" presStyleLbl="fgAcc1" presStyleIdx="2" presStyleCnt="4" custScaleX="123296" custScaleY="39677" custLinFactY="59573" custLinFactNeighborX="8264" custLinFactNeighborY="100000">
        <dgm:presLayoutVars>
          <dgm:bulletEnabled val="1"/>
        </dgm:presLayoutVars>
      </dgm:prSet>
      <dgm:spPr/>
      <dgm:t>
        <a:bodyPr/>
        <a:lstStyle/>
        <a:p>
          <a:endParaRPr lang="en-US"/>
        </a:p>
      </dgm:t>
    </dgm:pt>
    <dgm:pt modelId="{A556FE73-5042-4F91-9975-E55512FCE236}" type="pres">
      <dgm:prSet presAssocID="{677D0461-51D2-428B-B0A0-88D9407BF19A}" presName="aSpace" presStyleCnt="0"/>
      <dgm:spPr/>
    </dgm:pt>
    <dgm:pt modelId="{05908176-3743-4219-8814-9634A88416B4}" type="pres">
      <dgm:prSet presAssocID="{5810FD5B-F15D-44E5-AFA9-0B0B33C2C871}" presName="aNode" presStyleLbl="fgAcc1" presStyleIdx="3" presStyleCnt="4" custAng="17788099" custScaleX="118411" custScaleY="31887" custLinFactY="-40050" custLinFactNeighborX="-82354" custLinFactNeighborY="-100000">
        <dgm:presLayoutVars>
          <dgm:bulletEnabled val="1"/>
        </dgm:presLayoutVars>
      </dgm:prSet>
      <dgm:spPr/>
      <dgm:t>
        <a:bodyPr/>
        <a:lstStyle/>
        <a:p>
          <a:endParaRPr lang="en-US"/>
        </a:p>
      </dgm:t>
    </dgm:pt>
    <dgm:pt modelId="{B22209C8-E574-4F0E-A019-F903FB013E49}" type="pres">
      <dgm:prSet presAssocID="{5810FD5B-F15D-44E5-AFA9-0B0B33C2C871}" presName="aSpace" presStyleCnt="0"/>
      <dgm:spPr/>
    </dgm:pt>
  </dgm:ptLst>
  <dgm:cxnLst>
    <dgm:cxn modelId="{1873C981-FBC9-45E9-9577-CEEE224EC0F0}" srcId="{FC7B087F-68A5-4CB6-A403-E98F02070FB7}" destId="{677D0461-51D2-428B-B0A0-88D9407BF19A}" srcOrd="2" destOrd="0" parTransId="{4DCBA458-BA7F-4DE6-84D5-57B501EC14E0}" sibTransId="{4613CB6E-E1AA-48E6-84A6-77C5F9122953}"/>
    <dgm:cxn modelId="{C4A2E897-B413-4BFA-8F7E-6AEA3689CEE4}" srcId="{FC7B087F-68A5-4CB6-A403-E98F02070FB7}" destId="{5810FD5B-F15D-44E5-AFA9-0B0B33C2C871}" srcOrd="3" destOrd="0" parTransId="{69897CD3-1F43-4ECE-AD76-266567583787}" sibTransId="{29D48D49-B813-4E47-89BC-91E923E46578}"/>
    <dgm:cxn modelId="{D06618E8-AA0B-461B-BA55-7B2F1E96A671}" type="presOf" srcId="{5810FD5B-F15D-44E5-AFA9-0B0B33C2C871}" destId="{05908176-3743-4219-8814-9634A88416B4}" srcOrd="0" destOrd="0" presId="urn:microsoft.com/office/officeart/2005/8/layout/pyramid2"/>
    <dgm:cxn modelId="{89920318-7075-41AE-B3B8-AFDE7ED4D6B9}" type="presOf" srcId="{02AA50E9-966F-4197-A96B-548068E07503}" destId="{B8B67E8B-575C-490B-9241-4DB11FB449D9}" srcOrd="0" destOrd="0" presId="urn:microsoft.com/office/officeart/2005/8/layout/pyramid2"/>
    <dgm:cxn modelId="{BB8700EB-22C8-4044-B621-F52705539B90}" type="presOf" srcId="{BD49E6A1-572F-4719-A288-71218A918A8B}" destId="{1995C33E-B31D-4249-999F-ACA3FC243EC1}" srcOrd="0" destOrd="0" presId="urn:microsoft.com/office/officeart/2005/8/layout/pyramid2"/>
    <dgm:cxn modelId="{568A21EF-B951-46A0-B51C-3F214719E43B}" srcId="{FC7B087F-68A5-4CB6-A403-E98F02070FB7}" destId="{BD49E6A1-572F-4719-A288-71218A918A8B}" srcOrd="0" destOrd="0" parTransId="{BD122B0A-1954-40FD-B3DD-9ED46DA67A24}" sibTransId="{B92664B8-FAA5-4577-AE8B-0F40C9904A59}"/>
    <dgm:cxn modelId="{3882794D-A35E-4D6E-A2D3-4597C49C8BA8}" type="presOf" srcId="{677D0461-51D2-428B-B0A0-88D9407BF19A}" destId="{5FD638E8-B0E3-4574-924F-81924FF4EE79}" srcOrd="0" destOrd="0" presId="urn:microsoft.com/office/officeart/2005/8/layout/pyramid2"/>
    <dgm:cxn modelId="{E9876859-42A6-4668-84FF-E020DD5E2C5A}" srcId="{FC7B087F-68A5-4CB6-A403-E98F02070FB7}" destId="{02AA50E9-966F-4197-A96B-548068E07503}" srcOrd="1" destOrd="0" parTransId="{CE8AECC2-FBB2-4F0C-9F30-DDFEF1488B5D}" sibTransId="{6C4597F8-4222-445D-ACE1-26D25CFE740A}"/>
    <dgm:cxn modelId="{4F8D6B19-E5B2-4026-A7A8-FAEF77C49962}" type="presOf" srcId="{FC7B087F-68A5-4CB6-A403-E98F02070FB7}" destId="{7170A088-11F1-45EA-A93F-47E617F0CA95}" srcOrd="0" destOrd="0" presId="urn:microsoft.com/office/officeart/2005/8/layout/pyramid2"/>
    <dgm:cxn modelId="{8E5C2ED9-A371-4398-A3C2-49488EEEA2C1}" type="presParOf" srcId="{7170A088-11F1-45EA-A93F-47E617F0CA95}" destId="{6E5800E6-ECB2-473F-8054-AF49E4CEA7D1}" srcOrd="0" destOrd="0" presId="urn:microsoft.com/office/officeart/2005/8/layout/pyramid2"/>
    <dgm:cxn modelId="{612EBCDB-52DE-481C-B492-E42F70AC4370}" type="presParOf" srcId="{7170A088-11F1-45EA-A93F-47E617F0CA95}" destId="{57595CDF-2FE5-4332-8932-C517F26861F0}" srcOrd="1" destOrd="0" presId="urn:microsoft.com/office/officeart/2005/8/layout/pyramid2"/>
    <dgm:cxn modelId="{43026CFA-A341-4F27-8A9B-C9A3AF4393CD}" type="presParOf" srcId="{57595CDF-2FE5-4332-8932-C517F26861F0}" destId="{1995C33E-B31D-4249-999F-ACA3FC243EC1}" srcOrd="0" destOrd="0" presId="urn:microsoft.com/office/officeart/2005/8/layout/pyramid2"/>
    <dgm:cxn modelId="{6C4943CC-9A33-41A9-AF01-0CB467AA7A74}" type="presParOf" srcId="{57595CDF-2FE5-4332-8932-C517F26861F0}" destId="{835264A5-76C1-48B3-9CB0-0CA3E355C827}" srcOrd="1" destOrd="0" presId="urn:microsoft.com/office/officeart/2005/8/layout/pyramid2"/>
    <dgm:cxn modelId="{AA059534-B1D7-441A-A89D-F3577235D4E8}" type="presParOf" srcId="{57595CDF-2FE5-4332-8932-C517F26861F0}" destId="{B8B67E8B-575C-490B-9241-4DB11FB449D9}" srcOrd="2" destOrd="0" presId="urn:microsoft.com/office/officeart/2005/8/layout/pyramid2"/>
    <dgm:cxn modelId="{13DC0DC9-5D6C-4CD7-A8F2-3BC0522062C1}" type="presParOf" srcId="{57595CDF-2FE5-4332-8932-C517F26861F0}" destId="{B6B9E181-2852-4022-8D18-271F26542013}" srcOrd="3" destOrd="0" presId="urn:microsoft.com/office/officeart/2005/8/layout/pyramid2"/>
    <dgm:cxn modelId="{A100A118-9113-431E-93A6-96741083922C}" type="presParOf" srcId="{57595CDF-2FE5-4332-8932-C517F26861F0}" destId="{5FD638E8-B0E3-4574-924F-81924FF4EE79}" srcOrd="4" destOrd="0" presId="urn:microsoft.com/office/officeart/2005/8/layout/pyramid2"/>
    <dgm:cxn modelId="{1E08CE56-4EC6-489C-945E-183F3B2CC03F}" type="presParOf" srcId="{57595CDF-2FE5-4332-8932-C517F26861F0}" destId="{A556FE73-5042-4F91-9975-E55512FCE236}" srcOrd="5" destOrd="0" presId="urn:microsoft.com/office/officeart/2005/8/layout/pyramid2"/>
    <dgm:cxn modelId="{24F57A33-7FAE-455E-A754-5386F58CA27E}" type="presParOf" srcId="{57595CDF-2FE5-4332-8932-C517F26861F0}" destId="{05908176-3743-4219-8814-9634A88416B4}" srcOrd="6" destOrd="0" presId="urn:microsoft.com/office/officeart/2005/8/layout/pyramid2"/>
    <dgm:cxn modelId="{83E0658D-C1BA-4E9E-9E62-E21D5395555B}" type="presParOf" srcId="{57595CDF-2FE5-4332-8932-C517F26861F0}" destId="{B22209C8-E574-4F0E-A019-F903FB013E49}" srcOrd="7"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E530E3-94B7-4EDF-B8BA-86AE2720D09A}"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1CE7E-3B4F-4A3F-BC44-BA1B804674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61CE7E-3B4F-4A3F-BC44-BA1B804674F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A7DFD4-2CF2-491E-91C5-6117CD45208A}"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5/20/2020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5/20/2020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5/20/2020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5/20/2020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s://image.slidesharecdn.com/flavonoidsclassificationisolationandidentification-151118110947-lva1-app6891/95/flavonoids-classification-isolation-and-identification-17-638.jpg?cb=1447845245"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244405"/>
            <a:ext cx="8305800" cy="1015663"/>
          </a:xfrm>
          <a:prstGeom prst="rect">
            <a:avLst/>
          </a:prstGeom>
          <a:effectLst>
            <a:glow rad="101600">
              <a:schemeClr val="accent3">
                <a:lumMod val="60000"/>
                <a:lumOff val="40000"/>
                <a:alpha val="60000"/>
              </a:schemeClr>
            </a:glow>
            <a:outerShdw blurRad="152400" dist="317500" dir="5400000" sx="90000" sy="-19000" rotWithShape="0">
              <a:prstClr val="black">
                <a:alpha val="15000"/>
              </a:prstClr>
            </a:outerShdw>
            <a:softEdge rad="63500"/>
          </a:effectLst>
        </p:spPr>
        <p:style>
          <a:lnRef idx="0">
            <a:schemeClr val="dk1"/>
          </a:lnRef>
          <a:fillRef idx="3">
            <a:schemeClr val="dk1"/>
          </a:fillRef>
          <a:effectRef idx="3">
            <a:schemeClr val="dk1"/>
          </a:effectRef>
          <a:fontRef idx="minor">
            <a:schemeClr val="lt1"/>
          </a:fontRef>
        </p:style>
        <p:txBody>
          <a:bodyPr wrap="square">
            <a:spAutoFit/>
          </a:bodyPr>
          <a:lstStyle/>
          <a:p>
            <a:pPr marL="3175" algn="ctr">
              <a:lnSpc>
                <a:spcPct val="100000"/>
              </a:lnSpc>
              <a:tabLst>
                <a:tab pos="3294379" algn="l"/>
              </a:tabLst>
            </a:pPr>
            <a:endParaRPr lang="en-US" sz="3600" b="1" spc="-5" dirty="0" smtClean="0">
              <a:solidFill>
                <a:srgbClr val="FFC000"/>
              </a:solidFill>
              <a:latin typeface="Arial" pitchFamily="34" charset="0"/>
              <a:cs typeface="Arial" pitchFamily="34" charset="0"/>
            </a:endParaRPr>
          </a:p>
          <a:p>
            <a:pPr marL="3175" algn="ctr">
              <a:lnSpc>
                <a:spcPct val="100000"/>
              </a:lnSpc>
              <a:tabLst>
                <a:tab pos="3294379" algn="l"/>
              </a:tabLst>
            </a:pPr>
            <a:r>
              <a:rPr lang="en-US" sz="2400" dirty="0" smtClean="0">
                <a:solidFill>
                  <a:schemeClr val="accent1">
                    <a:lumMod val="20000"/>
                    <a:lumOff val="80000"/>
                  </a:schemeClr>
                </a:solidFill>
                <a:latin typeface="Arial" pitchFamily="34" charset="0"/>
                <a:cs typeface="Arial" pitchFamily="34" charset="0"/>
              </a:rPr>
              <a:t>Institute of Pharmacy, </a:t>
            </a:r>
            <a:r>
              <a:rPr lang="en-US" sz="2400" dirty="0" err="1" smtClean="0">
                <a:solidFill>
                  <a:schemeClr val="accent1">
                    <a:lumMod val="20000"/>
                    <a:lumOff val="80000"/>
                  </a:schemeClr>
                </a:solidFill>
                <a:latin typeface="Arial" pitchFamily="34" charset="0"/>
                <a:cs typeface="Arial" pitchFamily="34" charset="0"/>
              </a:rPr>
              <a:t>Vikram</a:t>
            </a:r>
            <a:r>
              <a:rPr lang="en-US" sz="2400" dirty="0" smtClean="0">
                <a:solidFill>
                  <a:schemeClr val="accent1">
                    <a:lumMod val="20000"/>
                    <a:lumOff val="80000"/>
                  </a:schemeClr>
                </a:solidFill>
                <a:latin typeface="Arial" pitchFamily="34" charset="0"/>
                <a:cs typeface="Arial" pitchFamily="34" charset="0"/>
              </a:rPr>
              <a:t>  </a:t>
            </a:r>
            <a:r>
              <a:rPr lang="en-US" sz="2400" dirty="0" smtClean="0">
                <a:solidFill>
                  <a:schemeClr val="accent1">
                    <a:lumMod val="20000"/>
                    <a:lumOff val="80000"/>
                  </a:schemeClr>
                </a:solidFill>
                <a:latin typeface="Arial" pitchFamily="34" charset="0"/>
                <a:cs typeface="Arial" pitchFamily="34" charset="0"/>
              </a:rPr>
              <a:t>University, </a:t>
            </a:r>
            <a:r>
              <a:rPr lang="en-US" sz="2400" dirty="0" smtClean="0">
                <a:solidFill>
                  <a:schemeClr val="accent1">
                    <a:lumMod val="20000"/>
                    <a:lumOff val="80000"/>
                  </a:schemeClr>
                </a:solidFill>
                <a:latin typeface="Arial" pitchFamily="34" charset="0"/>
                <a:cs typeface="Arial" pitchFamily="34" charset="0"/>
              </a:rPr>
              <a:t>Ujjain  </a:t>
            </a:r>
            <a:endParaRPr lang="en-US" sz="2400" dirty="0">
              <a:solidFill>
                <a:schemeClr val="accent1">
                  <a:lumMod val="20000"/>
                  <a:lumOff val="80000"/>
                </a:schemeClr>
              </a:solidFill>
            </a:endParaRPr>
          </a:p>
        </p:txBody>
      </p:sp>
      <p:sp>
        <p:nvSpPr>
          <p:cNvPr id="3" name="Rectangle 2"/>
          <p:cNvSpPr/>
          <p:nvPr/>
        </p:nvSpPr>
        <p:spPr>
          <a:xfrm>
            <a:off x="2209800" y="5181600"/>
            <a:ext cx="5460149" cy="707886"/>
          </a:xfrm>
          <a:prstGeom prst="rect">
            <a:avLst/>
          </a:prstGeom>
          <a:noFill/>
        </p:spPr>
        <p:txBody>
          <a:bodyPr wrap="none" lIns="91440" tIns="45720" rIns="91440" bIns="45720">
            <a:spAutoFit/>
          </a:bodyPr>
          <a:lstStyle/>
          <a:p>
            <a:pPr algn="ctr"/>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 </a:t>
            </a:r>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Darshan Dubey</a:t>
            </a:r>
            <a:endParaRPr lang="en-US" sz="40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228600" y="40987"/>
            <a:ext cx="8610600" cy="5216813"/>
          </a:xfrm>
          <a:prstGeom prst="rect">
            <a:avLst/>
          </a:prstGeom>
          <a:noFill/>
        </p:spPr>
        <p:txBody>
          <a:bodyPr wrap="square" rtlCol="0">
            <a:spAutoFit/>
          </a:bodyPr>
          <a:lstStyle/>
          <a:p>
            <a:pPr algn="ctr">
              <a:lnSpc>
                <a:spcPct val="150000"/>
              </a:lnSpc>
            </a:pPr>
            <a:r>
              <a:rPr lang="en-US" sz="3200" b="1" i="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Introduction to </a:t>
            </a:r>
            <a:r>
              <a:rPr lang="en-US" sz="3200" b="1" i="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Secondary </a:t>
            </a:r>
            <a:r>
              <a:rPr lang="en-US" sz="3200" b="1" i="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
            </a:r>
            <a:r>
              <a:rPr lang="en-US" sz="3200" b="1" i="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etabolites</a:t>
            </a:r>
            <a:endParaRPr lang="en-US" sz="3200" b="1" i="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lnSpc>
                <a:spcPct val="150000"/>
              </a:lnSpc>
            </a:pPr>
            <a:r>
              <a:rPr lang="en-US" sz="2200" dirty="0" smtClean="0">
                <a:solidFill>
                  <a:srgbClr val="C00000"/>
                </a:solidFill>
              </a:rPr>
              <a:t>Definition , classification, properties and tests for identification</a:t>
            </a:r>
          </a:p>
          <a:p>
            <a:pPr algn="ctr">
              <a:lnSpc>
                <a:spcPct val="150000"/>
              </a:lnSpc>
            </a:pPr>
            <a:r>
              <a:rPr lang="en-US" sz="2800" dirty="0" smtClean="0">
                <a:solidFill>
                  <a:srgbClr val="C00000"/>
                </a:solidFill>
                <a:latin typeface="Times New Roman" pitchFamily="18" charset="0"/>
                <a:cs typeface="Times New Roman" pitchFamily="18" charset="0"/>
              </a:rPr>
              <a:t>Alkaloid,</a:t>
            </a:r>
          </a:p>
          <a:p>
            <a:pPr algn="ctr">
              <a:lnSpc>
                <a:spcPct val="150000"/>
              </a:lnSpc>
            </a:pPr>
            <a:r>
              <a:rPr lang="en-US" sz="2800" dirty="0" smtClean="0">
                <a:solidFill>
                  <a:srgbClr val="C00000"/>
                </a:solidFill>
                <a:latin typeface="Times New Roman" pitchFamily="18" charset="0"/>
                <a:cs typeface="Times New Roman" pitchFamily="18" charset="0"/>
              </a:rPr>
              <a:t>Glycoside, </a:t>
            </a:r>
          </a:p>
          <a:p>
            <a:pPr algn="ctr">
              <a:lnSpc>
                <a:spcPct val="150000"/>
              </a:lnSpc>
            </a:pPr>
            <a:r>
              <a:rPr lang="en-US" sz="2800" dirty="0" err="1" smtClean="0">
                <a:solidFill>
                  <a:srgbClr val="C00000"/>
                </a:solidFill>
                <a:latin typeface="Times New Roman" pitchFamily="18" charset="0"/>
                <a:cs typeface="Times New Roman" pitchFamily="18" charset="0"/>
              </a:rPr>
              <a:t>Flavonoid</a:t>
            </a:r>
            <a:r>
              <a:rPr lang="en-US" sz="2800" dirty="0" smtClean="0">
                <a:solidFill>
                  <a:srgbClr val="C00000"/>
                </a:solidFill>
                <a:latin typeface="Times New Roman" pitchFamily="18" charset="0"/>
                <a:cs typeface="Times New Roman" pitchFamily="18" charset="0"/>
              </a:rPr>
              <a:t>, </a:t>
            </a:r>
          </a:p>
          <a:p>
            <a:pPr algn="ctr">
              <a:lnSpc>
                <a:spcPct val="150000"/>
              </a:lnSpc>
            </a:pPr>
            <a:r>
              <a:rPr lang="en-US" sz="2800" dirty="0" smtClean="0">
                <a:solidFill>
                  <a:srgbClr val="C00000"/>
                </a:solidFill>
                <a:latin typeface="Times New Roman" pitchFamily="18" charset="0"/>
                <a:cs typeface="Times New Roman" pitchFamily="18" charset="0"/>
              </a:rPr>
              <a:t>Volatile oil, </a:t>
            </a:r>
          </a:p>
          <a:p>
            <a:pPr algn="ctr">
              <a:lnSpc>
                <a:spcPct val="150000"/>
              </a:lnSpc>
            </a:pPr>
            <a:r>
              <a:rPr lang="en-US" sz="2800" dirty="0" err="1" smtClean="0">
                <a:solidFill>
                  <a:srgbClr val="C00000"/>
                </a:solidFill>
                <a:latin typeface="Times New Roman" pitchFamily="18" charset="0"/>
                <a:cs typeface="Times New Roman" pitchFamily="18" charset="0"/>
              </a:rPr>
              <a:t>Tennins</a:t>
            </a:r>
            <a:r>
              <a:rPr lang="en-US" sz="2800" dirty="0" smtClean="0">
                <a:solidFill>
                  <a:srgbClr val="C00000"/>
                </a:solidFill>
                <a:latin typeface="Times New Roman" pitchFamily="18" charset="0"/>
                <a:cs typeface="Times New Roman" pitchFamily="18" charset="0"/>
              </a:rPr>
              <a:t>, </a:t>
            </a:r>
          </a:p>
          <a:p>
            <a:pPr algn="ctr">
              <a:lnSpc>
                <a:spcPct val="150000"/>
              </a:lnSpc>
            </a:pPr>
            <a:r>
              <a:rPr lang="en-US" sz="2800" dirty="0" smtClean="0">
                <a:solidFill>
                  <a:srgbClr val="C00000"/>
                </a:solidFill>
                <a:latin typeface="Times New Roman" pitchFamily="18" charset="0"/>
                <a:cs typeface="Times New Roman" pitchFamily="18" charset="0"/>
              </a:rPr>
              <a:t>Resins</a:t>
            </a:r>
            <a:endParaRPr lang="en-US"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15866" y="6510526"/>
            <a:ext cx="85835" cy="13512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59740" y="857758"/>
            <a:ext cx="6779260" cy="474489"/>
          </a:xfrm>
          <a:prstGeom prst="rect">
            <a:avLst/>
          </a:prstGeom>
        </p:spPr>
        <p:txBody>
          <a:bodyPr vert="horz" wrap="square" lIns="0" tIns="12700" rIns="0" bIns="0" rtlCol="0">
            <a:spAutoFit/>
          </a:bodyPr>
          <a:lstStyle/>
          <a:p>
            <a:pPr marL="12700">
              <a:lnSpc>
                <a:spcPct val="100000"/>
              </a:lnSpc>
              <a:spcBef>
                <a:spcPts val="100"/>
              </a:spcBef>
            </a:pPr>
            <a:r>
              <a:rPr lang="en-US" sz="3000" b="1" dirty="0" smtClean="0">
                <a:solidFill>
                  <a:srgbClr val="FF0000"/>
                </a:solidFill>
              </a:rPr>
              <a:t>A) </a:t>
            </a:r>
            <a:r>
              <a:rPr lang="en-US" sz="3000" b="1" spc="-5" dirty="0" smtClean="0">
                <a:solidFill>
                  <a:srgbClr val="FF0000"/>
                </a:solidFill>
              </a:rPr>
              <a:t>Biosynthetic</a:t>
            </a:r>
            <a:r>
              <a:rPr lang="en-US" sz="3000" b="1" spc="-20" dirty="0" smtClean="0">
                <a:solidFill>
                  <a:srgbClr val="FF0000"/>
                </a:solidFill>
              </a:rPr>
              <a:t> </a:t>
            </a:r>
            <a:r>
              <a:rPr lang="en-US" sz="3000" b="1" spc="-5" dirty="0" smtClean="0">
                <a:solidFill>
                  <a:srgbClr val="FF0000"/>
                </a:solidFill>
              </a:rPr>
              <a:t>classification</a:t>
            </a:r>
            <a:endParaRPr sz="3000">
              <a:latin typeface="Times New Roman"/>
              <a:cs typeface="Times New Roman"/>
            </a:endParaRPr>
          </a:p>
        </p:txBody>
      </p:sp>
      <p:sp>
        <p:nvSpPr>
          <p:cNvPr id="6" name="object 6"/>
          <p:cNvSpPr txBox="1">
            <a:spLocks noGrp="1"/>
          </p:cNvSpPr>
          <p:nvPr>
            <p:ph type="sldNum" sz="quarter" idx="4294967295"/>
          </p:nvPr>
        </p:nvSpPr>
        <p:spPr>
          <a:xfrm>
            <a:off x="8386318" y="6475383"/>
            <a:ext cx="247015" cy="196215"/>
          </a:xfrm>
          <a:prstGeom prst="rect">
            <a:avLst/>
          </a:prstGeom>
        </p:spPr>
        <p:txBody>
          <a:bodyPr vert="horz" wrap="square" lIns="0" tIns="0" rIns="0" bIns="0" rtlCol="0">
            <a:spAutoFit/>
          </a:bodyPr>
          <a:lstStyle/>
          <a:p>
            <a:pPr marL="38100">
              <a:lnSpc>
                <a:spcPts val="1425"/>
              </a:lnSpc>
            </a:pPr>
            <a:fld id="{81D60167-4931-47E6-BA6A-407CBD079E47}" type="slidenum">
              <a:rPr spc="-5" dirty="0"/>
              <a:pPr marL="38100">
                <a:lnSpc>
                  <a:spcPts val="1425"/>
                </a:lnSpc>
              </a:pPr>
              <a:t>10</a:t>
            </a:fld>
            <a:endParaRPr spc="-5" dirty="0"/>
          </a:p>
        </p:txBody>
      </p:sp>
      <p:sp>
        <p:nvSpPr>
          <p:cNvPr id="5" name="object 5"/>
          <p:cNvSpPr txBox="1"/>
          <p:nvPr/>
        </p:nvSpPr>
        <p:spPr>
          <a:xfrm>
            <a:off x="4419600" y="5900102"/>
            <a:ext cx="1807210" cy="966931"/>
          </a:xfrm>
          <a:prstGeom prst="rect">
            <a:avLst/>
          </a:prstGeom>
        </p:spPr>
        <p:txBody>
          <a:bodyPr vert="horz" wrap="square" lIns="0" tIns="88900" rIns="0" bIns="0" rtlCol="0">
            <a:spAutoFit/>
          </a:bodyPr>
          <a:lstStyle/>
          <a:p>
            <a:pPr marL="285115" indent="-192405">
              <a:lnSpc>
                <a:spcPct val="100000"/>
              </a:lnSpc>
              <a:spcBef>
                <a:spcPts val="600"/>
              </a:spcBef>
              <a:buChar char="-"/>
              <a:tabLst>
                <a:tab pos="285750" algn="l"/>
              </a:tabLst>
            </a:pPr>
            <a:endParaRPr sz="2600" smtClean="0">
              <a:latin typeface="Times New Roman"/>
              <a:cs typeface="Times New Roman"/>
            </a:endParaRPr>
          </a:p>
          <a:p>
            <a:pPr marL="12700">
              <a:lnSpc>
                <a:spcPct val="100000"/>
              </a:lnSpc>
              <a:spcBef>
                <a:spcPts val="600"/>
              </a:spcBef>
            </a:pPr>
            <a:r>
              <a:rPr sz="2600" smtClean="0">
                <a:latin typeface="Times New Roman"/>
                <a:cs typeface="Times New Roman"/>
              </a:rPr>
              <a:t>-</a:t>
            </a:r>
            <a:endParaRPr sz="2600">
              <a:latin typeface="Times New Roman"/>
              <a:cs typeface="Times New Roman"/>
            </a:endParaRPr>
          </a:p>
        </p:txBody>
      </p:sp>
      <p:sp>
        <p:nvSpPr>
          <p:cNvPr id="8" name="TextBox 7"/>
          <p:cNvSpPr txBox="1"/>
          <p:nvPr/>
        </p:nvSpPr>
        <p:spPr>
          <a:xfrm>
            <a:off x="533400" y="1828800"/>
            <a:ext cx="7772400" cy="4478149"/>
          </a:xfrm>
          <a:prstGeom prst="rect">
            <a:avLst/>
          </a:prstGeom>
          <a:noFill/>
        </p:spPr>
        <p:txBody>
          <a:bodyPr wrap="square" rtlCol="0">
            <a:spAutoFit/>
          </a:bodyPr>
          <a:lstStyle/>
          <a:p>
            <a:pPr marL="342900" indent="-342900">
              <a:lnSpc>
                <a:spcPct val="150000"/>
              </a:lnSpc>
              <a:buFont typeface="+mj-lt"/>
              <a:buAutoNum type="arabicPeriod"/>
            </a:pPr>
            <a:r>
              <a:rPr lang="en-US" sz="3000" dirty="0" err="1" smtClean="0">
                <a:latin typeface="Times New Roman"/>
                <a:cs typeface="Times New Roman"/>
              </a:rPr>
              <a:t>Indole</a:t>
            </a:r>
            <a:r>
              <a:rPr lang="en-US" sz="3000" spc="-114" dirty="0" smtClean="0">
                <a:latin typeface="Times New Roman"/>
                <a:cs typeface="Times New Roman"/>
              </a:rPr>
              <a:t> </a:t>
            </a:r>
            <a:r>
              <a:rPr lang="en-US" sz="3000" dirty="0" smtClean="0">
                <a:latin typeface="Times New Roman"/>
                <a:cs typeface="Times New Roman"/>
              </a:rPr>
              <a:t>alkaloids                       :  </a:t>
            </a:r>
            <a:r>
              <a:rPr lang="en-US" sz="3000" spc="-95" dirty="0" smtClean="0">
                <a:latin typeface="Times New Roman"/>
                <a:cs typeface="Times New Roman"/>
              </a:rPr>
              <a:t>T</a:t>
            </a:r>
            <a:r>
              <a:rPr lang="en-US" sz="3000" dirty="0" smtClean="0">
                <a:latin typeface="Times New Roman"/>
                <a:cs typeface="Times New Roman"/>
              </a:rPr>
              <a:t>ry</a:t>
            </a:r>
            <a:r>
              <a:rPr lang="en-US" sz="3000" spc="5" dirty="0" smtClean="0">
                <a:latin typeface="Times New Roman"/>
                <a:cs typeface="Times New Roman"/>
              </a:rPr>
              <a:t>p</a:t>
            </a:r>
            <a:r>
              <a:rPr lang="en-US" sz="3000" dirty="0" smtClean="0">
                <a:latin typeface="Times New Roman"/>
                <a:cs typeface="Times New Roman"/>
              </a:rPr>
              <a:t>to</a:t>
            </a:r>
            <a:r>
              <a:rPr lang="en-US" sz="3000" spc="5" dirty="0" smtClean="0">
                <a:latin typeface="Times New Roman"/>
                <a:cs typeface="Times New Roman"/>
              </a:rPr>
              <a:t>p</a:t>
            </a:r>
            <a:r>
              <a:rPr lang="en-US" sz="3000" dirty="0" smtClean="0">
                <a:latin typeface="Times New Roman"/>
                <a:cs typeface="Times New Roman"/>
              </a:rPr>
              <a:t>h</a:t>
            </a:r>
            <a:r>
              <a:rPr lang="en-US" sz="3000" spc="-15" dirty="0" smtClean="0">
                <a:latin typeface="Times New Roman"/>
                <a:cs typeface="Times New Roman"/>
              </a:rPr>
              <a:t>a</a:t>
            </a:r>
            <a:r>
              <a:rPr lang="en-US" sz="3000" dirty="0" smtClean="0">
                <a:latin typeface="Times New Roman"/>
                <a:cs typeface="Times New Roman"/>
              </a:rPr>
              <a:t>n</a:t>
            </a:r>
          </a:p>
          <a:p>
            <a:pPr marL="342900" indent="-342900">
              <a:lnSpc>
                <a:spcPct val="150000"/>
              </a:lnSpc>
              <a:buFont typeface="+mj-lt"/>
              <a:buAutoNum type="arabicPeriod"/>
            </a:pPr>
            <a:r>
              <a:rPr lang="en-US" sz="3000" dirty="0" err="1" smtClean="0">
                <a:latin typeface="Times New Roman"/>
                <a:cs typeface="Times New Roman"/>
              </a:rPr>
              <a:t>Piperidine</a:t>
            </a:r>
            <a:r>
              <a:rPr lang="en-US" sz="3000" spc="-95" dirty="0" smtClean="0">
                <a:latin typeface="Times New Roman"/>
                <a:cs typeface="Times New Roman"/>
              </a:rPr>
              <a:t> </a:t>
            </a:r>
            <a:r>
              <a:rPr lang="en-US" sz="3000" dirty="0" smtClean="0">
                <a:latin typeface="Times New Roman"/>
                <a:cs typeface="Times New Roman"/>
              </a:rPr>
              <a:t>alkaloids                 :  </a:t>
            </a:r>
            <a:r>
              <a:rPr lang="en-US" sz="3000" spc="-25" dirty="0" smtClean="0">
                <a:latin typeface="Times New Roman"/>
                <a:cs typeface="Times New Roman"/>
              </a:rPr>
              <a:t>Lysine</a:t>
            </a:r>
            <a:endParaRPr lang="en-US" sz="3000" dirty="0" smtClean="0">
              <a:latin typeface="Times New Roman"/>
              <a:cs typeface="Times New Roman"/>
            </a:endParaRPr>
          </a:p>
          <a:p>
            <a:pPr marL="342900" indent="-342900">
              <a:lnSpc>
                <a:spcPct val="150000"/>
              </a:lnSpc>
              <a:buFont typeface="+mj-lt"/>
              <a:buAutoNum type="arabicPeriod"/>
            </a:pPr>
            <a:r>
              <a:rPr lang="en-US" sz="3000" spc="-5" dirty="0" err="1" smtClean="0">
                <a:latin typeface="Times New Roman"/>
                <a:cs typeface="Times New Roman"/>
              </a:rPr>
              <a:t>Imidazole</a:t>
            </a:r>
            <a:r>
              <a:rPr lang="en-US" sz="3000" spc="-30" dirty="0" smtClean="0">
                <a:latin typeface="Times New Roman"/>
                <a:cs typeface="Times New Roman"/>
              </a:rPr>
              <a:t> </a:t>
            </a:r>
            <a:r>
              <a:rPr lang="en-US" sz="3000" dirty="0" smtClean="0">
                <a:latin typeface="Times New Roman"/>
                <a:cs typeface="Times New Roman"/>
              </a:rPr>
              <a:t>alkaloid                   :</a:t>
            </a:r>
            <a:r>
              <a:rPr lang="en-US" sz="3000" spc="-5" dirty="0" smtClean="0">
                <a:latin typeface="Times New Roman"/>
                <a:cs typeface="Times New Roman"/>
              </a:rPr>
              <a:t>  </a:t>
            </a:r>
            <a:r>
              <a:rPr lang="en-US" sz="3000" spc="-5" dirty="0" err="1" smtClean="0">
                <a:latin typeface="Times New Roman"/>
                <a:cs typeface="Times New Roman"/>
              </a:rPr>
              <a:t>Histidine</a:t>
            </a:r>
            <a:endParaRPr lang="en-US" sz="3000" dirty="0" smtClean="0">
              <a:latin typeface="Times New Roman"/>
              <a:cs typeface="Times New Roman"/>
            </a:endParaRPr>
          </a:p>
          <a:p>
            <a:pPr marL="342900" indent="-342900">
              <a:lnSpc>
                <a:spcPct val="150000"/>
              </a:lnSpc>
              <a:buFont typeface="+mj-lt"/>
              <a:buAutoNum type="arabicPeriod"/>
            </a:pPr>
            <a:r>
              <a:rPr lang="en-US" sz="3000" dirty="0" err="1" smtClean="0">
                <a:latin typeface="Times New Roman"/>
                <a:cs typeface="Times New Roman"/>
              </a:rPr>
              <a:t>Phenylethyl</a:t>
            </a:r>
            <a:r>
              <a:rPr lang="en-US" sz="3000" spc="-100" dirty="0" smtClean="0">
                <a:latin typeface="Times New Roman"/>
                <a:cs typeface="Times New Roman"/>
              </a:rPr>
              <a:t> </a:t>
            </a:r>
            <a:r>
              <a:rPr lang="en-US" sz="3000" spc="-5" dirty="0" smtClean="0">
                <a:latin typeface="Times New Roman"/>
                <a:cs typeface="Times New Roman"/>
              </a:rPr>
              <a:t>amine  </a:t>
            </a:r>
            <a:r>
              <a:rPr lang="en-US" sz="3000" dirty="0" smtClean="0">
                <a:latin typeface="Times New Roman"/>
                <a:cs typeface="Times New Roman"/>
              </a:rPr>
              <a:t>alkaloids  :  </a:t>
            </a:r>
            <a:r>
              <a:rPr lang="en-US" sz="3000" spc="-25" dirty="0" smtClean="0">
                <a:latin typeface="Times New Roman"/>
                <a:cs typeface="Times New Roman"/>
              </a:rPr>
              <a:t>Tyrosine</a:t>
            </a:r>
            <a:endParaRPr lang="en-US" sz="3000" dirty="0" smtClean="0">
              <a:latin typeface="Times New Roman"/>
              <a:cs typeface="Times New Roman"/>
            </a:endParaRPr>
          </a:p>
          <a:p>
            <a:pPr marL="342900" indent="-342900">
              <a:lnSpc>
                <a:spcPct val="150000"/>
              </a:lnSpc>
              <a:buFont typeface="+mj-lt"/>
              <a:buAutoNum type="arabicPeriod"/>
            </a:pPr>
            <a:endParaRPr lang="en-US" sz="3000" dirty="0" smtClean="0">
              <a:latin typeface="Times New Roman"/>
              <a:cs typeface="Times New Roman"/>
            </a:endParaRPr>
          </a:p>
          <a:p>
            <a:pPr marL="342900" indent="-342900">
              <a:buFont typeface="+mj-lt"/>
              <a:buAutoNum type="arabicPeriod"/>
            </a:pPr>
            <a:endParaRPr lang="en-US" sz="3000" dirty="0" smtClean="0">
              <a:latin typeface="Times New Roman"/>
              <a:cs typeface="Times New Roman"/>
            </a:endParaRPr>
          </a:p>
          <a:p>
            <a:pPr marL="342900" indent="-342900">
              <a:buFont typeface="+mj-lt"/>
              <a:buAutoNum type="arabicPeriod"/>
            </a:pP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15866" y="6510526"/>
            <a:ext cx="85835" cy="135127"/>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4800" y="609600"/>
            <a:ext cx="8534400" cy="6040756"/>
          </a:xfrm>
          <a:prstGeom prst="rect">
            <a:avLst/>
          </a:prstGeom>
        </p:spPr>
        <p:txBody>
          <a:bodyPr vert="horz" wrap="square" lIns="0" tIns="13335" rIns="0" bIns="0" rtlCol="0">
            <a:spAutoFit/>
          </a:bodyPr>
          <a:lstStyle/>
          <a:p>
            <a:pPr marL="591185" indent="-579120" algn="just">
              <a:lnSpc>
                <a:spcPct val="150000"/>
              </a:lnSpc>
              <a:spcBef>
                <a:spcPts val="105"/>
              </a:spcBef>
              <a:buAutoNum type="arabicParenR"/>
              <a:tabLst>
                <a:tab pos="591185" algn="l"/>
                <a:tab pos="591820" algn="l"/>
                <a:tab pos="1634489" algn="l"/>
              </a:tabLst>
            </a:pPr>
            <a:r>
              <a:rPr lang="en-US" sz="2000" dirty="0" smtClean="0">
                <a:latin typeface="Times New Roman" pitchFamily="18" charset="0"/>
                <a:cs typeface="Times New Roman" pitchFamily="18" charset="0"/>
              </a:rPr>
              <a:t>True alkaloid : On the basis of Heterocyclic ring they</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are  also</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known as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Heterocyclic alkaloids.</a:t>
            </a:r>
            <a:endParaRPr lang="en-US" sz="2000" dirty="0">
              <a:latin typeface="Times New Roman" pitchFamily="18" charset="0"/>
              <a:cs typeface="Times New Roman" pitchFamily="18" charset="0"/>
            </a:endParaRPr>
          </a:p>
          <a:p>
            <a:pPr marL="591185" indent="-579120" algn="just">
              <a:lnSpc>
                <a:spcPct val="150000"/>
              </a:lnSpc>
              <a:spcBef>
                <a:spcPts val="105"/>
              </a:spcBef>
              <a:buFont typeface="Wingdings" pitchFamily="2" charset="2"/>
              <a:buChar char="ü"/>
              <a:tabLst>
                <a:tab pos="591185" algn="l"/>
                <a:tab pos="591820" algn="l"/>
                <a:tab pos="1634489" algn="l"/>
              </a:tabLst>
            </a:pPr>
            <a:r>
              <a:rPr lang="en-US" sz="2000" dirty="0" smtClean="0">
                <a:latin typeface="Times New Roman" pitchFamily="18" charset="0"/>
                <a:cs typeface="Times New Roman" pitchFamily="18" charset="0"/>
              </a:rPr>
              <a:t>They are toxic in nature.</a:t>
            </a:r>
          </a:p>
          <a:p>
            <a:pPr marL="591185" indent="-579120" algn="just">
              <a:lnSpc>
                <a:spcPct val="150000"/>
              </a:lnSpc>
              <a:spcBef>
                <a:spcPts val="105"/>
              </a:spcBef>
              <a:buFont typeface="Wingdings" pitchFamily="2" charset="2"/>
              <a:buChar char="ü"/>
              <a:tabLst>
                <a:tab pos="591185" algn="l"/>
                <a:tab pos="591820" algn="l"/>
                <a:tab pos="1634489" algn="l"/>
              </a:tabLst>
            </a:pPr>
            <a:r>
              <a:rPr lang="en-US" sz="2000" dirty="0" smtClean="0">
                <a:latin typeface="Times New Roman" pitchFamily="18" charset="0"/>
                <a:cs typeface="Times New Roman" pitchFamily="18" charset="0"/>
              </a:rPr>
              <a:t>They contain heterocyclic nitrogen which is  derived from amino acids.</a:t>
            </a:r>
          </a:p>
          <a:p>
            <a:pPr marL="591185" indent="-579120" algn="just">
              <a:lnSpc>
                <a:spcPct val="150000"/>
              </a:lnSpc>
              <a:spcBef>
                <a:spcPts val="105"/>
              </a:spcBef>
              <a:buFont typeface="Wingdings" pitchFamily="2" charset="2"/>
              <a:buChar char="ü"/>
              <a:tabLst>
                <a:tab pos="591185" algn="l"/>
                <a:tab pos="591820" algn="l"/>
                <a:tab pos="1634489" algn="l"/>
              </a:tabLst>
            </a:pPr>
            <a:r>
              <a:rPr lang="en-US" sz="2000" dirty="0" smtClean="0">
                <a:latin typeface="Times New Roman" pitchFamily="18" charset="0"/>
                <a:cs typeface="Times New Roman" pitchFamily="18" charset="0"/>
              </a:rPr>
              <a:t>They are basic in nature.</a:t>
            </a:r>
          </a:p>
          <a:p>
            <a:pPr marL="485140" indent="-473075" algn="just">
              <a:lnSpc>
                <a:spcPct val="150000"/>
              </a:lnSpc>
              <a:spcBef>
                <a:spcPts val="1650"/>
              </a:spcBef>
              <a:buAutoNum type="arabicParenR" startAt="2"/>
              <a:tabLst>
                <a:tab pos="485775" algn="l"/>
              </a:tabLst>
            </a:pPr>
            <a:r>
              <a:rPr lang="en-US" sz="2000" dirty="0" smtClean="0">
                <a:latin typeface="Times New Roman" pitchFamily="18" charset="0"/>
                <a:cs typeface="Times New Roman" pitchFamily="18" charset="0"/>
              </a:rPr>
              <a:t>Pseudo alkaloids: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They include mainly	steroidal &amp;</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terpenoid</a:t>
            </a:r>
            <a:r>
              <a:rPr lang="en-US" sz="2000" dirty="0" smtClean="0">
                <a:latin typeface="Times New Roman" pitchFamily="18" charset="0"/>
                <a:cs typeface="Times New Roman" pitchFamily="18" charset="0"/>
              </a:rPr>
              <a:t>  alkaloid &amp; </a:t>
            </a:r>
            <a:r>
              <a:rPr lang="en-US" sz="2000" dirty="0" err="1" smtClean="0">
                <a:latin typeface="Times New Roman" pitchFamily="18" charset="0"/>
                <a:cs typeface="Times New Roman" pitchFamily="18" charset="0"/>
              </a:rPr>
              <a:t>purines</a:t>
            </a:r>
            <a:r>
              <a:rPr lang="en-US" sz="2000" dirty="0" smtClean="0">
                <a:latin typeface="Times New Roman" pitchFamily="18" charset="0"/>
                <a:cs typeface="Times New Roman" pitchFamily="18" charset="0"/>
              </a:rPr>
              <a:t>. They are not derived from amino acids</a:t>
            </a:r>
          </a:p>
          <a:p>
            <a:pPr marL="485140" indent="-473075" algn="just">
              <a:lnSpc>
                <a:spcPct val="150000"/>
              </a:lnSpc>
              <a:spcBef>
                <a:spcPts val="1650"/>
              </a:spcBef>
              <a:tabLst>
                <a:tab pos="485775" algn="l"/>
              </a:tabLst>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Conessine</a:t>
            </a:r>
            <a:r>
              <a:rPr lang="en-US" sz="2000" dirty="0" smtClean="0">
                <a:latin typeface="Times New Roman" pitchFamily="18" charset="0"/>
                <a:cs typeface="Times New Roman" pitchFamily="18" charset="0"/>
              </a:rPr>
              <a:t>, caffeine</a:t>
            </a:r>
          </a:p>
          <a:p>
            <a:pPr marL="469900" marR="734695" indent="-457200" algn="just">
              <a:lnSpc>
                <a:spcPct val="150000"/>
              </a:lnSpc>
              <a:spcBef>
                <a:spcPts val="100"/>
              </a:spcBef>
              <a:buAutoNum type="arabicParenR" startAt="3"/>
              <a:tabLst>
                <a:tab pos="519430" algn="l"/>
                <a:tab pos="3401695" algn="l"/>
                <a:tab pos="4844415" algn="l"/>
              </a:tabLst>
            </a:pPr>
            <a:r>
              <a:rPr lang="en-US" sz="2000" dirty="0" err="1" smtClean="0">
                <a:latin typeface="Times New Roman" pitchFamily="18" charset="0"/>
                <a:cs typeface="Times New Roman" pitchFamily="18" charset="0"/>
              </a:rPr>
              <a:t>Protoalkaloids</a:t>
            </a:r>
            <a:r>
              <a:rPr lang="en-US" sz="2000" dirty="0" smtClean="0">
                <a:latin typeface="Times New Roman" pitchFamily="18" charset="0"/>
                <a:cs typeface="Times New Roman" pitchFamily="18" charset="0"/>
              </a:rPr>
              <a:t>: They are also known as	biological	amines  or    </a:t>
            </a:r>
          </a:p>
          <a:p>
            <a:pPr marL="469900" marR="734695" indent="-457200" algn="just">
              <a:lnSpc>
                <a:spcPct val="150000"/>
              </a:lnSpc>
              <a:spcBef>
                <a:spcPts val="100"/>
              </a:spcBef>
              <a:tabLst>
                <a:tab pos="519430" algn="l"/>
                <a:tab pos="3401695" algn="l"/>
                <a:tab pos="4844415" algn="l"/>
              </a:tabLst>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amino alkaloids. They</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are simple amines in which the “Nitrogen”  Is not in a heterocyclic ring.</a:t>
            </a:r>
          </a:p>
          <a:p>
            <a:pPr marL="12700" algn="just">
              <a:lnSpc>
                <a:spcPct val="150000"/>
              </a:lnSpc>
              <a:tabLst>
                <a:tab pos="774065" algn="l"/>
              </a:tabLst>
            </a:pP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Colchicine</a:t>
            </a:r>
            <a:r>
              <a:rPr lang="en-US" sz="2000" dirty="0" smtClean="0">
                <a:latin typeface="Times New Roman" pitchFamily="18" charset="0"/>
                <a:cs typeface="Times New Roman" pitchFamily="18" charset="0"/>
              </a:rPr>
              <a:t>, ephedrine</a:t>
            </a:r>
            <a:endParaRPr sz="2000">
              <a:latin typeface="Times New Roman" pitchFamily="18" charset="0"/>
              <a:cs typeface="Times New Roman" pitchFamily="18" charset="0"/>
            </a:endParaRPr>
          </a:p>
        </p:txBody>
      </p:sp>
      <p:sp>
        <p:nvSpPr>
          <p:cNvPr id="4" name="object 4"/>
          <p:cNvSpPr txBox="1">
            <a:spLocks noGrp="1"/>
          </p:cNvSpPr>
          <p:nvPr>
            <p:ph type="title"/>
          </p:nvPr>
        </p:nvSpPr>
        <p:spPr>
          <a:xfrm>
            <a:off x="383540" y="0"/>
            <a:ext cx="7236460" cy="473848"/>
          </a:xfrm>
          <a:prstGeom prst="rect">
            <a:avLst/>
          </a:prstGeom>
        </p:spPr>
        <p:txBody>
          <a:bodyPr vert="horz" wrap="square" lIns="0" tIns="12065" rIns="0" bIns="0" rtlCol="0">
            <a:spAutoFit/>
          </a:bodyPr>
          <a:lstStyle/>
          <a:p>
            <a:pPr marL="12700">
              <a:lnSpc>
                <a:spcPct val="100000"/>
              </a:lnSpc>
              <a:spcBef>
                <a:spcPts val="95"/>
              </a:spcBef>
            </a:pPr>
            <a:r>
              <a:rPr lang="en-US" sz="3000" b="1" spc="-5" dirty="0" smtClean="0">
                <a:solidFill>
                  <a:srgbClr val="FF0000"/>
                </a:solidFill>
                <a:latin typeface="Times New Roman" pitchFamily="18" charset="0"/>
                <a:cs typeface="Times New Roman" pitchFamily="18" charset="0"/>
              </a:rPr>
              <a:t>B) Chemical</a:t>
            </a:r>
            <a:r>
              <a:rPr lang="en-US" sz="3000" b="1" spc="-35" dirty="0" smtClean="0">
                <a:solidFill>
                  <a:srgbClr val="FF0000"/>
                </a:solidFill>
                <a:latin typeface="Times New Roman" pitchFamily="18" charset="0"/>
                <a:cs typeface="Times New Roman" pitchFamily="18" charset="0"/>
              </a:rPr>
              <a:t> </a:t>
            </a:r>
            <a:r>
              <a:rPr lang="en-US" sz="3000" b="1" dirty="0" smtClean="0">
                <a:solidFill>
                  <a:srgbClr val="FF0000"/>
                </a:solidFill>
                <a:latin typeface="Times New Roman" pitchFamily="18" charset="0"/>
                <a:cs typeface="Times New Roman" pitchFamily="18" charset="0"/>
              </a:rPr>
              <a:t>classification</a:t>
            </a:r>
            <a:endParaRPr sz="3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50228" y="6510526"/>
            <a:ext cx="132939" cy="13512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143000" y="1524000"/>
            <a:ext cx="6630898" cy="3512770"/>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298194" y="402081"/>
            <a:ext cx="4645406" cy="452120"/>
          </a:xfrm>
          <a:prstGeom prst="rect">
            <a:avLst/>
          </a:prstGeom>
        </p:spPr>
        <p:txBody>
          <a:bodyPr vert="horz" wrap="square" lIns="0" tIns="12065" rIns="0" bIns="0" rtlCol="0">
            <a:spAutoFit/>
          </a:bodyPr>
          <a:lstStyle/>
          <a:p>
            <a:pPr marL="12700">
              <a:lnSpc>
                <a:spcPct val="100000"/>
              </a:lnSpc>
              <a:spcBef>
                <a:spcPts val="95"/>
              </a:spcBef>
            </a:pPr>
            <a:r>
              <a:rPr sz="2800" spc="-5" dirty="0"/>
              <a:t>Chemical</a:t>
            </a:r>
            <a:r>
              <a:rPr sz="2800" spc="-45" dirty="0"/>
              <a:t> </a:t>
            </a:r>
            <a:r>
              <a:rPr sz="2800" spc="-5" dirty="0"/>
              <a:t>classification</a:t>
            </a:r>
            <a:endParaRPr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39911" y="6510526"/>
            <a:ext cx="161925" cy="13512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7998"/>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sldNum" sz="quarter" idx="4294967295"/>
          </p:nvPr>
        </p:nvSpPr>
        <p:spPr>
          <a:xfrm>
            <a:off x="8386318" y="6475383"/>
            <a:ext cx="247015" cy="196215"/>
          </a:xfrm>
          <a:prstGeom prst="rect">
            <a:avLst/>
          </a:prstGeom>
        </p:spPr>
        <p:txBody>
          <a:bodyPr vert="horz" wrap="square" lIns="0" tIns="0" rIns="0" bIns="0" rtlCol="0">
            <a:spAutoFit/>
          </a:bodyPr>
          <a:lstStyle/>
          <a:p>
            <a:pPr marL="38100">
              <a:lnSpc>
                <a:spcPts val="1425"/>
              </a:lnSpc>
            </a:pPr>
            <a:fld id="{81D60167-4931-47E6-BA6A-407CBD079E47}" type="slidenum">
              <a:rPr spc="-5" dirty="0"/>
              <a:pPr marL="38100">
                <a:lnSpc>
                  <a:spcPts val="1425"/>
                </a:lnSpc>
              </a:pPr>
              <a:t>13</a:t>
            </a:fld>
            <a:endParaRPr spc="-5"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39911" y="6510526"/>
            <a:ext cx="161925" cy="13512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7998"/>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sldNum" sz="quarter" idx="4294967295"/>
          </p:nvPr>
        </p:nvSpPr>
        <p:spPr>
          <a:xfrm>
            <a:off x="8386318" y="6475383"/>
            <a:ext cx="247015" cy="196215"/>
          </a:xfrm>
          <a:prstGeom prst="rect">
            <a:avLst/>
          </a:prstGeom>
        </p:spPr>
        <p:txBody>
          <a:bodyPr vert="horz" wrap="square" lIns="0" tIns="0" rIns="0" bIns="0" rtlCol="0">
            <a:spAutoFit/>
          </a:bodyPr>
          <a:lstStyle/>
          <a:p>
            <a:pPr marL="38100">
              <a:lnSpc>
                <a:spcPts val="1425"/>
              </a:lnSpc>
            </a:pPr>
            <a:fld id="{81D60167-4931-47E6-BA6A-407CBD079E47}" type="slidenum">
              <a:rPr spc="-5" dirty="0"/>
              <a:pPr marL="38100">
                <a:lnSpc>
                  <a:spcPts val="1425"/>
                </a:lnSpc>
              </a:pPr>
              <a:t>14</a:t>
            </a:fld>
            <a:endParaRPr spc="-5"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04800" y="838200"/>
            <a:ext cx="8534400" cy="6076022"/>
          </a:xfrm>
          <a:prstGeom prst="rect">
            <a:avLst/>
          </a:prstGeom>
        </p:spPr>
        <p:txBody>
          <a:bodyPr wrap="square">
            <a:spAutoFit/>
          </a:bodyPr>
          <a:lstStyle/>
          <a:p>
            <a:pPr marL="76200" marR="655955" indent="-64135" algn="just">
              <a:lnSpc>
                <a:spcPct val="150000"/>
              </a:lnSpc>
              <a:spcBef>
                <a:spcPts val="100"/>
              </a:spcBef>
            </a:pPr>
            <a:r>
              <a:rPr lang="en-US" sz="2800" dirty="0" smtClean="0">
                <a:latin typeface="Times New Roman"/>
                <a:cs typeface="Times New Roman"/>
              </a:rPr>
              <a:t>Definition:</a:t>
            </a:r>
          </a:p>
          <a:p>
            <a:pPr marL="76200" marR="655955" indent="-64135" algn="just">
              <a:lnSpc>
                <a:spcPct val="150000"/>
              </a:lnSpc>
              <a:spcBef>
                <a:spcPts val="100"/>
              </a:spcBef>
            </a:pPr>
            <a:r>
              <a:rPr lang="en-US" sz="2800" dirty="0" smtClean="0">
                <a:latin typeface="Times New Roman"/>
                <a:cs typeface="Times New Roman"/>
              </a:rPr>
              <a:t>They are the </a:t>
            </a:r>
            <a:r>
              <a:rPr lang="en-US" sz="2800" spc="-10" dirty="0" smtClean="0">
                <a:latin typeface="Times New Roman"/>
                <a:cs typeface="Times New Roman"/>
              </a:rPr>
              <a:t>organic </a:t>
            </a:r>
            <a:r>
              <a:rPr lang="en-US" sz="2800" dirty="0" smtClean="0">
                <a:latin typeface="Times New Roman"/>
                <a:cs typeface="Times New Roman"/>
              </a:rPr>
              <a:t>compounds </a:t>
            </a:r>
            <a:r>
              <a:rPr lang="en-US" sz="2800" spc="-5" dirty="0" smtClean="0">
                <a:latin typeface="Times New Roman"/>
                <a:cs typeface="Times New Roman"/>
              </a:rPr>
              <a:t>occurring most abundantly </a:t>
            </a:r>
            <a:r>
              <a:rPr lang="en-US" sz="2800" dirty="0" smtClean="0">
                <a:latin typeface="Times New Roman"/>
                <a:cs typeface="Times New Roman"/>
              </a:rPr>
              <a:t>in </a:t>
            </a:r>
            <a:r>
              <a:rPr lang="en-US" sz="2800" spc="-5" dirty="0" smtClean="0">
                <a:latin typeface="Times New Roman"/>
                <a:cs typeface="Times New Roman"/>
              </a:rPr>
              <a:t>plants </a:t>
            </a:r>
            <a:r>
              <a:rPr lang="en-US" sz="2800" dirty="0" smtClean="0">
                <a:latin typeface="Times New Roman"/>
                <a:cs typeface="Times New Roman"/>
              </a:rPr>
              <a:t>that </a:t>
            </a:r>
            <a:r>
              <a:rPr lang="en-US" sz="2800" spc="-5" dirty="0" smtClean="0">
                <a:latin typeface="Times New Roman"/>
                <a:cs typeface="Times New Roman"/>
              </a:rPr>
              <a:t>yields </a:t>
            </a:r>
            <a:r>
              <a:rPr lang="en-US" sz="2800" dirty="0" smtClean="0">
                <a:latin typeface="Times New Roman"/>
                <a:cs typeface="Times New Roman"/>
              </a:rPr>
              <a:t>sugar &amp; non sugar </a:t>
            </a:r>
            <a:r>
              <a:rPr lang="en-US" sz="2800" spc="-5" dirty="0" smtClean="0">
                <a:latin typeface="Times New Roman"/>
                <a:cs typeface="Times New Roman"/>
              </a:rPr>
              <a:t>substances </a:t>
            </a:r>
            <a:r>
              <a:rPr lang="en-US" sz="2800" dirty="0" smtClean="0">
                <a:latin typeface="Times New Roman"/>
                <a:cs typeface="Times New Roman"/>
              </a:rPr>
              <a:t>on </a:t>
            </a:r>
            <a:r>
              <a:rPr lang="en-US" sz="2800" spc="-5" dirty="0" smtClean="0">
                <a:latin typeface="Times New Roman"/>
                <a:cs typeface="Times New Roman"/>
              </a:rPr>
              <a:t>enzymatic </a:t>
            </a:r>
            <a:r>
              <a:rPr lang="en-US" sz="2800" dirty="0" smtClean="0">
                <a:latin typeface="Times New Roman"/>
                <a:cs typeface="Times New Roman"/>
              </a:rPr>
              <a:t>or </a:t>
            </a:r>
            <a:r>
              <a:rPr lang="en-US" sz="2800" spc="-5" dirty="0" smtClean="0">
                <a:latin typeface="Times New Roman"/>
                <a:cs typeface="Times New Roman"/>
              </a:rPr>
              <a:t>acid</a:t>
            </a:r>
            <a:r>
              <a:rPr lang="en-US" sz="2800" spc="100" dirty="0" smtClean="0">
                <a:latin typeface="Times New Roman"/>
                <a:cs typeface="Times New Roman"/>
              </a:rPr>
              <a:t> </a:t>
            </a:r>
            <a:r>
              <a:rPr lang="en-US" sz="2800" spc="-5" dirty="0" smtClean="0">
                <a:latin typeface="Times New Roman"/>
                <a:cs typeface="Times New Roman"/>
              </a:rPr>
              <a:t>hydrolysis.</a:t>
            </a:r>
            <a:endParaRPr lang="en-US" sz="2800" dirty="0" smtClean="0">
              <a:latin typeface="Times New Roman"/>
              <a:cs typeface="Times New Roman"/>
            </a:endParaRPr>
          </a:p>
          <a:p>
            <a:pPr marL="495300" algn="just">
              <a:lnSpc>
                <a:spcPct val="150000"/>
              </a:lnSpc>
              <a:spcBef>
                <a:spcPts val="600"/>
              </a:spcBef>
              <a:buFont typeface="Wingdings" pitchFamily="2" charset="2"/>
              <a:buChar char="ü"/>
            </a:pPr>
            <a:r>
              <a:rPr lang="en-US" sz="2800" spc="-5" dirty="0" smtClean="0">
                <a:latin typeface="Times New Roman"/>
                <a:cs typeface="Times New Roman"/>
              </a:rPr>
              <a:t>sugar part called</a:t>
            </a:r>
            <a:r>
              <a:rPr lang="en-US" sz="2800" spc="55" dirty="0" smtClean="0">
                <a:latin typeface="Times New Roman"/>
                <a:cs typeface="Times New Roman"/>
              </a:rPr>
              <a:t> </a:t>
            </a:r>
            <a:r>
              <a:rPr lang="en-US" sz="2800" dirty="0" err="1" smtClean="0">
                <a:latin typeface="Times New Roman"/>
                <a:cs typeface="Times New Roman"/>
              </a:rPr>
              <a:t>Glycon</a:t>
            </a:r>
            <a:endParaRPr lang="en-US" sz="2800" dirty="0" smtClean="0">
              <a:latin typeface="Times New Roman"/>
              <a:cs typeface="Times New Roman"/>
            </a:endParaRPr>
          </a:p>
          <a:p>
            <a:pPr marL="495300" algn="just">
              <a:lnSpc>
                <a:spcPct val="150000"/>
              </a:lnSpc>
              <a:spcBef>
                <a:spcPts val="605"/>
              </a:spcBef>
              <a:buFont typeface="Wingdings" pitchFamily="2" charset="2"/>
              <a:buChar char="ü"/>
            </a:pPr>
            <a:r>
              <a:rPr lang="en-US" sz="2800" spc="-5" dirty="0" smtClean="0">
                <a:latin typeface="Times New Roman"/>
                <a:cs typeface="Times New Roman"/>
              </a:rPr>
              <a:t>Non-sugar </a:t>
            </a:r>
            <a:r>
              <a:rPr lang="en-US" sz="2800" dirty="0" smtClean="0">
                <a:latin typeface="Times New Roman"/>
                <a:cs typeface="Times New Roman"/>
              </a:rPr>
              <a:t>part </a:t>
            </a:r>
            <a:r>
              <a:rPr lang="en-US" sz="2800" spc="-5" dirty="0" smtClean="0">
                <a:latin typeface="Times New Roman"/>
                <a:cs typeface="Times New Roman"/>
              </a:rPr>
              <a:t>called</a:t>
            </a:r>
            <a:r>
              <a:rPr lang="en-US" sz="2800" spc="-135" dirty="0" smtClean="0">
                <a:latin typeface="Times New Roman"/>
                <a:cs typeface="Times New Roman"/>
              </a:rPr>
              <a:t> </a:t>
            </a:r>
            <a:r>
              <a:rPr lang="en-US" sz="2800" dirty="0" err="1" smtClean="0">
                <a:latin typeface="Times New Roman"/>
                <a:cs typeface="Times New Roman"/>
              </a:rPr>
              <a:t>Aglycon</a:t>
            </a:r>
            <a:endParaRPr lang="en-US" sz="2800" dirty="0" smtClean="0">
              <a:latin typeface="Times New Roman"/>
              <a:cs typeface="Times New Roman"/>
            </a:endParaRPr>
          </a:p>
          <a:p>
            <a:pPr marL="76200" marR="5080" indent="419100" algn="just">
              <a:lnSpc>
                <a:spcPct val="150000"/>
              </a:lnSpc>
              <a:tabLst>
                <a:tab pos="2809240" algn="l"/>
                <a:tab pos="4042410" algn="l"/>
              </a:tabLst>
            </a:pPr>
            <a:r>
              <a:rPr lang="en-US" sz="2800" dirty="0" smtClean="0">
                <a:latin typeface="Times New Roman"/>
                <a:cs typeface="Times New Roman"/>
              </a:rPr>
              <a:t>Glycoside		</a:t>
            </a:r>
            <a:r>
              <a:rPr lang="en-US" sz="2800" dirty="0" err="1" smtClean="0">
                <a:latin typeface="Times New Roman"/>
                <a:cs typeface="Times New Roman"/>
              </a:rPr>
              <a:t>Glycon</a:t>
            </a:r>
            <a:r>
              <a:rPr lang="en-US" sz="2800" dirty="0" smtClean="0">
                <a:latin typeface="Times New Roman"/>
                <a:cs typeface="Times New Roman"/>
              </a:rPr>
              <a:t> </a:t>
            </a:r>
            <a:r>
              <a:rPr lang="en-US" sz="2800" spc="-5" dirty="0" smtClean="0">
                <a:latin typeface="Times New Roman"/>
                <a:cs typeface="Times New Roman"/>
              </a:rPr>
              <a:t>+ </a:t>
            </a:r>
            <a:r>
              <a:rPr lang="en-US" sz="2800" dirty="0" err="1" smtClean="0">
                <a:latin typeface="Times New Roman"/>
                <a:cs typeface="Times New Roman"/>
              </a:rPr>
              <a:t>Aglycon</a:t>
            </a:r>
            <a:endParaRPr lang="en-US" sz="2800" dirty="0" smtClean="0">
              <a:latin typeface="Times New Roman"/>
              <a:cs typeface="Times New Roman"/>
            </a:endParaRPr>
          </a:p>
          <a:p>
            <a:pPr marL="76200" marR="5080" indent="419100" algn="just">
              <a:lnSpc>
                <a:spcPct val="150000"/>
              </a:lnSpc>
              <a:tabLst>
                <a:tab pos="2809240" algn="l"/>
                <a:tab pos="4042410" algn="l"/>
              </a:tabLst>
            </a:pPr>
            <a:r>
              <a:rPr lang="en-US" sz="2800" spc="-5" dirty="0" smtClean="0">
                <a:latin typeface="Times New Roman"/>
                <a:cs typeface="Times New Roman"/>
              </a:rPr>
              <a:t>Glycosides are named on basis </a:t>
            </a:r>
            <a:r>
              <a:rPr lang="en-US" sz="2800" dirty="0" smtClean="0">
                <a:latin typeface="Times New Roman"/>
                <a:cs typeface="Times New Roman"/>
              </a:rPr>
              <a:t>of source of </a:t>
            </a:r>
            <a:r>
              <a:rPr lang="en-US" sz="2800" spc="-5" dirty="0" smtClean="0">
                <a:latin typeface="Times New Roman"/>
                <a:cs typeface="Times New Roman"/>
              </a:rPr>
              <a:t>glycoside  </a:t>
            </a:r>
            <a:r>
              <a:rPr lang="en-US" sz="2800" dirty="0" smtClean="0">
                <a:latin typeface="Times New Roman"/>
                <a:cs typeface="Times New Roman"/>
              </a:rPr>
              <a:t>ending</a:t>
            </a:r>
            <a:r>
              <a:rPr lang="en-US" sz="2800" spc="5" dirty="0" smtClean="0">
                <a:latin typeface="Times New Roman"/>
                <a:cs typeface="Times New Roman"/>
              </a:rPr>
              <a:t> </a:t>
            </a:r>
            <a:r>
              <a:rPr lang="en-US" sz="2800" spc="-5" dirty="0" smtClean="0">
                <a:latin typeface="Times New Roman"/>
                <a:cs typeface="Times New Roman"/>
              </a:rPr>
              <a:t>with </a:t>
            </a:r>
            <a:r>
              <a:rPr lang="en-US" sz="2800" dirty="0" smtClean="0">
                <a:latin typeface="Times New Roman"/>
                <a:cs typeface="Times New Roman"/>
              </a:rPr>
              <a:t>“in”	e.g. </a:t>
            </a:r>
            <a:r>
              <a:rPr lang="en-US" sz="2800" spc="-5" dirty="0" err="1" smtClean="0">
                <a:latin typeface="Times New Roman"/>
                <a:cs typeface="Times New Roman"/>
              </a:rPr>
              <a:t>Digoxin</a:t>
            </a:r>
            <a:r>
              <a:rPr lang="en-US" sz="2800" spc="-5" dirty="0" smtClean="0">
                <a:latin typeface="Times New Roman"/>
                <a:cs typeface="Times New Roman"/>
              </a:rPr>
              <a:t>, </a:t>
            </a:r>
            <a:r>
              <a:rPr lang="en-US" sz="2800" spc="-5" dirty="0" err="1" smtClean="0">
                <a:latin typeface="Times New Roman"/>
                <a:cs typeface="Times New Roman"/>
              </a:rPr>
              <a:t>Prunasin</a:t>
            </a:r>
            <a:r>
              <a:rPr lang="en-US" sz="2800" spc="-5" dirty="0" smtClean="0">
                <a:latin typeface="Times New Roman"/>
                <a:cs typeface="Times New Roman"/>
              </a:rPr>
              <a:t>, </a:t>
            </a:r>
            <a:r>
              <a:rPr lang="en-US" sz="2800" spc="-10" dirty="0" err="1" smtClean="0">
                <a:latin typeface="Times New Roman"/>
                <a:cs typeface="Times New Roman"/>
              </a:rPr>
              <a:t>Salicin</a:t>
            </a:r>
            <a:r>
              <a:rPr lang="en-US" sz="2800" spc="-30" dirty="0" smtClean="0">
                <a:latin typeface="Times New Roman"/>
                <a:cs typeface="Times New Roman"/>
              </a:rPr>
              <a:t> </a:t>
            </a:r>
            <a:r>
              <a:rPr lang="en-US" sz="2800" dirty="0" smtClean="0">
                <a:latin typeface="Times New Roman"/>
                <a:cs typeface="Times New Roman"/>
              </a:rPr>
              <a:t>etc…</a:t>
            </a:r>
            <a:endParaRPr lang="en-US" sz="2800" dirty="0">
              <a:latin typeface="Times New Roman"/>
              <a:cs typeface="Times New Roman"/>
            </a:endParaRPr>
          </a:p>
        </p:txBody>
      </p:sp>
      <p:cxnSp>
        <p:nvCxnSpPr>
          <p:cNvPr id="24" name="Straight Arrow Connector 23"/>
          <p:cNvCxnSpPr/>
          <p:nvPr/>
        </p:nvCxnSpPr>
        <p:spPr>
          <a:xfrm>
            <a:off x="2590800" y="5332412"/>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971800" y="228600"/>
            <a:ext cx="3085396" cy="646331"/>
          </a:xfrm>
          <a:prstGeom prst="rect">
            <a:avLst/>
          </a:prstGeom>
        </p:spPr>
        <p:txBody>
          <a:bodyPr wrap="none">
            <a:spAutoFit/>
          </a:bodyPr>
          <a:lstStyle/>
          <a:p>
            <a:r>
              <a:rPr lang="en-US" sz="3600" b="1" spc="-65" dirty="0" smtClean="0">
                <a:solidFill>
                  <a:srgbClr val="FF9933"/>
                </a:solidFill>
                <a:latin typeface="Times New Roman" pitchFamily="18" charset="0"/>
                <a:cs typeface="Times New Roman" pitchFamily="18" charset="0"/>
              </a:rPr>
              <a:t>GLYCOSIDES</a:t>
            </a:r>
            <a:endParaRPr lang="en-US" sz="3600" b="1" dirty="0">
              <a:solidFill>
                <a:srgbClr val="FF993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8"/>
          <p:cNvSpPr txBox="1"/>
          <p:nvPr/>
        </p:nvSpPr>
        <p:spPr>
          <a:xfrm>
            <a:off x="0" y="102225"/>
            <a:ext cx="8534400" cy="7263527"/>
          </a:xfrm>
          <a:prstGeom prst="rect">
            <a:avLst/>
          </a:prstGeom>
        </p:spPr>
        <p:txBody>
          <a:bodyPr vert="horz" wrap="square" lIns="0" tIns="12700" rIns="0" bIns="0" rtlCol="0">
            <a:spAutoFit/>
          </a:bodyPr>
          <a:lstStyle/>
          <a:p>
            <a:pPr marL="355600" marR="5080" indent="322580" algn="just">
              <a:lnSpc>
                <a:spcPct val="150000"/>
              </a:lnSpc>
            </a:pPr>
            <a:r>
              <a:rPr lang="en-US" sz="2800" spc="-5" dirty="0" smtClean="0">
                <a:latin typeface="Times New Roman" pitchFamily="18" charset="0"/>
                <a:cs typeface="Times New Roman" pitchFamily="18" charset="0"/>
              </a:rPr>
              <a:t>Glycosides </a:t>
            </a:r>
            <a:r>
              <a:rPr lang="en-US" sz="2800" dirty="0" smtClean="0">
                <a:latin typeface="Times New Roman" pitchFamily="18" charset="0"/>
                <a:cs typeface="Times New Roman" pitchFamily="18" charset="0"/>
              </a:rPr>
              <a:t>are </a:t>
            </a:r>
            <a:r>
              <a:rPr lang="en-US" sz="2800" spc="-5" dirty="0" smtClean="0">
                <a:latin typeface="Times New Roman" pitchFamily="18" charset="0"/>
                <a:cs typeface="Times New Roman" pitchFamily="18" charset="0"/>
              </a:rPr>
              <a:t>acetyls </a:t>
            </a:r>
            <a:r>
              <a:rPr lang="en-US" sz="2800" dirty="0" smtClean="0">
                <a:latin typeface="Times New Roman" pitchFamily="18" charset="0"/>
                <a:cs typeface="Times New Roman" pitchFamily="18" charset="0"/>
              </a:rPr>
              <a:t>or sugar ethers </a:t>
            </a:r>
            <a:r>
              <a:rPr lang="en-US" sz="2800" spc="-5" dirty="0" smtClean="0">
                <a:latin typeface="Times New Roman" pitchFamily="18" charset="0"/>
                <a:cs typeface="Times New Roman" pitchFamily="18" charset="0"/>
              </a:rPr>
              <a:t>formed </a:t>
            </a:r>
            <a:r>
              <a:rPr lang="en-US" sz="2800" dirty="0" smtClean="0">
                <a:latin typeface="Times New Roman" pitchFamily="18" charset="0"/>
                <a:cs typeface="Times New Roman" pitchFamily="18" charset="0"/>
              </a:rPr>
              <a:t>by  </a:t>
            </a:r>
            <a:r>
              <a:rPr lang="en-US" sz="2800" spc="-5" dirty="0" smtClean="0">
                <a:latin typeface="Times New Roman" pitchFamily="18" charset="0"/>
                <a:cs typeface="Times New Roman" pitchFamily="18" charset="0"/>
              </a:rPr>
              <a:t>interaction </a:t>
            </a:r>
            <a:r>
              <a:rPr lang="en-US" sz="2800" dirty="0" smtClean="0">
                <a:latin typeface="Times New Roman" pitchFamily="18" charset="0"/>
                <a:cs typeface="Times New Roman" pitchFamily="18" charset="0"/>
              </a:rPr>
              <a:t>of </a:t>
            </a:r>
            <a:r>
              <a:rPr lang="en-US" sz="2800" spc="-5" dirty="0" smtClean="0">
                <a:latin typeface="Times New Roman" pitchFamily="18" charset="0"/>
                <a:cs typeface="Times New Roman" pitchFamily="18" charset="0"/>
              </a:rPr>
              <a:t>–OH </a:t>
            </a:r>
            <a:r>
              <a:rPr lang="en-US" sz="2800" dirty="0" smtClean="0">
                <a:latin typeface="Times New Roman" pitchFamily="18" charset="0"/>
                <a:cs typeface="Times New Roman" pitchFamily="18" charset="0"/>
              </a:rPr>
              <a:t>group each of </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&amp; </a:t>
            </a: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 part  </a:t>
            </a:r>
            <a:r>
              <a:rPr lang="en-US" sz="2800" spc="-5" dirty="0" smtClean="0">
                <a:latin typeface="Times New Roman" pitchFamily="18" charset="0"/>
                <a:cs typeface="Times New Roman" pitchFamily="18" charset="0"/>
              </a:rPr>
              <a:t>with </a:t>
            </a:r>
            <a:r>
              <a:rPr lang="en-US" sz="2800" dirty="0" smtClean="0">
                <a:latin typeface="Times New Roman" pitchFamily="18" charset="0"/>
                <a:cs typeface="Times New Roman" pitchFamily="18" charset="0"/>
              </a:rPr>
              <a:t>loss of water</a:t>
            </a:r>
            <a:r>
              <a:rPr lang="en-US" sz="2800" spc="-1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molecules.</a:t>
            </a:r>
            <a:r>
              <a:rPr lang="en-US" sz="2800" spc="-5" dirty="0">
                <a:latin typeface="Times New Roman" pitchFamily="18" charset="0"/>
                <a:cs typeface="Times New Roman" pitchFamily="18" charset="0"/>
              </a:rPr>
              <a:t> </a:t>
            </a:r>
            <a:r>
              <a:rPr lang="en-US" sz="2800" spc="-5" dirty="0" smtClean="0">
                <a:latin typeface="Times New Roman" pitchFamily="18" charset="0"/>
                <a:cs typeface="Times New Roman" pitchFamily="18" charset="0"/>
              </a:rPr>
              <a:t>Biologically glycosides involved </a:t>
            </a:r>
            <a:r>
              <a:rPr lang="en-US" sz="2800" dirty="0" smtClean="0">
                <a:latin typeface="Times New Roman" pitchFamily="18" charset="0"/>
                <a:cs typeface="Times New Roman" pitchFamily="18" charset="0"/>
              </a:rPr>
              <a:t>in  </a:t>
            </a:r>
            <a:r>
              <a:rPr lang="en-US" sz="2800" spc="-15" dirty="0" smtClean="0">
                <a:latin typeface="Times New Roman" pitchFamily="18" charset="0"/>
                <a:cs typeface="Times New Roman" pitchFamily="18" charset="0"/>
              </a:rPr>
              <a:t>regulatory, protective </a:t>
            </a:r>
            <a:r>
              <a:rPr lang="en-US" sz="2800" dirty="0" smtClean="0">
                <a:latin typeface="Times New Roman" pitchFamily="18" charset="0"/>
                <a:cs typeface="Times New Roman" pitchFamily="18" charset="0"/>
              </a:rPr>
              <a:t>&amp; </a:t>
            </a:r>
            <a:r>
              <a:rPr lang="en-US" sz="2800" spc="-5" dirty="0" smtClean="0">
                <a:latin typeface="Times New Roman" pitchFamily="18" charset="0"/>
                <a:cs typeface="Times New Roman" pitchFamily="18" charset="0"/>
              </a:rPr>
              <a:t>sanitary function </a:t>
            </a:r>
            <a:r>
              <a:rPr lang="en-US" sz="2800" dirty="0" smtClean="0">
                <a:latin typeface="Times New Roman" pitchFamily="18" charset="0"/>
                <a:cs typeface="Times New Roman" pitchFamily="18" charset="0"/>
              </a:rPr>
              <a:t>in</a:t>
            </a:r>
            <a:r>
              <a:rPr lang="en-US" sz="2800" spc="17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plant.</a:t>
            </a:r>
            <a:endParaRPr lang="en-US" sz="2800" dirty="0" smtClean="0">
              <a:latin typeface="Times New Roman" pitchFamily="18" charset="0"/>
              <a:cs typeface="Times New Roman" pitchFamily="18" charset="0"/>
            </a:endParaRPr>
          </a:p>
          <a:p>
            <a:pPr marL="146685" indent="-134620" algn="just">
              <a:lnSpc>
                <a:spcPct val="150000"/>
              </a:lnSpc>
              <a:buSzPct val="96666"/>
              <a:tabLst>
                <a:tab pos="147320" algn="l"/>
              </a:tabLst>
            </a:pPr>
            <a:r>
              <a:rPr lang="en-US" sz="2800" spc="-5" dirty="0">
                <a:latin typeface="Times New Roman" pitchFamily="18" charset="0"/>
                <a:cs typeface="Times New Roman" pitchFamily="18" charset="0"/>
              </a:rPr>
              <a:t> </a:t>
            </a:r>
            <a:r>
              <a:rPr lang="en-US" sz="2800" spc="-5" dirty="0" smtClean="0">
                <a:latin typeface="Times New Roman" pitchFamily="18" charset="0"/>
                <a:cs typeface="Times New Roman" pitchFamily="18" charset="0"/>
              </a:rPr>
              <a:t> </a:t>
            </a:r>
            <a:r>
              <a:rPr lang="en-US" sz="2800" b="1" spc="-5" dirty="0" smtClean="0">
                <a:latin typeface="Times New Roman" pitchFamily="18" charset="0"/>
                <a:cs typeface="Times New Roman" pitchFamily="18" charset="0"/>
              </a:rPr>
              <a:t> Chemistry</a:t>
            </a:r>
            <a:endParaRPr lang="en-US" sz="2800" b="1" dirty="0" smtClean="0">
              <a:latin typeface="Times New Roman" pitchFamily="18" charset="0"/>
              <a:cs typeface="Times New Roman" pitchFamily="18" charset="0"/>
            </a:endParaRPr>
          </a:p>
          <a:p>
            <a:pPr marL="203200" algn="just">
              <a:lnSpc>
                <a:spcPct val="150000"/>
              </a:lnSpc>
              <a:spcBef>
                <a:spcPts val="240"/>
              </a:spcBef>
            </a:pPr>
            <a:r>
              <a:rPr lang="en-US" sz="2800" spc="-15" dirty="0" err="1" smtClean="0">
                <a:latin typeface="Times New Roman" pitchFamily="18" charset="0"/>
                <a:cs typeface="Times New Roman" pitchFamily="18" charset="0"/>
              </a:rPr>
              <a:t>Stereochemically</a:t>
            </a:r>
            <a:r>
              <a:rPr lang="en-US" sz="2800" spc="-15" dirty="0" smtClean="0">
                <a:latin typeface="Times New Roman" pitchFamily="18" charset="0"/>
                <a:cs typeface="Times New Roman" pitchFamily="18" charset="0"/>
              </a:rPr>
              <a:t>, </a:t>
            </a:r>
            <a:r>
              <a:rPr lang="en-US" sz="2800" spc="-70" dirty="0" smtClean="0">
                <a:latin typeface="Times New Roman" pitchFamily="18" charset="0"/>
                <a:cs typeface="Times New Roman" pitchFamily="18" charset="0"/>
              </a:rPr>
              <a:t>Two </a:t>
            </a:r>
            <a:r>
              <a:rPr lang="en-US" sz="2800" dirty="0" smtClean="0">
                <a:latin typeface="Times New Roman" pitchFamily="18" charset="0"/>
                <a:cs typeface="Times New Roman" pitchFamily="18" charset="0"/>
              </a:rPr>
              <a:t>types of</a:t>
            </a:r>
            <a:r>
              <a:rPr lang="en-US" sz="2800" spc="7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glycosides</a:t>
            </a:r>
            <a:endParaRPr lang="en-US" sz="2800" dirty="0" smtClean="0">
              <a:latin typeface="Times New Roman" pitchFamily="18" charset="0"/>
              <a:cs typeface="Times New Roman" pitchFamily="18" charset="0"/>
            </a:endParaRPr>
          </a:p>
          <a:p>
            <a:pPr marL="710565" lvl="1" indent="-414020" algn="just">
              <a:lnSpc>
                <a:spcPct val="150000"/>
              </a:lnSpc>
              <a:spcBef>
                <a:spcPts val="240"/>
              </a:spcBef>
              <a:buAutoNum type="arabicParenR"/>
              <a:tabLst>
                <a:tab pos="711200" algn="l"/>
              </a:tabLst>
            </a:pPr>
            <a:r>
              <a:rPr lang="el-GR" sz="2800" spc="-5" dirty="0" smtClean="0">
                <a:solidFill>
                  <a:srgbClr val="FF0000"/>
                </a:solidFill>
                <a:latin typeface="Times New Roman" pitchFamily="18" charset="0"/>
                <a:cs typeface="Times New Roman" pitchFamily="18" charset="0"/>
              </a:rPr>
              <a:t>α-</a:t>
            </a:r>
            <a:r>
              <a:rPr lang="en-US" sz="2800" spc="-5" dirty="0" smtClean="0">
                <a:solidFill>
                  <a:srgbClr val="FF0000"/>
                </a:solidFill>
                <a:latin typeface="Times New Roman" pitchFamily="18" charset="0"/>
                <a:cs typeface="Times New Roman" pitchFamily="18" charset="0"/>
              </a:rPr>
              <a:t>glycoside</a:t>
            </a:r>
            <a:r>
              <a:rPr lang="en-US" sz="2800" spc="-5" dirty="0">
                <a:solidFill>
                  <a:srgbClr val="FF0000"/>
                </a:solidFill>
                <a:latin typeface="Times New Roman" pitchFamily="18" charset="0"/>
                <a:cs typeface="Times New Roman" pitchFamily="18" charset="0"/>
              </a:rPr>
              <a:t> </a:t>
            </a:r>
            <a:r>
              <a:rPr lang="en-US" sz="2800" spc="-5" dirty="0" smtClean="0">
                <a:solidFill>
                  <a:srgbClr val="FF0000"/>
                </a:solidFill>
                <a:latin typeface="Times New Roman" pitchFamily="18" charset="0"/>
                <a:cs typeface="Times New Roman" pitchFamily="18" charset="0"/>
              </a:rPr>
              <a:t>     2)  </a:t>
            </a:r>
            <a:r>
              <a:rPr lang="el-GR" sz="2800" spc="-5" dirty="0" smtClean="0">
                <a:solidFill>
                  <a:srgbClr val="FF0000"/>
                </a:solidFill>
                <a:latin typeface="Times New Roman" pitchFamily="18" charset="0"/>
                <a:cs typeface="Times New Roman" pitchFamily="18" charset="0"/>
              </a:rPr>
              <a:t>β-</a:t>
            </a:r>
            <a:r>
              <a:rPr lang="en-US" sz="2800" spc="-5" dirty="0" smtClean="0">
                <a:solidFill>
                  <a:srgbClr val="FF0000"/>
                </a:solidFill>
                <a:latin typeface="Times New Roman" pitchFamily="18" charset="0"/>
                <a:cs typeface="Times New Roman" pitchFamily="18" charset="0"/>
              </a:rPr>
              <a:t>glycoside</a:t>
            </a:r>
            <a:endParaRPr lang="en-US" sz="2800" dirty="0" smtClean="0">
              <a:latin typeface="Times New Roman" pitchFamily="18" charset="0"/>
              <a:cs typeface="Times New Roman" pitchFamily="18" charset="0"/>
            </a:endParaRPr>
          </a:p>
          <a:p>
            <a:pPr marL="355600" marR="1216025" indent="-64135" algn="just">
              <a:lnSpc>
                <a:spcPct val="150000"/>
              </a:lnSpc>
              <a:spcBef>
                <a:spcPts val="645"/>
              </a:spcBef>
            </a:pPr>
            <a:r>
              <a:rPr lang="en-US" sz="2800" spc="-5" dirty="0" smtClean="0">
                <a:latin typeface="Times New Roman" pitchFamily="18" charset="0"/>
                <a:cs typeface="Times New Roman" pitchFamily="18" charset="0"/>
              </a:rPr>
              <a:t>This both glycosides are obtained by passing dry  hydrogen chloride to methyl</a:t>
            </a:r>
            <a:r>
              <a:rPr lang="en-US" sz="2800" spc="7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alcohol.</a:t>
            </a:r>
            <a:endParaRPr lang="en-US" sz="2800" dirty="0" smtClean="0">
              <a:latin typeface="Times New Roman" pitchFamily="18" charset="0"/>
              <a:cs typeface="Times New Roman" pitchFamily="18" charset="0"/>
            </a:endParaRPr>
          </a:p>
          <a:p>
            <a:pPr marL="12700">
              <a:lnSpc>
                <a:spcPct val="150000"/>
              </a:lnSpc>
              <a:spcBef>
                <a:spcPts val="100"/>
              </a:spcBef>
            </a:pPr>
            <a:endParaRPr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352800" y="381000"/>
            <a:ext cx="1090295" cy="878840"/>
          </a:xfrm>
          <a:prstGeom prst="rect">
            <a:avLst/>
          </a:prstGeom>
        </p:spPr>
        <p:txBody>
          <a:bodyPr vert="horz" wrap="square" lIns="0" tIns="12700" rIns="0" bIns="0" rtlCol="0">
            <a:spAutoFit/>
          </a:bodyPr>
          <a:lstStyle/>
          <a:p>
            <a:pPr marL="12700" marR="5080" indent="4445">
              <a:lnSpc>
                <a:spcPct val="140000"/>
              </a:lnSpc>
              <a:spcBef>
                <a:spcPts val="100"/>
              </a:spcBef>
            </a:pPr>
            <a:r>
              <a:rPr sz="2000" dirty="0">
                <a:latin typeface="Times New Roman"/>
                <a:cs typeface="Times New Roman"/>
              </a:rPr>
              <a:t>hyd</a:t>
            </a:r>
            <a:r>
              <a:rPr sz="2000" spc="5" dirty="0">
                <a:latin typeface="Times New Roman"/>
                <a:cs typeface="Times New Roman"/>
              </a:rPr>
              <a:t>r</a:t>
            </a:r>
            <a:r>
              <a:rPr sz="2000" dirty="0">
                <a:latin typeface="Times New Roman"/>
                <a:cs typeface="Times New Roman"/>
              </a:rPr>
              <a:t>olys</a:t>
            </a:r>
            <a:r>
              <a:rPr sz="2000" spc="-10" dirty="0">
                <a:latin typeface="Times New Roman"/>
                <a:cs typeface="Times New Roman"/>
              </a:rPr>
              <a:t>i</a:t>
            </a:r>
            <a:r>
              <a:rPr sz="2000" dirty="0">
                <a:latin typeface="Times New Roman"/>
                <a:cs typeface="Times New Roman"/>
              </a:rPr>
              <a:t>s  hyd</a:t>
            </a:r>
            <a:r>
              <a:rPr sz="2000" spc="5" dirty="0">
                <a:latin typeface="Times New Roman"/>
                <a:cs typeface="Times New Roman"/>
              </a:rPr>
              <a:t>r</a:t>
            </a:r>
            <a:r>
              <a:rPr sz="2000" dirty="0">
                <a:latin typeface="Times New Roman"/>
                <a:cs typeface="Times New Roman"/>
              </a:rPr>
              <a:t>olys</a:t>
            </a:r>
            <a:r>
              <a:rPr sz="2000" spc="-10" dirty="0">
                <a:latin typeface="Times New Roman"/>
                <a:cs typeface="Times New Roman"/>
              </a:rPr>
              <a:t>i</a:t>
            </a:r>
            <a:r>
              <a:rPr sz="2000" dirty="0">
                <a:latin typeface="Times New Roman"/>
                <a:cs typeface="Times New Roman"/>
              </a:rPr>
              <a:t>s</a:t>
            </a:r>
            <a:endParaRPr sz="2000">
              <a:latin typeface="Times New Roman"/>
              <a:cs typeface="Times New Roman"/>
            </a:endParaRPr>
          </a:p>
        </p:txBody>
      </p:sp>
      <p:sp>
        <p:nvSpPr>
          <p:cNvPr id="4" name="object 4"/>
          <p:cNvSpPr txBox="1"/>
          <p:nvPr/>
        </p:nvSpPr>
        <p:spPr>
          <a:xfrm>
            <a:off x="95885" y="457200"/>
            <a:ext cx="8971915" cy="1317668"/>
          </a:xfrm>
          <a:prstGeom prst="rect">
            <a:avLst/>
          </a:prstGeom>
        </p:spPr>
        <p:txBody>
          <a:bodyPr vert="horz" wrap="square" lIns="0" tIns="12065" rIns="0" bIns="0" rtlCol="0">
            <a:spAutoFit/>
          </a:bodyPr>
          <a:lstStyle/>
          <a:p>
            <a:pPr marL="12700">
              <a:lnSpc>
                <a:spcPct val="100000"/>
              </a:lnSpc>
              <a:spcBef>
                <a:spcPts val="95"/>
              </a:spcBef>
            </a:pPr>
            <a:r>
              <a:rPr lang="el-GR" sz="2800" spc="-5" dirty="0" smtClean="0">
                <a:latin typeface="Times New Roman"/>
                <a:cs typeface="Times New Roman"/>
              </a:rPr>
              <a:t>α –</a:t>
            </a:r>
            <a:r>
              <a:rPr lang="en-US" sz="2800" spc="-5" dirty="0" smtClean="0">
                <a:latin typeface="Times New Roman"/>
                <a:cs typeface="Times New Roman"/>
              </a:rPr>
              <a:t>methyl</a:t>
            </a:r>
            <a:r>
              <a:rPr lang="en-US" sz="2800" spc="-10" dirty="0" smtClean="0">
                <a:latin typeface="Times New Roman"/>
                <a:cs typeface="Times New Roman"/>
              </a:rPr>
              <a:t> </a:t>
            </a:r>
            <a:r>
              <a:rPr lang="en-US" sz="2800" dirty="0" smtClean="0">
                <a:latin typeface="Times New Roman"/>
                <a:cs typeface="Times New Roman"/>
              </a:rPr>
              <a:t>glycoside                        </a:t>
            </a:r>
            <a:r>
              <a:rPr lang="el-GR" sz="2800" spc="-5" dirty="0" smtClean="0">
                <a:latin typeface="Times New Roman"/>
                <a:cs typeface="Times New Roman"/>
              </a:rPr>
              <a:t>α –</a:t>
            </a:r>
            <a:r>
              <a:rPr lang="en-US" sz="2800" spc="-5" dirty="0" err="1" smtClean="0">
                <a:latin typeface="Times New Roman"/>
                <a:cs typeface="Times New Roman"/>
              </a:rPr>
              <a:t>glucose+methyl</a:t>
            </a:r>
            <a:r>
              <a:rPr lang="en-US" sz="2800" spc="-45" dirty="0" smtClean="0">
                <a:latin typeface="Times New Roman"/>
                <a:cs typeface="Times New Roman"/>
              </a:rPr>
              <a:t> </a:t>
            </a:r>
            <a:r>
              <a:rPr lang="en-US" sz="2800" spc="-5" dirty="0" smtClean="0">
                <a:latin typeface="Times New Roman"/>
                <a:cs typeface="Times New Roman"/>
              </a:rPr>
              <a:t>alcohol</a:t>
            </a:r>
            <a:endParaRPr lang="en-US" sz="2800" dirty="0" smtClean="0">
              <a:latin typeface="Times New Roman"/>
              <a:cs typeface="Times New Roman"/>
            </a:endParaRPr>
          </a:p>
          <a:p>
            <a:pPr marL="12700">
              <a:lnSpc>
                <a:spcPct val="100000"/>
              </a:lnSpc>
              <a:tabLst>
                <a:tab pos="5107940" algn="l"/>
              </a:tabLst>
            </a:pPr>
            <a:r>
              <a:rPr lang="el-GR" sz="2800" spc="-5" dirty="0" smtClean="0">
                <a:latin typeface="Times New Roman"/>
                <a:cs typeface="Times New Roman"/>
              </a:rPr>
              <a:t>β –</a:t>
            </a:r>
            <a:r>
              <a:rPr lang="el-GR" sz="2800" spc="10" dirty="0" smtClean="0">
                <a:latin typeface="Times New Roman"/>
                <a:cs typeface="Times New Roman"/>
              </a:rPr>
              <a:t> </a:t>
            </a:r>
            <a:r>
              <a:rPr lang="en-US" sz="2800" spc="-5" dirty="0" smtClean="0">
                <a:latin typeface="Times New Roman"/>
                <a:cs typeface="Times New Roman"/>
              </a:rPr>
              <a:t>methyl </a:t>
            </a:r>
            <a:r>
              <a:rPr lang="en-US" sz="2800" dirty="0" smtClean="0">
                <a:latin typeface="Times New Roman"/>
                <a:cs typeface="Times New Roman"/>
              </a:rPr>
              <a:t>glycoside                       </a:t>
            </a:r>
            <a:r>
              <a:rPr lang="el-GR" sz="2800" spc="-5" dirty="0" smtClean="0">
                <a:latin typeface="Times New Roman"/>
                <a:cs typeface="Times New Roman"/>
              </a:rPr>
              <a:t>β –</a:t>
            </a:r>
            <a:r>
              <a:rPr lang="en-US" sz="2800" spc="-5" dirty="0" err="1" smtClean="0">
                <a:latin typeface="Times New Roman"/>
                <a:cs typeface="Times New Roman"/>
              </a:rPr>
              <a:t>glucose+methyl</a:t>
            </a:r>
            <a:r>
              <a:rPr lang="en-US" sz="2800" spc="-55" dirty="0" smtClean="0">
                <a:latin typeface="Times New Roman"/>
                <a:cs typeface="Times New Roman"/>
              </a:rPr>
              <a:t> </a:t>
            </a:r>
            <a:r>
              <a:rPr lang="en-US" sz="2800" spc="-5" dirty="0" smtClean="0">
                <a:latin typeface="Times New Roman"/>
                <a:cs typeface="Times New Roman"/>
              </a:rPr>
              <a:t>alcohol</a:t>
            </a:r>
            <a:endParaRPr lang="en-US" sz="2800" dirty="0" smtClean="0">
              <a:latin typeface="Times New Roman"/>
              <a:cs typeface="Times New Roman"/>
            </a:endParaRPr>
          </a:p>
          <a:p>
            <a:pPr marL="12700">
              <a:lnSpc>
                <a:spcPct val="100000"/>
              </a:lnSpc>
              <a:spcBef>
                <a:spcPts val="95"/>
              </a:spcBef>
            </a:pPr>
            <a:endParaRPr sz="2800">
              <a:latin typeface="Times New Roman"/>
              <a:cs typeface="Times New Roman"/>
            </a:endParaRPr>
          </a:p>
        </p:txBody>
      </p:sp>
      <p:sp>
        <p:nvSpPr>
          <p:cNvPr id="8" name="object 8"/>
          <p:cNvSpPr/>
          <p:nvPr/>
        </p:nvSpPr>
        <p:spPr>
          <a:xfrm>
            <a:off x="3124200" y="762000"/>
            <a:ext cx="1828800" cy="76200"/>
          </a:xfrm>
          <a:custGeom>
            <a:avLst/>
            <a:gdLst/>
            <a:ahLst/>
            <a:cxnLst/>
            <a:rect l="l" t="t" r="r" b="b"/>
            <a:pathLst>
              <a:path w="1828800" h="76200">
                <a:moveTo>
                  <a:pt x="1752600" y="0"/>
                </a:moveTo>
                <a:lnTo>
                  <a:pt x="1752600" y="76200"/>
                </a:lnTo>
                <a:lnTo>
                  <a:pt x="1816100" y="44450"/>
                </a:lnTo>
                <a:lnTo>
                  <a:pt x="1765300" y="44450"/>
                </a:lnTo>
                <a:lnTo>
                  <a:pt x="1765300" y="31750"/>
                </a:lnTo>
                <a:lnTo>
                  <a:pt x="1816100" y="31750"/>
                </a:lnTo>
                <a:lnTo>
                  <a:pt x="1752600" y="0"/>
                </a:lnTo>
                <a:close/>
              </a:path>
              <a:path w="1828800" h="76200">
                <a:moveTo>
                  <a:pt x="1752600" y="31750"/>
                </a:moveTo>
                <a:lnTo>
                  <a:pt x="0" y="31750"/>
                </a:lnTo>
                <a:lnTo>
                  <a:pt x="0" y="44450"/>
                </a:lnTo>
                <a:lnTo>
                  <a:pt x="1752600" y="44450"/>
                </a:lnTo>
                <a:lnTo>
                  <a:pt x="1752600" y="31750"/>
                </a:lnTo>
                <a:close/>
              </a:path>
              <a:path w="1828800" h="76200">
                <a:moveTo>
                  <a:pt x="1816100" y="31750"/>
                </a:moveTo>
                <a:lnTo>
                  <a:pt x="1765300" y="31750"/>
                </a:lnTo>
                <a:lnTo>
                  <a:pt x="1765300" y="44450"/>
                </a:lnTo>
                <a:lnTo>
                  <a:pt x="1816100" y="44450"/>
                </a:lnTo>
                <a:lnTo>
                  <a:pt x="1828800" y="38100"/>
                </a:lnTo>
                <a:lnTo>
                  <a:pt x="1816100" y="31750"/>
                </a:lnTo>
                <a:close/>
              </a:path>
            </a:pathLst>
          </a:custGeom>
          <a:solidFill>
            <a:srgbClr val="000000"/>
          </a:solidFill>
        </p:spPr>
        <p:txBody>
          <a:bodyPr wrap="square" lIns="0" tIns="0" rIns="0" bIns="0" rtlCol="0"/>
          <a:lstStyle/>
          <a:p>
            <a:endParaRPr/>
          </a:p>
        </p:txBody>
      </p:sp>
      <p:sp>
        <p:nvSpPr>
          <p:cNvPr id="9" name="object 9"/>
          <p:cNvSpPr/>
          <p:nvPr/>
        </p:nvSpPr>
        <p:spPr>
          <a:xfrm>
            <a:off x="3200400" y="1143000"/>
            <a:ext cx="1905000" cy="76200"/>
          </a:xfrm>
          <a:custGeom>
            <a:avLst/>
            <a:gdLst/>
            <a:ahLst/>
            <a:cxnLst/>
            <a:rect l="l" t="t" r="r" b="b"/>
            <a:pathLst>
              <a:path w="1905000" h="76200">
                <a:moveTo>
                  <a:pt x="1828800" y="0"/>
                </a:moveTo>
                <a:lnTo>
                  <a:pt x="1828800" y="76200"/>
                </a:lnTo>
                <a:lnTo>
                  <a:pt x="1892300" y="44450"/>
                </a:lnTo>
                <a:lnTo>
                  <a:pt x="1841500" y="44450"/>
                </a:lnTo>
                <a:lnTo>
                  <a:pt x="1841500" y="31750"/>
                </a:lnTo>
                <a:lnTo>
                  <a:pt x="1892300" y="31750"/>
                </a:lnTo>
                <a:lnTo>
                  <a:pt x="1828800" y="0"/>
                </a:lnTo>
                <a:close/>
              </a:path>
              <a:path w="1905000" h="76200">
                <a:moveTo>
                  <a:pt x="1828800" y="31750"/>
                </a:moveTo>
                <a:lnTo>
                  <a:pt x="0" y="31750"/>
                </a:lnTo>
                <a:lnTo>
                  <a:pt x="0" y="44450"/>
                </a:lnTo>
                <a:lnTo>
                  <a:pt x="1828800" y="44450"/>
                </a:lnTo>
                <a:lnTo>
                  <a:pt x="1828800" y="31750"/>
                </a:lnTo>
                <a:close/>
              </a:path>
              <a:path w="1905000" h="76200">
                <a:moveTo>
                  <a:pt x="1892300" y="31750"/>
                </a:moveTo>
                <a:lnTo>
                  <a:pt x="1841500" y="31750"/>
                </a:lnTo>
                <a:lnTo>
                  <a:pt x="1841500" y="44450"/>
                </a:lnTo>
                <a:lnTo>
                  <a:pt x="1892300" y="44450"/>
                </a:lnTo>
                <a:lnTo>
                  <a:pt x="1905000" y="38100"/>
                </a:lnTo>
                <a:lnTo>
                  <a:pt x="1892300" y="31750"/>
                </a:lnTo>
                <a:close/>
              </a:path>
            </a:pathLst>
          </a:custGeom>
          <a:solidFill>
            <a:srgbClr val="000000"/>
          </a:solidFill>
        </p:spPr>
        <p:txBody>
          <a:bodyPr wrap="square" lIns="0" tIns="0" rIns="0" bIns="0" rtlCol="0"/>
          <a:lstStyle/>
          <a:p>
            <a:endParaRPr/>
          </a:p>
        </p:txBody>
      </p:sp>
      <p:sp>
        <p:nvSpPr>
          <p:cNvPr id="11" name="TextBox 10"/>
          <p:cNvSpPr txBox="1"/>
          <p:nvPr/>
        </p:nvSpPr>
        <p:spPr>
          <a:xfrm>
            <a:off x="304800" y="1524000"/>
            <a:ext cx="8382000" cy="5262979"/>
          </a:xfrm>
          <a:prstGeom prst="rect">
            <a:avLst/>
          </a:prstGeom>
          <a:noFill/>
        </p:spPr>
        <p:txBody>
          <a:bodyPr wrap="square" rtlCol="0">
            <a:spAutoFit/>
          </a:bodyPr>
          <a:lstStyle/>
          <a:p>
            <a:pPr>
              <a:lnSpc>
                <a:spcPct val="150000"/>
              </a:lnSpc>
            </a:pPr>
            <a:r>
              <a:rPr lang="en-US" sz="2800" dirty="0" smtClean="0">
                <a:latin typeface="Times New Roman" pitchFamily="18" charset="0"/>
                <a:cs typeface="Times New Roman" pitchFamily="18" charset="0"/>
              </a:rPr>
              <a:t>If, sugar is glucose called </a:t>
            </a:r>
            <a:r>
              <a:rPr lang="en-US" sz="2800" dirty="0" err="1" smtClean="0">
                <a:latin typeface="Times New Roman" pitchFamily="18" charset="0"/>
                <a:cs typeface="Times New Roman" pitchFamily="18" charset="0"/>
              </a:rPr>
              <a:t>Glucosides</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Other sugars called Glycosides </a:t>
            </a:r>
          </a:p>
          <a:p>
            <a:pPr>
              <a:lnSpc>
                <a:spcPct val="150000"/>
              </a:lnSpc>
            </a:pPr>
            <a:r>
              <a:rPr lang="en-US" sz="2800" b="1" dirty="0" smtClean="0">
                <a:latin typeface="Times New Roman" pitchFamily="18" charset="0"/>
                <a:cs typeface="Times New Roman" pitchFamily="18" charset="0"/>
              </a:rPr>
              <a:t>Properties</a:t>
            </a:r>
            <a:r>
              <a:rPr lang="en-US" sz="2800" dirty="0" smtClean="0">
                <a:latin typeface="Times New Roman" pitchFamily="18" charset="0"/>
                <a:cs typeface="Times New Roman" pitchFamily="18" charset="0"/>
              </a:rPr>
              <a:t> </a:t>
            </a:r>
          </a:p>
          <a:p>
            <a:pPr>
              <a:lnSpc>
                <a:spcPct val="150000"/>
              </a:lnSpc>
              <a:buFont typeface="Wingdings" pitchFamily="2" charset="2"/>
              <a:buChar char="ü"/>
            </a:pPr>
            <a:r>
              <a:rPr lang="en-US" sz="2800" dirty="0" smtClean="0">
                <a:latin typeface="Times New Roman" pitchFamily="18" charset="0"/>
                <a:cs typeface="Times New Roman" pitchFamily="18" charset="0"/>
              </a:rPr>
              <a:t>Colorless </a:t>
            </a:r>
          </a:p>
          <a:p>
            <a:pPr>
              <a:lnSpc>
                <a:spcPct val="150000"/>
              </a:lnSpc>
              <a:buFont typeface="Wingdings" pitchFamily="2" charset="2"/>
              <a:buChar char="ü"/>
            </a:pPr>
            <a:r>
              <a:rPr lang="en-US" sz="2800" dirty="0" smtClean="0">
                <a:latin typeface="Times New Roman" pitchFamily="18" charset="0"/>
                <a:cs typeface="Times New Roman" pitchFamily="18" charset="0"/>
              </a:rPr>
              <a:t>Crystalline or amorphous solid </a:t>
            </a:r>
          </a:p>
          <a:p>
            <a:pPr>
              <a:lnSpc>
                <a:spcPct val="150000"/>
              </a:lnSpc>
              <a:buFont typeface="Wingdings" pitchFamily="2" charset="2"/>
              <a:buChar char="ü"/>
            </a:pPr>
            <a:r>
              <a:rPr lang="en-US" sz="2800" dirty="0" smtClean="0">
                <a:latin typeface="Times New Roman" pitchFamily="18" charset="0"/>
                <a:cs typeface="Times New Roman" pitchFamily="18" charset="0"/>
              </a:rPr>
              <a:t>Soluble in water &amp; alcohol </a:t>
            </a:r>
          </a:p>
          <a:p>
            <a:pPr>
              <a:lnSpc>
                <a:spcPct val="150000"/>
              </a:lnSpc>
              <a:buFont typeface="Wingdings" pitchFamily="2" charset="2"/>
              <a:buChar char="ü"/>
            </a:pPr>
            <a:r>
              <a:rPr lang="en-US" sz="2800" dirty="0" smtClean="0">
                <a:latin typeface="Times New Roman" pitchFamily="18" charset="0"/>
                <a:cs typeface="Times New Roman" pitchFamily="18" charset="0"/>
              </a:rPr>
              <a:t>Insoluble in ether &amp; chloroform </a:t>
            </a:r>
          </a:p>
          <a:p>
            <a:pPr>
              <a:lnSpc>
                <a:spcPct val="150000"/>
              </a:lnSpc>
              <a:buFont typeface="Wingdings" pitchFamily="2" charset="2"/>
              <a:buChar char="ü"/>
            </a:pPr>
            <a:r>
              <a:rPr lang="en-US" sz="2800" dirty="0" smtClean="0">
                <a:latin typeface="Times New Roman" pitchFamily="18" charset="0"/>
                <a:cs typeface="Times New Roman" pitchFamily="18" charset="0"/>
              </a:rPr>
              <a:t>Optically active usually levorotatory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 y="381000"/>
            <a:ext cx="5867400" cy="482600"/>
          </a:xfrm>
          <a:prstGeom prst="rect">
            <a:avLst/>
          </a:prstGeom>
        </p:spPr>
        <p:txBody>
          <a:bodyPr vert="horz" wrap="square" lIns="0" tIns="12700" rIns="0" bIns="0" rtlCol="0">
            <a:spAutoFit/>
          </a:bodyPr>
          <a:lstStyle/>
          <a:p>
            <a:pPr marL="12700">
              <a:lnSpc>
                <a:spcPct val="100000"/>
              </a:lnSpc>
              <a:spcBef>
                <a:spcPts val="100"/>
              </a:spcBef>
            </a:pPr>
            <a:r>
              <a:rPr lang="en-US" sz="3000" b="1" i="1" spc="-10" dirty="0" smtClean="0">
                <a:latin typeface="Times New Roman"/>
                <a:cs typeface="Times New Roman"/>
              </a:rPr>
              <a:t>Classification </a:t>
            </a:r>
            <a:r>
              <a:rPr lang="en-US" sz="3000" b="1" i="1" spc="-5" dirty="0" smtClean="0"/>
              <a:t>o</a:t>
            </a:r>
            <a:r>
              <a:rPr lang="en-US" sz="3000" b="1" i="1" spc="-5" dirty="0" smtClean="0">
                <a:latin typeface="Times New Roman"/>
                <a:cs typeface="Times New Roman"/>
              </a:rPr>
              <a:t>f</a:t>
            </a:r>
            <a:r>
              <a:rPr lang="en-US" sz="3000" b="1" i="1" spc="-15" dirty="0" smtClean="0">
                <a:latin typeface="Times New Roman"/>
                <a:cs typeface="Times New Roman"/>
              </a:rPr>
              <a:t> </a:t>
            </a:r>
            <a:r>
              <a:rPr lang="en-US" sz="3000" b="1" i="1" spc="-10" dirty="0" smtClean="0">
                <a:latin typeface="Times New Roman"/>
                <a:cs typeface="Times New Roman"/>
              </a:rPr>
              <a:t>Glycosides</a:t>
            </a:r>
            <a:endParaRPr lang="en-US" sz="3000" b="1" dirty="0">
              <a:latin typeface="Times New Roman"/>
              <a:cs typeface="Times New Roman"/>
            </a:endParaRPr>
          </a:p>
        </p:txBody>
      </p:sp>
      <p:sp>
        <p:nvSpPr>
          <p:cNvPr id="19" name="object 19"/>
          <p:cNvSpPr txBox="1"/>
          <p:nvPr/>
        </p:nvSpPr>
        <p:spPr>
          <a:xfrm>
            <a:off x="304800" y="1066800"/>
            <a:ext cx="8500110" cy="4873129"/>
          </a:xfrm>
          <a:prstGeom prst="rect">
            <a:avLst/>
          </a:prstGeom>
        </p:spPr>
        <p:txBody>
          <a:bodyPr vert="horz" wrap="square" lIns="0" tIns="12700" rIns="0" bIns="0" rtlCol="0">
            <a:spAutoFit/>
          </a:bodyPr>
          <a:lstStyle/>
          <a:p>
            <a:pPr algn="just">
              <a:lnSpc>
                <a:spcPct val="150000"/>
              </a:lnSpc>
              <a:spcBef>
                <a:spcPts val="100"/>
              </a:spcBef>
            </a:pPr>
            <a:r>
              <a:rPr lang="en-US" sz="3000" spc="-5" dirty="0" smtClean="0">
                <a:latin typeface="Times New Roman"/>
                <a:cs typeface="Times New Roman"/>
              </a:rPr>
              <a:t>Glycosides </a:t>
            </a:r>
            <a:r>
              <a:rPr lang="en-US" sz="3000" dirty="0" smtClean="0">
                <a:latin typeface="Times New Roman"/>
                <a:cs typeface="Times New Roman"/>
              </a:rPr>
              <a:t>can be </a:t>
            </a:r>
            <a:r>
              <a:rPr lang="en-US" sz="3000" spc="-5" dirty="0" smtClean="0">
                <a:latin typeface="Times New Roman"/>
                <a:cs typeface="Times New Roman"/>
              </a:rPr>
              <a:t>classified as </a:t>
            </a:r>
            <a:r>
              <a:rPr lang="en-US" sz="3000" dirty="0" smtClean="0">
                <a:latin typeface="Times New Roman"/>
                <a:cs typeface="Times New Roman"/>
              </a:rPr>
              <a:t>per </a:t>
            </a:r>
            <a:r>
              <a:rPr lang="en-US" sz="3000" spc="-10" dirty="0" smtClean="0">
                <a:latin typeface="Times New Roman"/>
                <a:cs typeface="Times New Roman"/>
              </a:rPr>
              <a:t>different </a:t>
            </a:r>
            <a:r>
              <a:rPr lang="en-US" sz="3000" spc="-5" dirty="0" smtClean="0">
                <a:latin typeface="Times New Roman"/>
                <a:cs typeface="Times New Roman"/>
              </a:rPr>
              <a:t>way </a:t>
            </a:r>
            <a:r>
              <a:rPr lang="en-US" sz="3000" dirty="0" smtClean="0">
                <a:latin typeface="Times New Roman"/>
                <a:cs typeface="Times New Roman"/>
              </a:rPr>
              <a:t>on</a:t>
            </a:r>
            <a:r>
              <a:rPr lang="en-US" sz="3000" spc="125" dirty="0" smtClean="0">
                <a:latin typeface="Times New Roman"/>
                <a:cs typeface="Times New Roman"/>
              </a:rPr>
              <a:t> </a:t>
            </a:r>
            <a:r>
              <a:rPr lang="en-US" sz="3000" dirty="0" smtClean="0">
                <a:latin typeface="Times New Roman"/>
                <a:cs typeface="Times New Roman"/>
              </a:rPr>
              <a:t>the </a:t>
            </a:r>
            <a:r>
              <a:rPr lang="en-US" sz="3000" spc="-5" dirty="0" smtClean="0">
                <a:latin typeface="Times New Roman"/>
                <a:cs typeface="Times New Roman"/>
              </a:rPr>
              <a:t>basis</a:t>
            </a:r>
            <a:r>
              <a:rPr lang="en-US" sz="3000" spc="-20" dirty="0" smtClean="0">
                <a:latin typeface="Times New Roman"/>
                <a:cs typeface="Times New Roman"/>
              </a:rPr>
              <a:t> </a:t>
            </a:r>
            <a:r>
              <a:rPr lang="en-US" sz="3000" dirty="0" smtClean="0">
                <a:latin typeface="Times New Roman"/>
                <a:cs typeface="Times New Roman"/>
              </a:rPr>
              <a:t>following</a:t>
            </a:r>
          </a:p>
          <a:p>
            <a:pPr marL="762635" indent="-534670">
              <a:lnSpc>
                <a:spcPct val="150000"/>
              </a:lnSpc>
              <a:buClr>
                <a:srgbClr val="FD8537"/>
              </a:buClr>
              <a:buSzPct val="80000"/>
              <a:buAutoNum type="arabicParenR"/>
              <a:tabLst>
                <a:tab pos="762635" algn="l"/>
                <a:tab pos="763270" algn="l"/>
              </a:tabLst>
            </a:pPr>
            <a:r>
              <a:rPr lang="en-US" sz="3000" dirty="0" smtClean="0">
                <a:latin typeface="Times New Roman"/>
                <a:cs typeface="Times New Roman"/>
              </a:rPr>
              <a:t>Nature of sugar</a:t>
            </a:r>
          </a:p>
          <a:p>
            <a:pPr marL="762635" indent="-534670">
              <a:lnSpc>
                <a:spcPct val="150000"/>
              </a:lnSpc>
              <a:buClr>
                <a:srgbClr val="FD8537"/>
              </a:buClr>
              <a:buSzPct val="80000"/>
              <a:buAutoNum type="arabicParenR"/>
              <a:tabLst>
                <a:tab pos="762635" algn="l"/>
                <a:tab pos="763270" algn="l"/>
              </a:tabLst>
            </a:pPr>
            <a:r>
              <a:rPr lang="en-US" sz="3000" spc="-5" dirty="0" smtClean="0">
                <a:latin typeface="Times New Roman"/>
                <a:cs typeface="Times New Roman"/>
              </a:rPr>
              <a:t>Therapeutic</a:t>
            </a:r>
            <a:r>
              <a:rPr lang="en-US" sz="3000" spc="-15" dirty="0" smtClean="0">
                <a:latin typeface="Times New Roman"/>
                <a:cs typeface="Times New Roman"/>
              </a:rPr>
              <a:t> </a:t>
            </a:r>
            <a:r>
              <a:rPr lang="en-US" sz="3000" spc="-5" dirty="0" smtClean="0">
                <a:latin typeface="Times New Roman"/>
                <a:cs typeface="Times New Roman"/>
              </a:rPr>
              <a:t>action</a:t>
            </a:r>
            <a:endParaRPr lang="en-US" sz="3000" dirty="0" smtClean="0">
              <a:latin typeface="Times New Roman"/>
              <a:cs typeface="Times New Roman"/>
            </a:endParaRPr>
          </a:p>
          <a:p>
            <a:pPr marL="762635" indent="-534670">
              <a:lnSpc>
                <a:spcPct val="150000"/>
              </a:lnSpc>
              <a:buClr>
                <a:srgbClr val="FD8537"/>
              </a:buClr>
              <a:buSzPct val="80000"/>
              <a:buAutoNum type="arabicParenR"/>
              <a:tabLst>
                <a:tab pos="762635" algn="l"/>
                <a:tab pos="763270" algn="l"/>
              </a:tabLst>
            </a:pPr>
            <a:r>
              <a:rPr lang="en-US" sz="3000" spc="-5" dirty="0" err="1" smtClean="0">
                <a:latin typeface="Times New Roman"/>
                <a:cs typeface="Times New Roman"/>
              </a:rPr>
              <a:t>Glycosidic</a:t>
            </a:r>
            <a:r>
              <a:rPr lang="en-US" sz="3000" spc="-25" dirty="0" smtClean="0">
                <a:latin typeface="Times New Roman"/>
                <a:cs typeface="Times New Roman"/>
              </a:rPr>
              <a:t> </a:t>
            </a:r>
            <a:r>
              <a:rPr lang="en-US" sz="3000" spc="-5" dirty="0" smtClean="0">
                <a:latin typeface="Times New Roman"/>
                <a:cs typeface="Times New Roman"/>
              </a:rPr>
              <a:t>linkage</a:t>
            </a:r>
            <a:endParaRPr lang="en-US" sz="3000" dirty="0" smtClean="0">
              <a:latin typeface="Times New Roman"/>
              <a:cs typeface="Times New Roman"/>
            </a:endParaRPr>
          </a:p>
          <a:p>
            <a:pPr marL="762635" indent="-534670">
              <a:lnSpc>
                <a:spcPct val="150000"/>
              </a:lnSpc>
              <a:buClr>
                <a:srgbClr val="FD8537"/>
              </a:buClr>
              <a:buSzPct val="80000"/>
              <a:buAutoNum type="arabicParenR"/>
              <a:tabLst>
                <a:tab pos="762635" algn="l"/>
                <a:tab pos="763270" algn="l"/>
              </a:tabLst>
            </a:pPr>
            <a:r>
              <a:rPr lang="en-US" sz="3000" spc="-5" dirty="0" smtClean="0">
                <a:latin typeface="Times New Roman"/>
                <a:cs typeface="Times New Roman"/>
              </a:rPr>
              <a:t>Chemical nature </a:t>
            </a:r>
            <a:r>
              <a:rPr lang="en-US" sz="3000" dirty="0" smtClean="0">
                <a:latin typeface="Times New Roman"/>
                <a:cs typeface="Times New Roman"/>
              </a:rPr>
              <a:t>of</a:t>
            </a:r>
            <a:r>
              <a:rPr lang="en-US" sz="3000" spc="40" dirty="0" smtClean="0">
                <a:latin typeface="Times New Roman"/>
                <a:cs typeface="Times New Roman"/>
              </a:rPr>
              <a:t> </a:t>
            </a:r>
            <a:r>
              <a:rPr lang="en-US" sz="3000" spc="-5" dirty="0" err="1" smtClean="0">
                <a:latin typeface="Times New Roman"/>
                <a:cs typeface="Times New Roman"/>
              </a:rPr>
              <a:t>aglycon</a:t>
            </a:r>
            <a:endParaRPr lang="en-US" sz="3000" dirty="0" smtClean="0">
              <a:latin typeface="Times New Roman"/>
              <a:cs typeface="Times New Roman"/>
            </a:endParaRPr>
          </a:p>
          <a:p>
            <a:pPr algn="ctr">
              <a:lnSpc>
                <a:spcPct val="150000"/>
              </a:lnSpc>
              <a:spcBef>
                <a:spcPts val="100"/>
              </a:spcBef>
            </a:pPr>
            <a:endParaRPr sz="3000">
              <a:latin typeface="Times New Roman"/>
              <a:cs typeface="Times New Roma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28600"/>
            <a:ext cx="6858000" cy="566181"/>
          </a:xfrm>
          <a:prstGeom prst="rect">
            <a:avLst/>
          </a:prstGeom>
        </p:spPr>
        <p:txBody>
          <a:bodyPr vert="horz" wrap="square" lIns="0" tIns="12065" rIns="0" bIns="0" rtlCol="0">
            <a:spAutoFit/>
          </a:bodyPr>
          <a:lstStyle/>
          <a:p>
            <a:pPr marL="12700">
              <a:lnSpc>
                <a:spcPct val="100000"/>
              </a:lnSpc>
              <a:spcBef>
                <a:spcPts val="95"/>
              </a:spcBef>
            </a:pPr>
            <a:r>
              <a:rPr lang="en-US" sz="3600" spc="-5" dirty="0" smtClean="0"/>
              <a:t>Based on </a:t>
            </a:r>
            <a:r>
              <a:rPr lang="en-US" sz="3600" dirty="0" smtClean="0"/>
              <a:t>nature </a:t>
            </a:r>
            <a:r>
              <a:rPr lang="en-US" sz="3600" spc="-5" dirty="0" smtClean="0"/>
              <a:t>of</a:t>
            </a:r>
            <a:r>
              <a:rPr lang="en-US" sz="3600" spc="-70" dirty="0" smtClean="0"/>
              <a:t> </a:t>
            </a:r>
            <a:r>
              <a:rPr lang="en-US" sz="3600" dirty="0" smtClean="0"/>
              <a:t>sugar</a:t>
            </a:r>
            <a:endParaRPr sz="3600" dirty="0"/>
          </a:p>
        </p:txBody>
      </p:sp>
      <p:sp>
        <p:nvSpPr>
          <p:cNvPr id="5" name="object 5"/>
          <p:cNvSpPr txBox="1"/>
          <p:nvPr/>
        </p:nvSpPr>
        <p:spPr>
          <a:xfrm>
            <a:off x="609600" y="1219200"/>
            <a:ext cx="6859270" cy="413575"/>
          </a:xfrm>
          <a:prstGeom prst="rect">
            <a:avLst/>
          </a:prstGeom>
        </p:spPr>
        <p:txBody>
          <a:bodyPr vert="horz" wrap="square" lIns="0" tIns="13335" rIns="0" bIns="0" rtlCol="0">
            <a:spAutoFit/>
          </a:bodyPr>
          <a:lstStyle/>
          <a:p>
            <a:pPr marL="12700">
              <a:spcBef>
                <a:spcPts val="105"/>
              </a:spcBef>
            </a:pPr>
            <a:r>
              <a:rPr lang="en-US" sz="2600" dirty="0" smtClean="0">
                <a:latin typeface="Times New Roman"/>
                <a:cs typeface="Times New Roman"/>
              </a:rPr>
              <a:t>According to nature of </a:t>
            </a:r>
            <a:r>
              <a:rPr lang="en-US" sz="2600" dirty="0" err="1" smtClean="0">
                <a:latin typeface="Times New Roman"/>
                <a:cs typeface="Times New Roman"/>
              </a:rPr>
              <a:t>glycon</a:t>
            </a:r>
            <a:r>
              <a:rPr lang="en-US" sz="2600" dirty="0" smtClean="0">
                <a:latin typeface="Times New Roman"/>
                <a:cs typeface="Times New Roman"/>
              </a:rPr>
              <a:t> part </a:t>
            </a:r>
            <a:r>
              <a:rPr lang="en-US" sz="2600" spc="-5" dirty="0" smtClean="0">
                <a:latin typeface="Times New Roman"/>
                <a:cs typeface="Times New Roman"/>
              </a:rPr>
              <a:t>present called</a:t>
            </a:r>
            <a:r>
              <a:rPr lang="en-US" sz="2600" spc="-110" dirty="0" smtClean="0">
                <a:latin typeface="Times New Roman"/>
                <a:cs typeface="Times New Roman"/>
              </a:rPr>
              <a:t> </a:t>
            </a:r>
            <a:r>
              <a:rPr lang="en-US" sz="2600" dirty="0" smtClean="0">
                <a:latin typeface="Times New Roman"/>
                <a:cs typeface="Times New Roman"/>
              </a:rPr>
              <a:t>as</a:t>
            </a:r>
          </a:p>
        </p:txBody>
      </p:sp>
      <p:sp>
        <p:nvSpPr>
          <p:cNvPr id="25" name="TextBox 24"/>
          <p:cNvSpPr txBox="1"/>
          <p:nvPr/>
        </p:nvSpPr>
        <p:spPr>
          <a:xfrm>
            <a:off x="609600" y="1898339"/>
            <a:ext cx="8001000" cy="3970318"/>
          </a:xfrm>
          <a:prstGeom prst="rect">
            <a:avLst/>
          </a:prstGeom>
          <a:noFill/>
        </p:spPr>
        <p:txBody>
          <a:bodyPr wrap="square" rtlCol="0">
            <a:spAutoFit/>
          </a:bodyPr>
          <a:lstStyle/>
          <a:p>
            <a:pPr>
              <a:lnSpc>
                <a:spcPct val="150000"/>
              </a:lnSpc>
            </a:pPr>
            <a:r>
              <a:rPr lang="en-US" sz="2800" dirty="0" err="1" smtClean="0">
                <a:latin typeface="Times New Roman" pitchFamily="18" charset="0"/>
                <a:cs typeface="Times New Roman" pitchFamily="18" charset="0"/>
              </a:rPr>
              <a:t>Glucosides</a:t>
            </a:r>
            <a:r>
              <a:rPr lang="en-US" sz="2800" dirty="0" smtClean="0">
                <a:latin typeface="Times New Roman" pitchFamily="18" charset="0"/>
                <a:cs typeface="Times New Roman" pitchFamily="18" charset="0"/>
              </a:rPr>
              <a:t>                if glucose present </a:t>
            </a:r>
          </a:p>
          <a:p>
            <a:pPr>
              <a:lnSpc>
                <a:spcPct val="150000"/>
              </a:lnSpc>
            </a:pPr>
            <a:r>
              <a:rPr lang="en-US" sz="2800" dirty="0" err="1" smtClean="0">
                <a:latin typeface="Times New Roman" pitchFamily="18" charset="0"/>
                <a:cs typeface="Times New Roman" pitchFamily="18" charset="0"/>
              </a:rPr>
              <a:t>Pentoside</a:t>
            </a:r>
            <a:r>
              <a:rPr lang="en-US" sz="2800" dirty="0" smtClean="0">
                <a:latin typeface="Times New Roman" pitchFamily="18" charset="0"/>
                <a:cs typeface="Times New Roman" pitchFamily="18" charset="0"/>
              </a:rPr>
              <a:t>                  if pentose(</a:t>
            </a:r>
            <a:r>
              <a:rPr lang="en-US" sz="2800" dirty="0" err="1" smtClean="0">
                <a:latin typeface="Times New Roman" pitchFamily="18" charset="0"/>
                <a:cs typeface="Times New Roman" pitchFamily="18" charset="0"/>
              </a:rPr>
              <a:t>arabinose</a:t>
            </a:r>
            <a:r>
              <a:rPr lang="en-US" sz="2800" dirty="0" smtClean="0">
                <a:latin typeface="Times New Roman" pitchFamily="18" charset="0"/>
                <a:cs typeface="Times New Roman" pitchFamily="18" charset="0"/>
              </a:rPr>
              <a:t>) </a:t>
            </a:r>
          </a:p>
          <a:p>
            <a:pPr>
              <a:lnSpc>
                <a:spcPct val="150000"/>
              </a:lnSpc>
            </a:pPr>
            <a:r>
              <a:rPr lang="en-US" sz="2800" dirty="0" err="1" smtClean="0">
                <a:latin typeface="Times New Roman" pitchFamily="18" charset="0"/>
                <a:cs typeface="Times New Roman" pitchFamily="18" charset="0"/>
              </a:rPr>
              <a:t>Rhemnoside</a:t>
            </a:r>
            <a:r>
              <a:rPr lang="en-US" sz="2800" dirty="0" smtClean="0">
                <a:latin typeface="Times New Roman" pitchFamily="18" charset="0"/>
                <a:cs typeface="Times New Roman" pitchFamily="18" charset="0"/>
              </a:rPr>
              <a:t>                if </a:t>
            </a:r>
            <a:r>
              <a:rPr lang="en-US" sz="2800" dirty="0" err="1" smtClean="0">
                <a:latin typeface="Times New Roman" pitchFamily="18" charset="0"/>
                <a:cs typeface="Times New Roman" pitchFamily="18" charset="0"/>
              </a:rPr>
              <a:t>rhemose</a:t>
            </a:r>
            <a:r>
              <a:rPr lang="en-US" sz="2800" dirty="0" smtClean="0">
                <a:latin typeface="Times New Roman" pitchFamily="18" charset="0"/>
                <a:cs typeface="Times New Roman" pitchFamily="18" charset="0"/>
              </a:rPr>
              <a:t> present </a:t>
            </a:r>
          </a:p>
          <a:p>
            <a:pPr>
              <a:lnSpc>
                <a:spcPct val="150000"/>
              </a:lnSpc>
            </a:pPr>
            <a:r>
              <a:rPr lang="en-US" sz="2800" dirty="0" err="1" smtClean="0">
                <a:latin typeface="Times New Roman" pitchFamily="18" charset="0"/>
                <a:cs typeface="Times New Roman" pitchFamily="18" charset="0"/>
              </a:rPr>
              <a:t>Rhemnoglucoside</a:t>
            </a:r>
            <a:r>
              <a:rPr lang="en-US" sz="2800" dirty="0" smtClean="0">
                <a:latin typeface="Times New Roman" pitchFamily="18" charset="0"/>
                <a:cs typeface="Times New Roman" pitchFamily="18" charset="0"/>
              </a:rPr>
              <a:t>               if </a:t>
            </a:r>
            <a:r>
              <a:rPr lang="en-US" sz="2800" dirty="0" err="1" smtClean="0">
                <a:latin typeface="Times New Roman" pitchFamily="18" charset="0"/>
                <a:cs typeface="Times New Roman" pitchFamily="18" charset="0"/>
              </a:rPr>
              <a:t>rhemnose+glucose</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Cardiac glycoside               if </a:t>
            </a:r>
            <a:r>
              <a:rPr lang="en-US" sz="2800" dirty="0" err="1" smtClean="0">
                <a:latin typeface="Times New Roman" pitchFamily="18" charset="0"/>
                <a:cs typeface="Times New Roman" pitchFamily="18" charset="0"/>
              </a:rPr>
              <a:t>digitoxose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digitalose</a:t>
            </a:r>
            <a:r>
              <a:rPr lang="en-US" sz="2800" dirty="0" smtClean="0">
                <a:latin typeface="Times New Roman" pitchFamily="18" charset="0"/>
                <a:cs typeface="Times New Roman" pitchFamily="18" charset="0"/>
              </a:rPr>
              <a:t>, </a:t>
            </a:r>
          </a:p>
          <a:p>
            <a:pPr>
              <a:lnSpc>
                <a:spcPct val="150000"/>
              </a:lnSpc>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cymarose</a:t>
            </a:r>
            <a:r>
              <a:rPr lang="en-US" sz="2800" dirty="0" smtClean="0">
                <a:latin typeface="Times New Roman" pitchFamily="18" charset="0"/>
                <a:cs typeface="Times New Roman" pitchFamily="18" charset="0"/>
              </a:rPr>
              <a:t> present </a:t>
            </a:r>
            <a:endParaRPr lang="en-US" sz="2800" dirty="0">
              <a:latin typeface="Times New Roman" pitchFamily="18" charset="0"/>
              <a:cs typeface="Times New Roman" pitchFamily="18" charset="0"/>
            </a:endParaRPr>
          </a:p>
        </p:txBody>
      </p:sp>
      <p:sp>
        <p:nvSpPr>
          <p:cNvPr id="26" name="Right Arrow 25"/>
          <p:cNvSpPr/>
          <p:nvPr/>
        </p:nvSpPr>
        <p:spPr>
          <a:xfrm>
            <a:off x="2438400" y="2286000"/>
            <a:ext cx="1143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2286000" y="2895600"/>
            <a:ext cx="1143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590800" y="3581400"/>
            <a:ext cx="1143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3352800" y="4191000"/>
            <a:ext cx="1143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3352800" y="4800600"/>
            <a:ext cx="1143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71691"/>
            <a:ext cx="8610600" cy="6186309"/>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	Secondary plant metabolites are numerous chemical compounds produced by the plant cell through metabolic pathways derived from the primary metabolic pathways. The concept of secondary metabolite was first defined by Albrecht Kossel, Nobel Prize winner for physiology or medicine in 1910.</a:t>
            </a:r>
          </a:p>
          <a:p>
            <a:pPr algn="just">
              <a:lnSpc>
                <a:spcPct val="150000"/>
              </a:lnSpc>
            </a:pPr>
            <a:r>
              <a:rPr lang="en-US" sz="2400" dirty="0" smtClean="0"/>
              <a:t>	Secondary metabolites have shown to possess various biological effects, which provide the scientific base for the use of herbs in the traditional medicine in many ancient communities. They have been described as antibiotic, antifungal and antiviral and therefore are able to protect plants from pathogens</a:t>
            </a:r>
            <a:endParaRPr lang="en-US" sz="2400" dirty="0">
              <a:latin typeface="Times New Roman" pitchFamily="18" charset="0"/>
              <a:cs typeface="Times New Roman" pitchFamily="18" charset="0"/>
            </a:endParaRPr>
          </a:p>
        </p:txBody>
      </p:sp>
      <p:sp>
        <p:nvSpPr>
          <p:cNvPr id="3" name="Rectangle 2"/>
          <p:cNvSpPr/>
          <p:nvPr/>
        </p:nvSpPr>
        <p:spPr>
          <a:xfrm>
            <a:off x="304800" y="177225"/>
            <a:ext cx="5254965" cy="584775"/>
          </a:xfrm>
          <a:prstGeom prst="rect">
            <a:avLst/>
          </a:prstGeom>
        </p:spPr>
        <p:txBody>
          <a:bodyPr wrap="none">
            <a:spAutoFit/>
          </a:bodyPr>
          <a:lstStyle/>
          <a:p>
            <a:r>
              <a:rPr lang="en-US" sz="3200" b="1" dirty="0" smtClean="0">
                <a:solidFill>
                  <a:srgbClr val="FF9933"/>
                </a:solidFill>
                <a:latin typeface="Times New Roman" pitchFamily="18" charset="0"/>
                <a:cs typeface="Times New Roman" pitchFamily="18" charset="0"/>
              </a:rPr>
              <a:t>Secondary plant metabolites </a:t>
            </a:r>
            <a:endParaRPr lang="en-US" sz="3200" b="1" dirty="0">
              <a:solidFill>
                <a:srgbClr val="FF993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33400" y="304800"/>
            <a:ext cx="6934200" cy="566181"/>
          </a:xfrm>
          <a:prstGeom prst="rect">
            <a:avLst/>
          </a:prstGeom>
        </p:spPr>
        <p:txBody>
          <a:bodyPr vert="horz" wrap="square" lIns="0" tIns="12065" rIns="0" bIns="0" rtlCol="0">
            <a:spAutoFit/>
          </a:bodyPr>
          <a:lstStyle/>
          <a:p>
            <a:pPr marL="12700">
              <a:lnSpc>
                <a:spcPct val="100000"/>
              </a:lnSpc>
              <a:spcBef>
                <a:spcPts val="95"/>
              </a:spcBef>
            </a:pPr>
            <a:r>
              <a:rPr lang="en-US" sz="3600" spc="-5" dirty="0" smtClean="0"/>
              <a:t>Based on </a:t>
            </a:r>
            <a:r>
              <a:rPr lang="en-US" sz="3600" dirty="0" smtClean="0"/>
              <a:t>therapeutic</a:t>
            </a:r>
            <a:r>
              <a:rPr lang="en-US" sz="3600" spc="-65" dirty="0" smtClean="0"/>
              <a:t> </a:t>
            </a:r>
            <a:r>
              <a:rPr lang="en-US" sz="3600" spc="-5" dirty="0" smtClean="0"/>
              <a:t>action</a:t>
            </a:r>
            <a:endParaRPr sz="3600" spc="-5" dirty="0"/>
          </a:p>
        </p:txBody>
      </p:sp>
      <p:sp>
        <p:nvSpPr>
          <p:cNvPr id="25" name="Rectangle 24"/>
          <p:cNvSpPr/>
          <p:nvPr/>
        </p:nvSpPr>
        <p:spPr>
          <a:xfrm>
            <a:off x="457200" y="1066800"/>
            <a:ext cx="8153400" cy="3892861"/>
          </a:xfrm>
          <a:prstGeom prst="rect">
            <a:avLst/>
          </a:prstGeom>
        </p:spPr>
        <p:txBody>
          <a:bodyPr wrap="square">
            <a:spAutoFit/>
          </a:bodyPr>
          <a:lstStyle/>
          <a:p>
            <a:pPr>
              <a:lnSpc>
                <a:spcPct val="150000"/>
              </a:lnSpc>
            </a:pPr>
            <a:r>
              <a:rPr lang="en-US" sz="2800" dirty="0" err="1" smtClean="0">
                <a:latin typeface="Times New Roman" pitchFamily="18" charset="0"/>
                <a:cs typeface="Times New Roman" pitchFamily="18" charset="0"/>
              </a:rPr>
              <a:t>Cardiotonic</a:t>
            </a:r>
            <a:r>
              <a:rPr lang="en-US" sz="2800" dirty="0" smtClean="0">
                <a:latin typeface="Times New Roman" pitchFamily="18" charset="0"/>
                <a:cs typeface="Times New Roman" pitchFamily="18" charset="0"/>
              </a:rPr>
              <a:t> glycoside : Digitalis, </a:t>
            </a:r>
            <a:r>
              <a:rPr lang="en-US" sz="2800" dirty="0" err="1" smtClean="0">
                <a:latin typeface="Times New Roman" pitchFamily="18" charset="0"/>
                <a:cs typeface="Times New Roman" pitchFamily="18" charset="0"/>
              </a:rPr>
              <a:t>Strophanthus</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Laxative : </a:t>
            </a:r>
            <a:r>
              <a:rPr lang="en-US" sz="2800" dirty="0" err="1" smtClean="0">
                <a:latin typeface="Times New Roman" pitchFamily="18" charset="0"/>
                <a:cs typeface="Times New Roman" pitchFamily="18" charset="0"/>
              </a:rPr>
              <a:t>Seena</a:t>
            </a:r>
            <a:r>
              <a:rPr lang="en-US" sz="2800" dirty="0" smtClean="0">
                <a:latin typeface="Times New Roman" pitchFamily="18" charset="0"/>
                <a:cs typeface="Times New Roman" pitchFamily="18" charset="0"/>
              </a:rPr>
              <a:t>, Cascara,  Aloe </a:t>
            </a:r>
          </a:p>
          <a:p>
            <a:pPr>
              <a:lnSpc>
                <a:spcPct val="150000"/>
              </a:lnSpc>
            </a:pPr>
            <a:r>
              <a:rPr lang="en-US" sz="2800" dirty="0" smtClean="0">
                <a:latin typeface="Times New Roman" pitchFamily="18" charset="0"/>
                <a:cs typeface="Times New Roman" pitchFamily="18" charset="0"/>
              </a:rPr>
              <a:t>Anti ulcer : </a:t>
            </a:r>
            <a:r>
              <a:rPr lang="en-US" sz="2800" dirty="0" err="1" smtClean="0">
                <a:latin typeface="Times New Roman" pitchFamily="18" charset="0"/>
                <a:cs typeface="Times New Roman" pitchFamily="18" charset="0"/>
              </a:rPr>
              <a:t>Liquorice</a:t>
            </a:r>
            <a:endParaRPr lang="en-US"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Anti-inflammatory : </a:t>
            </a:r>
            <a:r>
              <a:rPr lang="en-US" sz="2800" dirty="0" err="1" smtClean="0">
                <a:latin typeface="Times New Roman" pitchFamily="18" charset="0"/>
                <a:cs typeface="Times New Roman" pitchFamily="18" charset="0"/>
              </a:rPr>
              <a:t>Dioscorea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Liquorice</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Expectorant : </a:t>
            </a:r>
            <a:r>
              <a:rPr lang="en-US" sz="2800" dirty="0" err="1" smtClean="0">
                <a:latin typeface="Times New Roman" pitchFamily="18" charset="0"/>
                <a:cs typeface="Times New Roman" pitchFamily="18" charset="0"/>
              </a:rPr>
              <a:t>Quillaia</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Liquorice</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Brain tonic : Ginseng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6555641"/>
          </a:xfrm>
          <a:prstGeom prst="rect">
            <a:avLst/>
          </a:prstGeom>
        </p:spPr>
        <p:txBody>
          <a:bodyPr wrap="square">
            <a:spAutoFit/>
          </a:bodyPr>
          <a:lstStyle/>
          <a:p>
            <a:pPr>
              <a:lnSpc>
                <a:spcPct val="150000"/>
              </a:lnSpc>
            </a:pPr>
            <a:r>
              <a:rPr lang="en-US" sz="2800" b="1" dirty="0" smtClean="0">
                <a:latin typeface="Times New Roman" pitchFamily="18" charset="0"/>
                <a:cs typeface="Times New Roman" pitchFamily="18" charset="0"/>
              </a:rPr>
              <a:t>Based on </a:t>
            </a:r>
            <a:r>
              <a:rPr lang="en-US" sz="2800" b="1" dirty="0" err="1" smtClean="0">
                <a:latin typeface="Times New Roman" pitchFamily="18" charset="0"/>
                <a:cs typeface="Times New Roman" pitchFamily="18" charset="0"/>
              </a:rPr>
              <a:t>glycosidic</a:t>
            </a:r>
            <a:r>
              <a:rPr lang="en-US" sz="2800" b="1" dirty="0" smtClean="0">
                <a:latin typeface="Times New Roman" pitchFamily="18" charset="0"/>
                <a:cs typeface="Times New Roman" pitchFamily="18" charset="0"/>
              </a:rPr>
              <a:t> linkage</a:t>
            </a:r>
          </a:p>
          <a:p>
            <a:pPr>
              <a:lnSpc>
                <a:spcPct val="150000"/>
              </a:lnSpc>
            </a:pPr>
            <a:r>
              <a:rPr lang="en-US" sz="2800" dirty="0" smtClean="0">
                <a:latin typeface="Times New Roman" pitchFamily="18" charset="0"/>
                <a:cs typeface="Times New Roman" pitchFamily="18" charset="0"/>
              </a:rPr>
              <a:t>Classified as per the linkage formed between </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&amp; </a:t>
            </a: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 part. </a:t>
            </a:r>
          </a:p>
          <a:p>
            <a:pPr marL="514350" indent="-514350">
              <a:lnSpc>
                <a:spcPct val="150000"/>
              </a:lnSpc>
              <a:buAutoNum type="arabicParenR"/>
            </a:pPr>
            <a:r>
              <a:rPr lang="en-US" sz="2800" dirty="0" smtClean="0">
                <a:latin typeface="Times New Roman" pitchFamily="18" charset="0"/>
                <a:cs typeface="Times New Roman" pitchFamily="18" charset="0"/>
              </a:rPr>
              <a:t>C-glycoside In this glycoside sugar is directly attach to carbon atom. </a:t>
            </a:r>
          </a:p>
          <a:p>
            <a:pPr marL="514350" indent="-514350">
              <a:lnSpc>
                <a:spcPct val="150000"/>
              </a:lnSpc>
            </a:pP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 –OH+HC-</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-C- aglycon+H2O This glycoside not </a:t>
            </a:r>
            <a:r>
              <a:rPr lang="en-US" sz="2800" dirty="0" err="1" smtClean="0">
                <a:latin typeface="Times New Roman" pitchFamily="18" charset="0"/>
                <a:cs typeface="Times New Roman" pitchFamily="18" charset="0"/>
              </a:rPr>
              <a:t>hydrolyse</a:t>
            </a:r>
            <a:r>
              <a:rPr lang="en-US" sz="2800" dirty="0" smtClean="0">
                <a:latin typeface="Times New Roman" pitchFamily="18" charset="0"/>
                <a:cs typeface="Times New Roman" pitchFamily="18" charset="0"/>
              </a:rPr>
              <a:t> by heating with acids /</a:t>
            </a:r>
            <a:r>
              <a:rPr lang="en-US" sz="2800" dirty="0" err="1" smtClean="0">
                <a:latin typeface="Times New Roman" pitchFamily="18" charset="0"/>
                <a:cs typeface="Times New Roman" pitchFamily="18" charset="0"/>
              </a:rPr>
              <a:t>alkalies</a:t>
            </a:r>
            <a:r>
              <a:rPr lang="en-US" sz="2800" dirty="0" smtClean="0">
                <a:latin typeface="Times New Roman" pitchFamily="18" charset="0"/>
                <a:cs typeface="Times New Roman" pitchFamily="18" charset="0"/>
              </a:rPr>
              <a:t> but </a:t>
            </a:r>
            <a:r>
              <a:rPr lang="en-US" sz="2800" dirty="0" err="1" smtClean="0">
                <a:latin typeface="Times New Roman" pitchFamily="18" charset="0"/>
                <a:cs typeface="Times New Roman" pitchFamily="18" charset="0"/>
              </a:rPr>
              <a:t>hydrolyse</a:t>
            </a:r>
            <a:r>
              <a:rPr lang="en-US" sz="2800" dirty="0" smtClean="0">
                <a:latin typeface="Times New Roman" pitchFamily="18" charset="0"/>
                <a:cs typeface="Times New Roman" pitchFamily="18" charset="0"/>
              </a:rPr>
              <a:t> with FeCl3 </a:t>
            </a:r>
          </a:p>
          <a:p>
            <a:pPr marL="514350" indent="-514350">
              <a:lnSpc>
                <a:spcPct val="150000"/>
              </a:lnSpc>
            </a:pPr>
            <a:r>
              <a:rPr lang="en-US" sz="2800" dirty="0" smtClean="0">
                <a:latin typeface="Times New Roman" pitchFamily="18" charset="0"/>
                <a:cs typeface="Times New Roman" pitchFamily="18" charset="0"/>
              </a:rPr>
              <a:t>e.g. </a:t>
            </a:r>
            <a:r>
              <a:rPr lang="en-US" sz="2800" dirty="0" err="1" smtClean="0">
                <a:latin typeface="Times New Roman" pitchFamily="18" charset="0"/>
                <a:cs typeface="Times New Roman" pitchFamily="18" charset="0"/>
              </a:rPr>
              <a:t>Anthraquinone</a:t>
            </a:r>
            <a:r>
              <a:rPr lang="en-US" sz="2800" dirty="0" smtClean="0">
                <a:latin typeface="Times New Roman" pitchFamily="18" charset="0"/>
                <a:cs typeface="Times New Roman" pitchFamily="18" charset="0"/>
              </a:rPr>
              <a:t> glycoside such as </a:t>
            </a:r>
            <a:r>
              <a:rPr lang="en-US" sz="2800" dirty="0" err="1" smtClean="0">
                <a:latin typeface="Times New Roman" pitchFamily="18" charset="0"/>
                <a:cs typeface="Times New Roman" pitchFamily="18" charset="0"/>
              </a:rPr>
              <a:t>cascaroside</a:t>
            </a:r>
            <a:r>
              <a:rPr lang="en-US" sz="2800" dirty="0" smtClean="0">
                <a:latin typeface="Times New Roman" pitchFamily="18" charset="0"/>
                <a:cs typeface="Times New Roman" pitchFamily="18" charset="0"/>
              </a:rPr>
              <a:t> from cascara </a:t>
            </a:r>
            <a:r>
              <a:rPr lang="en-US" sz="2800" dirty="0" err="1" smtClean="0">
                <a:latin typeface="Times New Roman" pitchFamily="18" charset="0"/>
                <a:cs typeface="Times New Roman" pitchFamily="18" charset="0"/>
              </a:rPr>
              <a:t>Aloin</a:t>
            </a:r>
            <a:r>
              <a:rPr lang="en-US" sz="2800" dirty="0" smtClean="0">
                <a:latin typeface="Times New Roman" pitchFamily="18" charset="0"/>
                <a:cs typeface="Times New Roman" pitchFamily="18" charset="0"/>
              </a:rPr>
              <a:t> from aloe </a:t>
            </a:r>
            <a:endParaRPr lang="en-US" sz="2800" dirty="0">
              <a:latin typeface="Times New Roman" pitchFamily="18" charset="0"/>
              <a:cs typeface="Times New Roman" pitchFamily="18" charset="0"/>
            </a:endParaRPr>
          </a:p>
        </p:txBody>
      </p:sp>
      <p:sp>
        <p:nvSpPr>
          <p:cNvPr id="3" name="Right Arrow 2"/>
          <p:cNvSpPr/>
          <p:nvPr/>
        </p:nvSpPr>
        <p:spPr>
          <a:xfrm>
            <a:off x="4419600" y="38100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28"/>
          <p:cNvSpPr txBox="1"/>
          <p:nvPr/>
        </p:nvSpPr>
        <p:spPr>
          <a:xfrm>
            <a:off x="228600" y="914400"/>
            <a:ext cx="8915400" cy="4546758"/>
          </a:xfrm>
          <a:prstGeom prst="rect">
            <a:avLst/>
          </a:prstGeom>
        </p:spPr>
        <p:txBody>
          <a:bodyPr vert="horz" wrap="square" lIns="0" tIns="12065" rIns="0" bIns="0" rtlCol="0">
            <a:spAutoFit/>
          </a:bodyPr>
          <a:lstStyle/>
          <a:p>
            <a:pPr marL="745490" algn="just">
              <a:lnSpc>
                <a:spcPct val="150000"/>
              </a:lnSpc>
              <a:spcBef>
                <a:spcPts val="95"/>
              </a:spcBef>
            </a:pPr>
            <a:r>
              <a:rPr lang="en-US" sz="2800" spc="-5" dirty="0" smtClean="0">
                <a:latin typeface="Times New Roman"/>
                <a:cs typeface="Times New Roman"/>
              </a:rPr>
              <a:t>In this type glycoside, sugar is combined with phenol</a:t>
            </a:r>
            <a:r>
              <a:rPr lang="en-US" sz="2800" spc="30" dirty="0" smtClean="0">
                <a:latin typeface="Times New Roman"/>
                <a:cs typeface="Times New Roman"/>
              </a:rPr>
              <a:t> </a:t>
            </a:r>
          </a:p>
          <a:p>
            <a:pPr marL="745490" algn="just">
              <a:lnSpc>
                <a:spcPct val="150000"/>
              </a:lnSpc>
              <a:spcBef>
                <a:spcPts val="95"/>
              </a:spcBef>
            </a:pPr>
            <a:r>
              <a:rPr lang="en-US" sz="2800" spc="-5" dirty="0" smtClean="0">
                <a:latin typeface="Times New Roman"/>
                <a:cs typeface="Times New Roman"/>
              </a:rPr>
              <a:t>Or –OH </a:t>
            </a:r>
            <a:r>
              <a:rPr lang="en-US" sz="2800" dirty="0" smtClean="0">
                <a:latin typeface="Times New Roman"/>
                <a:cs typeface="Times New Roman"/>
              </a:rPr>
              <a:t>group </a:t>
            </a:r>
            <a:r>
              <a:rPr lang="en-US" sz="2800" spc="-5" dirty="0" smtClean="0">
                <a:latin typeface="Times New Roman"/>
                <a:cs typeface="Times New Roman"/>
              </a:rPr>
              <a:t>of</a:t>
            </a:r>
            <a:r>
              <a:rPr lang="en-US" sz="2800" spc="-10" dirty="0" smtClean="0">
                <a:latin typeface="Times New Roman"/>
                <a:cs typeface="Times New Roman"/>
              </a:rPr>
              <a:t> </a:t>
            </a:r>
            <a:r>
              <a:rPr lang="en-US" sz="2800" spc="-5" dirty="0" err="1" smtClean="0">
                <a:latin typeface="Times New Roman"/>
                <a:cs typeface="Times New Roman"/>
              </a:rPr>
              <a:t>aglycon</a:t>
            </a:r>
            <a:r>
              <a:rPr lang="en-US" sz="2800" spc="-5" dirty="0" smtClean="0">
                <a:latin typeface="Times New Roman"/>
                <a:cs typeface="Times New Roman"/>
              </a:rPr>
              <a:t>.</a:t>
            </a:r>
            <a:endParaRPr lang="en-US" sz="3950" dirty="0" smtClean="0">
              <a:latin typeface="Times New Roman"/>
              <a:cs typeface="Times New Roman"/>
            </a:endParaRPr>
          </a:p>
          <a:p>
            <a:pPr marL="165100" marR="913765" indent="-76200" algn="just">
              <a:lnSpc>
                <a:spcPct val="150000"/>
              </a:lnSpc>
              <a:spcBef>
                <a:spcPts val="5"/>
              </a:spcBef>
              <a:tabLst>
                <a:tab pos="6313805" algn="l"/>
              </a:tabLst>
            </a:pPr>
            <a:r>
              <a:rPr lang="en-US" sz="2400" spc="-5" dirty="0" err="1" smtClean="0">
                <a:latin typeface="Times New Roman"/>
                <a:cs typeface="Times New Roman"/>
              </a:rPr>
              <a:t>Glyco</a:t>
            </a:r>
            <a:r>
              <a:rPr lang="en-US" sz="2400" spc="10" dirty="0" err="1" smtClean="0">
                <a:latin typeface="Times New Roman"/>
                <a:cs typeface="Times New Roman"/>
              </a:rPr>
              <a:t>n</a:t>
            </a:r>
            <a:r>
              <a:rPr lang="en-US" sz="2400" spc="-5" dirty="0" smtClean="0">
                <a:latin typeface="Times New Roman"/>
                <a:cs typeface="Times New Roman"/>
              </a:rPr>
              <a:t>-OH + OH</a:t>
            </a:r>
            <a:r>
              <a:rPr lang="en-US" sz="2400" dirty="0" smtClean="0">
                <a:latin typeface="Times New Roman"/>
                <a:cs typeface="Times New Roman"/>
              </a:rPr>
              <a:t>-</a:t>
            </a:r>
            <a:r>
              <a:rPr lang="en-US" sz="2400" spc="-5" dirty="0" err="1" smtClean="0">
                <a:latin typeface="Times New Roman"/>
                <a:cs typeface="Times New Roman"/>
              </a:rPr>
              <a:t>Agl</a:t>
            </a:r>
            <a:r>
              <a:rPr lang="en-US" sz="2400" dirty="0" err="1" smtClean="0">
                <a:latin typeface="Times New Roman"/>
                <a:cs typeface="Times New Roman"/>
              </a:rPr>
              <a:t>y</a:t>
            </a:r>
            <a:r>
              <a:rPr lang="en-US" sz="2400" spc="-5" dirty="0" err="1" smtClean="0">
                <a:latin typeface="Times New Roman"/>
                <a:cs typeface="Times New Roman"/>
              </a:rPr>
              <a:t>con</a:t>
            </a:r>
            <a:r>
              <a:rPr lang="en-US" sz="2400" spc="-5" dirty="0">
                <a:latin typeface="Times New Roman"/>
                <a:cs typeface="Times New Roman"/>
              </a:rPr>
              <a:t> </a:t>
            </a:r>
            <a:r>
              <a:rPr lang="en-US" sz="2400" spc="-5" dirty="0" smtClean="0">
                <a:latin typeface="Times New Roman"/>
                <a:cs typeface="Times New Roman"/>
              </a:rPr>
              <a:t>                </a:t>
            </a:r>
            <a:r>
              <a:rPr lang="en-US" sz="2400" spc="-15" dirty="0" err="1" smtClean="0">
                <a:latin typeface="Times New Roman"/>
                <a:cs typeface="Times New Roman"/>
              </a:rPr>
              <a:t>G</a:t>
            </a:r>
            <a:r>
              <a:rPr lang="en-US" sz="2400" spc="-5" dirty="0" err="1" smtClean="0">
                <a:latin typeface="Times New Roman"/>
                <a:cs typeface="Times New Roman"/>
              </a:rPr>
              <a:t>l</a:t>
            </a:r>
            <a:r>
              <a:rPr lang="en-US" sz="2400" dirty="0" err="1" smtClean="0">
                <a:latin typeface="Times New Roman"/>
                <a:cs typeface="Times New Roman"/>
              </a:rPr>
              <a:t>y</a:t>
            </a:r>
            <a:r>
              <a:rPr lang="en-US" sz="2400" spc="-5" dirty="0" err="1" smtClean="0">
                <a:latin typeface="Times New Roman"/>
                <a:cs typeface="Times New Roman"/>
              </a:rPr>
              <a:t>co</a:t>
            </a:r>
            <a:r>
              <a:rPr lang="en-US" sz="2400" spc="20" dirty="0" err="1" smtClean="0">
                <a:latin typeface="Times New Roman"/>
                <a:cs typeface="Times New Roman"/>
              </a:rPr>
              <a:t>n</a:t>
            </a:r>
            <a:r>
              <a:rPr lang="en-US" sz="2400" spc="-5" dirty="0" smtClean="0">
                <a:latin typeface="Times New Roman"/>
                <a:cs typeface="Times New Roman"/>
              </a:rPr>
              <a:t>-</a:t>
            </a:r>
            <a:r>
              <a:rPr lang="en-US" sz="2400" spc="-10" dirty="0" smtClean="0">
                <a:latin typeface="Times New Roman"/>
                <a:cs typeface="Times New Roman"/>
              </a:rPr>
              <a:t>O</a:t>
            </a:r>
            <a:r>
              <a:rPr lang="en-US" sz="2400" spc="-5" dirty="0" smtClean="0">
                <a:latin typeface="Times New Roman"/>
                <a:cs typeface="Times New Roman"/>
              </a:rPr>
              <a:t>-  Aglycon+H</a:t>
            </a:r>
            <a:r>
              <a:rPr lang="en-US" sz="2400" spc="-7" baseline="-21021" dirty="0" smtClean="0">
                <a:latin typeface="Times New Roman"/>
                <a:cs typeface="Times New Roman"/>
              </a:rPr>
              <a:t>2</a:t>
            </a:r>
            <a:r>
              <a:rPr lang="en-US" sz="2400" spc="-5" dirty="0" smtClean="0">
                <a:latin typeface="Times New Roman"/>
                <a:cs typeface="Times New Roman"/>
              </a:rPr>
              <a:t>O</a:t>
            </a:r>
            <a:endParaRPr lang="en-US" sz="2800" spc="-5" dirty="0" smtClean="0">
              <a:latin typeface="Times New Roman"/>
              <a:cs typeface="Times New Roman"/>
            </a:endParaRPr>
          </a:p>
          <a:p>
            <a:pPr marL="165100" marR="913765" indent="-76200" algn="just">
              <a:lnSpc>
                <a:spcPct val="150000"/>
              </a:lnSpc>
              <a:spcBef>
                <a:spcPts val="5"/>
              </a:spcBef>
              <a:tabLst>
                <a:tab pos="6313805" algn="l"/>
              </a:tabLst>
            </a:pPr>
            <a:r>
              <a:rPr lang="en-US" sz="2800" spc="-5" dirty="0" smtClean="0">
                <a:latin typeface="Times New Roman"/>
                <a:cs typeface="Times New Roman"/>
              </a:rPr>
              <a:t>They hydrolyzed by treatment with acid or alkali into  </a:t>
            </a:r>
            <a:r>
              <a:rPr lang="en-US" sz="2800" spc="-5" dirty="0" err="1" smtClean="0">
                <a:latin typeface="Times New Roman"/>
                <a:cs typeface="Times New Roman"/>
              </a:rPr>
              <a:t>aglycon</a:t>
            </a:r>
            <a:r>
              <a:rPr lang="en-US" sz="2800" spc="-5" dirty="0" smtClean="0">
                <a:latin typeface="Times New Roman"/>
                <a:cs typeface="Times New Roman"/>
              </a:rPr>
              <a:t> &amp;</a:t>
            </a:r>
            <a:r>
              <a:rPr lang="en-US" sz="2800" spc="-15" dirty="0" smtClean="0">
                <a:latin typeface="Times New Roman"/>
                <a:cs typeface="Times New Roman"/>
              </a:rPr>
              <a:t> </a:t>
            </a:r>
            <a:r>
              <a:rPr lang="en-US" sz="2800" spc="-30" dirty="0" smtClean="0">
                <a:latin typeface="Times New Roman"/>
                <a:cs typeface="Times New Roman"/>
              </a:rPr>
              <a:t>sugar.</a:t>
            </a:r>
            <a:endParaRPr lang="en-US" sz="2800" dirty="0" smtClean="0">
              <a:latin typeface="Times New Roman"/>
              <a:cs typeface="Times New Roman"/>
            </a:endParaRPr>
          </a:p>
          <a:p>
            <a:pPr marL="1510665" algn="just">
              <a:lnSpc>
                <a:spcPct val="150000"/>
              </a:lnSpc>
              <a:spcBef>
                <a:spcPts val="600"/>
              </a:spcBef>
            </a:pPr>
            <a:r>
              <a:rPr lang="en-US" sz="2800" spc="-5" dirty="0" smtClean="0">
                <a:latin typeface="Times New Roman"/>
                <a:cs typeface="Times New Roman"/>
              </a:rPr>
              <a:t>e.g.</a:t>
            </a:r>
            <a:r>
              <a:rPr lang="en-US" sz="2800" dirty="0" smtClean="0">
                <a:latin typeface="Times New Roman"/>
                <a:cs typeface="Times New Roman"/>
              </a:rPr>
              <a:t> </a:t>
            </a:r>
            <a:r>
              <a:rPr lang="en-US" sz="2800" spc="-5" dirty="0" err="1" smtClean="0">
                <a:latin typeface="Times New Roman"/>
                <a:cs typeface="Times New Roman"/>
              </a:rPr>
              <a:t>Seena</a:t>
            </a:r>
            <a:r>
              <a:rPr lang="en-US" sz="2800" spc="-5" dirty="0" smtClean="0">
                <a:latin typeface="Times New Roman"/>
                <a:cs typeface="Times New Roman"/>
              </a:rPr>
              <a:t>, Rhubarb</a:t>
            </a:r>
            <a:endParaRPr lang="en-US" sz="2800" dirty="0" smtClean="0">
              <a:latin typeface="Times New Roman"/>
              <a:cs typeface="Times New Roman"/>
            </a:endParaRPr>
          </a:p>
          <a:p>
            <a:pPr marL="745490" algn="just">
              <a:lnSpc>
                <a:spcPct val="150000"/>
              </a:lnSpc>
              <a:spcBef>
                <a:spcPts val="95"/>
              </a:spcBef>
            </a:pPr>
            <a:endParaRPr sz="2800">
              <a:latin typeface="Times New Roman"/>
              <a:cs typeface="Times New Roman"/>
            </a:endParaRPr>
          </a:p>
        </p:txBody>
      </p:sp>
      <p:sp>
        <p:nvSpPr>
          <p:cNvPr id="29" name="object 29"/>
          <p:cNvSpPr/>
          <p:nvPr/>
        </p:nvSpPr>
        <p:spPr>
          <a:xfrm>
            <a:off x="3733800" y="2590800"/>
            <a:ext cx="1066800" cy="45719"/>
          </a:xfrm>
          <a:custGeom>
            <a:avLst/>
            <a:gdLst/>
            <a:ahLst/>
            <a:cxnLst/>
            <a:rect l="l" t="t" r="r" b="b"/>
            <a:pathLst>
              <a:path w="1752600" h="76200">
                <a:moveTo>
                  <a:pt x="1676400" y="0"/>
                </a:moveTo>
                <a:lnTo>
                  <a:pt x="1676400" y="76200"/>
                </a:lnTo>
                <a:lnTo>
                  <a:pt x="1739900" y="44450"/>
                </a:lnTo>
                <a:lnTo>
                  <a:pt x="1689100" y="44450"/>
                </a:lnTo>
                <a:lnTo>
                  <a:pt x="1689100" y="31750"/>
                </a:lnTo>
                <a:lnTo>
                  <a:pt x="1739900" y="31750"/>
                </a:lnTo>
                <a:lnTo>
                  <a:pt x="1676400" y="0"/>
                </a:lnTo>
                <a:close/>
              </a:path>
              <a:path w="1752600" h="76200">
                <a:moveTo>
                  <a:pt x="1676400" y="31750"/>
                </a:moveTo>
                <a:lnTo>
                  <a:pt x="0" y="31750"/>
                </a:lnTo>
                <a:lnTo>
                  <a:pt x="0" y="44450"/>
                </a:lnTo>
                <a:lnTo>
                  <a:pt x="1676400" y="44450"/>
                </a:lnTo>
                <a:lnTo>
                  <a:pt x="1676400" y="31750"/>
                </a:lnTo>
                <a:close/>
              </a:path>
              <a:path w="1752600" h="76200">
                <a:moveTo>
                  <a:pt x="1739900" y="31750"/>
                </a:moveTo>
                <a:lnTo>
                  <a:pt x="1689100" y="31750"/>
                </a:lnTo>
                <a:lnTo>
                  <a:pt x="1689100" y="44450"/>
                </a:lnTo>
                <a:lnTo>
                  <a:pt x="1739900" y="44450"/>
                </a:lnTo>
                <a:lnTo>
                  <a:pt x="1752600" y="38100"/>
                </a:lnTo>
                <a:lnTo>
                  <a:pt x="1739900" y="31750"/>
                </a:lnTo>
                <a:close/>
              </a:path>
            </a:pathLst>
          </a:custGeom>
          <a:solidFill>
            <a:srgbClr val="000000"/>
          </a:solidFill>
        </p:spPr>
        <p:txBody>
          <a:bodyPr wrap="square" lIns="0" tIns="0" rIns="0" bIns="0" rtlCol="0"/>
          <a:lstStyle/>
          <a:p>
            <a:endParaRPr/>
          </a:p>
        </p:txBody>
      </p:sp>
      <p:sp>
        <p:nvSpPr>
          <p:cNvPr id="30" name="Rectangle 29"/>
          <p:cNvSpPr/>
          <p:nvPr/>
        </p:nvSpPr>
        <p:spPr>
          <a:xfrm>
            <a:off x="457200" y="304800"/>
            <a:ext cx="2355132" cy="523220"/>
          </a:xfrm>
          <a:prstGeom prst="rect">
            <a:avLst/>
          </a:prstGeom>
        </p:spPr>
        <p:txBody>
          <a:bodyPr wrap="none">
            <a:spAutoFit/>
          </a:bodyPr>
          <a:lstStyle/>
          <a:p>
            <a:r>
              <a:rPr lang="en-US" sz="2800" b="1" dirty="0" smtClean="0">
                <a:latin typeface="Times New Roman" pitchFamily="18" charset="0"/>
                <a:cs typeface="Times New Roman" pitchFamily="18" charset="0"/>
              </a:rPr>
              <a:t>2)</a:t>
            </a:r>
            <a:r>
              <a:rPr lang="en-US" sz="2800" b="1" spc="-45" dirty="0" smtClean="0">
                <a:latin typeface="Times New Roman" pitchFamily="18" charset="0"/>
                <a:cs typeface="Times New Roman" pitchFamily="18" charset="0"/>
              </a:rPr>
              <a:t> </a:t>
            </a:r>
            <a:r>
              <a:rPr lang="en-US" sz="2800" b="1" spc="-5" dirty="0" smtClean="0">
                <a:latin typeface="Times New Roman" pitchFamily="18" charset="0"/>
                <a:cs typeface="Times New Roman" pitchFamily="18" charset="0"/>
              </a:rPr>
              <a:t>O-glycoside</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52400" y="-152400"/>
            <a:ext cx="8839200" cy="7201972"/>
          </a:xfrm>
          <a:prstGeom prst="rect">
            <a:avLst/>
          </a:prstGeom>
        </p:spPr>
        <p:txBody>
          <a:bodyPr wrap="square">
            <a:spAutoFit/>
          </a:bodyPr>
          <a:lstStyle/>
          <a:p>
            <a:pPr>
              <a:lnSpc>
                <a:spcPct val="150000"/>
              </a:lnSpc>
            </a:pPr>
            <a:r>
              <a:rPr lang="en-US" sz="2800" b="1" dirty="0" smtClean="0">
                <a:latin typeface="Times New Roman" pitchFamily="18" charset="0"/>
                <a:cs typeface="Times New Roman" pitchFamily="18" charset="0"/>
              </a:rPr>
              <a:t>3) S-glycoside </a:t>
            </a:r>
          </a:p>
          <a:p>
            <a:pPr>
              <a:lnSpc>
                <a:spcPct val="150000"/>
              </a:lnSpc>
            </a:pPr>
            <a:r>
              <a:rPr lang="en-US" sz="2800" dirty="0" smtClean="0">
                <a:latin typeface="Times New Roman" pitchFamily="18" charset="0"/>
                <a:cs typeface="Times New Roman" pitchFamily="18" charset="0"/>
              </a:rPr>
              <a:t>In this ‘S’ from –SH group of </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is combined with sugar containing –OH group. </a:t>
            </a:r>
          </a:p>
          <a:p>
            <a:pPr>
              <a:lnSpc>
                <a:spcPct val="150000"/>
              </a:lnSpc>
            </a:pP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-OH+HS-</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-S- Aglycon+H2O </a:t>
            </a:r>
          </a:p>
          <a:p>
            <a:pPr>
              <a:lnSpc>
                <a:spcPct val="150000"/>
              </a:lnSpc>
            </a:pPr>
            <a:r>
              <a:rPr lang="en-US" sz="2800" dirty="0" smtClean="0">
                <a:latin typeface="Times New Roman" pitchFamily="18" charset="0"/>
                <a:cs typeface="Times New Roman" pitchFamily="18" charset="0"/>
              </a:rPr>
              <a:t>e.g. </a:t>
            </a:r>
            <a:r>
              <a:rPr lang="en-US" sz="2800" dirty="0" err="1" smtClean="0">
                <a:latin typeface="Times New Roman" pitchFamily="18" charset="0"/>
                <a:cs typeface="Times New Roman" pitchFamily="18" charset="0"/>
              </a:rPr>
              <a:t>Isothiocynate</a:t>
            </a:r>
            <a:r>
              <a:rPr lang="en-US" sz="2800" dirty="0" smtClean="0">
                <a:latin typeface="Times New Roman" pitchFamily="18" charset="0"/>
                <a:cs typeface="Times New Roman" pitchFamily="18" charset="0"/>
              </a:rPr>
              <a:t> glycosides such as </a:t>
            </a:r>
            <a:r>
              <a:rPr lang="en-US" sz="2800" dirty="0" err="1" smtClean="0">
                <a:latin typeface="Times New Roman" pitchFamily="18" charset="0"/>
                <a:cs typeface="Times New Roman" pitchFamily="18" charset="0"/>
              </a:rPr>
              <a:t>sinigrin</a:t>
            </a:r>
            <a:r>
              <a:rPr lang="en-US" sz="2800" dirty="0" smtClean="0">
                <a:latin typeface="Times New Roman" pitchFamily="18" charset="0"/>
                <a:cs typeface="Times New Roman" pitchFamily="18" charset="0"/>
              </a:rPr>
              <a:t> from Black mustard </a:t>
            </a:r>
          </a:p>
          <a:p>
            <a:pPr>
              <a:lnSpc>
                <a:spcPct val="150000"/>
              </a:lnSpc>
            </a:pPr>
            <a:r>
              <a:rPr lang="en-US" sz="2800" b="1" dirty="0" smtClean="0">
                <a:latin typeface="Times New Roman" pitchFamily="18" charset="0"/>
                <a:cs typeface="Times New Roman" pitchFamily="18" charset="0"/>
              </a:rPr>
              <a:t>4) N-glycoside </a:t>
            </a:r>
          </a:p>
          <a:p>
            <a:pPr>
              <a:lnSpc>
                <a:spcPct val="150000"/>
              </a:lnSpc>
            </a:pPr>
            <a:r>
              <a:rPr lang="en-US" sz="2800" dirty="0" smtClean="0">
                <a:latin typeface="Times New Roman" pitchFamily="18" charset="0"/>
                <a:cs typeface="Times New Roman" pitchFamily="18" charset="0"/>
              </a:rPr>
              <a:t>In this glycoside ‘N’ from –NH group of </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is attached to sugar containing –OH group. </a:t>
            </a:r>
          </a:p>
          <a:p>
            <a:pPr>
              <a:lnSpc>
                <a:spcPct val="150000"/>
              </a:lnSpc>
            </a:pP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-OH +HN-</a:t>
            </a: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Glycon</a:t>
            </a:r>
            <a:r>
              <a:rPr lang="en-US" sz="2800" dirty="0" smtClean="0">
                <a:latin typeface="Times New Roman" pitchFamily="18" charset="0"/>
                <a:cs typeface="Times New Roman" pitchFamily="18" charset="0"/>
              </a:rPr>
              <a:t>-N- Aglycon+H2O </a:t>
            </a:r>
          </a:p>
          <a:p>
            <a:pPr>
              <a:lnSpc>
                <a:spcPct val="150000"/>
              </a:lnSpc>
            </a:pPr>
            <a:r>
              <a:rPr lang="en-US" sz="2800" dirty="0" smtClean="0">
                <a:latin typeface="Times New Roman" pitchFamily="18" charset="0"/>
                <a:cs typeface="Times New Roman" pitchFamily="18" charset="0"/>
              </a:rPr>
              <a:t>e.g. Nucleosides &amp; Some enzyme </a:t>
            </a:r>
            <a:endParaRPr lang="en-US" sz="2800" dirty="0">
              <a:latin typeface="Times New Roman" pitchFamily="18" charset="0"/>
              <a:cs typeface="Times New Roman" pitchFamily="18" charset="0"/>
            </a:endParaRPr>
          </a:p>
        </p:txBody>
      </p:sp>
      <p:sp>
        <p:nvSpPr>
          <p:cNvPr id="16" name="Right Arrow 15"/>
          <p:cNvSpPr/>
          <p:nvPr/>
        </p:nvSpPr>
        <p:spPr>
          <a:xfrm>
            <a:off x="4114800" y="21336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267200" y="60198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6555641"/>
          </a:xfrm>
          <a:prstGeom prst="rect">
            <a:avLst/>
          </a:prstGeom>
        </p:spPr>
        <p:txBody>
          <a:bodyPr wrap="square">
            <a:spAutoFit/>
          </a:bodyPr>
          <a:lstStyle/>
          <a:p>
            <a:r>
              <a:rPr lang="en-US" sz="2800" b="1" dirty="0" smtClean="0">
                <a:latin typeface="Times New Roman" pitchFamily="18" charset="0"/>
                <a:cs typeface="Times New Roman" pitchFamily="18" charset="0"/>
              </a:rPr>
              <a:t>Based on chemical nature of </a:t>
            </a:r>
            <a:r>
              <a:rPr lang="en-US" sz="2800" b="1" dirty="0" err="1" smtClean="0">
                <a:latin typeface="Times New Roman" pitchFamily="18" charset="0"/>
                <a:cs typeface="Times New Roman" pitchFamily="18" charset="0"/>
              </a:rPr>
              <a:t>aglycon</a:t>
            </a:r>
            <a:r>
              <a:rPr lang="en-US" sz="2800" b="1" dirty="0" smtClean="0">
                <a:latin typeface="Times New Roman" pitchFamily="18" charset="0"/>
                <a:cs typeface="Times New Roman" pitchFamily="18" charset="0"/>
              </a:rPr>
              <a:t> </a:t>
            </a:r>
          </a:p>
          <a:p>
            <a:pPr marL="514350" indent="-514350">
              <a:buAutoNum type="arabicParenR"/>
            </a:pPr>
            <a:r>
              <a:rPr lang="en-US" sz="2800" b="1" i="1" dirty="0" err="1" smtClean="0">
                <a:solidFill>
                  <a:srgbClr val="009900"/>
                </a:solidFill>
                <a:latin typeface="Times New Roman" pitchFamily="18" charset="0"/>
                <a:cs typeface="Times New Roman" pitchFamily="18" charset="0"/>
              </a:rPr>
              <a:t>Anthracene</a:t>
            </a:r>
            <a:r>
              <a:rPr lang="en-US" sz="2800" b="1" i="1" dirty="0" smtClean="0">
                <a:solidFill>
                  <a:srgbClr val="009900"/>
                </a:solidFill>
                <a:latin typeface="Times New Roman" pitchFamily="18" charset="0"/>
                <a:cs typeface="Times New Roman" pitchFamily="18" charset="0"/>
              </a:rPr>
              <a:t> glycosides </a:t>
            </a:r>
          </a:p>
          <a:p>
            <a:pPr marL="514350" indent="-514350"/>
            <a:r>
              <a:rPr lang="en-US" sz="2800" dirty="0" smtClean="0">
                <a:latin typeface="Times New Roman" pitchFamily="18" charset="0"/>
                <a:cs typeface="Times New Roman" pitchFamily="18" charset="0"/>
              </a:rPr>
              <a:t>e.g. </a:t>
            </a:r>
            <a:r>
              <a:rPr lang="en-US" sz="2800" dirty="0" err="1" smtClean="0">
                <a:latin typeface="Times New Roman" pitchFamily="18" charset="0"/>
                <a:cs typeface="Times New Roman" pitchFamily="18" charset="0"/>
              </a:rPr>
              <a:t>Seena</a:t>
            </a:r>
            <a:r>
              <a:rPr lang="en-US" sz="2800" dirty="0" smtClean="0">
                <a:latin typeface="Times New Roman" pitchFamily="18" charset="0"/>
                <a:cs typeface="Times New Roman" pitchFamily="18" charset="0"/>
              </a:rPr>
              <a:t>, Aloe, Rhubarb, Cascara </a:t>
            </a:r>
          </a:p>
          <a:p>
            <a:pPr marL="514350" indent="-514350"/>
            <a:r>
              <a:rPr lang="en-US" sz="2800" dirty="0" smtClean="0">
                <a:latin typeface="Times New Roman" pitchFamily="18" charset="0"/>
                <a:cs typeface="Times New Roman" pitchFamily="18" charset="0"/>
              </a:rPr>
              <a:t>Specific test: </a:t>
            </a:r>
          </a:p>
          <a:p>
            <a:pPr marL="514350" indent="-514350">
              <a:buAutoNum type="alphaLcParenR"/>
            </a:pPr>
            <a:r>
              <a:rPr lang="en-US" sz="2800" b="1" dirty="0" err="1" smtClean="0">
                <a:latin typeface="Times New Roman" pitchFamily="18" charset="0"/>
                <a:cs typeface="Times New Roman" pitchFamily="18" charset="0"/>
              </a:rPr>
              <a:t>Brontrager’s</a:t>
            </a:r>
            <a:r>
              <a:rPr lang="en-US" sz="2800" b="1" dirty="0" smtClean="0">
                <a:latin typeface="Times New Roman" pitchFamily="18" charset="0"/>
                <a:cs typeface="Times New Roman" pitchFamily="18" charset="0"/>
              </a:rPr>
              <a:t> test: </a:t>
            </a:r>
          </a:p>
          <a:p>
            <a:pPr marL="514350" indent="-514350" algn="ctr"/>
            <a:r>
              <a:rPr lang="en-US" sz="2800" dirty="0" smtClean="0">
                <a:latin typeface="Times New Roman" pitchFamily="18" charset="0"/>
                <a:cs typeface="Times New Roman" pitchFamily="18" charset="0"/>
              </a:rPr>
              <a:t>Power drug </a:t>
            </a:r>
          </a:p>
          <a:p>
            <a:pPr marL="514350" indent="-514350" algn="ctr"/>
            <a:r>
              <a:rPr lang="en-US" sz="2800" dirty="0" smtClean="0">
                <a:latin typeface="Times New Roman" pitchFamily="18" charset="0"/>
                <a:cs typeface="Times New Roman" pitchFamily="18" charset="0"/>
              </a:rPr>
              <a:t>+ </a:t>
            </a:r>
          </a:p>
          <a:p>
            <a:pPr marL="514350" indent="-514350" algn="ctr"/>
            <a:r>
              <a:rPr lang="en-US" sz="2800" dirty="0" smtClean="0">
                <a:latin typeface="Times New Roman" pitchFamily="18" charset="0"/>
                <a:cs typeface="Times New Roman" pitchFamily="18" charset="0"/>
              </a:rPr>
              <a:t>Extracted with water </a:t>
            </a:r>
          </a:p>
          <a:p>
            <a:pPr marL="514350" indent="-514350" algn="ctr"/>
            <a:r>
              <a:rPr lang="en-US" sz="2800" dirty="0" smtClean="0">
                <a:latin typeface="Times New Roman" pitchFamily="18" charset="0"/>
                <a:cs typeface="Times New Roman" pitchFamily="18" charset="0"/>
              </a:rPr>
              <a:t>+</a:t>
            </a:r>
          </a:p>
          <a:p>
            <a:pPr marL="514350" indent="-514350" algn="ctr"/>
            <a:r>
              <a:rPr lang="en-US" sz="2800" dirty="0" smtClean="0">
                <a:latin typeface="Times New Roman" pitchFamily="18" charset="0"/>
                <a:cs typeface="Times New Roman" pitchFamily="18" charset="0"/>
              </a:rPr>
              <a:t> Filtered extract </a:t>
            </a:r>
          </a:p>
          <a:p>
            <a:pPr marL="514350" indent="-514350" algn="ctr"/>
            <a:r>
              <a:rPr lang="en-US" sz="2800" dirty="0" smtClean="0">
                <a:latin typeface="Times New Roman" pitchFamily="18" charset="0"/>
                <a:cs typeface="Times New Roman" pitchFamily="18" charset="0"/>
              </a:rPr>
              <a:t>+ </a:t>
            </a:r>
          </a:p>
          <a:p>
            <a:pPr marL="514350" indent="-514350" algn="ctr"/>
            <a:r>
              <a:rPr lang="en-US" sz="2800" dirty="0" smtClean="0">
                <a:latin typeface="Times New Roman" pitchFamily="18" charset="0"/>
                <a:cs typeface="Times New Roman" pitchFamily="18" charset="0"/>
              </a:rPr>
              <a:t>Made alkaline with caustic soda or ammonia </a:t>
            </a:r>
          </a:p>
          <a:p>
            <a:pPr marL="514350" indent="-514350" algn="ctr"/>
            <a:endParaRPr lang="en-US" sz="2800" dirty="0">
              <a:latin typeface="Times New Roman" pitchFamily="18" charset="0"/>
              <a:cs typeface="Times New Roman" pitchFamily="18" charset="0"/>
            </a:endParaRPr>
          </a:p>
          <a:p>
            <a:pPr marL="514350" indent="-514350" algn="ctr"/>
            <a:endParaRPr lang="en-US" sz="2800" dirty="0" smtClean="0">
              <a:latin typeface="Times New Roman" pitchFamily="18" charset="0"/>
              <a:cs typeface="Times New Roman" pitchFamily="18" charset="0"/>
            </a:endParaRPr>
          </a:p>
          <a:p>
            <a:pPr marL="514350" indent="-514350" algn="ctr"/>
            <a:r>
              <a:rPr lang="en-US" sz="2800" dirty="0" smtClean="0">
                <a:latin typeface="Times New Roman" pitchFamily="18" charset="0"/>
                <a:cs typeface="Times New Roman" pitchFamily="18" charset="0"/>
              </a:rPr>
              <a:t>Aqueous layer show </a:t>
            </a:r>
            <a:r>
              <a:rPr lang="en-US" sz="2800" dirty="0" smtClean="0">
                <a:solidFill>
                  <a:srgbClr val="FF3399"/>
                </a:solidFill>
                <a:latin typeface="Times New Roman" pitchFamily="18" charset="0"/>
                <a:cs typeface="Times New Roman" pitchFamily="18" charset="0"/>
              </a:rPr>
              <a:t>pink</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red</a:t>
            </a:r>
            <a:r>
              <a:rPr lang="en-US" sz="2800" dirty="0" smtClean="0">
                <a:latin typeface="Times New Roman" pitchFamily="18" charset="0"/>
                <a:cs typeface="Times New Roman" pitchFamily="18" charset="0"/>
              </a:rPr>
              <a:t> or </a:t>
            </a:r>
            <a:r>
              <a:rPr lang="en-US" sz="2800" dirty="0" smtClean="0">
                <a:solidFill>
                  <a:srgbClr val="9966FF"/>
                </a:solidFill>
                <a:latin typeface="Times New Roman" pitchFamily="18" charset="0"/>
                <a:cs typeface="Times New Roman" pitchFamily="18" charset="0"/>
              </a:rPr>
              <a:t>violet</a:t>
            </a:r>
            <a:r>
              <a:rPr lang="en-US" sz="2800" dirty="0" smtClean="0">
                <a:latin typeface="Times New Roman" pitchFamily="18" charset="0"/>
                <a:cs typeface="Times New Roman" pitchFamily="18" charset="0"/>
              </a:rPr>
              <a:t> color </a:t>
            </a:r>
            <a:endParaRPr lang="en-US" sz="2800" dirty="0">
              <a:latin typeface="Times New Roman" pitchFamily="18" charset="0"/>
              <a:cs typeface="Times New Roman" pitchFamily="18" charset="0"/>
            </a:endParaRPr>
          </a:p>
        </p:txBody>
      </p:sp>
      <p:sp>
        <p:nvSpPr>
          <p:cNvPr id="3" name="Down Arrow 2"/>
          <p:cNvSpPr/>
          <p:nvPr/>
        </p:nvSpPr>
        <p:spPr>
          <a:xfrm>
            <a:off x="4572000" y="54102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909310"/>
          </a:xfrm>
          <a:prstGeom prst="rect">
            <a:avLst/>
          </a:prstGeom>
        </p:spPr>
        <p:txBody>
          <a:bodyPr wrap="square">
            <a:spAutoFit/>
          </a:bodyPr>
          <a:lstStyle/>
          <a:p>
            <a:pPr algn="just">
              <a:lnSpc>
                <a:spcPct val="150000"/>
              </a:lnSpc>
            </a:pPr>
            <a:r>
              <a:rPr lang="en-US" sz="2800" b="1" i="1" dirty="0" smtClean="0">
                <a:solidFill>
                  <a:srgbClr val="009900"/>
                </a:solidFill>
                <a:latin typeface="Times New Roman" pitchFamily="18" charset="0"/>
                <a:cs typeface="Times New Roman" pitchFamily="18" charset="0"/>
              </a:rPr>
              <a:t>2) Sterol or cardiac glycoside </a:t>
            </a:r>
          </a:p>
          <a:p>
            <a:pPr algn="just">
              <a:lnSpc>
                <a:spcPct val="150000"/>
              </a:lnSpc>
            </a:pPr>
            <a:r>
              <a:rPr lang="en-US" sz="2800" dirty="0" err="1" smtClean="0">
                <a:latin typeface="Times New Roman" pitchFamily="18" charset="0"/>
                <a:cs typeface="Times New Roman" pitchFamily="18" charset="0"/>
              </a:rPr>
              <a:t>Aglycon</a:t>
            </a:r>
            <a:r>
              <a:rPr lang="en-US" sz="2800" dirty="0" smtClean="0">
                <a:latin typeface="Times New Roman" pitchFamily="18" charset="0"/>
                <a:cs typeface="Times New Roman" pitchFamily="18" charset="0"/>
              </a:rPr>
              <a:t> part of this glycosides are steroidal moiety.</a:t>
            </a:r>
          </a:p>
          <a:p>
            <a:pPr algn="just">
              <a:lnSpc>
                <a:spcPct val="150000"/>
              </a:lnSpc>
            </a:pPr>
            <a:r>
              <a:rPr lang="en-US" sz="2800" dirty="0" smtClean="0">
                <a:latin typeface="Times New Roman" pitchFamily="18" charset="0"/>
                <a:cs typeface="Times New Roman" pitchFamily="18" charset="0"/>
              </a:rPr>
              <a:t>They are either C23 or C24 due to either five or six </a:t>
            </a:r>
            <a:r>
              <a:rPr lang="en-US" sz="2800" dirty="0" err="1" smtClean="0">
                <a:latin typeface="Times New Roman" pitchFamily="18" charset="0"/>
                <a:cs typeface="Times New Roman" pitchFamily="18" charset="0"/>
              </a:rPr>
              <a:t>membered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lactone</a:t>
            </a:r>
            <a:r>
              <a:rPr lang="en-US" sz="2800" dirty="0" smtClean="0">
                <a:latin typeface="Times New Roman" pitchFamily="18" charset="0"/>
                <a:cs typeface="Times New Roman" pitchFamily="18" charset="0"/>
              </a:rPr>
              <a:t> ring respectively. </a:t>
            </a:r>
          </a:p>
          <a:p>
            <a:pPr algn="just">
              <a:lnSpc>
                <a:spcPct val="150000"/>
              </a:lnSpc>
            </a:pPr>
            <a:r>
              <a:rPr lang="en-US" sz="2800" dirty="0" smtClean="0">
                <a:latin typeface="Times New Roman" pitchFamily="18" charset="0"/>
                <a:cs typeface="Times New Roman" pitchFamily="18" charset="0"/>
              </a:rPr>
              <a:t>Two type of cardiac glycoside :</a:t>
            </a:r>
          </a:p>
          <a:p>
            <a:pPr marL="514350" indent="-514350" algn="just">
              <a:lnSpc>
                <a:spcPct val="150000"/>
              </a:lnSpc>
              <a:buAutoNum type="alphaLcParenR"/>
            </a:pPr>
            <a:r>
              <a:rPr lang="en-US" sz="2800" dirty="0" err="1" smtClean="0">
                <a:latin typeface="Times New Roman" pitchFamily="18" charset="0"/>
                <a:cs typeface="Times New Roman" pitchFamily="18" charset="0"/>
              </a:rPr>
              <a:t>Cardinolides</a:t>
            </a:r>
            <a:r>
              <a:rPr lang="en-US" sz="2800" dirty="0" smtClean="0">
                <a:latin typeface="Times New Roman" pitchFamily="18" charset="0"/>
                <a:cs typeface="Times New Roman" pitchFamily="18" charset="0"/>
              </a:rPr>
              <a:t> </a:t>
            </a:r>
          </a:p>
          <a:p>
            <a:pPr marL="514350" indent="-514350" algn="just">
              <a:lnSpc>
                <a:spcPct val="150000"/>
              </a:lnSpc>
            </a:pPr>
            <a:r>
              <a:rPr lang="en-US" sz="2800" dirty="0" smtClean="0">
                <a:latin typeface="Times New Roman" pitchFamily="18" charset="0"/>
                <a:cs typeface="Times New Roman" pitchFamily="18" charset="0"/>
              </a:rPr>
              <a:t>e.g. </a:t>
            </a:r>
            <a:r>
              <a:rPr lang="en-US" sz="2800" dirty="0" err="1" smtClean="0">
                <a:latin typeface="Times New Roman" pitchFamily="18" charset="0"/>
                <a:cs typeface="Times New Roman" pitchFamily="18" charset="0"/>
              </a:rPr>
              <a:t>Strophanthus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Thevatia</a:t>
            </a:r>
            <a:r>
              <a:rPr lang="en-US" sz="2800" dirty="0" smtClean="0">
                <a:latin typeface="Times New Roman" pitchFamily="18" charset="0"/>
                <a:cs typeface="Times New Roman" pitchFamily="18" charset="0"/>
              </a:rPr>
              <a:t>, Digitalis </a:t>
            </a:r>
          </a:p>
          <a:p>
            <a:pPr marL="514350" indent="-514350" algn="just">
              <a:lnSpc>
                <a:spcPct val="150000"/>
              </a:lnSpc>
            </a:pPr>
            <a:r>
              <a:rPr lang="en-US" sz="2800" dirty="0" smtClean="0">
                <a:latin typeface="Times New Roman" pitchFamily="18" charset="0"/>
                <a:cs typeface="Times New Roman" pitchFamily="18" charset="0"/>
              </a:rPr>
              <a:t>b) </a:t>
            </a:r>
            <a:r>
              <a:rPr lang="en-US" sz="2800" dirty="0" err="1" smtClean="0">
                <a:latin typeface="Times New Roman" pitchFamily="18" charset="0"/>
                <a:cs typeface="Times New Roman" pitchFamily="18" charset="0"/>
              </a:rPr>
              <a:t>Bufadinolides</a:t>
            </a:r>
            <a:r>
              <a:rPr lang="en-US" sz="2800" dirty="0" smtClean="0">
                <a:latin typeface="Times New Roman" pitchFamily="18" charset="0"/>
                <a:cs typeface="Times New Roman" pitchFamily="18" charset="0"/>
              </a:rPr>
              <a:t> </a:t>
            </a:r>
          </a:p>
          <a:p>
            <a:pPr marL="514350" indent="-514350" algn="just">
              <a:lnSpc>
                <a:spcPct val="150000"/>
              </a:lnSpc>
            </a:pPr>
            <a:r>
              <a:rPr lang="en-US" sz="2800" dirty="0" smtClean="0">
                <a:latin typeface="Times New Roman" pitchFamily="18" charset="0"/>
                <a:cs typeface="Times New Roman" pitchFamily="18" charset="0"/>
              </a:rPr>
              <a:t>e.g. </a:t>
            </a:r>
            <a:r>
              <a:rPr lang="en-US" sz="2800" dirty="0" err="1" smtClean="0">
                <a:latin typeface="Times New Roman" pitchFamily="18" charset="0"/>
                <a:cs typeface="Times New Roman" pitchFamily="18" charset="0"/>
              </a:rPr>
              <a:t>Squill</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555641"/>
          </a:xfrm>
          <a:prstGeom prst="rect">
            <a:avLst/>
          </a:prstGeom>
        </p:spPr>
        <p:txBody>
          <a:bodyPr wrap="square">
            <a:spAutoFit/>
          </a:bodyPr>
          <a:lstStyle/>
          <a:p>
            <a:pPr algn="just"/>
            <a:r>
              <a:rPr lang="en-US" sz="2800" dirty="0" smtClean="0">
                <a:latin typeface="Times New Roman" pitchFamily="18" charset="0"/>
                <a:cs typeface="Times New Roman" pitchFamily="18" charset="0"/>
              </a:rPr>
              <a:t>Specific tests:</a:t>
            </a:r>
          </a:p>
          <a:p>
            <a:pPr algn="just"/>
            <a:r>
              <a:rPr lang="en-US" sz="2800" dirty="0" smtClean="0">
                <a:latin typeface="Times New Roman" pitchFamily="18" charset="0"/>
                <a:cs typeface="Times New Roman" pitchFamily="18" charset="0"/>
              </a:rPr>
              <a:t> </a:t>
            </a:r>
            <a:r>
              <a:rPr lang="en-US" sz="2800" b="1" dirty="0" smtClean="0">
                <a:solidFill>
                  <a:srgbClr val="CC0066"/>
                </a:solidFill>
                <a:latin typeface="Times New Roman" pitchFamily="18" charset="0"/>
                <a:cs typeface="Times New Roman" pitchFamily="18" charset="0"/>
              </a:rPr>
              <a:t>a) </a:t>
            </a:r>
            <a:r>
              <a:rPr lang="en-US" sz="2800" b="1" dirty="0" err="1" smtClean="0">
                <a:solidFill>
                  <a:srgbClr val="CC0066"/>
                </a:solidFill>
                <a:latin typeface="Times New Roman" pitchFamily="18" charset="0"/>
                <a:cs typeface="Times New Roman" pitchFamily="18" charset="0"/>
              </a:rPr>
              <a:t>Cardinolides</a:t>
            </a:r>
            <a:r>
              <a:rPr lang="en-US" sz="2800" b="1" dirty="0" smtClean="0">
                <a:solidFill>
                  <a:srgbClr val="CC0066"/>
                </a:solidFill>
                <a:latin typeface="Times New Roman" pitchFamily="18" charset="0"/>
                <a:cs typeface="Times New Roman" pitchFamily="18" charset="0"/>
              </a:rPr>
              <a:t>: </a:t>
            </a:r>
          </a:p>
          <a:p>
            <a:pPr marL="514350" indent="-514350" algn="just">
              <a:buAutoNum type="arabicParenR"/>
            </a:pPr>
            <a:r>
              <a:rPr lang="en-US" sz="2800" b="1" dirty="0" err="1" smtClean="0">
                <a:latin typeface="Times New Roman" pitchFamily="18" charset="0"/>
                <a:cs typeface="Times New Roman" pitchFamily="18" charset="0"/>
              </a:rPr>
              <a:t>Baljet</a:t>
            </a:r>
            <a:r>
              <a:rPr lang="en-US" sz="2800" b="1" dirty="0" smtClean="0">
                <a:latin typeface="Times New Roman" pitchFamily="18" charset="0"/>
                <a:cs typeface="Times New Roman" pitchFamily="18" charset="0"/>
              </a:rPr>
              <a:t> test:</a:t>
            </a:r>
          </a:p>
          <a:p>
            <a:pPr marL="514350" indent="-514350" algn="just"/>
            <a:r>
              <a:rPr lang="en-US" sz="2800" dirty="0" smtClean="0">
                <a:latin typeface="Times New Roman" pitchFamily="18" charset="0"/>
                <a:cs typeface="Times New Roman" pitchFamily="18" charset="0"/>
              </a:rPr>
              <a:t>   Powered drug + Na-</a:t>
            </a:r>
            <a:r>
              <a:rPr lang="en-US" sz="2800" dirty="0" err="1" smtClean="0">
                <a:latin typeface="Times New Roman" pitchFamily="18" charset="0"/>
                <a:cs typeface="Times New Roman" pitchFamily="18" charset="0"/>
              </a:rPr>
              <a:t>picrate</a:t>
            </a:r>
            <a:r>
              <a:rPr lang="en-US" sz="2800" dirty="0" smtClean="0">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Yellow</a:t>
            </a:r>
            <a:r>
              <a:rPr lang="en-US" sz="2800" dirty="0" smtClean="0">
                <a:latin typeface="Times New Roman" pitchFamily="18" charset="0"/>
                <a:cs typeface="Times New Roman" pitchFamily="18" charset="0"/>
              </a:rPr>
              <a:t> to </a:t>
            </a:r>
            <a:r>
              <a:rPr lang="en-US" sz="2800" dirty="0" smtClean="0">
                <a:solidFill>
                  <a:srgbClr val="FF6600"/>
                </a:solidFill>
                <a:latin typeface="Times New Roman" pitchFamily="18" charset="0"/>
                <a:cs typeface="Times New Roman" pitchFamily="18" charset="0"/>
              </a:rPr>
              <a:t>orange</a:t>
            </a:r>
            <a:r>
              <a:rPr lang="en-US" sz="2800" dirty="0" smtClean="0">
                <a:latin typeface="Times New Roman" pitchFamily="18" charset="0"/>
                <a:cs typeface="Times New Roman" pitchFamily="18" charset="0"/>
              </a:rPr>
              <a:t> color</a:t>
            </a:r>
          </a:p>
          <a:p>
            <a:pPr marL="514350" indent="-514350" algn="just"/>
            <a:r>
              <a:rPr lang="en-US" sz="2800" b="1" dirty="0" smtClean="0">
                <a:latin typeface="Times New Roman" pitchFamily="18" charset="0"/>
                <a:cs typeface="Times New Roman" pitchFamily="18" charset="0"/>
              </a:rPr>
              <a:t>2) Legal test:</a:t>
            </a:r>
          </a:p>
          <a:p>
            <a:pPr marL="514350" indent="-514350" algn="ctr"/>
            <a:r>
              <a:rPr lang="en-US" sz="2800" dirty="0" smtClean="0">
                <a:latin typeface="Times New Roman" pitchFamily="18" charset="0"/>
                <a:cs typeface="Times New Roman" pitchFamily="18" charset="0"/>
              </a:rPr>
              <a:t> Powder   +  pyridine</a:t>
            </a:r>
          </a:p>
          <a:p>
            <a:pPr marL="514350" indent="-514350" algn="ctr"/>
            <a:r>
              <a:rPr lang="en-US" sz="2800" dirty="0" smtClean="0">
                <a:latin typeface="Times New Roman" pitchFamily="18" charset="0"/>
                <a:cs typeface="Times New Roman" pitchFamily="18" charset="0"/>
              </a:rPr>
              <a:t> + </a:t>
            </a:r>
          </a:p>
          <a:p>
            <a:pPr marL="514350" indent="-514350" algn="ctr"/>
            <a:r>
              <a:rPr lang="en-US" sz="2800" dirty="0" smtClean="0">
                <a:latin typeface="Times New Roman" pitchFamily="18" charset="0"/>
                <a:cs typeface="Times New Roman" pitchFamily="18" charset="0"/>
              </a:rPr>
              <a:t> Na-</a:t>
            </a:r>
            <a:r>
              <a:rPr lang="en-US" sz="2800" dirty="0" err="1" smtClean="0">
                <a:latin typeface="Times New Roman" pitchFamily="18" charset="0"/>
                <a:cs typeface="Times New Roman" pitchFamily="18" charset="0"/>
              </a:rPr>
              <a:t>nitroprusside</a:t>
            </a:r>
            <a:endParaRPr lang="en-US" sz="2800" dirty="0" smtClean="0">
              <a:latin typeface="Times New Roman" pitchFamily="18" charset="0"/>
              <a:cs typeface="Times New Roman" pitchFamily="18" charset="0"/>
            </a:endParaRPr>
          </a:p>
          <a:p>
            <a:pPr marL="514350" indent="-514350" algn="ctr"/>
            <a:r>
              <a:rPr lang="en-US" sz="2800" dirty="0" smtClean="0">
                <a:latin typeface="Times New Roman" pitchFamily="18" charset="0"/>
                <a:cs typeface="Times New Roman" pitchFamily="18" charset="0"/>
              </a:rPr>
              <a:t> + </a:t>
            </a:r>
          </a:p>
          <a:p>
            <a:pPr marL="514350" indent="-514350" algn="ctr"/>
            <a:r>
              <a:rPr lang="en-US" sz="2800" dirty="0" smtClean="0">
                <a:latin typeface="Times New Roman" pitchFamily="18" charset="0"/>
                <a:cs typeface="Times New Roman" pitchFamily="18" charset="0"/>
              </a:rPr>
              <a:t>Shake &amp; filter</a:t>
            </a:r>
          </a:p>
          <a:p>
            <a:pPr marL="514350" indent="-514350" algn="ctr"/>
            <a:r>
              <a:rPr lang="en-US" sz="2800" dirty="0" smtClean="0">
                <a:latin typeface="Times New Roman" pitchFamily="18" charset="0"/>
                <a:cs typeface="Times New Roman" pitchFamily="18" charset="0"/>
              </a:rPr>
              <a:t> +</a:t>
            </a:r>
          </a:p>
          <a:p>
            <a:pPr marL="514350" indent="-514350" algn="ctr"/>
            <a:r>
              <a:rPr lang="en-US" sz="2800" dirty="0" smtClean="0">
                <a:latin typeface="Times New Roman" pitchFamily="18" charset="0"/>
                <a:cs typeface="Times New Roman" pitchFamily="18" charset="0"/>
              </a:rPr>
              <a:t> Filtrate make alkaline </a:t>
            </a:r>
          </a:p>
          <a:p>
            <a:pPr marL="514350" indent="-514350" algn="ctr"/>
            <a:endParaRPr lang="en-US" sz="2800" dirty="0" smtClean="0">
              <a:latin typeface="Times New Roman" pitchFamily="18" charset="0"/>
              <a:cs typeface="Times New Roman" pitchFamily="18" charset="0"/>
            </a:endParaRPr>
          </a:p>
          <a:p>
            <a:pPr marL="514350" indent="-514350" algn="ctr"/>
            <a:endParaRPr lang="en-US" sz="2800" dirty="0" smtClean="0">
              <a:latin typeface="Times New Roman" pitchFamily="18" charset="0"/>
              <a:cs typeface="Times New Roman" pitchFamily="18" charset="0"/>
            </a:endParaRPr>
          </a:p>
          <a:p>
            <a:pPr marL="514350" indent="-514350" algn="ctr"/>
            <a:r>
              <a:rPr lang="en-US" sz="2800" dirty="0" smtClean="0">
                <a:solidFill>
                  <a:srgbClr val="FF3399"/>
                </a:solidFill>
                <a:latin typeface="Times New Roman" pitchFamily="18" charset="0"/>
                <a:cs typeface="Times New Roman" pitchFamily="18" charset="0"/>
              </a:rPr>
              <a:t>Pink</a:t>
            </a:r>
            <a:r>
              <a:rPr lang="en-US" sz="2800" dirty="0" smtClean="0">
                <a:latin typeface="Times New Roman" pitchFamily="18" charset="0"/>
                <a:cs typeface="Times New Roman" pitchFamily="18" charset="0"/>
              </a:rPr>
              <a:t> </a:t>
            </a:r>
            <a:r>
              <a:rPr lang="en-US" sz="2800" dirty="0" smtClean="0">
                <a:solidFill>
                  <a:srgbClr val="FF0066"/>
                </a:solidFill>
                <a:latin typeface="Times New Roman" pitchFamily="18" charset="0"/>
                <a:cs typeface="Times New Roman" pitchFamily="18" charset="0"/>
              </a:rPr>
              <a:t>t</a:t>
            </a:r>
            <a:r>
              <a:rPr lang="en-US" sz="2800" dirty="0" smtClean="0">
                <a:solidFill>
                  <a:srgbClr val="FF0000"/>
                </a:solidFill>
                <a:latin typeface="Times New Roman" pitchFamily="18" charset="0"/>
                <a:cs typeface="Times New Roman" pitchFamily="18" charset="0"/>
              </a:rPr>
              <a:t>o</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red</a:t>
            </a:r>
            <a:r>
              <a:rPr lang="en-US" sz="2800" dirty="0" smtClean="0">
                <a:latin typeface="Times New Roman" pitchFamily="18" charset="0"/>
                <a:cs typeface="Times New Roman" pitchFamily="18" charset="0"/>
              </a:rPr>
              <a:t> color</a:t>
            </a:r>
          </a:p>
        </p:txBody>
      </p:sp>
      <p:cxnSp>
        <p:nvCxnSpPr>
          <p:cNvPr id="5" name="Straight Arrow Connector 4"/>
          <p:cNvCxnSpPr/>
          <p:nvPr/>
        </p:nvCxnSpPr>
        <p:spPr>
          <a:xfrm>
            <a:off x="4419600" y="15986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Down Arrow 6"/>
          <p:cNvSpPr/>
          <p:nvPr/>
        </p:nvSpPr>
        <p:spPr>
          <a:xfrm>
            <a:off x="4495800" y="5257800"/>
            <a:ext cx="304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534400" cy="7109639"/>
          </a:xfrm>
          <a:prstGeom prst="rect">
            <a:avLst/>
          </a:prstGeom>
        </p:spPr>
        <p:txBody>
          <a:bodyPr wrap="square">
            <a:spAutoFit/>
          </a:bodyPr>
          <a:lstStyle/>
          <a:p>
            <a:pPr marL="514350" indent="-514350" algn="just"/>
            <a:r>
              <a:rPr lang="en-US" sz="2400" b="1" dirty="0" smtClean="0">
                <a:solidFill>
                  <a:srgbClr val="CC0066"/>
                </a:solidFill>
                <a:latin typeface="Times New Roman" pitchFamily="18" charset="0"/>
                <a:cs typeface="Times New Roman" pitchFamily="18" charset="0"/>
              </a:rPr>
              <a:t>b) </a:t>
            </a:r>
            <a:r>
              <a:rPr lang="en-US" sz="2400" b="1" dirty="0" err="1" smtClean="0">
                <a:solidFill>
                  <a:srgbClr val="CC0066"/>
                </a:solidFill>
                <a:latin typeface="Times New Roman" pitchFamily="18" charset="0"/>
                <a:cs typeface="Times New Roman" pitchFamily="18" charset="0"/>
              </a:rPr>
              <a:t>Bufadinolides</a:t>
            </a:r>
            <a:r>
              <a:rPr lang="en-US" sz="2400" b="1" dirty="0" smtClean="0">
                <a:solidFill>
                  <a:srgbClr val="CC0066"/>
                </a:solidFill>
                <a:latin typeface="Times New Roman" pitchFamily="18" charset="0"/>
                <a:cs typeface="Times New Roman" pitchFamily="18" charset="0"/>
              </a:rPr>
              <a:t>: </a:t>
            </a:r>
          </a:p>
          <a:p>
            <a:pPr marL="514350" indent="-514350" algn="just">
              <a:buAutoNum type="arabicParenR"/>
            </a:pPr>
            <a:r>
              <a:rPr lang="en-US" sz="2400" b="1" dirty="0" smtClean="0">
                <a:latin typeface="Times New Roman" pitchFamily="18" charset="0"/>
                <a:cs typeface="Times New Roman" pitchFamily="18" charset="0"/>
              </a:rPr>
              <a:t>Liebermann </a:t>
            </a:r>
            <a:r>
              <a:rPr lang="en-US" sz="2400" b="1" dirty="0" err="1" smtClean="0">
                <a:latin typeface="Times New Roman" pitchFamily="18" charset="0"/>
                <a:cs typeface="Times New Roman" pitchFamily="18" charset="0"/>
              </a:rPr>
              <a:t>buchard’s</a:t>
            </a:r>
            <a:r>
              <a:rPr lang="en-US" sz="2400" b="1" dirty="0" smtClean="0">
                <a:latin typeface="Times New Roman" pitchFamily="18" charset="0"/>
                <a:cs typeface="Times New Roman" pitchFamily="18" charset="0"/>
              </a:rPr>
              <a:t> test:</a:t>
            </a:r>
          </a:p>
          <a:p>
            <a:pPr marL="514350" indent="-514350" algn="ctr"/>
            <a:r>
              <a:rPr lang="en-US" sz="2400" dirty="0" smtClean="0">
                <a:latin typeface="Times New Roman" pitchFamily="18" charset="0"/>
                <a:cs typeface="Times New Roman" pitchFamily="18" charset="0"/>
              </a:rPr>
              <a:t>Rug + D CHCl3 </a:t>
            </a:r>
          </a:p>
          <a:p>
            <a:pPr marL="514350" indent="-514350" algn="ctr"/>
            <a:r>
              <a:rPr lang="en-US" sz="2400" dirty="0" smtClean="0">
                <a:latin typeface="Times New Roman" pitchFamily="18" charset="0"/>
                <a:cs typeface="Times New Roman" pitchFamily="18" charset="0"/>
              </a:rPr>
              <a:t>+ </a:t>
            </a:r>
          </a:p>
          <a:p>
            <a:pPr marL="514350" indent="-514350" algn="ctr"/>
            <a:r>
              <a:rPr lang="en-US" sz="2400" dirty="0" smtClean="0">
                <a:latin typeface="Times New Roman" pitchFamily="18" charset="0"/>
                <a:cs typeface="Times New Roman" pitchFamily="18" charset="0"/>
              </a:rPr>
              <a:t>Equal volume of acetic anhydride </a:t>
            </a:r>
          </a:p>
          <a:p>
            <a:pPr marL="514350" indent="-514350" algn="ctr"/>
            <a:r>
              <a:rPr lang="en-US" sz="2400" dirty="0" smtClean="0">
                <a:latin typeface="Times New Roman" pitchFamily="18" charset="0"/>
                <a:cs typeface="Times New Roman" pitchFamily="18" charset="0"/>
              </a:rPr>
              <a:t>+</a:t>
            </a:r>
          </a:p>
          <a:p>
            <a:pPr marL="514350" indent="-514350" algn="ctr"/>
            <a:r>
              <a:rPr lang="en-US" sz="2400" dirty="0" smtClean="0">
                <a:latin typeface="Times New Roman" pitchFamily="18" charset="0"/>
                <a:cs typeface="Times New Roman" pitchFamily="18" charset="0"/>
              </a:rPr>
              <a:t> 1to2 drops of conc. H2SO4 </a:t>
            </a:r>
          </a:p>
          <a:p>
            <a:pPr marL="514350" indent="-514350" algn="just"/>
            <a:endParaRPr lang="en-US" sz="2400" dirty="0">
              <a:latin typeface="Times New Roman" pitchFamily="18" charset="0"/>
              <a:cs typeface="Times New Roman" pitchFamily="18" charset="0"/>
            </a:endParaRPr>
          </a:p>
          <a:p>
            <a:pPr marL="514350" indent="-514350" algn="ctr"/>
            <a:r>
              <a:rPr lang="en-US" sz="2400" dirty="0" smtClean="0">
                <a:solidFill>
                  <a:srgbClr val="009900"/>
                </a:solidFill>
                <a:latin typeface="Times New Roman" pitchFamily="18" charset="0"/>
                <a:cs typeface="Times New Roman" pitchFamily="18" charset="0"/>
              </a:rPr>
              <a:t>Green color </a:t>
            </a:r>
          </a:p>
          <a:p>
            <a:pPr marL="514350" indent="-514350" algn="just"/>
            <a:r>
              <a:rPr lang="en-US" sz="2400" b="1" dirty="0" smtClean="0">
                <a:solidFill>
                  <a:srgbClr val="CC0066"/>
                </a:solidFill>
                <a:latin typeface="Times New Roman" pitchFamily="18" charset="0"/>
                <a:cs typeface="Times New Roman" pitchFamily="18" charset="0"/>
              </a:rPr>
              <a:t>c) </a:t>
            </a:r>
            <a:r>
              <a:rPr lang="en-US" sz="2400" b="1" dirty="0" err="1" smtClean="0">
                <a:solidFill>
                  <a:srgbClr val="CC0066"/>
                </a:solidFill>
                <a:latin typeface="Times New Roman" pitchFamily="18" charset="0"/>
                <a:cs typeface="Times New Roman" pitchFamily="18" charset="0"/>
              </a:rPr>
              <a:t>Desoxy</a:t>
            </a:r>
            <a:r>
              <a:rPr lang="en-US" sz="2400" b="1" dirty="0" smtClean="0">
                <a:solidFill>
                  <a:srgbClr val="CC0066"/>
                </a:solidFill>
                <a:latin typeface="Times New Roman" pitchFamily="18" charset="0"/>
                <a:cs typeface="Times New Roman" pitchFamily="18" charset="0"/>
              </a:rPr>
              <a:t> sugar</a:t>
            </a:r>
            <a:r>
              <a:rPr lang="en-US" sz="2400" dirty="0" smtClean="0">
                <a:solidFill>
                  <a:srgbClr val="CC0066"/>
                </a:solidFill>
                <a:latin typeface="Times New Roman" pitchFamily="18" charset="0"/>
                <a:cs typeface="Times New Roman" pitchFamily="18" charset="0"/>
              </a:rPr>
              <a:t>:</a:t>
            </a:r>
          </a:p>
          <a:p>
            <a:pPr marL="514350" indent="-514350" algn="just">
              <a:buAutoNum type="arabicParenR"/>
            </a:pPr>
            <a:r>
              <a:rPr lang="en-US" sz="2400" b="1" dirty="0" smtClean="0">
                <a:latin typeface="Times New Roman" pitchFamily="18" charset="0"/>
                <a:cs typeface="Times New Roman" pitchFamily="18" charset="0"/>
              </a:rPr>
              <a:t>Killer </a:t>
            </a:r>
            <a:r>
              <a:rPr lang="en-US" sz="2400" b="1" dirty="0" err="1" smtClean="0">
                <a:latin typeface="Times New Roman" pitchFamily="18" charset="0"/>
                <a:cs typeface="Times New Roman" pitchFamily="18" charset="0"/>
              </a:rPr>
              <a:t>killiani</a:t>
            </a:r>
            <a:r>
              <a:rPr lang="en-US" sz="2400" b="1" dirty="0" smtClean="0">
                <a:latin typeface="Times New Roman" pitchFamily="18" charset="0"/>
                <a:cs typeface="Times New Roman" pitchFamily="18" charset="0"/>
              </a:rPr>
              <a:t> tes</a:t>
            </a:r>
            <a:r>
              <a:rPr lang="en-US" sz="2400" dirty="0" smtClean="0">
                <a:latin typeface="Times New Roman" pitchFamily="18" charset="0"/>
                <a:cs typeface="Times New Roman" pitchFamily="18" charset="0"/>
              </a:rPr>
              <a:t>t:</a:t>
            </a:r>
          </a:p>
          <a:p>
            <a:pPr marL="514350" indent="-514350" algn="ctr"/>
            <a:r>
              <a:rPr lang="en-US" sz="2400" dirty="0" smtClean="0">
                <a:latin typeface="Times New Roman" pitchFamily="18" charset="0"/>
                <a:cs typeface="Times New Roman" pitchFamily="18" charset="0"/>
              </a:rPr>
              <a:t>Drug + glacial acetic acid + drop of Fecl3 </a:t>
            </a:r>
          </a:p>
          <a:p>
            <a:pPr marL="514350" indent="-514350" algn="ctr"/>
            <a:r>
              <a:rPr lang="en-US" sz="2400" dirty="0" smtClean="0">
                <a:latin typeface="Times New Roman" pitchFamily="18" charset="0"/>
                <a:cs typeface="Times New Roman" pitchFamily="18" charset="0"/>
              </a:rPr>
              <a:t>+</a:t>
            </a:r>
          </a:p>
          <a:p>
            <a:pPr marL="514350" indent="-514350" algn="ctr"/>
            <a:r>
              <a:rPr lang="en-US" sz="2400" dirty="0" smtClean="0">
                <a:latin typeface="Times New Roman" pitchFamily="18" charset="0"/>
                <a:cs typeface="Times New Roman" pitchFamily="18" charset="0"/>
              </a:rPr>
              <a:t> Add H2So4 which forms </a:t>
            </a:r>
          </a:p>
          <a:p>
            <a:pPr marL="514350" indent="-514350" algn="ctr"/>
            <a:endParaRPr lang="en-US" sz="2400" dirty="0" smtClean="0">
              <a:latin typeface="Times New Roman" pitchFamily="18" charset="0"/>
              <a:cs typeface="Times New Roman" pitchFamily="18" charset="0"/>
            </a:endParaRPr>
          </a:p>
          <a:p>
            <a:pPr marL="514350" indent="-514350" algn="ctr"/>
            <a:endParaRPr lang="en-US" sz="2400" dirty="0" smtClean="0">
              <a:latin typeface="Times New Roman" pitchFamily="18" charset="0"/>
              <a:cs typeface="Times New Roman" pitchFamily="18" charset="0"/>
            </a:endParaRPr>
          </a:p>
          <a:p>
            <a:pPr marL="514350" indent="-514350" algn="ctr"/>
            <a:r>
              <a:rPr lang="en-US" sz="2400" dirty="0" smtClean="0">
                <a:latin typeface="Times New Roman" pitchFamily="18" charset="0"/>
                <a:cs typeface="Times New Roman" pitchFamily="18" charset="0"/>
              </a:rPr>
              <a:t>lower layer </a:t>
            </a:r>
            <a:r>
              <a:rPr lang="en-US" sz="2400" dirty="0" smtClean="0">
                <a:solidFill>
                  <a:srgbClr val="FF3300"/>
                </a:solidFill>
                <a:latin typeface="Times New Roman" pitchFamily="18" charset="0"/>
                <a:cs typeface="Times New Roman" pitchFamily="18" charset="0"/>
              </a:rPr>
              <a:t>Reddish brown </a:t>
            </a:r>
            <a:r>
              <a:rPr lang="en-US" sz="2400" dirty="0" smtClean="0">
                <a:latin typeface="Times New Roman" pitchFamily="18" charset="0"/>
                <a:cs typeface="Times New Roman" pitchFamily="18" charset="0"/>
              </a:rPr>
              <a:t>color at junction of two liquid </a:t>
            </a:r>
          </a:p>
          <a:p>
            <a:pPr marL="514350" indent="-514350" algn="ctr"/>
            <a:r>
              <a:rPr lang="en-US" sz="2400" dirty="0" smtClean="0">
                <a:latin typeface="Times New Roman" pitchFamily="18" charset="0"/>
                <a:cs typeface="Times New Roman" pitchFamily="18" charset="0"/>
              </a:rPr>
              <a:t>&amp; upper layer become </a:t>
            </a:r>
            <a:r>
              <a:rPr lang="en-US" sz="2400" dirty="0" smtClean="0">
                <a:solidFill>
                  <a:srgbClr val="00CC99"/>
                </a:solidFill>
                <a:latin typeface="Times New Roman" pitchFamily="18" charset="0"/>
                <a:cs typeface="Times New Roman" pitchFamily="18" charset="0"/>
              </a:rPr>
              <a:t>bluish green</a:t>
            </a:r>
          </a:p>
          <a:p>
            <a:pPr marL="514350" indent="-514350" algn="just">
              <a:buAutoNum type="arabicParenR"/>
            </a:pPr>
            <a:endParaRPr lang="en-US" sz="2400" dirty="0"/>
          </a:p>
        </p:txBody>
      </p:sp>
      <p:sp>
        <p:nvSpPr>
          <p:cNvPr id="4" name="Down Arrow 3"/>
          <p:cNvSpPr/>
          <p:nvPr/>
        </p:nvSpPr>
        <p:spPr>
          <a:xfrm>
            <a:off x="4495800" y="5334000"/>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495800" y="2667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txBox="1"/>
          <p:nvPr/>
        </p:nvSpPr>
        <p:spPr>
          <a:xfrm>
            <a:off x="152400" y="157159"/>
            <a:ext cx="8991600" cy="6904454"/>
          </a:xfrm>
          <a:prstGeom prst="rect">
            <a:avLst/>
          </a:prstGeom>
        </p:spPr>
        <p:txBody>
          <a:bodyPr vert="horz" wrap="square" lIns="0" tIns="12700" rIns="0" bIns="0" rtlCol="0">
            <a:spAutoFit/>
          </a:bodyPr>
          <a:lstStyle/>
          <a:p>
            <a:pPr marL="267335" indent="-255270">
              <a:lnSpc>
                <a:spcPct val="150000"/>
              </a:lnSpc>
              <a:spcBef>
                <a:spcPts val="100"/>
              </a:spcBef>
              <a:buSzPct val="95833"/>
              <a:buAutoNum type="arabicParenR" startAt="3"/>
              <a:tabLst>
                <a:tab pos="267970" algn="l"/>
              </a:tabLst>
            </a:pPr>
            <a:r>
              <a:rPr lang="en-US" sz="2800" b="1" i="1" dirty="0" smtClean="0">
                <a:solidFill>
                  <a:srgbClr val="009900"/>
                </a:solidFill>
                <a:latin typeface="Times New Roman"/>
                <a:cs typeface="Times New Roman"/>
              </a:rPr>
              <a:t> </a:t>
            </a:r>
            <a:r>
              <a:rPr lang="en-US" sz="2800" b="1" i="1" dirty="0" err="1" smtClean="0">
                <a:solidFill>
                  <a:srgbClr val="009900"/>
                </a:solidFill>
                <a:latin typeface="Times New Roman"/>
                <a:cs typeface="Times New Roman"/>
              </a:rPr>
              <a:t>Saponin</a:t>
            </a:r>
            <a:r>
              <a:rPr lang="en-US" sz="2800" b="1" i="1" spc="-20" dirty="0" smtClean="0">
                <a:solidFill>
                  <a:srgbClr val="009900"/>
                </a:solidFill>
                <a:latin typeface="Times New Roman"/>
                <a:cs typeface="Times New Roman"/>
              </a:rPr>
              <a:t> </a:t>
            </a:r>
            <a:r>
              <a:rPr lang="en-US" sz="2800" b="1" i="1" dirty="0" smtClean="0">
                <a:solidFill>
                  <a:srgbClr val="009900"/>
                </a:solidFill>
                <a:latin typeface="Times New Roman"/>
                <a:cs typeface="Times New Roman"/>
              </a:rPr>
              <a:t>glycosides</a:t>
            </a:r>
          </a:p>
          <a:p>
            <a:pPr marL="355600" marR="5080" indent="419100">
              <a:lnSpc>
                <a:spcPct val="150000"/>
              </a:lnSpc>
            </a:pPr>
            <a:r>
              <a:rPr lang="en-US" sz="2000" dirty="0" smtClean="0">
                <a:latin typeface="Times New Roman"/>
                <a:cs typeface="Times New Roman"/>
              </a:rPr>
              <a:t>In this glycoside the </a:t>
            </a:r>
            <a:r>
              <a:rPr lang="en-US" sz="2000" dirty="0" err="1" smtClean="0">
                <a:latin typeface="Times New Roman"/>
                <a:cs typeface="Times New Roman"/>
              </a:rPr>
              <a:t>aglycon</a:t>
            </a:r>
            <a:r>
              <a:rPr lang="en-US" sz="2000" dirty="0" smtClean="0">
                <a:latin typeface="Times New Roman"/>
                <a:cs typeface="Times New Roman"/>
              </a:rPr>
              <a:t> part </a:t>
            </a:r>
            <a:r>
              <a:rPr lang="en-US" sz="2000" spc="-5" dirty="0" smtClean="0">
                <a:latin typeface="Times New Roman"/>
                <a:cs typeface="Times New Roman"/>
              </a:rPr>
              <a:t>shows </a:t>
            </a:r>
            <a:r>
              <a:rPr lang="en-US" sz="2000" dirty="0" smtClean="0">
                <a:latin typeface="Times New Roman"/>
                <a:cs typeface="Times New Roman"/>
              </a:rPr>
              <a:t>the soap like or </a:t>
            </a:r>
            <a:r>
              <a:rPr lang="en-US" sz="2000" spc="-5" dirty="0" smtClean="0">
                <a:latin typeface="Times New Roman"/>
                <a:cs typeface="Times New Roman"/>
              </a:rPr>
              <a:t>froth</a:t>
            </a:r>
            <a:r>
              <a:rPr lang="en-US" sz="2000" spc="-114" dirty="0" smtClean="0">
                <a:latin typeface="Times New Roman"/>
                <a:cs typeface="Times New Roman"/>
              </a:rPr>
              <a:t> </a:t>
            </a:r>
            <a:r>
              <a:rPr lang="en-US" sz="2000" dirty="0" smtClean="0">
                <a:latin typeface="Times New Roman"/>
                <a:cs typeface="Times New Roman"/>
              </a:rPr>
              <a:t>like  </a:t>
            </a:r>
            <a:r>
              <a:rPr lang="en-US" sz="2000" spc="-10" dirty="0" smtClean="0">
                <a:latin typeface="Times New Roman"/>
                <a:cs typeface="Times New Roman"/>
              </a:rPr>
              <a:t>effect.</a:t>
            </a:r>
            <a:endParaRPr lang="en-US" sz="2000" dirty="0" smtClean="0">
              <a:latin typeface="Times New Roman"/>
              <a:cs typeface="Times New Roman"/>
            </a:endParaRPr>
          </a:p>
          <a:p>
            <a:pPr marL="311150">
              <a:lnSpc>
                <a:spcPct val="150000"/>
              </a:lnSpc>
            </a:pPr>
            <a:r>
              <a:rPr lang="en-US" sz="2000" spc="-60" dirty="0" smtClean="0">
                <a:latin typeface="Times New Roman"/>
                <a:cs typeface="Times New Roman"/>
              </a:rPr>
              <a:t>Two </a:t>
            </a:r>
            <a:r>
              <a:rPr lang="en-US" sz="2000" dirty="0" smtClean="0">
                <a:latin typeface="Times New Roman"/>
                <a:cs typeface="Times New Roman"/>
              </a:rPr>
              <a:t>types of this</a:t>
            </a:r>
            <a:r>
              <a:rPr lang="en-US" sz="2000" spc="30" dirty="0" smtClean="0">
                <a:latin typeface="Times New Roman"/>
                <a:cs typeface="Times New Roman"/>
              </a:rPr>
              <a:t> </a:t>
            </a:r>
            <a:r>
              <a:rPr lang="en-US" sz="2000" dirty="0" smtClean="0">
                <a:latin typeface="Times New Roman"/>
                <a:cs typeface="Times New Roman"/>
              </a:rPr>
              <a:t>glycosides</a:t>
            </a:r>
          </a:p>
          <a:p>
            <a:pPr marL="859155" lvl="1" indent="-313690" algn="just">
              <a:lnSpc>
                <a:spcPct val="150000"/>
              </a:lnSpc>
              <a:spcBef>
                <a:spcPts val="600"/>
              </a:spcBef>
              <a:buAutoNum type="alphaLcParenR"/>
              <a:tabLst>
                <a:tab pos="859790" algn="l"/>
              </a:tabLst>
            </a:pPr>
            <a:r>
              <a:rPr lang="en-US" sz="2000" spc="-5" dirty="0" smtClean="0">
                <a:latin typeface="Times New Roman"/>
                <a:cs typeface="Times New Roman"/>
              </a:rPr>
              <a:t>Steroidal </a:t>
            </a:r>
            <a:r>
              <a:rPr lang="en-US" sz="2000" dirty="0" err="1" smtClean="0">
                <a:latin typeface="Times New Roman"/>
                <a:cs typeface="Times New Roman"/>
              </a:rPr>
              <a:t>saponins</a:t>
            </a:r>
            <a:r>
              <a:rPr lang="en-US" sz="2000" dirty="0" smtClean="0">
                <a:latin typeface="Times New Roman"/>
                <a:cs typeface="Times New Roman"/>
              </a:rPr>
              <a:t> </a:t>
            </a:r>
            <a:r>
              <a:rPr lang="en-US" sz="2000" spc="-15" dirty="0" smtClean="0">
                <a:latin typeface="Times New Roman"/>
                <a:cs typeface="Times New Roman"/>
              </a:rPr>
              <a:t>(</a:t>
            </a:r>
            <a:r>
              <a:rPr lang="en-US" sz="2000" spc="-15" dirty="0" err="1" smtClean="0">
                <a:latin typeface="Times New Roman"/>
                <a:cs typeface="Times New Roman"/>
              </a:rPr>
              <a:t>Tetracyclic</a:t>
            </a:r>
            <a:r>
              <a:rPr lang="en-US" sz="2000" spc="-75" dirty="0" smtClean="0">
                <a:latin typeface="Times New Roman"/>
                <a:cs typeface="Times New Roman"/>
              </a:rPr>
              <a:t> </a:t>
            </a:r>
            <a:r>
              <a:rPr lang="en-US" sz="2000" dirty="0" err="1" smtClean="0">
                <a:latin typeface="Times New Roman"/>
                <a:cs typeface="Times New Roman"/>
              </a:rPr>
              <a:t>saponin</a:t>
            </a:r>
            <a:r>
              <a:rPr lang="en-US" sz="2000" dirty="0" smtClean="0">
                <a:latin typeface="Times New Roman"/>
                <a:cs typeface="Times New Roman"/>
              </a:rPr>
              <a:t>):</a:t>
            </a:r>
          </a:p>
          <a:p>
            <a:pPr marL="859155" lvl="1" indent="-313690" algn="just">
              <a:lnSpc>
                <a:spcPct val="150000"/>
              </a:lnSpc>
              <a:spcBef>
                <a:spcPts val="600"/>
              </a:spcBef>
              <a:tabLst>
                <a:tab pos="859790" algn="l"/>
              </a:tabLst>
            </a:pPr>
            <a:r>
              <a:rPr lang="en-US" sz="2000" dirty="0">
                <a:latin typeface="Times New Roman"/>
                <a:cs typeface="Times New Roman"/>
              </a:rPr>
              <a:t> </a:t>
            </a:r>
            <a:r>
              <a:rPr lang="en-US" sz="2000" dirty="0" smtClean="0">
                <a:latin typeface="Times New Roman"/>
                <a:cs typeface="Times New Roman"/>
              </a:rPr>
              <a:t>     e.g.</a:t>
            </a:r>
            <a:r>
              <a:rPr lang="en-US" sz="2000" spc="-60" dirty="0" smtClean="0">
                <a:latin typeface="Times New Roman"/>
                <a:cs typeface="Times New Roman"/>
              </a:rPr>
              <a:t> </a:t>
            </a:r>
            <a:r>
              <a:rPr lang="en-US" sz="2000" spc="-5" dirty="0" err="1" smtClean="0">
                <a:latin typeface="Times New Roman"/>
                <a:cs typeface="Times New Roman"/>
              </a:rPr>
              <a:t>Dioscorea</a:t>
            </a:r>
            <a:r>
              <a:rPr lang="en-US" sz="2000" spc="-5" dirty="0" smtClean="0">
                <a:latin typeface="Times New Roman"/>
                <a:cs typeface="Times New Roman"/>
              </a:rPr>
              <a:t>, </a:t>
            </a:r>
            <a:r>
              <a:rPr lang="en-US" sz="2000" dirty="0" err="1" smtClean="0">
                <a:latin typeface="Times New Roman"/>
                <a:cs typeface="Times New Roman"/>
              </a:rPr>
              <a:t>Shatav</a:t>
            </a:r>
            <a:r>
              <a:rPr lang="en-US" sz="2000" spc="5" dirty="0" err="1" smtClean="0">
                <a:latin typeface="Times New Roman"/>
                <a:cs typeface="Times New Roman"/>
              </a:rPr>
              <a:t>a</a:t>
            </a:r>
            <a:r>
              <a:rPr lang="en-US" sz="2000" dirty="0" err="1" smtClean="0">
                <a:latin typeface="Times New Roman"/>
                <a:cs typeface="Times New Roman"/>
              </a:rPr>
              <a:t>ri</a:t>
            </a:r>
            <a:endParaRPr lang="en-US" sz="2000" dirty="0" smtClean="0">
              <a:latin typeface="Times New Roman"/>
              <a:cs typeface="Times New Roman"/>
            </a:endParaRPr>
          </a:p>
          <a:p>
            <a:pPr marL="622300" algn="just">
              <a:lnSpc>
                <a:spcPct val="150000"/>
              </a:lnSpc>
              <a:spcBef>
                <a:spcPts val="605"/>
              </a:spcBef>
            </a:pPr>
            <a:r>
              <a:rPr lang="en-US" sz="2000" dirty="0" smtClean="0">
                <a:latin typeface="Times New Roman"/>
                <a:cs typeface="Times New Roman"/>
              </a:rPr>
              <a:t>b) </a:t>
            </a:r>
            <a:r>
              <a:rPr lang="en-US" sz="2000" dirty="0" err="1" smtClean="0">
                <a:latin typeface="Times New Roman"/>
                <a:cs typeface="Times New Roman"/>
              </a:rPr>
              <a:t>Pentacyclic</a:t>
            </a:r>
            <a:r>
              <a:rPr lang="en-US" sz="2000" spc="-60" dirty="0" smtClean="0">
                <a:latin typeface="Times New Roman"/>
                <a:cs typeface="Times New Roman"/>
              </a:rPr>
              <a:t> </a:t>
            </a:r>
            <a:r>
              <a:rPr lang="en-US" sz="2000" dirty="0" err="1" smtClean="0">
                <a:latin typeface="Times New Roman"/>
                <a:cs typeface="Times New Roman"/>
              </a:rPr>
              <a:t>saponins</a:t>
            </a:r>
            <a:r>
              <a:rPr lang="en-US" sz="2000" dirty="0" smtClean="0">
                <a:latin typeface="Times New Roman"/>
                <a:cs typeface="Times New Roman"/>
              </a:rPr>
              <a:t>:</a:t>
            </a:r>
          </a:p>
          <a:p>
            <a:pPr marL="622300" algn="just">
              <a:lnSpc>
                <a:spcPct val="150000"/>
              </a:lnSpc>
              <a:spcBef>
                <a:spcPts val="605"/>
              </a:spcBef>
            </a:pPr>
            <a:r>
              <a:rPr lang="en-US" sz="2000" dirty="0">
                <a:latin typeface="Times New Roman"/>
                <a:cs typeface="Times New Roman"/>
              </a:rPr>
              <a:t> </a:t>
            </a:r>
            <a:r>
              <a:rPr lang="en-US" sz="2000" dirty="0" smtClean="0">
                <a:latin typeface="Times New Roman"/>
                <a:cs typeface="Times New Roman"/>
              </a:rPr>
              <a:t>   e.g.</a:t>
            </a:r>
            <a:r>
              <a:rPr lang="en-US" sz="2000" spc="-90" dirty="0" smtClean="0">
                <a:latin typeface="Times New Roman"/>
                <a:cs typeface="Times New Roman"/>
              </a:rPr>
              <a:t> </a:t>
            </a:r>
            <a:r>
              <a:rPr lang="en-US" sz="2000" dirty="0" err="1" smtClean="0">
                <a:latin typeface="Times New Roman"/>
                <a:cs typeface="Times New Roman"/>
              </a:rPr>
              <a:t>Sarsaparila</a:t>
            </a:r>
            <a:r>
              <a:rPr lang="en-US" sz="2000" dirty="0" smtClean="0">
                <a:latin typeface="Times New Roman"/>
                <a:cs typeface="Times New Roman"/>
              </a:rPr>
              <a:t>,  </a:t>
            </a:r>
            <a:r>
              <a:rPr lang="en-US" sz="2000" dirty="0" err="1" smtClean="0">
                <a:latin typeface="Times New Roman"/>
                <a:cs typeface="Times New Roman"/>
              </a:rPr>
              <a:t>Liquorice</a:t>
            </a:r>
            <a:r>
              <a:rPr lang="en-US" sz="2000" dirty="0" smtClean="0">
                <a:latin typeface="Times New Roman"/>
                <a:cs typeface="Times New Roman"/>
              </a:rPr>
              <a:t>, </a:t>
            </a:r>
            <a:r>
              <a:rPr lang="en-US" sz="2000" dirty="0" err="1" smtClean="0">
                <a:latin typeface="Times New Roman"/>
                <a:cs typeface="Times New Roman"/>
              </a:rPr>
              <a:t>Quillia</a:t>
            </a:r>
            <a:r>
              <a:rPr lang="en-US" sz="2000" dirty="0" smtClean="0">
                <a:latin typeface="Times New Roman"/>
                <a:cs typeface="Times New Roman"/>
              </a:rPr>
              <a:t>,  </a:t>
            </a:r>
            <a:r>
              <a:rPr lang="en-US" sz="2000" spc="-5" dirty="0" err="1" smtClean="0">
                <a:latin typeface="Times New Roman"/>
                <a:cs typeface="Times New Roman"/>
              </a:rPr>
              <a:t>Senega</a:t>
            </a:r>
            <a:r>
              <a:rPr lang="en-US" sz="2000" spc="-5" dirty="0" smtClean="0">
                <a:latin typeface="Times New Roman"/>
                <a:cs typeface="Times New Roman"/>
              </a:rPr>
              <a:t> , </a:t>
            </a:r>
            <a:r>
              <a:rPr lang="en-US" sz="2000" spc="-5" dirty="0" err="1" smtClean="0">
                <a:latin typeface="Times New Roman"/>
                <a:cs typeface="Times New Roman"/>
              </a:rPr>
              <a:t>Brah</a:t>
            </a:r>
            <a:r>
              <a:rPr lang="en-US" sz="2000" spc="-25" dirty="0" err="1" smtClean="0">
                <a:latin typeface="Times New Roman"/>
                <a:cs typeface="Times New Roman"/>
              </a:rPr>
              <a:t>m</a:t>
            </a:r>
            <a:r>
              <a:rPr lang="en-US" sz="2000" spc="-5" dirty="0" err="1" smtClean="0">
                <a:latin typeface="Times New Roman"/>
                <a:cs typeface="Times New Roman"/>
              </a:rPr>
              <a:t>i</a:t>
            </a:r>
            <a:endParaRPr lang="en-US" sz="2000" spc="-5" dirty="0" smtClean="0">
              <a:latin typeface="Times New Roman"/>
              <a:cs typeface="Times New Roman"/>
            </a:endParaRPr>
          </a:p>
          <a:p>
            <a:pPr marL="622300" algn="just">
              <a:lnSpc>
                <a:spcPct val="150000"/>
              </a:lnSpc>
              <a:spcBef>
                <a:spcPts val="605"/>
              </a:spcBef>
            </a:pPr>
            <a:r>
              <a:rPr lang="en-US" sz="2000" dirty="0" smtClean="0">
                <a:latin typeface="Times New Roman" pitchFamily="18" charset="0"/>
                <a:cs typeface="Times New Roman" pitchFamily="18" charset="0"/>
              </a:rPr>
              <a:t>Specific test: </a:t>
            </a:r>
          </a:p>
          <a:p>
            <a:pPr marL="1079500" indent="-457200" algn="just">
              <a:lnSpc>
                <a:spcPct val="150000"/>
              </a:lnSpc>
              <a:spcBef>
                <a:spcPts val="605"/>
              </a:spcBef>
              <a:buAutoNum type="alphaLcParenR"/>
            </a:pPr>
            <a:r>
              <a:rPr lang="en-US" sz="2000" b="1" dirty="0" smtClean="0">
                <a:latin typeface="Times New Roman" pitchFamily="18" charset="0"/>
                <a:cs typeface="Times New Roman" pitchFamily="18" charset="0"/>
              </a:rPr>
              <a:t>Foam test: </a:t>
            </a:r>
          </a:p>
          <a:p>
            <a:pPr marL="1079500" indent="-457200" algn="just">
              <a:lnSpc>
                <a:spcPct val="150000"/>
              </a:lnSpc>
              <a:spcBef>
                <a:spcPts val="605"/>
              </a:spcBef>
            </a:pPr>
            <a:r>
              <a:rPr lang="en-US" sz="2000" dirty="0" smtClean="0">
                <a:latin typeface="Times New Roman" pitchFamily="18" charset="0"/>
                <a:cs typeface="Times New Roman" pitchFamily="18" charset="0"/>
              </a:rPr>
              <a:t>Drug powder + water + Boil +  Shake properly               Foam production</a:t>
            </a:r>
          </a:p>
          <a:p>
            <a:pPr marL="1079500" indent="-457200" algn="just">
              <a:lnSpc>
                <a:spcPct val="150000"/>
              </a:lnSpc>
              <a:spcBef>
                <a:spcPts val="605"/>
              </a:spcBef>
            </a:pPr>
            <a:r>
              <a:rPr lang="en-US" sz="2000" b="1" dirty="0" smtClean="0">
                <a:latin typeface="Times New Roman" pitchFamily="18" charset="0"/>
                <a:cs typeface="Times New Roman" pitchFamily="18" charset="0"/>
              </a:rPr>
              <a:t>b)    Hemolytic test: </a:t>
            </a:r>
          </a:p>
          <a:p>
            <a:pPr marL="1079500" indent="-457200" algn="just">
              <a:lnSpc>
                <a:spcPct val="150000"/>
              </a:lnSpc>
              <a:spcBef>
                <a:spcPts val="605"/>
              </a:spcBef>
            </a:pPr>
            <a:r>
              <a:rPr lang="en-US" sz="2000" dirty="0" smtClean="0">
                <a:latin typeface="Times New Roman" pitchFamily="18" charset="0"/>
                <a:cs typeface="Times New Roman" pitchFamily="18" charset="0"/>
              </a:rPr>
              <a:t>Powder solution + Blood sample                  </a:t>
            </a:r>
            <a:r>
              <a:rPr lang="en-US" sz="2000" dirty="0" err="1" smtClean="0">
                <a:latin typeface="Times New Roman" pitchFamily="18" charset="0"/>
                <a:cs typeface="Times New Roman" pitchFamily="18" charset="0"/>
              </a:rPr>
              <a:t>Hemolysis</a:t>
            </a:r>
            <a:r>
              <a:rPr lang="en-US" sz="2000" dirty="0" smtClean="0">
                <a:latin typeface="Times New Roman" pitchFamily="18" charset="0"/>
                <a:cs typeface="Times New Roman" pitchFamily="18" charset="0"/>
              </a:rPr>
              <a:t> of RBCs </a:t>
            </a:r>
          </a:p>
          <a:p>
            <a:pPr marL="267335" indent="-255270">
              <a:lnSpc>
                <a:spcPct val="150000"/>
              </a:lnSpc>
              <a:spcBef>
                <a:spcPts val="100"/>
              </a:spcBef>
              <a:buSzPct val="95833"/>
              <a:buAutoNum type="arabicParenR" startAt="3"/>
              <a:tabLst>
                <a:tab pos="267970" algn="l"/>
              </a:tabLst>
            </a:pPr>
            <a:endParaRPr sz="2000">
              <a:latin typeface="Times New Roman"/>
              <a:cs typeface="Times New Roman"/>
            </a:endParaRPr>
          </a:p>
        </p:txBody>
      </p:sp>
      <p:sp>
        <p:nvSpPr>
          <p:cNvPr id="18" name="Right Arrow 17"/>
          <p:cNvSpPr/>
          <p:nvPr/>
        </p:nvSpPr>
        <p:spPr>
          <a:xfrm>
            <a:off x="5715000" y="5257800"/>
            <a:ext cx="609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4343400" y="6324600"/>
            <a:ext cx="609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9959"/>
            <a:ext cx="8534400" cy="6647974"/>
          </a:xfrm>
          <a:prstGeom prst="rect">
            <a:avLst/>
          </a:prstGeom>
        </p:spPr>
        <p:txBody>
          <a:bodyPr wrap="square">
            <a:spAutoFit/>
          </a:bodyPr>
          <a:lstStyle/>
          <a:p>
            <a:pPr>
              <a:lnSpc>
                <a:spcPct val="150000"/>
              </a:lnSpc>
            </a:pPr>
            <a:r>
              <a:rPr lang="en-US" sz="2800" b="1" i="1" dirty="0" smtClean="0">
                <a:solidFill>
                  <a:srgbClr val="009900"/>
                </a:solidFill>
                <a:latin typeface="Times New Roman" pitchFamily="18" charset="0"/>
                <a:cs typeface="Times New Roman" pitchFamily="18" charset="0"/>
              </a:rPr>
              <a:t>4) </a:t>
            </a:r>
            <a:r>
              <a:rPr lang="en-US" sz="2800" b="1" i="1" dirty="0" err="1" smtClean="0">
                <a:solidFill>
                  <a:srgbClr val="009900"/>
                </a:solidFill>
                <a:latin typeface="Times New Roman" pitchFamily="18" charset="0"/>
                <a:cs typeface="Times New Roman" pitchFamily="18" charset="0"/>
              </a:rPr>
              <a:t>Cynogenetic</a:t>
            </a:r>
            <a:r>
              <a:rPr lang="en-US" sz="2800" b="1" i="1" dirty="0" smtClean="0">
                <a:solidFill>
                  <a:srgbClr val="009900"/>
                </a:solidFill>
                <a:latin typeface="Times New Roman" pitchFamily="18" charset="0"/>
                <a:cs typeface="Times New Roman" pitchFamily="18" charset="0"/>
              </a:rPr>
              <a:t> glycosides</a:t>
            </a:r>
          </a:p>
          <a:p>
            <a:pPr>
              <a:lnSpc>
                <a:spcPct val="150000"/>
              </a:lnSpc>
            </a:pPr>
            <a:r>
              <a:rPr lang="en-US" sz="2400" dirty="0" smtClean="0">
                <a:latin typeface="Times New Roman" pitchFamily="18" charset="0"/>
                <a:cs typeface="Times New Roman" pitchFamily="18" charset="0"/>
              </a:rPr>
              <a:t> They are also called as CYNOPHORE GLYCOSIDES due to presence of hydrocyanic acid in </a:t>
            </a:r>
            <a:r>
              <a:rPr lang="en-US" sz="2400" dirty="0" err="1" smtClean="0">
                <a:latin typeface="Times New Roman" pitchFamily="18" charset="0"/>
                <a:cs typeface="Times New Roman" pitchFamily="18" charset="0"/>
              </a:rPr>
              <a:t>aglycon</a:t>
            </a:r>
            <a:r>
              <a:rPr lang="en-US" sz="2400" dirty="0" smtClean="0">
                <a:latin typeface="Times New Roman" pitchFamily="18" charset="0"/>
                <a:cs typeface="Times New Roman" pitchFamily="18" charset="0"/>
              </a:rPr>
              <a:t> moiety. e.g. Bitter almond, Wild cherry bark, Linseed </a:t>
            </a:r>
          </a:p>
          <a:p>
            <a:pPr>
              <a:lnSpc>
                <a:spcPct val="150000"/>
              </a:lnSpc>
            </a:pPr>
            <a:r>
              <a:rPr lang="en-US" sz="2400" dirty="0" smtClean="0">
                <a:latin typeface="Times New Roman" pitchFamily="18" charset="0"/>
                <a:cs typeface="Times New Roman" pitchFamily="18" charset="0"/>
              </a:rPr>
              <a:t>Specific test :</a:t>
            </a:r>
          </a:p>
          <a:p>
            <a:pPr marL="514350" indent="-514350">
              <a:buAutoNum type="alphaLcParenR"/>
            </a:pPr>
            <a:r>
              <a:rPr lang="en-US" sz="2400" b="1" dirty="0" smtClean="0">
                <a:latin typeface="Times New Roman" pitchFamily="18" charset="0"/>
                <a:cs typeface="Times New Roman" pitchFamily="18" charset="0"/>
              </a:rPr>
              <a:t>Grignard reaction or Na-</a:t>
            </a:r>
            <a:r>
              <a:rPr lang="en-US" sz="2400" b="1" dirty="0" err="1" smtClean="0">
                <a:latin typeface="Times New Roman" pitchFamily="18" charset="0"/>
                <a:cs typeface="Times New Roman" pitchFamily="18" charset="0"/>
              </a:rPr>
              <a:t>picrate</a:t>
            </a:r>
            <a:r>
              <a:rPr lang="en-US" sz="2400" b="1" dirty="0" smtClean="0">
                <a:latin typeface="Times New Roman" pitchFamily="18" charset="0"/>
                <a:cs typeface="Times New Roman" pitchFamily="18" charset="0"/>
              </a:rPr>
              <a:t> test: </a:t>
            </a:r>
          </a:p>
          <a:p>
            <a:pPr marL="514350" indent="-514350" algn="ctr"/>
            <a:r>
              <a:rPr lang="en-US" sz="2400" dirty="0" smtClean="0">
                <a:latin typeface="Times New Roman" pitchFamily="18" charset="0"/>
                <a:cs typeface="Times New Roman" pitchFamily="18" charset="0"/>
              </a:rPr>
              <a:t>Filter paper strip soak in 10%picric acid </a:t>
            </a:r>
          </a:p>
          <a:p>
            <a:pPr marL="514350" indent="-514350" algn="ctr"/>
            <a:r>
              <a:rPr lang="en-US" sz="2400" dirty="0" smtClean="0">
                <a:latin typeface="Times New Roman" pitchFamily="18" charset="0"/>
                <a:cs typeface="Times New Roman" pitchFamily="18" charset="0"/>
              </a:rPr>
              <a:t>+</a:t>
            </a:r>
          </a:p>
          <a:p>
            <a:pPr marL="514350" indent="-514350" algn="ctr"/>
            <a:r>
              <a:rPr lang="en-US" sz="2400" dirty="0" smtClean="0">
                <a:latin typeface="Times New Roman" pitchFamily="18" charset="0"/>
                <a:cs typeface="Times New Roman" pitchFamily="18" charset="0"/>
              </a:rPr>
              <a:t>10%Na2co3</a:t>
            </a:r>
          </a:p>
          <a:p>
            <a:pPr marL="514350" indent="-514350" algn="ctr"/>
            <a:r>
              <a:rPr lang="en-US" sz="2400" dirty="0" smtClean="0">
                <a:latin typeface="Times New Roman" pitchFamily="18" charset="0"/>
                <a:cs typeface="Times New Roman" pitchFamily="18" charset="0"/>
              </a:rPr>
              <a:t> + </a:t>
            </a:r>
          </a:p>
          <a:p>
            <a:pPr marL="514350" indent="-514350" algn="ctr"/>
            <a:r>
              <a:rPr lang="en-US" sz="2400" dirty="0" smtClean="0">
                <a:latin typeface="Times New Roman" pitchFamily="18" charset="0"/>
                <a:cs typeface="Times New Roman" pitchFamily="18" charset="0"/>
              </a:rPr>
              <a:t>This Na-</a:t>
            </a:r>
            <a:r>
              <a:rPr lang="en-US" sz="2400" dirty="0" err="1" smtClean="0">
                <a:latin typeface="Times New Roman" pitchFamily="18" charset="0"/>
                <a:cs typeface="Times New Roman" pitchFamily="18" charset="0"/>
              </a:rPr>
              <a:t>picrate</a:t>
            </a:r>
            <a:r>
              <a:rPr lang="en-US" sz="2400" dirty="0" smtClean="0">
                <a:latin typeface="Times New Roman" pitchFamily="18" charset="0"/>
                <a:cs typeface="Times New Roman" pitchFamily="18" charset="0"/>
              </a:rPr>
              <a:t> paper contact with moist drug </a:t>
            </a:r>
          </a:p>
          <a:p>
            <a:pPr marL="514350" indent="-514350" algn="ctr"/>
            <a:endParaRPr lang="en-US" sz="2400" dirty="0" smtClean="0">
              <a:latin typeface="Times New Roman" pitchFamily="18" charset="0"/>
              <a:cs typeface="Times New Roman" pitchFamily="18" charset="0"/>
            </a:endParaRPr>
          </a:p>
          <a:p>
            <a:pPr marL="514350" indent="-514350" algn="ctr"/>
            <a:r>
              <a:rPr lang="en-US" sz="2400" dirty="0" smtClean="0">
                <a:latin typeface="Times New Roman" pitchFamily="18" charset="0"/>
                <a:cs typeface="Times New Roman" pitchFamily="18" charset="0"/>
              </a:rPr>
              <a:t>Filter paper change to brick red</a:t>
            </a:r>
          </a:p>
          <a:p>
            <a:pPr marL="514350" indent="-514350" algn="ct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 Drug +  aqueous mercuric nitrate            Metallic mercury formed </a:t>
            </a:r>
            <a:endParaRPr lang="en-US" sz="2400" dirty="0">
              <a:latin typeface="Times New Roman" pitchFamily="18" charset="0"/>
              <a:cs typeface="Times New Roman" pitchFamily="18" charset="0"/>
            </a:endParaRPr>
          </a:p>
        </p:txBody>
      </p:sp>
      <p:sp>
        <p:nvSpPr>
          <p:cNvPr id="3" name="Down Arrow 2"/>
          <p:cNvSpPr/>
          <p:nvPr/>
        </p:nvSpPr>
        <p:spPr>
          <a:xfrm>
            <a:off x="4572000" y="52578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4876800" y="6477000"/>
            <a:ext cx="609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Classification-of-plant-secondary-metabolites2.png"/>
          <p:cNvPicPr>
            <a:picLocks noChangeAspect="1" noChangeArrowheads="1"/>
          </p:cNvPicPr>
          <p:nvPr/>
        </p:nvPicPr>
        <p:blipFill>
          <a:blip r:embed="rId3"/>
          <a:srcRect/>
          <a:stretch>
            <a:fillRect/>
          </a:stretch>
        </p:blipFill>
        <p:spPr bwMode="auto">
          <a:xfrm>
            <a:off x="152400" y="533401"/>
            <a:ext cx="8762999" cy="6096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57200" y="228601"/>
            <a:ext cx="8229600" cy="2687915"/>
          </a:xfrm>
          <a:prstGeom prst="rect">
            <a:avLst/>
          </a:prstGeom>
        </p:spPr>
        <p:txBody>
          <a:bodyPr vert="horz" wrap="square" lIns="0" tIns="12700" rIns="0" bIns="0" rtlCol="0">
            <a:spAutoFit/>
          </a:bodyPr>
          <a:lstStyle/>
          <a:p>
            <a:pPr marL="647700" marR="43180" indent="-610235" algn="ctr">
              <a:lnSpc>
                <a:spcPct val="100000"/>
              </a:lnSpc>
              <a:spcBef>
                <a:spcPts val="100"/>
              </a:spcBef>
              <a:tabLst>
                <a:tab pos="647700" algn="l"/>
              </a:tabLst>
            </a:pPr>
            <a:r>
              <a:rPr sz="2400" dirty="0">
                <a:latin typeface="Times New Roman"/>
                <a:cs typeface="Times New Roman"/>
              </a:rPr>
              <a:t>c)	</a:t>
            </a:r>
            <a:r>
              <a:rPr sz="2400" dirty="0">
                <a:latin typeface="Times New Roman" pitchFamily="18" charset="0"/>
                <a:cs typeface="Times New Roman" pitchFamily="18" charset="0"/>
              </a:rPr>
              <a:t>Dip </a:t>
            </a:r>
            <a:r>
              <a:rPr sz="2400" spc="-5" dirty="0">
                <a:latin typeface="Times New Roman" pitchFamily="18" charset="0"/>
                <a:cs typeface="Times New Roman" pitchFamily="18" charset="0"/>
              </a:rPr>
              <a:t>filter </a:t>
            </a:r>
            <a:r>
              <a:rPr sz="2400" dirty="0">
                <a:latin typeface="Times New Roman" pitchFamily="18" charset="0"/>
                <a:cs typeface="Times New Roman" pitchFamily="18" charset="0"/>
              </a:rPr>
              <a:t>paper  strip in</a:t>
            </a:r>
            <a:r>
              <a:rPr sz="2400" spc="-120" dirty="0">
                <a:latin typeface="Times New Roman" pitchFamily="18" charset="0"/>
                <a:cs typeface="Times New Roman" pitchFamily="18" charset="0"/>
              </a:rPr>
              <a:t> </a:t>
            </a:r>
            <a:r>
              <a:rPr sz="2400" dirty="0">
                <a:latin typeface="Times New Roman" pitchFamily="18" charset="0"/>
                <a:cs typeface="Times New Roman" pitchFamily="18" charset="0"/>
              </a:rPr>
              <a:t>guaiacum  resin </a:t>
            </a:r>
            <a:r>
              <a:rPr sz="2400">
                <a:latin typeface="Times New Roman" pitchFamily="18" charset="0"/>
                <a:cs typeface="Times New Roman" pitchFamily="18" charset="0"/>
              </a:rPr>
              <a:t>&amp;</a:t>
            </a:r>
            <a:r>
              <a:rPr sz="2400" spc="-50">
                <a:latin typeface="Times New Roman" pitchFamily="18" charset="0"/>
                <a:cs typeface="Times New Roman" pitchFamily="18" charset="0"/>
              </a:rPr>
              <a:t> </a:t>
            </a:r>
            <a:r>
              <a:rPr sz="2400" spc="-5" smtClean="0">
                <a:latin typeface="Times New Roman" pitchFamily="18" charset="0"/>
                <a:cs typeface="Times New Roman" pitchFamily="18" charset="0"/>
              </a:rPr>
              <a:t>CuSO</a:t>
            </a:r>
            <a:r>
              <a:rPr sz="2400" spc="-7" baseline="-20833" smtClean="0">
                <a:latin typeface="Times New Roman" pitchFamily="18" charset="0"/>
                <a:cs typeface="Times New Roman" pitchFamily="18" charset="0"/>
              </a:rPr>
              <a:t>4</a:t>
            </a:r>
            <a:endParaRPr lang="en-US" sz="2400" spc="-7" baseline="-20833" dirty="0" smtClean="0">
              <a:latin typeface="Times New Roman" pitchFamily="18" charset="0"/>
              <a:cs typeface="Times New Roman" pitchFamily="18" charset="0"/>
            </a:endParaRPr>
          </a:p>
          <a:p>
            <a:pPr marL="647700" marR="43180" indent="-610235" algn="ctr">
              <a:lnSpc>
                <a:spcPct val="100000"/>
              </a:lnSpc>
              <a:spcBef>
                <a:spcPts val="100"/>
              </a:spcBef>
              <a:tabLst>
                <a:tab pos="647700" algn="l"/>
              </a:tabLst>
            </a:pPr>
            <a:r>
              <a:rPr lang="en-US" sz="2400" spc="-7" baseline="-25000" dirty="0" smtClean="0">
                <a:latin typeface="Times New Roman" pitchFamily="18" charset="0"/>
                <a:cs typeface="Times New Roman" pitchFamily="18" charset="0"/>
              </a:rPr>
              <a:t>+</a:t>
            </a:r>
          </a:p>
          <a:p>
            <a:pPr marL="647700" marR="43180" indent="-610235" algn="ctr">
              <a:spcBef>
                <a:spcPts val="100"/>
              </a:spcBef>
              <a:tabLst>
                <a:tab pos="647700" algn="l"/>
              </a:tabLst>
            </a:pPr>
            <a:r>
              <a:rPr lang="en-US" sz="2400" spc="-5" dirty="0" smtClean="0">
                <a:latin typeface="Times New Roman" pitchFamily="18" charset="0"/>
                <a:cs typeface="Times New Roman" pitchFamily="18" charset="0"/>
              </a:rPr>
              <a:t>Expose </a:t>
            </a:r>
            <a:r>
              <a:rPr lang="en-US" sz="2400" dirty="0" smtClean="0">
                <a:latin typeface="Times New Roman" pitchFamily="18" charset="0"/>
                <a:cs typeface="Times New Roman" pitchFamily="18" charset="0"/>
              </a:rPr>
              <a:t>it</a:t>
            </a:r>
            <a:r>
              <a:rPr lang="en-US" sz="2400" spc="-8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to  </a:t>
            </a:r>
            <a:r>
              <a:rPr lang="en-US" sz="2400" spc="-5" dirty="0" smtClean="0">
                <a:latin typeface="Times New Roman" pitchFamily="18" charset="0"/>
                <a:cs typeface="Times New Roman" pitchFamily="18" charset="0"/>
              </a:rPr>
              <a:t>freshly cut  surface of  drug</a:t>
            </a:r>
          </a:p>
          <a:p>
            <a:pPr marL="647700" marR="43180" indent="-610235" algn="ctr">
              <a:spcBef>
                <a:spcPts val="100"/>
              </a:spcBef>
              <a:tabLst>
                <a:tab pos="647700" algn="l"/>
              </a:tabLst>
            </a:pPr>
            <a:endParaRPr lang="en-US" sz="2400" spc="-5" dirty="0">
              <a:latin typeface="Times New Roman" pitchFamily="18" charset="0"/>
              <a:cs typeface="Times New Roman" pitchFamily="18" charset="0"/>
            </a:endParaRPr>
          </a:p>
          <a:p>
            <a:pPr marL="647700" marR="43180" indent="-610235" algn="ctr">
              <a:spcBef>
                <a:spcPts val="100"/>
              </a:spcBef>
              <a:tabLst>
                <a:tab pos="647700" algn="l"/>
              </a:tabLst>
            </a:pPr>
            <a:r>
              <a:rPr lang="en-US" sz="2400" dirty="0" smtClean="0">
                <a:latin typeface="Times New Roman" pitchFamily="18" charset="0"/>
                <a:cs typeface="Times New Roman" pitchFamily="18" charset="0"/>
              </a:rPr>
              <a:t>Blue stain</a:t>
            </a:r>
            <a:r>
              <a:rPr lang="en-US" sz="2400" spc="-114" dirty="0" smtClean="0">
                <a:latin typeface="Times New Roman" pitchFamily="18" charset="0"/>
                <a:cs typeface="Times New Roman" pitchFamily="18" charset="0"/>
              </a:rPr>
              <a:t> </a:t>
            </a:r>
            <a:r>
              <a:rPr lang="en-US" sz="2400" spc="-5" dirty="0" smtClean="0">
                <a:latin typeface="Times New Roman" pitchFamily="18" charset="0"/>
                <a:cs typeface="Times New Roman" pitchFamily="18" charset="0"/>
              </a:rPr>
              <a:t>is  </a:t>
            </a:r>
            <a:r>
              <a:rPr lang="en-US" sz="2400" dirty="0" smtClean="0">
                <a:latin typeface="Times New Roman" pitchFamily="18" charset="0"/>
                <a:cs typeface="Times New Roman" pitchFamily="18" charset="0"/>
              </a:rPr>
              <a:t>produced</a:t>
            </a:r>
          </a:p>
          <a:p>
            <a:pPr marL="647700" marR="43180" indent="-610235">
              <a:spcBef>
                <a:spcPts val="100"/>
              </a:spcBef>
              <a:tabLst>
                <a:tab pos="647700" algn="l"/>
              </a:tabLst>
            </a:pPr>
            <a:endParaRPr lang="en-US" sz="2400" dirty="0" smtClean="0">
              <a:latin typeface="Times New Roman"/>
              <a:cs typeface="Times New Roman"/>
            </a:endParaRPr>
          </a:p>
          <a:p>
            <a:pPr marL="647700" marR="43180" indent="-610235">
              <a:lnSpc>
                <a:spcPct val="100000"/>
              </a:lnSpc>
              <a:spcBef>
                <a:spcPts val="100"/>
              </a:spcBef>
              <a:tabLst>
                <a:tab pos="647700" algn="l"/>
              </a:tabLst>
            </a:pPr>
            <a:endParaRPr lang="en-US" sz="2400" spc="-7" baseline="-25000" dirty="0" smtClean="0">
              <a:latin typeface="Times New Roman"/>
              <a:cs typeface="Times New Roman"/>
            </a:endParaRPr>
          </a:p>
          <a:p>
            <a:pPr marL="647700" marR="43180" indent="-610235">
              <a:lnSpc>
                <a:spcPct val="100000"/>
              </a:lnSpc>
              <a:spcBef>
                <a:spcPts val="100"/>
              </a:spcBef>
              <a:tabLst>
                <a:tab pos="647700" algn="l"/>
              </a:tabLst>
            </a:pPr>
            <a:endParaRPr sz="2400" baseline="-20833">
              <a:latin typeface="Times New Roman"/>
              <a:cs typeface="Times New Roman"/>
            </a:endParaRPr>
          </a:p>
        </p:txBody>
      </p:sp>
      <p:sp>
        <p:nvSpPr>
          <p:cNvPr id="4" name="object 4"/>
          <p:cNvSpPr txBox="1"/>
          <p:nvPr/>
        </p:nvSpPr>
        <p:spPr>
          <a:xfrm>
            <a:off x="10134600" y="4191000"/>
            <a:ext cx="154940"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Times New Roman"/>
                <a:cs typeface="Times New Roman"/>
              </a:rPr>
              <a:t>+</a:t>
            </a:r>
            <a:endParaRPr sz="1800">
              <a:latin typeface="Times New Roman"/>
              <a:cs typeface="Times New Roman"/>
            </a:endParaRPr>
          </a:p>
        </p:txBody>
      </p:sp>
      <p:sp>
        <p:nvSpPr>
          <p:cNvPr id="9" name="object 9"/>
          <p:cNvSpPr txBox="1"/>
          <p:nvPr/>
        </p:nvSpPr>
        <p:spPr>
          <a:xfrm>
            <a:off x="304800" y="2362200"/>
            <a:ext cx="8534400" cy="4301819"/>
          </a:xfrm>
          <a:prstGeom prst="rect">
            <a:avLst/>
          </a:prstGeom>
        </p:spPr>
        <p:txBody>
          <a:bodyPr vert="horz" wrap="square" lIns="0" tIns="13335" rIns="0" bIns="0" rtlCol="0">
            <a:spAutoFit/>
          </a:bodyPr>
          <a:lstStyle/>
          <a:p>
            <a:pPr marL="12700">
              <a:lnSpc>
                <a:spcPct val="150000"/>
              </a:lnSpc>
              <a:spcBef>
                <a:spcPts val="105"/>
              </a:spcBef>
            </a:pPr>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Isothiocynate</a:t>
            </a:r>
            <a:r>
              <a:rPr lang="en-US" sz="2400" b="1" spc="-55"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glycosides</a:t>
            </a:r>
          </a:p>
          <a:p>
            <a:pPr marL="12700">
              <a:lnSpc>
                <a:spcPct val="150000"/>
              </a:lnSpc>
              <a:spcBef>
                <a:spcPts val="105"/>
              </a:spcBef>
            </a:pPr>
            <a:r>
              <a:rPr lang="en-US" sz="2400" dirty="0" smtClean="0">
                <a:latin typeface="Times New Roman" pitchFamily="18" charset="0"/>
                <a:cs typeface="Times New Roman" pitchFamily="18" charset="0"/>
              </a:rPr>
              <a:t>They also called </a:t>
            </a:r>
            <a:r>
              <a:rPr lang="en-US" sz="2400" spc="-5" dirty="0" smtClean="0">
                <a:latin typeface="Times New Roman" pitchFamily="18" charset="0"/>
                <a:cs typeface="Times New Roman" pitchFamily="18" charset="0"/>
              </a:rPr>
              <a:t>as </a:t>
            </a:r>
            <a:r>
              <a:rPr lang="en-US" sz="2400" spc="-25" dirty="0" smtClean="0">
                <a:latin typeface="Times New Roman" pitchFamily="18" charset="0"/>
                <a:cs typeface="Times New Roman" pitchFamily="18" charset="0"/>
              </a:rPr>
              <a:t>GLUCOSINOLATE</a:t>
            </a:r>
            <a:r>
              <a:rPr lang="en-US" sz="2400" spc="-55" dirty="0" smtClean="0">
                <a:latin typeface="Times New Roman" pitchFamily="18" charset="0"/>
                <a:cs typeface="Times New Roman" pitchFamily="18" charset="0"/>
              </a:rPr>
              <a:t> </a:t>
            </a:r>
            <a:r>
              <a:rPr lang="en-US" sz="2400" spc="-5" dirty="0" smtClean="0">
                <a:latin typeface="Times New Roman" pitchFamily="18" charset="0"/>
                <a:cs typeface="Times New Roman" pitchFamily="18" charset="0"/>
              </a:rPr>
              <a:t>COMPOUND. </a:t>
            </a:r>
          </a:p>
          <a:p>
            <a:pPr marL="12700">
              <a:lnSpc>
                <a:spcPct val="150000"/>
              </a:lnSpc>
              <a:spcBef>
                <a:spcPts val="105"/>
              </a:spcBef>
            </a:pPr>
            <a:r>
              <a:rPr lang="en-US" sz="2400" dirty="0" smtClean="0">
                <a:latin typeface="Times New Roman" pitchFamily="18" charset="0"/>
                <a:cs typeface="Times New Roman" pitchFamily="18" charset="0"/>
              </a:rPr>
              <a:t>e.g.</a:t>
            </a:r>
            <a:r>
              <a:rPr lang="en-US" sz="2400" spc="-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Mustard</a:t>
            </a:r>
          </a:p>
          <a:p>
            <a:pPr marL="12700">
              <a:lnSpc>
                <a:spcPct val="150000"/>
              </a:lnSpc>
              <a:spcBef>
                <a:spcPts val="1545"/>
              </a:spcBef>
            </a:pPr>
            <a:r>
              <a:rPr lang="en-US" sz="2400" b="1" dirty="0" smtClean="0">
                <a:latin typeface="Times New Roman" pitchFamily="18" charset="0"/>
                <a:cs typeface="Times New Roman" pitchFamily="18" charset="0"/>
              </a:rPr>
              <a:t>6) </a:t>
            </a:r>
            <a:r>
              <a:rPr lang="en-US" sz="2400" b="1" dirty="0" err="1" smtClean="0">
                <a:latin typeface="Times New Roman" pitchFamily="18" charset="0"/>
                <a:cs typeface="Times New Roman" pitchFamily="18" charset="0"/>
              </a:rPr>
              <a:t>Flavanol</a:t>
            </a:r>
            <a:r>
              <a:rPr lang="en-US" sz="2400" b="1" spc="-4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glycosides: </a:t>
            </a:r>
            <a:r>
              <a:rPr lang="en-US" sz="2400" dirty="0" smtClean="0">
                <a:latin typeface="Times New Roman" pitchFamily="18" charset="0"/>
                <a:cs typeface="Times New Roman" pitchFamily="18" charset="0"/>
              </a:rPr>
              <a:t>They are phenyl </a:t>
            </a:r>
            <a:r>
              <a:rPr lang="en-US" sz="2400" dirty="0" err="1" smtClean="0">
                <a:latin typeface="Times New Roman" pitchFamily="18" charset="0"/>
                <a:cs typeface="Times New Roman" pitchFamily="18" charset="0"/>
              </a:rPr>
              <a:t>benzo</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γ-</a:t>
            </a:r>
            <a:r>
              <a:rPr lang="en-US" sz="2400" dirty="0" err="1" smtClean="0">
                <a:latin typeface="Times New Roman" pitchFamily="18" charset="0"/>
                <a:cs typeface="Times New Roman" pitchFamily="18" charset="0"/>
              </a:rPr>
              <a:t>pyrone</a:t>
            </a:r>
            <a:r>
              <a:rPr lang="en-US" sz="2400" spc="-13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derivative  occurs </a:t>
            </a:r>
            <a:r>
              <a:rPr lang="en-US" sz="2400" spc="-5" dirty="0" smtClean="0">
                <a:latin typeface="Times New Roman" pitchFamily="18" charset="0"/>
                <a:cs typeface="Times New Roman" pitchFamily="18" charset="0"/>
              </a:rPr>
              <a:t>as </a:t>
            </a:r>
            <a:r>
              <a:rPr lang="en-US" sz="2400" dirty="0" err="1" smtClean="0">
                <a:latin typeface="Times New Roman" pitchFamily="18" charset="0"/>
                <a:cs typeface="Times New Roman" pitchFamily="18" charset="0"/>
              </a:rPr>
              <a:t>flavone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flavonol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flavonone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isoflavonones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isoflavones</a:t>
            </a:r>
            <a:r>
              <a:rPr lang="en-US" sz="2400" spc="-4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etc.</a:t>
            </a:r>
          </a:p>
          <a:p>
            <a:pPr marL="12700">
              <a:lnSpc>
                <a:spcPct val="150000"/>
              </a:lnSpc>
              <a:spcBef>
                <a:spcPts val="1545"/>
              </a:spcBef>
            </a:pPr>
            <a:r>
              <a:rPr lang="en-US" sz="2400" dirty="0" smtClean="0">
                <a:latin typeface="Times New Roman" pitchFamily="18" charset="0"/>
                <a:cs typeface="Times New Roman" pitchFamily="18" charset="0"/>
              </a:rPr>
              <a:t>e.g.</a:t>
            </a:r>
            <a:r>
              <a:rPr lang="en-US" sz="2400" spc="-75" dirty="0" smtClean="0">
                <a:latin typeface="Times New Roman" pitchFamily="18" charset="0"/>
                <a:cs typeface="Times New Roman" pitchFamily="18" charset="0"/>
              </a:rPr>
              <a:t> </a:t>
            </a:r>
            <a:r>
              <a:rPr lang="en-US" sz="2400" spc="-5" dirty="0" err="1" smtClean="0">
                <a:latin typeface="Times New Roman" pitchFamily="18" charset="0"/>
                <a:cs typeface="Times New Roman" pitchFamily="18" charset="0"/>
              </a:rPr>
              <a:t>Kampherol</a:t>
            </a:r>
            <a:r>
              <a:rPr lang="en-US" sz="2400" spc="-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Ginkgo  </a:t>
            </a:r>
            <a:r>
              <a:rPr lang="en-US" sz="2400" dirty="0" err="1" smtClean="0">
                <a:latin typeface="Times New Roman" pitchFamily="18" charset="0"/>
                <a:cs typeface="Times New Roman" pitchFamily="18" charset="0"/>
              </a:rPr>
              <a:t>Quercetin</a:t>
            </a:r>
            <a:endParaRPr lang="en-US" sz="2400" dirty="0" smtClean="0">
              <a:latin typeface="Times New Roman" pitchFamily="18" charset="0"/>
              <a:cs typeface="Times New Roman" pitchFamily="18" charset="0"/>
            </a:endParaRPr>
          </a:p>
        </p:txBody>
      </p:sp>
      <p:sp>
        <p:nvSpPr>
          <p:cNvPr id="10" name="Down Arrow 9"/>
          <p:cNvSpPr/>
          <p:nvPr/>
        </p:nvSpPr>
        <p:spPr>
          <a:xfrm>
            <a:off x="4495800" y="1295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140" y="249123"/>
            <a:ext cx="3578860" cy="452120"/>
          </a:xfrm>
          <a:prstGeom prst="rect">
            <a:avLst/>
          </a:prstGeom>
        </p:spPr>
        <p:txBody>
          <a:bodyPr vert="horz" wrap="square" lIns="0" tIns="12065" rIns="0" bIns="0" rtlCol="0">
            <a:spAutoFit/>
          </a:bodyPr>
          <a:lstStyle/>
          <a:p>
            <a:pPr marL="12700">
              <a:lnSpc>
                <a:spcPct val="100000"/>
              </a:lnSpc>
              <a:spcBef>
                <a:spcPts val="95"/>
              </a:spcBef>
            </a:pPr>
            <a:r>
              <a:rPr lang="en-US" sz="2800" spc="-5" dirty="0" smtClean="0"/>
              <a:t>Specific</a:t>
            </a:r>
            <a:r>
              <a:rPr lang="en-US" sz="2800" spc="-50" dirty="0" smtClean="0"/>
              <a:t> </a:t>
            </a:r>
            <a:r>
              <a:rPr lang="en-US" sz="2800" spc="-5" dirty="0" smtClean="0"/>
              <a:t>test:</a:t>
            </a:r>
            <a:endParaRPr sz="2800"/>
          </a:p>
        </p:txBody>
      </p:sp>
      <p:sp>
        <p:nvSpPr>
          <p:cNvPr id="3" name="object 3"/>
          <p:cNvSpPr txBox="1"/>
          <p:nvPr/>
        </p:nvSpPr>
        <p:spPr>
          <a:xfrm>
            <a:off x="307340" y="658214"/>
            <a:ext cx="2588260" cy="1586973"/>
          </a:xfrm>
          <a:prstGeom prst="rect">
            <a:avLst/>
          </a:prstGeom>
        </p:spPr>
        <p:txBody>
          <a:bodyPr vert="horz" wrap="square" lIns="0" tIns="215265" rIns="0" bIns="0" rtlCol="0">
            <a:spAutoFit/>
          </a:bodyPr>
          <a:lstStyle/>
          <a:p>
            <a:pPr marL="12700">
              <a:lnSpc>
                <a:spcPct val="100000"/>
              </a:lnSpc>
              <a:spcBef>
                <a:spcPts val="1695"/>
              </a:spcBef>
            </a:pPr>
            <a:r>
              <a:rPr lang="en-US" sz="2400" b="1" dirty="0" smtClean="0">
                <a:latin typeface="Times New Roman"/>
                <a:cs typeface="Times New Roman"/>
              </a:rPr>
              <a:t>a) </a:t>
            </a:r>
            <a:r>
              <a:rPr lang="en-US" sz="2400" b="1" dirty="0" err="1" smtClean="0">
                <a:uFill>
                  <a:solidFill>
                    <a:srgbClr val="FF0000"/>
                  </a:solidFill>
                </a:uFill>
                <a:latin typeface="Times New Roman"/>
                <a:cs typeface="Times New Roman"/>
              </a:rPr>
              <a:t>Shinoda</a:t>
            </a:r>
            <a:r>
              <a:rPr lang="en-US" sz="2400" b="1" spc="-95" dirty="0" smtClean="0">
                <a:uFill>
                  <a:solidFill>
                    <a:srgbClr val="FF0000"/>
                  </a:solidFill>
                </a:uFill>
                <a:latin typeface="Times New Roman"/>
                <a:cs typeface="Times New Roman"/>
              </a:rPr>
              <a:t> </a:t>
            </a:r>
            <a:r>
              <a:rPr lang="en-US" sz="2400" b="1" dirty="0" smtClean="0">
                <a:uFill>
                  <a:solidFill>
                    <a:srgbClr val="FF0000"/>
                  </a:solidFill>
                </a:uFill>
                <a:latin typeface="Times New Roman"/>
                <a:cs typeface="Times New Roman"/>
              </a:rPr>
              <a:t>test:</a:t>
            </a:r>
            <a:endParaRPr lang="en-US" sz="2400" b="1" dirty="0" smtClean="0">
              <a:latin typeface="Times New Roman"/>
              <a:cs typeface="Times New Roman"/>
            </a:endParaRPr>
          </a:p>
          <a:p>
            <a:pPr marL="393700">
              <a:lnSpc>
                <a:spcPct val="100000"/>
              </a:lnSpc>
              <a:spcBef>
                <a:spcPts val="1335"/>
              </a:spcBef>
            </a:pPr>
            <a:r>
              <a:rPr lang="en-US" sz="2000" spc="5" dirty="0" smtClean="0">
                <a:latin typeface="Times New Roman"/>
                <a:cs typeface="Times New Roman"/>
              </a:rPr>
              <a:t>Drug</a:t>
            </a:r>
            <a:endParaRPr lang="en-US" sz="2000" dirty="0" smtClean="0">
              <a:latin typeface="Times New Roman"/>
              <a:cs typeface="Times New Roman"/>
            </a:endParaRPr>
          </a:p>
          <a:p>
            <a:pPr marL="12700">
              <a:lnSpc>
                <a:spcPct val="100000"/>
              </a:lnSpc>
              <a:spcBef>
                <a:spcPts val="1695"/>
              </a:spcBef>
            </a:pPr>
            <a:endParaRPr sz="2000">
              <a:latin typeface="Times New Roman"/>
              <a:cs typeface="Times New Roman"/>
            </a:endParaRPr>
          </a:p>
        </p:txBody>
      </p:sp>
      <p:sp>
        <p:nvSpPr>
          <p:cNvPr id="4" name="object 4"/>
          <p:cNvSpPr txBox="1"/>
          <p:nvPr/>
        </p:nvSpPr>
        <p:spPr>
          <a:xfrm>
            <a:off x="688340" y="1700530"/>
            <a:ext cx="1673860" cy="949619"/>
          </a:xfrm>
          <a:prstGeom prst="rect">
            <a:avLst/>
          </a:prstGeom>
        </p:spPr>
        <p:txBody>
          <a:bodyPr vert="horz" wrap="square" lIns="0" tIns="13335" rIns="0" bIns="0" rtlCol="0">
            <a:spAutoFit/>
          </a:bodyPr>
          <a:lstStyle/>
          <a:p>
            <a:pPr marL="12700">
              <a:lnSpc>
                <a:spcPct val="100000"/>
              </a:lnSpc>
              <a:spcBef>
                <a:spcPts val="105"/>
              </a:spcBef>
            </a:pPr>
            <a:r>
              <a:rPr lang="en-US" sz="2000" dirty="0" smtClean="0">
                <a:latin typeface="Times New Roman"/>
                <a:cs typeface="Times New Roman"/>
              </a:rPr>
              <a:t>P</a:t>
            </a:r>
            <a:r>
              <a:rPr lang="en-US" sz="2000" spc="10" dirty="0" smtClean="0">
                <a:latin typeface="Times New Roman"/>
                <a:cs typeface="Times New Roman"/>
              </a:rPr>
              <a:t>o</a:t>
            </a:r>
            <a:r>
              <a:rPr lang="en-US" sz="2000" dirty="0" smtClean="0">
                <a:latin typeface="Times New Roman"/>
                <a:cs typeface="Times New Roman"/>
              </a:rPr>
              <a:t>w</a:t>
            </a:r>
            <a:r>
              <a:rPr lang="en-US" sz="2000" spc="10" dirty="0" smtClean="0">
                <a:latin typeface="Times New Roman"/>
                <a:cs typeface="Times New Roman"/>
              </a:rPr>
              <a:t>d</a:t>
            </a:r>
            <a:r>
              <a:rPr lang="en-US" sz="2000" dirty="0" smtClean="0">
                <a:latin typeface="Times New Roman"/>
                <a:cs typeface="Times New Roman"/>
              </a:rPr>
              <a:t>er + 5</a:t>
            </a:r>
            <a:r>
              <a:rPr lang="en-US" sz="2000" spc="-30" dirty="0" smtClean="0">
                <a:latin typeface="Times New Roman"/>
                <a:cs typeface="Times New Roman"/>
              </a:rPr>
              <a:t>m</a:t>
            </a:r>
            <a:r>
              <a:rPr lang="en-US" sz="2000" dirty="0" smtClean="0">
                <a:latin typeface="Times New Roman"/>
                <a:cs typeface="Times New Roman"/>
              </a:rPr>
              <a:t>l</a:t>
            </a:r>
          </a:p>
          <a:p>
            <a:pPr marL="12700">
              <a:lnSpc>
                <a:spcPct val="100000"/>
              </a:lnSpc>
            </a:pPr>
            <a:r>
              <a:rPr lang="en-US" sz="2000" spc="5" dirty="0" smtClean="0">
                <a:latin typeface="Times New Roman"/>
                <a:cs typeface="Times New Roman"/>
              </a:rPr>
              <a:t>95%</a:t>
            </a:r>
            <a:r>
              <a:rPr lang="en-US" sz="2000" spc="-114" dirty="0" smtClean="0">
                <a:latin typeface="Times New Roman"/>
                <a:cs typeface="Times New Roman"/>
              </a:rPr>
              <a:t> </a:t>
            </a:r>
            <a:r>
              <a:rPr lang="en-US" sz="2000" dirty="0" smtClean="0">
                <a:latin typeface="Times New Roman"/>
                <a:cs typeface="Times New Roman"/>
              </a:rPr>
              <a:t>ethanol</a:t>
            </a:r>
          </a:p>
          <a:p>
            <a:pPr marL="12700">
              <a:lnSpc>
                <a:spcPct val="100000"/>
              </a:lnSpc>
              <a:spcBef>
                <a:spcPts val="105"/>
              </a:spcBef>
            </a:pPr>
            <a:endParaRPr sz="2000">
              <a:latin typeface="Times New Roman"/>
              <a:cs typeface="Times New Roman"/>
            </a:endParaRPr>
          </a:p>
        </p:txBody>
      </p:sp>
      <p:sp>
        <p:nvSpPr>
          <p:cNvPr id="5" name="object 5"/>
          <p:cNvSpPr txBox="1"/>
          <p:nvPr/>
        </p:nvSpPr>
        <p:spPr>
          <a:xfrm>
            <a:off x="2441194" y="1702053"/>
            <a:ext cx="154940" cy="579646"/>
          </a:xfrm>
          <a:prstGeom prst="rect">
            <a:avLst/>
          </a:prstGeom>
        </p:spPr>
        <p:txBody>
          <a:bodyPr vert="horz" wrap="square" lIns="0" tIns="12700" rIns="0" bIns="0" rtlCol="0">
            <a:spAutoFit/>
          </a:bodyPr>
          <a:lstStyle/>
          <a:p>
            <a:pPr marL="12700">
              <a:spcBef>
                <a:spcPts val="100"/>
              </a:spcBef>
            </a:pPr>
            <a:r>
              <a:rPr lang="en-US" dirty="0">
                <a:latin typeface="Times New Roman"/>
                <a:cs typeface="Times New Roman"/>
              </a:rPr>
              <a:t>+</a:t>
            </a:r>
          </a:p>
          <a:p>
            <a:pPr marL="12700">
              <a:lnSpc>
                <a:spcPct val="100000"/>
              </a:lnSpc>
              <a:spcBef>
                <a:spcPts val="100"/>
              </a:spcBef>
            </a:pPr>
            <a:endParaRPr sz="1800">
              <a:latin typeface="Times New Roman"/>
              <a:cs typeface="Times New Roman"/>
            </a:endParaRPr>
          </a:p>
        </p:txBody>
      </p:sp>
      <p:sp>
        <p:nvSpPr>
          <p:cNvPr id="6" name="object 6"/>
          <p:cNvSpPr txBox="1"/>
          <p:nvPr/>
        </p:nvSpPr>
        <p:spPr>
          <a:xfrm>
            <a:off x="2822194" y="1394205"/>
            <a:ext cx="1304290" cy="1502976"/>
          </a:xfrm>
          <a:prstGeom prst="rect">
            <a:avLst/>
          </a:prstGeom>
        </p:spPr>
        <p:txBody>
          <a:bodyPr vert="horz" wrap="square" lIns="0" tIns="12700" rIns="0" bIns="0" rtlCol="0">
            <a:spAutoFit/>
          </a:bodyPr>
          <a:lstStyle/>
          <a:p>
            <a:pPr marL="12700" marR="5080">
              <a:lnSpc>
                <a:spcPct val="100000"/>
              </a:lnSpc>
              <a:spcBef>
                <a:spcPts val="100"/>
              </a:spcBef>
            </a:pPr>
            <a:r>
              <a:rPr lang="en-US" sz="2400" spc="-5" dirty="0" smtClean="0">
                <a:latin typeface="Times New Roman"/>
                <a:cs typeface="Times New Roman"/>
              </a:rPr>
              <a:t>Few</a:t>
            </a:r>
            <a:r>
              <a:rPr lang="en-US" sz="2400" spc="-85" dirty="0" smtClean="0">
                <a:latin typeface="Times New Roman"/>
                <a:cs typeface="Times New Roman"/>
              </a:rPr>
              <a:t> </a:t>
            </a:r>
            <a:r>
              <a:rPr lang="en-US" sz="2400" dirty="0" smtClean="0">
                <a:latin typeface="Times New Roman"/>
                <a:cs typeface="Times New Roman"/>
              </a:rPr>
              <a:t>drops  of</a:t>
            </a:r>
            <a:r>
              <a:rPr lang="en-US" sz="2400" spc="-20" dirty="0" smtClean="0">
                <a:latin typeface="Times New Roman"/>
                <a:cs typeface="Times New Roman"/>
              </a:rPr>
              <a:t> </a:t>
            </a:r>
            <a:r>
              <a:rPr lang="en-US" sz="2400" dirty="0" smtClean="0">
                <a:latin typeface="Times New Roman"/>
                <a:cs typeface="Times New Roman"/>
              </a:rPr>
              <a:t>conc.</a:t>
            </a:r>
          </a:p>
          <a:p>
            <a:pPr marL="12700">
              <a:lnSpc>
                <a:spcPct val="100000"/>
              </a:lnSpc>
            </a:pPr>
            <a:r>
              <a:rPr lang="en-US" sz="2400" spc="-10" dirty="0" err="1" smtClean="0">
                <a:latin typeface="Times New Roman"/>
                <a:cs typeface="Times New Roman"/>
              </a:rPr>
              <a:t>HCl</a:t>
            </a:r>
            <a:endParaRPr lang="en-US" sz="2400" dirty="0" smtClean="0">
              <a:latin typeface="Times New Roman"/>
              <a:cs typeface="Times New Roman"/>
            </a:endParaRPr>
          </a:p>
          <a:p>
            <a:pPr marL="12700" marR="5080">
              <a:lnSpc>
                <a:spcPct val="100000"/>
              </a:lnSpc>
              <a:spcBef>
                <a:spcPts val="100"/>
              </a:spcBef>
            </a:pPr>
            <a:endParaRPr sz="2400">
              <a:latin typeface="Times New Roman"/>
              <a:cs typeface="Times New Roman"/>
            </a:endParaRPr>
          </a:p>
        </p:txBody>
      </p:sp>
      <p:sp>
        <p:nvSpPr>
          <p:cNvPr id="7" name="object 7"/>
          <p:cNvSpPr txBox="1"/>
          <p:nvPr/>
        </p:nvSpPr>
        <p:spPr>
          <a:xfrm>
            <a:off x="4117975" y="1779777"/>
            <a:ext cx="14033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Times New Roman"/>
                <a:cs typeface="Times New Roman"/>
              </a:rPr>
              <a:t>+</a:t>
            </a:r>
            <a:endParaRPr sz="1600">
              <a:latin typeface="Times New Roman"/>
              <a:cs typeface="Times New Roman"/>
            </a:endParaRPr>
          </a:p>
        </p:txBody>
      </p:sp>
      <p:sp>
        <p:nvSpPr>
          <p:cNvPr id="8" name="object 8"/>
          <p:cNvSpPr txBox="1"/>
          <p:nvPr/>
        </p:nvSpPr>
        <p:spPr>
          <a:xfrm>
            <a:off x="4575175" y="1470405"/>
            <a:ext cx="1430020" cy="1502976"/>
          </a:xfrm>
          <a:prstGeom prst="rect">
            <a:avLst/>
          </a:prstGeom>
        </p:spPr>
        <p:txBody>
          <a:bodyPr vert="horz" wrap="square" lIns="0" tIns="12700" rIns="0" bIns="0" rtlCol="0">
            <a:spAutoFit/>
          </a:bodyPr>
          <a:lstStyle/>
          <a:p>
            <a:pPr marL="12700" marR="5080">
              <a:spcBef>
                <a:spcPts val="100"/>
              </a:spcBef>
            </a:pPr>
            <a:r>
              <a:rPr lang="en-US" sz="2400" dirty="0" smtClean="0">
                <a:latin typeface="Times New Roman"/>
                <a:cs typeface="Times New Roman"/>
              </a:rPr>
              <a:t>0.5gm  </a:t>
            </a:r>
            <a:r>
              <a:rPr lang="en-US" sz="2400" spc="-25" dirty="0" smtClean="0">
                <a:latin typeface="Times New Roman"/>
                <a:cs typeface="Times New Roman"/>
              </a:rPr>
              <a:t>m</a:t>
            </a:r>
            <a:r>
              <a:rPr lang="en-US" sz="2400" dirty="0" smtClean="0">
                <a:latin typeface="Times New Roman"/>
                <a:cs typeface="Times New Roman"/>
              </a:rPr>
              <a:t>agnesium  tanning</a:t>
            </a:r>
          </a:p>
          <a:p>
            <a:pPr marL="12700" marR="5080">
              <a:lnSpc>
                <a:spcPct val="100000"/>
              </a:lnSpc>
              <a:spcBef>
                <a:spcPts val="100"/>
              </a:spcBef>
            </a:pPr>
            <a:endParaRPr sz="2400">
              <a:latin typeface="Times New Roman"/>
              <a:cs typeface="Times New Roman"/>
            </a:endParaRPr>
          </a:p>
        </p:txBody>
      </p:sp>
      <p:sp>
        <p:nvSpPr>
          <p:cNvPr id="9" name="object 9"/>
          <p:cNvSpPr txBox="1"/>
          <p:nvPr/>
        </p:nvSpPr>
        <p:spPr>
          <a:xfrm>
            <a:off x="7319009" y="1394205"/>
            <a:ext cx="652780" cy="1133644"/>
          </a:xfrm>
          <a:prstGeom prst="rect">
            <a:avLst/>
          </a:prstGeom>
        </p:spPr>
        <p:txBody>
          <a:bodyPr vert="horz" wrap="square" lIns="0" tIns="12700" rIns="0" bIns="0" rtlCol="0">
            <a:spAutoFit/>
          </a:bodyPr>
          <a:lstStyle/>
          <a:p>
            <a:pPr marL="12700" marR="5080">
              <a:spcBef>
                <a:spcPts val="100"/>
              </a:spcBef>
            </a:pPr>
            <a:r>
              <a:rPr lang="en-US" sz="2400" spc="-5" dirty="0" smtClean="0">
                <a:latin typeface="Times New Roman"/>
                <a:cs typeface="Times New Roman"/>
              </a:rPr>
              <a:t>Pink  </a:t>
            </a:r>
            <a:r>
              <a:rPr lang="en-US" sz="2400" dirty="0" smtClean="0">
                <a:latin typeface="Times New Roman"/>
                <a:cs typeface="Times New Roman"/>
              </a:rPr>
              <a:t>color</a:t>
            </a:r>
          </a:p>
          <a:p>
            <a:pPr marL="12700" marR="5080">
              <a:lnSpc>
                <a:spcPct val="100000"/>
              </a:lnSpc>
              <a:spcBef>
                <a:spcPts val="100"/>
              </a:spcBef>
            </a:pPr>
            <a:endParaRPr sz="2400">
              <a:latin typeface="Times New Roman"/>
              <a:cs typeface="Times New Roman"/>
            </a:endParaRPr>
          </a:p>
        </p:txBody>
      </p:sp>
      <p:sp>
        <p:nvSpPr>
          <p:cNvPr id="10" name="object 10"/>
          <p:cNvSpPr/>
          <p:nvPr/>
        </p:nvSpPr>
        <p:spPr>
          <a:xfrm>
            <a:off x="5715000" y="1714500"/>
            <a:ext cx="1371600" cy="76200"/>
          </a:xfrm>
          <a:custGeom>
            <a:avLst/>
            <a:gdLst/>
            <a:ahLst/>
            <a:cxnLst/>
            <a:rect l="l" t="t" r="r" b="b"/>
            <a:pathLst>
              <a:path w="1371600" h="76200">
                <a:moveTo>
                  <a:pt x="1295400" y="0"/>
                </a:moveTo>
                <a:lnTo>
                  <a:pt x="1295400" y="76200"/>
                </a:lnTo>
                <a:lnTo>
                  <a:pt x="1358900" y="44450"/>
                </a:lnTo>
                <a:lnTo>
                  <a:pt x="1308100" y="44450"/>
                </a:lnTo>
                <a:lnTo>
                  <a:pt x="1308100" y="31750"/>
                </a:lnTo>
                <a:lnTo>
                  <a:pt x="1358900" y="31750"/>
                </a:lnTo>
                <a:lnTo>
                  <a:pt x="1295400" y="0"/>
                </a:lnTo>
                <a:close/>
              </a:path>
              <a:path w="1371600" h="76200">
                <a:moveTo>
                  <a:pt x="1295400" y="31750"/>
                </a:moveTo>
                <a:lnTo>
                  <a:pt x="0" y="31750"/>
                </a:lnTo>
                <a:lnTo>
                  <a:pt x="0" y="44450"/>
                </a:lnTo>
                <a:lnTo>
                  <a:pt x="1295400" y="44450"/>
                </a:lnTo>
                <a:lnTo>
                  <a:pt x="1295400" y="31750"/>
                </a:lnTo>
                <a:close/>
              </a:path>
              <a:path w="1371600" h="76200">
                <a:moveTo>
                  <a:pt x="1358900" y="31750"/>
                </a:moveTo>
                <a:lnTo>
                  <a:pt x="1308100" y="31750"/>
                </a:lnTo>
                <a:lnTo>
                  <a:pt x="1308100" y="44450"/>
                </a:lnTo>
                <a:lnTo>
                  <a:pt x="1358900" y="44450"/>
                </a:lnTo>
                <a:lnTo>
                  <a:pt x="1371600" y="38100"/>
                </a:lnTo>
                <a:lnTo>
                  <a:pt x="1358900" y="31750"/>
                </a:lnTo>
                <a:close/>
              </a:path>
            </a:pathLst>
          </a:custGeom>
          <a:solidFill>
            <a:srgbClr val="000000"/>
          </a:solidFill>
        </p:spPr>
        <p:txBody>
          <a:bodyPr wrap="square" lIns="0" tIns="0" rIns="0" bIns="0" rtlCol="0"/>
          <a:lstStyle/>
          <a:p>
            <a:endParaRPr/>
          </a:p>
        </p:txBody>
      </p:sp>
      <p:sp>
        <p:nvSpPr>
          <p:cNvPr id="11" name="object 11"/>
          <p:cNvSpPr txBox="1"/>
          <p:nvPr/>
        </p:nvSpPr>
        <p:spPr>
          <a:xfrm>
            <a:off x="231140" y="2893288"/>
            <a:ext cx="3807460" cy="764312"/>
          </a:xfrm>
          <a:prstGeom prst="rect">
            <a:avLst/>
          </a:prstGeom>
        </p:spPr>
        <p:txBody>
          <a:bodyPr vert="horz" wrap="square" lIns="0" tIns="12700" rIns="0" bIns="0" rtlCol="0">
            <a:spAutoFit/>
          </a:bodyPr>
          <a:lstStyle/>
          <a:p>
            <a:pPr marL="12700">
              <a:spcBef>
                <a:spcPts val="100"/>
              </a:spcBef>
              <a:tabLst>
                <a:tab pos="419100" algn="l"/>
              </a:tabLst>
            </a:pPr>
            <a:r>
              <a:rPr lang="en-US" sz="2400" b="1" dirty="0" smtClean="0">
                <a:latin typeface="Times New Roman"/>
                <a:cs typeface="Times New Roman"/>
              </a:rPr>
              <a:t>b)	Residue + lead</a:t>
            </a:r>
            <a:r>
              <a:rPr lang="en-US" sz="2400" b="1" spc="-125" dirty="0" smtClean="0">
                <a:latin typeface="Times New Roman"/>
                <a:cs typeface="Times New Roman"/>
              </a:rPr>
              <a:t> </a:t>
            </a:r>
            <a:r>
              <a:rPr lang="en-US" sz="2400" b="1" dirty="0" smtClean="0">
                <a:latin typeface="Times New Roman"/>
                <a:cs typeface="Times New Roman"/>
              </a:rPr>
              <a:t>acetate</a:t>
            </a:r>
          </a:p>
          <a:p>
            <a:pPr marL="12700">
              <a:lnSpc>
                <a:spcPct val="100000"/>
              </a:lnSpc>
              <a:spcBef>
                <a:spcPts val="100"/>
              </a:spcBef>
              <a:tabLst>
                <a:tab pos="419100" algn="l"/>
              </a:tabLst>
            </a:pPr>
            <a:endParaRPr sz="2400">
              <a:latin typeface="Times New Roman"/>
              <a:cs typeface="Times New Roman"/>
            </a:endParaRPr>
          </a:p>
        </p:txBody>
      </p:sp>
      <p:sp>
        <p:nvSpPr>
          <p:cNvPr id="12" name="object 12"/>
          <p:cNvSpPr txBox="1"/>
          <p:nvPr/>
        </p:nvSpPr>
        <p:spPr>
          <a:xfrm>
            <a:off x="5410200" y="2895600"/>
            <a:ext cx="1593850" cy="391160"/>
          </a:xfrm>
          <a:prstGeom prst="rect">
            <a:avLst/>
          </a:prstGeom>
        </p:spPr>
        <p:txBody>
          <a:bodyPr vert="horz" wrap="square" lIns="0" tIns="12700" rIns="0" bIns="0" rtlCol="0">
            <a:spAutoFit/>
          </a:bodyPr>
          <a:lstStyle/>
          <a:p>
            <a:pPr marL="12700">
              <a:lnSpc>
                <a:spcPct val="100000"/>
              </a:lnSpc>
              <a:spcBef>
                <a:spcPts val="100"/>
              </a:spcBef>
            </a:pPr>
            <a:r>
              <a:rPr sz="2400" spc="-45" dirty="0">
                <a:latin typeface="Times New Roman"/>
                <a:cs typeface="Times New Roman"/>
              </a:rPr>
              <a:t>Yellow</a:t>
            </a:r>
            <a:r>
              <a:rPr sz="2400" spc="-80" dirty="0">
                <a:latin typeface="Times New Roman"/>
                <a:cs typeface="Times New Roman"/>
              </a:rPr>
              <a:t> </a:t>
            </a:r>
            <a:r>
              <a:rPr sz="2400" dirty="0">
                <a:latin typeface="Times New Roman"/>
                <a:cs typeface="Times New Roman"/>
              </a:rPr>
              <a:t>color</a:t>
            </a:r>
            <a:endParaRPr sz="2400">
              <a:latin typeface="Times New Roman"/>
              <a:cs typeface="Times New Roman"/>
            </a:endParaRPr>
          </a:p>
        </p:txBody>
      </p:sp>
      <p:sp>
        <p:nvSpPr>
          <p:cNvPr id="13" name="object 13"/>
          <p:cNvSpPr txBox="1"/>
          <p:nvPr/>
        </p:nvSpPr>
        <p:spPr>
          <a:xfrm>
            <a:off x="307340" y="3909441"/>
            <a:ext cx="1464945" cy="391160"/>
          </a:xfrm>
          <a:prstGeom prst="rect">
            <a:avLst/>
          </a:prstGeom>
        </p:spPr>
        <p:txBody>
          <a:bodyPr vert="horz" wrap="square" lIns="0" tIns="12700" rIns="0" bIns="0" rtlCol="0">
            <a:spAutoFit/>
          </a:bodyPr>
          <a:lstStyle/>
          <a:p>
            <a:pPr marL="12700">
              <a:lnSpc>
                <a:spcPct val="100000"/>
              </a:lnSpc>
              <a:spcBef>
                <a:spcPts val="100"/>
              </a:spcBef>
              <a:tabLst>
                <a:tab pos="469265" algn="l"/>
              </a:tabLst>
            </a:pPr>
            <a:r>
              <a:rPr sz="2400" b="1" dirty="0">
                <a:latin typeface="Times New Roman"/>
                <a:cs typeface="Times New Roman"/>
              </a:rPr>
              <a:t>c)</a:t>
            </a:r>
            <a:r>
              <a:rPr sz="2400" dirty="0">
                <a:latin typeface="Times New Roman"/>
                <a:cs typeface="Times New Roman"/>
              </a:rPr>
              <a:t>	Residue</a:t>
            </a:r>
            <a:endParaRPr sz="2400">
              <a:latin typeface="Times New Roman"/>
              <a:cs typeface="Times New Roman"/>
            </a:endParaRPr>
          </a:p>
        </p:txBody>
      </p:sp>
      <p:sp>
        <p:nvSpPr>
          <p:cNvPr id="14" name="object 14"/>
          <p:cNvSpPr txBox="1"/>
          <p:nvPr/>
        </p:nvSpPr>
        <p:spPr>
          <a:xfrm>
            <a:off x="2060194" y="4066413"/>
            <a:ext cx="14033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Times New Roman"/>
                <a:cs typeface="Times New Roman"/>
              </a:rPr>
              <a:t>+</a:t>
            </a:r>
            <a:endParaRPr sz="1600">
              <a:latin typeface="Times New Roman"/>
              <a:cs typeface="Times New Roman"/>
            </a:endParaRPr>
          </a:p>
        </p:txBody>
      </p:sp>
      <p:sp>
        <p:nvSpPr>
          <p:cNvPr id="15" name="object 15"/>
          <p:cNvSpPr txBox="1"/>
          <p:nvPr/>
        </p:nvSpPr>
        <p:spPr>
          <a:xfrm>
            <a:off x="2441194" y="3833241"/>
            <a:ext cx="1368806" cy="1120820"/>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Times New Roman"/>
                <a:cs typeface="Times New Roman"/>
              </a:rPr>
              <a:t>Excess  </a:t>
            </a:r>
            <a:r>
              <a:rPr sz="2400" spc="-5">
                <a:latin typeface="Times New Roman"/>
                <a:cs typeface="Times New Roman"/>
              </a:rPr>
              <a:t>amount  </a:t>
            </a:r>
            <a:r>
              <a:rPr sz="2400" smtClean="0">
                <a:latin typeface="Times New Roman"/>
                <a:cs typeface="Times New Roman"/>
              </a:rPr>
              <a:t>of</a:t>
            </a:r>
            <a:r>
              <a:rPr lang="en-US" sz="2400" dirty="0" smtClean="0">
                <a:latin typeface="Times New Roman"/>
                <a:cs typeface="Times New Roman"/>
              </a:rPr>
              <a:t> </a:t>
            </a:r>
            <a:r>
              <a:rPr sz="2400" spc="-80" smtClean="0">
                <a:latin typeface="Times New Roman"/>
                <a:cs typeface="Times New Roman"/>
              </a:rPr>
              <a:t> </a:t>
            </a:r>
            <a:r>
              <a:rPr sz="2400" spc="-5" dirty="0">
                <a:latin typeface="Times New Roman"/>
                <a:cs typeface="Times New Roman"/>
              </a:rPr>
              <a:t>NaOH</a:t>
            </a:r>
            <a:endParaRPr sz="2400">
              <a:latin typeface="Times New Roman"/>
              <a:cs typeface="Times New Roman"/>
            </a:endParaRPr>
          </a:p>
        </p:txBody>
      </p:sp>
      <p:sp>
        <p:nvSpPr>
          <p:cNvPr id="16" name="object 16"/>
          <p:cNvSpPr txBox="1"/>
          <p:nvPr/>
        </p:nvSpPr>
        <p:spPr>
          <a:xfrm>
            <a:off x="4727575" y="3833241"/>
            <a:ext cx="892810" cy="756920"/>
          </a:xfrm>
          <a:prstGeom prst="rect">
            <a:avLst/>
          </a:prstGeom>
        </p:spPr>
        <p:txBody>
          <a:bodyPr vert="horz" wrap="square" lIns="0" tIns="12700" rIns="0" bIns="0" rtlCol="0">
            <a:spAutoFit/>
          </a:bodyPr>
          <a:lstStyle/>
          <a:p>
            <a:pPr marL="12700" marR="5080">
              <a:lnSpc>
                <a:spcPct val="100000"/>
              </a:lnSpc>
              <a:spcBef>
                <a:spcPts val="100"/>
              </a:spcBef>
            </a:pPr>
            <a:r>
              <a:rPr sz="2400" spc="-250" dirty="0">
                <a:latin typeface="Times New Roman"/>
                <a:cs typeface="Times New Roman"/>
              </a:rPr>
              <a:t>Y</a:t>
            </a:r>
            <a:r>
              <a:rPr sz="2400" dirty="0">
                <a:latin typeface="Times New Roman"/>
                <a:cs typeface="Times New Roman"/>
              </a:rPr>
              <a:t>el</a:t>
            </a:r>
            <a:r>
              <a:rPr sz="2400" spc="5" dirty="0">
                <a:latin typeface="Times New Roman"/>
                <a:cs typeface="Times New Roman"/>
              </a:rPr>
              <a:t>l</a:t>
            </a:r>
            <a:r>
              <a:rPr sz="2400" spc="-5" dirty="0">
                <a:latin typeface="Times New Roman"/>
                <a:cs typeface="Times New Roman"/>
              </a:rPr>
              <a:t>ow  </a:t>
            </a:r>
            <a:r>
              <a:rPr sz="2400" dirty="0">
                <a:latin typeface="Times New Roman"/>
                <a:cs typeface="Times New Roman"/>
              </a:rPr>
              <a:t>color</a:t>
            </a:r>
            <a:endParaRPr sz="2400">
              <a:latin typeface="Times New Roman"/>
              <a:cs typeface="Times New Roman"/>
            </a:endParaRPr>
          </a:p>
        </p:txBody>
      </p:sp>
      <p:sp>
        <p:nvSpPr>
          <p:cNvPr id="17" name="object 17"/>
          <p:cNvSpPr txBox="1"/>
          <p:nvPr/>
        </p:nvSpPr>
        <p:spPr>
          <a:xfrm>
            <a:off x="7166609" y="3757041"/>
            <a:ext cx="1437640" cy="1122680"/>
          </a:xfrm>
          <a:prstGeom prst="rect">
            <a:avLst/>
          </a:prstGeom>
        </p:spPr>
        <p:txBody>
          <a:bodyPr vert="horz" wrap="square" lIns="0" tIns="12700" rIns="0" bIns="0" rtlCol="0">
            <a:spAutoFit/>
          </a:bodyPr>
          <a:lstStyle/>
          <a:p>
            <a:pPr marL="12700" marR="5080">
              <a:lnSpc>
                <a:spcPct val="100000"/>
              </a:lnSpc>
              <a:spcBef>
                <a:spcPts val="100"/>
              </a:spcBef>
            </a:pPr>
            <a:r>
              <a:rPr sz="2400" dirty="0">
                <a:latin typeface="Times New Roman"/>
                <a:cs typeface="Times New Roman"/>
              </a:rPr>
              <a:t>Addition</a:t>
            </a:r>
            <a:r>
              <a:rPr sz="2400" spc="-110" dirty="0">
                <a:latin typeface="Times New Roman"/>
                <a:cs typeface="Times New Roman"/>
              </a:rPr>
              <a:t> </a:t>
            </a:r>
            <a:r>
              <a:rPr sz="2400" spc="-5" dirty="0">
                <a:latin typeface="Times New Roman"/>
                <a:cs typeface="Times New Roman"/>
              </a:rPr>
              <a:t>of  </a:t>
            </a:r>
            <a:r>
              <a:rPr sz="2400" dirty="0">
                <a:latin typeface="Times New Roman"/>
                <a:cs typeface="Times New Roman"/>
              </a:rPr>
              <a:t>acid  decolorize</a:t>
            </a:r>
            <a:endParaRPr sz="2400">
              <a:latin typeface="Times New Roman"/>
              <a:cs typeface="Times New Roman"/>
            </a:endParaRPr>
          </a:p>
        </p:txBody>
      </p:sp>
      <p:sp>
        <p:nvSpPr>
          <p:cNvPr id="18" name="object 18"/>
          <p:cNvSpPr/>
          <p:nvPr/>
        </p:nvSpPr>
        <p:spPr>
          <a:xfrm>
            <a:off x="3581400" y="4229100"/>
            <a:ext cx="1066800" cy="76200"/>
          </a:xfrm>
          <a:custGeom>
            <a:avLst/>
            <a:gdLst/>
            <a:ahLst/>
            <a:cxnLst/>
            <a:rect l="l" t="t" r="r" b="b"/>
            <a:pathLst>
              <a:path w="1066800" h="76200">
                <a:moveTo>
                  <a:pt x="990600" y="0"/>
                </a:moveTo>
                <a:lnTo>
                  <a:pt x="990600" y="76200"/>
                </a:lnTo>
                <a:lnTo>
                  <a:pt x="1054100" y="44450"/>
                </a:lnTo>
                <a:lnTo>
                  <a:pt x="1003300" y="44450"/>
                </a:lnTo>
                <a:lnTo>
                  <a:pt x="1003300" y="31750"/>
                </a:lnTo>
                <a:lnTo>
                  <a:pt x="1054100" y="31750"/>
                </a:lnTo>
                <a:lnTo>
                  <a:pt x="990600" y="0"/>
                </a:lnTo>
                <a:close/>
              </a:path>
              <a:path w="1066800" h="76200">
                <a:moveTo>
                  <a:pt x="990600" y="31750"/>
                </a:moveTo>
                <a:lnTo>
                  <a:pt x="0" y="31750"/>
                </a:lnTo>
                <a:lnTo>
                  <a:pt x="0" y="44450"/>
                </a:lnTo>
                <a:lnTo>
                  <a:pt x="990600" y="44450"/>
                </a:lnTo>
                <a:lnTo>
                  <a:pt x="990600" y="31750"/>
                </a:lnTo>
                <a:close/>
              </a:path>
              <a:path w="1066800" h="76200">
                <a:moveTo>
                  <a:pt x="1054100" y="31750"/>
                </a:moveTo>
                <a:lnTo>
                  <a:pt x="1003300" y="31750"/>
                </a:lnTo>
                <a:lnTo>
                  <a:pt x="1003300" y="44450"/>
                </a:lnTo>
                <a:lnTo>
                  <a:pt x="1054100" y="44450"/>
                </a:lnTo>
                <a:lnTo>
                  <a:pt x="1066800" y="38100"/>
                </a:lnTo>
                <a:lnTo>
                  <a:pt x="1054100" y="31750"/>
                </a:lnTo>
                <a:close/>
              </a:path>
            </a:pathLst>
          </a:custGeom>
          <a:solidFill>
            <a:srgbClr val="000000"/>
          </a:solidFill>
        </p:spPr>
        <p:txBody>
          <a:bodyPr wrap="square" lIns="0" tIns="0" rIns="0" bIns="0" rtlCol="0"/>
          <a:lstStyle/>
          <a:p>
            <a:endParaRPr/>
          </a:p>
        </p:txBody>
      </p:sp>
      <p:sp>
        <p:nvSpPr>
          <p:cNvPr id="19" name="object 19"/>
          <p:cNvSpPr/>
          <p:nvPr/>
        </p:nvSpPr>
        <p:spPr>
          <a:xfrm>
            <a:off x="5867400" y="4229100"/>
            <a:ext cx="1066800" cy="76200"/>
          </a:xfrm>
          <a:custGeom>
            <a:avLst/>
            <a:gdLst/>
            <a:ahLst/>
            <a:cxnLst/>
            <a:rect l="l" t="t" r="r" b="b"/>
            <a:pathLst>
              <a:path w="1066800" h="76200">
                <a:moveTo>
                  <a:pt x="990600" y="0"/>
                </a:moveTo>
                <a:lnTo>
                  <a:pt x="990600" y="76200"/>
                </a:lnTo>
                <a:lnTo>
                  <a:pt x="1054100" y="44450"/>
                </a:lnTo>
                <a:lnTo>
                  <a:pt x="1003300" y="44450"/>
                </a:lnTo>
                <a:lnTo>
                  <a:pt x="1003300" y="31750"/>
                </a:lnTo>
                <a:lnTo>
                  <a:pt x="1054100" y="31750"/>
                </a:lnTo>
                <a:lnTo>
                  <a:pt x="990600" y="0"/>
                </a:lnTo>
                <a:close/>
              </a:path>
              <a:path w="1066800" h="76200">
                <a:moveTo>
                  <a:pt x="990600" y="31750"/>
                </a:moveTo>
                <a:lnTo>
                  <a:pt x="0" y="31750"/>
                </a:lnTo>
                <a:lnTo>
                  <a:pt x="0" y="44450"/>
                </a:lnTo>
                <a:lnTo>
                  <a:pt x="990600" y="44450"/>
                </a:lnTo>
                <a:lnTo>
                  <a:pt x="990600" y="31750"/>
                </a:lnTo>
                <a:close/>
              </a:path>
              <a:path w="1066800" h="76200">
                <a:moveTo>
                  <a:pt x="1054100" y="31750"/>
                </a:moveTo>
                <a:lnTo>
                  <a:pt x="1003300" y="31750"/>
                </a:lnTo>
                <a:lnTo>
                  <a:pt x="1003300" y="44450"/>
                </a:lnTo>
                <a:lnTo>
                  <a:pt x="1054100" y="44450"/>
                </a:lnTo>
                <a:lnTo>
                  <a:pt x="1066800" y="38100"/>
                </a:lnTo>
                <a:lnTo>
                  <a:pt x="1054100" y="31750"/>
                </a:lnTo>
                <a:close/>
              </a:path>
            </a:pathLst>
          </a:custGeom>
          <a:solidFill>
            <a:srgbClr val="000000"/>
          </a:solidFill>
        </p:spPr>
        <p:txBody>
          <a:bodyPr wrap="square" lIns="0" tIns="0" rIns="0" bIns="0" rtlCol="0"/>
          <a:lstStyle/>
          <a:p>
            <a:endParaRPr/>
          </a:p>
        </p:txBody>
      </p:sp>
      <p:sp>
        <p:nvSpPr>
          <p:cNvPr id="20" name="object 20"/>
          <p:cNvSpPr/>
          <p:nvPr/>
        </p:nvSpPr>
        <p:spPr>
          <a:xfrm>
            <a:off x="3733800" y="3124200"/>
            <a:ext cx="1371600" cy="76200"/>
          </a:xfrm>
          <a:custGeom>
            <a:avLst/>
            <a:gdLst/>
            <a:ahLst/>
            <a:cxnLst/>
            <a:rect l="l" t="t" r="r" b="b"/>
            <a:pathLst>
              <a:path w="1371600" h="76200">
                <a:moveTo>
                  <a:pt x="1295400" y="0"/>
                </a:moveTo>
                <a:lnTo>
                  <a:pt x="1295400" y="76200"/>
                </a:lnTo>
                <a:lnTo>
                  <a:pt x="1358900" y="44450"/>
                </a:lnTo>
                <a:lnTo>
                  <a:pt x="1308100" y="44450"/>
                </a:lnTo>
                <a:lnTo>
                  <a:pt x="1308100" y="31750"/>
                </a:lnTo>
                <a:lnTo>
                  <a:pt x="1358900" y="31750"/>
                </a:lnTo>
                <a:lnTo>
                  <a:pt x="1295400" y="0"/>
                </a:lnTo>
                <a:close/>
              </a:path>
              <a:path w="1371600" h="76200">
                <a:moveTo>
                  <a:pt x="1295400" y="31750"/>
                </a:moveTo>
                <a:lnTo>
                  <a:pt x="0" y="31750"/>
                </a:lnTo>
                <a:lnTo>
                  <a:pt x="0" y="44450"/>
                </a:lnTo>
                <a:lnTo>
                  <a:pt x="1295400" y="44450"/>
                </a:lnTo>
                <a:lnTo>
                  <a:pt x="1295400" y="31750"/>
                </a:lnTo>
                <a:close/>
              </a:path>
              <a:path w="1371600" h="76200">
                <a:moveTo>
                  <a:pt x="1358900" y="31750"/>
                </a:moveTo>
                <a:lnTo>
                  <a:pt x="1308100" y="31750"/>
                </a:lnTo>
                <a:lnTo>
                  <a:pt x="1308100" y="44450"/>
                </a:lnTo>
                <a:lnTo>
                  <a:pt x="1358900" y="44450"/>
                </a:lnTo>
                <a:lnTo>
                  <a:pt x="1371600" y="38100"/>
                </a:lnTo>
                <a:lnTo>
                  <a:pt x="1358900" y="3175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8600" y="381000"/>
            <a:ext cx="8915400" cy="413575"/>
          </a:xfrm>
          <a:prstGeom prst="rect">
            <a:avLst/>
          </a:prstGeom>
        </p:spPr>
        <p:txBody>
          <a:bodyPr vert="horz" wrap="square" lIns="0" tIns="13335" rIns="0" bIns="0" rtlCol="0">
            <a:spAutoFit/>
          </a:bodyPr>
          <a:lstStyle/>
          <a:p>
            <a:pPr marL="12700">
              <a:lnSpc>
                <a:spcPct val="100000"/>
              </a:lnSpc>
              <a:spcBef>
                <a:spcPts val="105"/>
              </a:spcBef>
            </a:pPr>
            <a:r>
              <a:rPr lang="en-US" sz="2600" b="1" dirty="0" smtClean="0"/>
              <a:t>7) </a:t>
            </a:r>
            <a:r>
              <a:rPr lang="en-US" sz="2600" b="1" dirty="0" err="1" smtClean="0"/>
              <a:t>Coumarins</a:t>
            </a:r>
            <a:r>
              <a:rPr lang="en-US" sz="2600" b="1" dirty="0" smtClean="0"/>
              <a:t> </a:t>
            </a:r>
            <a:r>
              <a:rPr lang="en-US" sz="2600" b="1" spc="5" dirty="0" smtClean="0"/>
              <a:t>&amp; </a:t>
            </a:r>
            <a:r>
              <a:rPr lang="en-US" sz="2600" b="1" dirty="0" err="1" smtClean="0"/>
              <a:t>Furanocoumarins</a:t>
            </a:r>
            <a:r>
              <a:rPr lang="en-US" sz="2600" b="1" spc="-125" dirty="0" smtClean="0"/>
              <a:t> </a:t>
            </a:r>
            <a:r>
              <a:rPr lang="en-US" sz="2600" b="1" dirty="0" smtClean="0"/>
              <a:t>glycosides</a:t>
            </a:r>
            <a:endParaRPr sz="2600">
              <a:latin typeface="Times New Roman"/>
              <a:cs typeface="Times New Roman"/>
            </a:endParaRPr>
          </a:p>
        </p:txBody>
      </p:sp>
      <p:sp>
        <p:nvSpPr>
          <p:cNvPr id="17" name="object 17"/>
          <p:cNvSpPr txBox="1"/>
          <p:nvPr/>
        </p:nvSpPr>
        <p:spPr>
          <a:xfrm>
            <a:off x="228600" y="914400"/>
            <a:ext cx="6781800" cy="2542363"/>
          </a:xfrm>
          <a:prstGeom prst="rect">
            <a:avLst/>
          </a:prstGeom>
        </p:spPr>
        <p:txBody>
          <a:bodyPr vert="horz" wrap="square" lIns="0" tIns="3175" rIns="0" bIns="0" rtlCol="0">
            <a:spAutoFit/>
          </a:bodyPr>
          <a:lstStyle/>
          <a:p>
            <a:pPr marL="12700" marR="5080" indent="76200">
              <a:lnSpc>
                <a:spcPct val="150000"/>
              </a:lnSpc>
              <a:spcBef>
                <a:spcPts val="25"/>
              </a:spcBef>
            </a:pPr>
            <a:r>
              <a:rPr lang="en-US" sz="2200" spc="-5" dirty="0" err="1" smtClean="0">
                <a:latin typeface="Times New Roman"/>
                <a:cs typeface="Times New Roman"/>
              </a:rPr>
              <a:t>Coumarins</a:t>
            </a:r>
            <a:r>
              <a:rPr lang="en-US" sz="2200" spc="-5" dirty="0" smtClean="0">
                <a:latin typeface="Times New Roman"/>
                <a:cs typeface="Times New Roman"/>
              </a:rPr>
              <a:t> are derivative of </a:t>
            </a:r>
            <a:r>
              <a:rPr lang="en-US" sz="2200" dirty="0" err="1" smtClean="0">
                <a:latin typeface="Times New Roman"/>
                <a:cs typeface="Times New Roman"/>
              </a:rPr>
              <a:t>benzo</a:t>
            </a:r>
            <a:r>
              <a:rPr lang="en-US" sz="2200" dirty="0" smtClean="0">
                <a:latin typeface="Times New Roman"/>
                <a:cs typeface="Times New Roman"/>
              </a:rPr>
              <a:t>-α-</a:t>
            </a:r>
            <a:r>
              <a:rPr lang="en-US" sz="2200" dirty="0" err="1" smtClean="0">
                <a:latin typeface="Times New Roman"/>
                <a:cs typeface="Times New Roman"/>
              </a:rPr>
              <a:t>pyrone</a:t>
            </a:r>
            <a:r>
              <a:rPr lang="en-US" sz="2200" dirty="0" smtClean="0">
                <a:latin typeface="Times New Roman"/>
                <a:cs typeface="Times New Roman"/>
              </a:rPr>
              <a:t>.  </a:t>
            </a:r>
            <a:r>
              <a:rPr lang="en-US" sz="2200" spc="-5" dirty="0" err="1" smtClean="0">
                <a:latin typeface="Times New Roman"/>
                <a:cs typeface="Times New Roman"/>
              </a:rPr>
              <a:t>Furanocoumarins</a:t>
            </a:r>
            <a:r>
              <a:rPr lang="en-US" sz="2200" spc="-5" dirty="0" smtClean="0">
                <a:latin typeface="Times New Roman"/>
                <a:cs typeface="Times New Roman"/>
              </a:rPr>
              <a:t> is </a:t>
            </a:r>
            <a:r>
              <a:rPr lang="en-US" sz="2200" dirty="0" smtClean="0">
                <a:latin typeface="Times New Roman"/>
                <a:cs typeface="Times New Roman"/>
              </a:rPr>
              <a:t>found </a:t>
            </a:r>
            <a:r>
              <a:rPr lang="en-US" sz="2200" spc="-5" dirty="0" smtClean="0">
                <a:latin typeface="Times New Roman"/>
                <a:cs typeface="Times New Roman"/>
              </a:rPr>
              <a:t>by fusion of furan  ring to </a:t>
            </a:r>
            <a:r>
              <a:rPr lang="en-US" sz="2200" spc="-5" dirty="0" err="1" smtClean="0">
                <a:latin typeface="Times New Roman"/>
                <a:cs typeface="Times New Roman"/>
              </a:rPr>
              <a:t>coumarins</a:t>
            </a:r>
            <a:r>
              <a:rPr lang="en-US" sz="2200" spc="-5" dirty="0" smtClean="0">
                <a:latin typeface="Times New Roman"/>
                <a:cs typeface="Times New Roman"/>
              </a:rPr>
              <a:t> at either 6 &amp; 7</a:t>
            </a:r>
            <a:r>
              <a:rPr lang="en-US" sz="2200" spc="45" dirty="0" smtClean="0">
                <a:latin typeface="Times New Roman"/>
                <a:cs typeface="Times New Roman"/>
              </a:rPr>
              <a:t> </a:t>
            </a:r>
            <a:r>
              <a:rPr lang="en-US" sz="2200" spc="-5" dirty="0" smtClean="0">
                <a:latin typeface="Times New Roman"/>
                <a:cs typeface="Times New Roman"/>
              </a:rPr>
              <a:t>position or 7 &amp; 8 position which is responsible for  the action </a:t>
            </a:r>
            <a:r>
              <a:rPr lang="en-US" sz="2200" dirty="0" smtClean="0">
                <a:latin typeface="Times New Roman"/>
                <a:cs typeface="Times New Roman"/>
              </a:rPr>
              <a:t>of</a:t>
            </a:r>
            <a:r>
              <a:rPr lang="en-US" sz="2200" spc="-10" dirty="0" smtClean="0">
                <a:latin typeface="Times New Roman"/>
                <a:cs typeface="Times New Roman"/>
              </a:rPr>
              <a:t> </a:t>
            </a:r>
            <a:r>
              <a:rPr lang="en-US" sz="2200" spc="-5" dirty="0" smtClean="0">
                <a:latin typeface="Times New Roman"/>
                <a:cs typeface="Times New Roman"/>
              </a:rPr>
              <a:t>drug.</a:t>
            </a:r>
            <a:endParaRPr lang="en-US" sz="2200" spc="-5" dirty="0">
              <a:latin typeface="Times New Roman"/>
              <a:cs typeface="Times New Roman"/>
            </a:endParaRPr>
          </a:p>
          <a:p>
            <a:pPr marL="12700" marR="5080" indent="76200">
              <a:lnSpc>
                <a:spcPct val="150000"/>
              </a:lnSpc>
              <a:spcBef>
                <a:spcPts val="25"/>
              </a:spcBef>
            </a:pPr>
            <a:r>
              <a:rPr lang="en-US" sz="2200" spc="-5" dirty="0" smtClean="0">
                <a:latin typeface="Times New Roman"/>
                <a:cs typeface="Times New Roman"/>
              </a:rPr>
              <a:t>e.g.</a:t>
            </a:r>
            <a:r>
              <a:rPr lang="en-US" sz="2200" spc="-45" dirty="0" smtClean="0">
                <a:latin typeface="Times New Roman"/>
                <a:cs typeface="Times New Roman"/>
              </a:rPr>
              <a:t> </a:t>
            </a:r>
            <a:r>
              <a:rPr lang="en-US" sz="2200" spc="-25" dirty="0" err="1" smtClean="0">
                <a:latin typeface="Times New Roman"/>
                <a:cs typeface="Times New Roman"/>
              </a:rPr>
              <a:t>Visnaga</a:t>
            </a:r>
            <a:r>
              <a:rPr lang="en-US" sz="2200" spc="-25" dirty="0" smtClean="0">
                <a:latin typeface="Times New Roman"/>
                <a:cs typeface="Times New Roman"/>
              </a:rPr>
              <a:t>, </a:t>
            </a:r>
            <a:r>
              <a:rPr lang="en-US" sz="2200" spc="-5" dirty="0" err="1" smtClean="0">
                <a:latin typeface="Times New Roman"/>
                <a:cs typeface="Times New Roman"/>
              </a:rPr>
              <a:t>Psoralea</a:t>
            </a:r>
            <a:r>
              <a:rPr lang="en-US" sz="2200" spc="-5" dirty="0" smtClean="0">
                <a:latin typeface="Times New Roman"/>
                <a:cs typeface="Times New Roman"/>
              </a:rPr>
              <a:t>  </a:t>
            </a:r>
            <a:r>
              <a:rPr lang="en-US" sz="2200" spc="-15" dirty="0" err="1" smtClean="0">
                <a:latin typeface="Times New Roman"/>
                <a:cs typeface="Times New Roman"/>
              </a:rPr>
              <a:t>Ammi</a:t>
            </a:r>
            <a:r>
              <a:rPr lang="en-US" sz="2200" spc="-40" dirty="0" smtClean="0">
                <a:latin typeface="Times New Roman"/>
                <a:cs typeface="Times New Roman"/>
              </a:rPr>
              <a:t> </a:t>
            </a:r>
            <a:r>
              <a:rPr lang="en-US" sz="2200" spc="-5" dirty="0" err="1" smtClean="0">
                <a:latin typeface="Times New Roman"/>
                <a:cs typeface="Times New Roman"/>
              </a:rPr>
              <a:t>manjus</a:t>
            </a:r>
            <a:endParaRPr lang="en-US" sz="2200" dirty="0" smtClean="0">
              <a:latin typeface="Times New Roman"/>
              <a:cs typeface="Times New Roman"/>
            </a:endParaRPr>
          </a:p>
        </p:txBody>
      </p:sp>
      <p:sp>
        <p:nvSpPr>
          <p:cNvPr id="19" name="object 19"/>
          <p:cNvSpPr txBox="1"/>
          <p:nvPr/>
        </p:nvSpPr>
        <p:spPr>
          <a:xfrm>
            <a:off x="457200" y="3962400"/>
            <a:ext cx="1741170" cy="412934"/>
          </a:xfrm>
          <a:prstGeom prst="rect">
            <a:avLst/>
          </a:prstGeom>
        </p:spPr>
        <p:txBody>
          <a:bodyPr vert="horz" wrap="square" lIns="0" tIns="12700" rIns="0" bIns="0" rtlCol="0">
            <a:spAutoFit/>
          </a:bodyPr>
          <a:lstStyle/>
          <a:p>
            <a:pPr marL="12700">
              <a:spcBef>
                <a:spcPts val="100"/>
              </a:spcBef>
            </a:pPr>
            <a:r>
              <a:rPr lang="en-US" sz="2600" dirty="0" smtClean="0">
                <a:latin typeface="Times New Roman"/>
                <a:cs typeface="Times New Roman"/>
              </a:rPr>
              <a:t>Specific</a:t>
            </a:r>
            <a:r>
              <a:rPr lang="en-US" sz="2600" spc="-75" dirty="0" smtClean="0">
                <a:latin typeface="Times New Roman"/>
                <a:cs typeface="Times New Roman"/>
              </a:rPr>
              <a:t> </a:t>
            </a:r>
            <a:r>
              <a:rPr lang="en-US" sz="2600" spc="-5" dirty="0" smtClean="0">
                <a:latin typeface="Times New Roman"/>
                <a:cs typeface="Times New Roman"/>
              </a:rPr>
              <a:t>test:</a:t>
            </a:r>
            <a:endParaRPr lang="en-US" sz="2600" dirty="0" smtClean="0">
              <a:latin typeface="Times New Roman"/>
              <a:cs typeface="Times New Roman"/>
            </a:endParaRPr>
          </a:p>
        </p:txBody>
      </p:sp>
      <p:sp>
        <p:nvSpPr>
          <p:cNvPr id="23" name="object 23"/>
          <p:cNvSpPr txBox="1"/>
          <p:nvPr/>
        </p:nvSpPr>
        <p:spPr>
          <a:xfrm>
            <a:off x="457200" y="4648200"/>
            <a:ext cx="4107815" cy="702115"/>
          </a:xfrm>
          <a:prstGeom prst="rect">
            <a:avLst/>
          </a:prstGeom>
        </p:spPr>
        <p:txBody>
          <a:bodyPr vert="horz" wrap="square" lIns="0" tIns="12065" rIns="0" bIns="0" rtlCol="0">
            <a:spAutoFit/>
          </a:bodyPr>
          <a:lstStyle/>
          <a:p>
            <a:pPr marL="285115" indent="-273050">
              <a:lnSpc>
                <a:spcPct val="100000"/>
              </a:lnSpc>
              <a:spcBef>
                <a:spcPts val="95"/>
              </a:spcBef>
              <a:buAutoNum type="alphaLcParenR"/>
              <a:tabLst>
                <a:tab pos="285750" algn="l"/>
              </a:tabLst>
            </a:pPr>
            <a:r>
              <a:rPr lang="en-US" sz="2200" spc="-5" dirty="0" smtClean="0">
                <a:latin typeface="Times New Roman"/>
                <a:cs typeface="Times New Roman"/>
              </a:rPr>
              <a:t>Aromatic</a:t>
            </a:r>
            <a:r>
              <a:rPr lang="en-US" sz="2200" spc="15" dirty="0" smtClean="0">
                <a:latin typeface="Times New Roman"/>
                <a:cs typeface="Times New Roman"/>
              </a:rPr>
              <a:t> </a:t>
            </a:r>
            <a:r>
              <a:rPr lang="en-US" sz="2200" spc="-10" dirty="0" smtClean="0">
                <a:latin typeface="Times New Roman"/>
                <a:cs typeface="Times New Roman"/>
              </a:rPr>
              <a:t>smell</a:t>
            </a:r>
            <a:endParaRPr lang="en-US" sz="2200" dirty="0" smtClean="0">
              <a:latin typeface="Times New Roman"/>
              <a:cs typeface="Times New Roman"/>
            </a:endParaRPr>
          </a:p>
          <a:p>
            <a:pPr marL="300355" indent="-288290">
              <a:lnSpc>
                <a:spcPct val="100000"/>
              </a:lnSpc>
              <a:spcBef>
                <a:spcPts val="70"/>
              </a:spcBef>
              <a:buAutoNum type="alphaLcParenR"/>
              <a:tabLst>
                <a:tab pos="300990" algn="l"/>
              </a:tabLst>
            </a:pPr>
            <a:r>
              <a:rPr lang="en-US" sz="2200" spc="-5" dirty="0" smtClean="0">
                <a:latin typeface="Times New Roman"/>
                <a:cs typeface="Times New Roman"/>
              </a:rPr>
              <a:t>Alcoholic </a:t>
            </a:r>
            <a:r>
              <a:rPr lang="en-US" sz="2200" dirty="0" smtClean="0">
                <a:latin typeface="Times New Roman"/>
                <a:cs typeface="Times New Roman"/>
              </a:rPr>
              <a:t>solution </a:t>
            </a:r>
            <a:r>
              <a:rPr lang="en-US" sz="2200" spc="-5" dirty="0" smtClean="0">
                <a:latin typeface="Times New Roman"/>
                <a:cs typeface="Times New Roman"/>
              </a:rPr>
              <a:t>on</a:t>
            </a:r>
            <a:r>
              <a:rPr lang="en-US" sz="2200" spc="-10" dirty="0" smtClean="0">
                <a:latin typeface="Times New Roman"/>
                <a:cs typeface="Times New Roman"/>
              </a:rPr>
              <a:t> </a:t>
            </a:r>
            <a:r>
              <a:rPr lang="en-US" sz="2200" spc="-5" dirty="0" smtClean="0">
                <a:latin typeface="Times New Roman"/>
                <a:cs typeface="Times New Roman"/>
              </a:rPr>
              <a:t>alkalization</a:t>
            </a:r>
            <a:endParaRPr lang="en-US" sz="2200" dirty="0" smtClean="0">
              <a:latin typeface="Times New Roman"/>
              <a:cs typeface="Times New Roman"/>
            </a:endParaRPr>
          </a:p>
        </p:txBody>
      </p:sp>
      <p:sp>
        <p:nvSpPr>
          <p:cNvPr id="24" name="object 24"/>
          <p:cNvSpPr txBox="1"/>
          <p:nvPr/>
        </p:nvSpPr>
        <p:spPr>
          <a:xfrm>
            <a:off x="5950890" y="4974412"/>
            <a:ext cx="1546225" cy="350737"/>
          </a:xfrm>
          <a:prstGeom prst="rect">
            <a:avLst/>
          </a:prstGeom>
        </p:spPr>
        <p:txBody>
          <a:bodyPr vert="horz" wrap="square" lIns="0" tIns="12065" rIns="0" bIns="0" rtlCol="0">
            <a:spAutoFit/>
          </a:bodyPr>
          <a:lstStyle/>
          <a:p>
            <a:pPr marL="12700">
              <a:spcBef>
                <a:spcPts val="95"/>
              </a:spcBef>
            </a:pPr>
            <a:r>
              <a:rPr lang="en-US" sz="2200" dirty="0" smtClean="0">
                <a:latin typeface="Times New Roman"/>
                <a:cs typeface="Times New Roman"/>
              </a:rPr>
              <a:t>Blue </a:t>
            </a:r>
            <a:r>
              <a:rPr lang="en-US" sz="2200" spc="-5" dirty="0" smtClean="0">
                <a:latin typeface="Times New Roman"/>
                <a:cs typeface="Times New Roman"/>
              </a:rPr>
              <a:t>or</a:t>
            </a:r>
            <a:r>
              <a:rPr lang="en-US" sz="2200" spc="-75" dirty="0" smtClean="0">
                <a:latin typeface="Times New Roman"/>
                <a:cs typeface="Times New Roman"/>
              </a:rPr>
              <a:t> </a:t>
            </a:r>
            <a:r>
              <a:rPr lang="en-US" sz="2200" spc="-5" dirty="0" smtClean="0">
                <a:latin typeface="Times New Roman"/>
                <a:cs typeface="Times New Roman"/>
              </a:rPr>
              <a:t>green</a:t>
            </a:r>
            <a:endParaRPr lang="en-US" sz="2200" dirty="0" smtClean="0">
              <a:latin typeface="Times New Roman"/>
              <a:cs typeface="Times New Roman"/>
            </a:endParaRPr>
          </a:p>
        </p:txBody>
      </p:sp>
      <p:sp>
        <p:nvSpPr>
          <p:cNvPr id="25" name="object 25"/>
          <p:cNvSpPr txBox="1"/>
          <p:nvPr/>
        </p:nvSpPr>
        <p:spPr>
          <a:xfrm>
            <a:off x="3505200" y="4648200"/>
            <a:ext cx="1635125" cy="382156"/>
          </a:xfrm>
          <a:prstGeom prst="rect">
            <a:avLst/>
          </a:prstGeom>
        </p:spPr>
        <p:txBody>
          <a:bodyPr vert="horz" wrap="square" lIns="0" tIns="12700" rIns="0" bIns="0" rtlCol="0">
            <a:spAutoFit/>
          </a:bodyPr>
          <a:lstStyle/>
          <a:p>
            <a:pPr marL="12700">
              <a:spcBef>
                <a:spcPts val="100"/>
              </a:spcBef>
            </a:pPr>
            <a:r>
              <a:rPr lang="en-US" sz="2400" spc="-5" dirty="0" smtClean="0">
                <a:latin typeface="Times New Roman"/>
                <a:cs typeface="Times New Roman"/>
              </a:rPr>
              <a:t>Fluoresc</a:t>
            </a:r>
            <a:r>
              <a:rPr lang="en-US" sz="2400" dirty="0" smtClean="0">
                <a:latin typeface="Times New Roman"/>
                <a:cs typeface="Times New Roman"/>
              </a:rPr>
              <a:t>e</a:t>
            </a:r>
            <a:r>
              <a:rPr lang="en-US" sz="2400" spc="-5" dirty="0" smtClean="0">
                <a:latin typeface="Times New Roman"/>
                <a:cs typeface="Times New Roman"/>
              </a:rPr>
              <a:t>nce</a:t>
            </a:r>
            <a:endParaRPr lang="en-US" sz="2400" dirty="0" smtClean="0">
              <a:latin typeface="Times New Roman"/>
              <a:cs typeface="Times New Roman"/>
            </a:endParaRPr>
          </a:p>
        </p:txBody>
      </p:sp>
      <p:sp>
        <p:nvSpPr>
          <p:cNvPr id="26" name="object 26"/>
          <p:cNvSpPr/>
          <p:nvPr/>
        </p:nvSpPr>
        <p:spPr>
          <a:xfrm>
            <a:off x="4724400" y="5181600"/>
            <a:ext cx="1066800" cy="76200"/>
          </a:xfrm>
          <a:custGeom>
            <a:avLst/>
            <a:gdLst/>
            <a:ahLst/>
            <a:cxnLst/>
            <a:rect l="l" t="t" r="r" b="b"/>
            <a:pathLst>
              <a:path w="1066800" h="76200">
                <a:moveTo>
                  <a:pt x="990600" y="0"/>
                </a:moveTo>
                <a:lnTo>
                  <a:pt x="990600" y="76200"/>
                </a:lnTo>
                <a:lnTo>
                  <a:pt x="1054100" y="44450"/>
                </a:lnTo>
                <a:lnTo>
                  <a:pt x="1003300" y="44450"/>
                </a:lnTo>
                <a:lnTo>
                  <a:pt x="1003300" y="31750"/>
                </a:lnTo>
                <a:lnTo>
                  <a:pt x="1054100" y="31750"/>
                </a:lnTo>
                <a:lnTo>
                  <a:pt x="990600" y="0"/>
                </a:lnTo>
                <a:close/>
              </a:path>
              <a:path w="1066800" h="76200">
                <a:moveTo>
                  <a:pt x="990600" y="31750"/>
                </a:moveTo>
                <a:lnTo>
                  <a:pt x="0" y="31750"/>
                </a:lnTo>
                <a:lnTo>
                  <a:pt x="0" y="44450"/>
                </a:lnTo>
                <a:lnTo>
                  <a:pt x="990600" y="44450"/>
                </a:lnTo>
                <a:lnTo>
                  <a:pt x="990600" y="31750"/>
                </a:lnTo>
                <a:close/>
              </a:path>
              <a:path w="1066800" h="76200">
                <a:moveTo>
                  <a:pt x="1054100" y="31750"/>
                </a:moveTo>
                <a:lnTo>
                  <a:pt x="1003300" y="31750"/>
                </a:lnTo>
                <a:lnTo>
                  <a:pt x="1003300" y="44450"/>
                </a:lnTo>
                <a:lnTo>
                  <a:pt x="1054100" y="44450"/>
                </a:lnTo>
                <a:lnTo>
                  <a:pt x="1066800" y="38100"/>
                </a:lnTo>
                <a:lnTo>
                  <a:pt x="1054100" y="31750"/>
                </a:lnTo>
                <a:close/>
              </a:path>
            </a:pathLst>
          </a:custGeom>
          <a:solidFill>
            <a:srgbClr val="000000"/>
          </a:solidFill>
        </p:spPr>
        <p:txBody>
          <a:bodyPr wrap="square" lIns="0" tIns="0" rIns="0" bIns="0" rtlCol="0"/>
          <a:lstStyle/>
          <a:p>
            <a:endParaRPr/>
          </a:p>
        </p:txBody>
      </p:sp>
      <p:grpSp>
        <p:nvGrpSpPr>
          <p:cNvPr id="2" name="object 27"/>
          <p:cNvGrpSpPr/>
          <p:nvPr/>
        </p:nvGrpSpPr>
        <p:grpSpPr>
          <a:xfrm>
            <a:off x="6983845" y="1340708"/>
            <a:ext cx="1587500" cy="1621155"/>
            <a:chOff x="6983845" y="1340708"/>
            <a:chExt cx="1587500" cy="1621155"/>
          </a:xfrm>
        </p:grpSpPr>
        <p:sp>
          <p:nvSpPr>
            <p:cNvPr id="28" name="object 28"/>
            <p:cNvSpPr/>
            <p:nvPr/>
          </p:nvSpPr>
          <p:spPr>
            <a:xfrm>
              <a:off x="6983845" y="1340708"/>
              <a:ext cx="1587500" cy="997808"/>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7262942" y="2780707"/>
              <a:ext cx="1006723" cy="180706"/>
            </a:xfrm>
            <a:prstGeom prst="rect">
              <a:avLst/>
            </a:prstGeom>
            <a:blipFill>
              <a:blip r:embed="rId3" cstate="print"/>
              <a:stretch>
                <a:fillRect/>
              </a:stretch>
            </a:blipFill>
          </p:spPr>
          <p:txBody>
            <a:bodyPr wrap="square" lIns="0" tIns="0" rIns="0" bIns="0" rtlCol="0"/>
            <a:lstStyle/>
            <a:p>
              <a:endParaRPr/>
            </a:p>
          </p:txBody>
        </p:sp>
      </p:grpSp>
      <p:sp>
        <p:nvSpPr>
          <p:cNvPr id="30" name="object 30"/>
          <p:cNvSpPr txBox="1"/>
          <p:nvPr/>
        </p:nvSpPr>
        <p:spPr>
          <a:xfrm>
            <a:off x="7242809" y="2693034"/>
            <a:ext cx="102806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Times New Roman"/>
                <a:cs typeface="Times New Roman"/>
              </a:rPr>
              <a:t>Co</a:t>
            </a:r>
            <a:r>
              <a:rPr sz="1800" b="1" spc="-15" dirty="0">
                <a:latin typeface="Times New Roman"/>
                <a:cs typeface="Times New Roman"/>
              </a:rPr>
              <a:t>u</a:t>
            </a:r>
            <a:r>
              <a:rPr sz="1800" b="1" dirty="0">
                <a:latin typeface="Times New Roman"/>
                <a:cs typeface="Times New Roman"/>
              </a:rPr>
              <a:t>mar</a:t>
            </a:r>
            <a:r>
              <a:rPr sz="1800" b="1" spc="-5" dirty="0">
                <a:latin typeface="Times New Roman"/>
                <a:cs typeface="Times New Roman"/>
              </a:rPr>
              <a:t>in</a:t>
            </a:r>
            <a:endParaRPr sz="1800">
              <a:latin typeface="Times New Roman"/>
              <a:cs typeface="Times New Roman"/>
            </a:endParaRPr>
          </a:p>
        </p:txBody>
      </p:sp>
      <p:sp>
        <p:nvSpPr>
          <p:cNvPr id="31" name="object 26"/>
          <p:cNvSpPr/>
          <p:nvPr/>
        </p:nvSpPr>
        <p:spPr>
          <a:xfrm>
            <a:off x="2667000" y="4800600"/>
            <a:ext cx="685800" cy="152400"/>
          </a:xfrm>
          <a:custGeom>
            <a:avLst/>
            <a:gdLst/>
            <a:ahLst/>
            <a:cxnLst/>
            <a:rect l="l" t="t" r="r" b="b"/>
            <a:pathLst>
              <a:path w="1066800" h="76200">
                <a:moveTo>
                  <a:pt x="990600" y="0"/>
                </a:moveTo>
                <a:lnTo>
                  <a:pt x="990600" y="76200"/>
                </a:lnTo>
                <a:lnTo>
                  <a:pt x="1054100" y="44450"/>
                </a:lnTo>
                <a:lnTo>
                  <a:pt x="1003300" y="44450"/>
                </a:lnTo>
                <a:lnTo>
                  <a:pt x="1003300" y="31750"/>
                </a:lnTo>
                <a:lnTo>
                  <a:pt x="1054100" y="31750"/>
                </a:lnTo>
                <a:lnTo>
                  <a:pt x="990600" y="0"/>
                </a:lnTo>
                <a:close/>
              </a:path>
              <a:path w="1066800" h="76200">
                <a:moveTo>
                  <a:pt x="990600" y="31750"/>
                </a:moveTo>
                <a:lnTo>
                  <a:pt x="0" y="31750"/>
                </a:lnTo>
                <a:lnTo>
                  <a:pt x="0" y="44450"/>
                </a:lnTo>
                <a:lnTo>
                  <a:pt x="990600" y="44450"/>
                </a:lnTo>
                <a:lnTo>
                  <a:pt x="990600" y="31750"/>
                </a:lnTo>
                <a:close/>
              </a:path>
              <a:path w="1066800" h="76200">
                <a:moveTo>
                  <a:pt x="1054100" y="31750"/>
                </a:moveTo>
                <a:lnTo>
                  <a:pt x="1003300" y="31750"/>
                </a:lnTo>
                <a:lnTo>
                  <a:pt x="1003300" y="44450"/>
                </a:lnTo>
                <a:lnTo>
                  <a:pt x="1054100" y="44450"/>
                </a:lnTo>
                <a:lnTo>
                  <a:pt x="1066800" y="38100"/>
                </a:lnTo>
                <a:lnTo>
                  <a:pt x="1054100" y="31750"/>
                </a:lnTo>
                <a:close/>
              </a:path>
            </a:pathLst>
          </a:custGeom>
          <a:solidFill>
            <a:srgbClr val="0000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620000" cy="5262979"/>
          </a:xfrm>
          <a:prstGeom prst="rect">
            <a:avLst/>
          </a:prstGeom>
        </p:spPr>
        <p:txBody>
          <a:bodyPr wrap="square">
            <a:spAutoFit/>
          </a:bodyPr>
          <a:lstStyle/>
          <a:p>
            <a:pPr>
              <a:lnSpc>
                <a:spcPct val="150000"/>
              </a:lnSpc>
            </a:pPr>
            <a:r>
              <a:rPr lang="en-US" sz="2800" b="1" spc="-5" dirty="0" smtClean="0">
                <a:latin typeface="Times New Roman" pitchFamily="18" charset="0"/>
                <a:cs typeface="Times New Roman" pitchFamily="18" charset="0"/>
              </a:rPr>
              <a:t>8) </a:t>
            </a:r>
            <a:r>
              <a:rPr lang="en-US" sz="2800" b="1" spc="-5" dirty="0" err="1" smtClean="0">
                <a:latin typeface="Times New Roman" pitchFamily="18" charset="0"/>
                <a:cs typeface="Times New Roman" pitchFamily="18" charset="0"/>
              </a:rPr>
              <a:t>Aldehyde</a:t>
            </a:r>
            <a:r>
              <a:rPr lang="en-US" sz="2800" b="1" spc="-175" dirty="0" smtClean="0">
                <a:latin typeface="Times New Roman" pitchFamily="18" charset="0"/>
                <a:cs typeface="Times New Roman" pitchFamily="18" charset="0"/>
              </a:rPr>
              <a:t> </a:t>
            </a:r>
            <a:r>
              <a:rPr lang="en-US" sz="2800" b="1" spc="-5" dirty="0" smtClean="0">
                <a:latin typeface="Times New Roman" pitchFamily="18" charset="0"/>
                <a:cs typeface="Times New Roman" pitchFamily="18" charset="0"/>
              </a:rPr>
              <a:t>glycosides</a:t>
            </a:r>
            <a:r>
              <a:rPr lang="en-US" sz="2800" spc="-5" dirty="0" smtClean="0">
                <a:latin typeface="Times New Roman" pitchFamily="18" charset="0"/>
                <a:cs typeface="Times New Roman" pitchFamily="18" charset="0"/>
              </a:rPr>
              <a:t/>
            </a:r>
            <a:br>
              <a:rPr lang="en-US" sz="2800" spc="-5"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e.g. </a:t>
            </a:r>
            <a:r>
              <a:rPr lang="en-US" sz="2800" spc="-35" dirty="0" smtClean="0">
                <a:latin typeface="Times New Roman" pitchFamily="18" charset="0"/>
                <a:cs typeface="Times New Roman" pitchFamily="18" charset="0"/>
              </a:rPr>
              <a:t>Vanilla</a:t>
            </a:r>
            <a:r>
              <a:rPr lang="en-US" sz="2800" spc="-6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pods</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9) Phenol</a:t>
            </a:r>
            <a:r>
              <a:rPr lang="en-US" sz="2800" b="1" spc="-5" dirty="0" smtClean="0">
                <a:latin typeface="Times New Roman" pitchFamily="18" charset="0"/>
                <a:cs typeface="Times New Roman" pitchFamily="18" charset="0"/>
              </a:rPr>
              <a:t> glycosides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e.g.</a:t>
            </a:r>
            <a:r>
              <a:rPr lang="en-US" sz="2800" spc="-2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Bearberry</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10) </a:t>
            </a:r>
            <a:r>
              <a:rPr lang="en-US" sz="2800" b="1" spc="-10" dirty="0" smtClean="0">
                <a:latin typeface="Times New Roman" pitchFamily="18" charset="0"/>
                <a:cs typeface="Times New Roman" pitchFamily="18" charset="0"/>
              </a:rPr>
              <a:t>Steroidal</a:t>
            </a:r>
            <a:r>
              <a:rPr lang="en-US" sz="2800" b="1" spc="-5" dirty="0" smtClean="0">
                <a:latin typeface="Times New Roman" pitchFamily="18" charset="0"/>
                <a:cs typeface="Times New Roman" pitchFamily="18" charset="0"/>
              </a:rPr>
              <a:t> </a:t>
            </a:r>
            <a:r>
              <a:rPr lang="en-US" sz="2800" b="1" spc="-5" dirty="0" err="1" smtClean="0">
                <a:latin typeface="Times New Roman" pitchFamily="18" charset="0"/>
                <a:cs typeface="Times New Roman" pitchFamily="18" charset="0"/>
              </a:rPr>
              <a:t>glyco</a:t>
            </a:r>
            <a:r>
              <a:rPr lang="en-US" sz="2800" b="1" spc="-5" dirty="0" smtClean="0">
                <a:latin typeface="Times New Roman" pitchFamily="18" charset="0"/>
                <a:cs typeface="Times New Roman" pitchFamily="18" charset="0"/>
              </a:rPr>
              <a:t>-alkaloids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e.g.</a:t>
            </a:r>
            <a:r>
              <a:rPr lang="en-US" sz="2800" spc="-2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Solanum</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spc="-60" dirty="0" smtClean="0">
                <a:latin typeface="Times New Roman" pitchFamily="18" charset="0"/>
                <a:cs typeface="Times New Roman" pitchFamily="18" charset="0"/>
              </a:rPr>
              <a:t>11) </a:t>
            </a:r>
            <a:r>
              <a:rPr lang="en-US" sz="2800" b="1" spc="-5" dirty="0" err="1" smtClean="0">
                <a:latin typeface="Times New Roman" pitchFamily="18" charset="0"/>
                <a:cs typeface="Times New Roman" pitchFamily="18" charset="0"/>
              </a:rPr>
              <a:t>Glycosidal</a:t>
            </a:r>
            <a:r>
              <a:rPr lang="en-US" sz="2800" b="1" spc="-5" dirty="0" smtClean="0">
                <a:latin typeface="Times New Roman" pitchFamily="18" charset="0"/>
                <a:cs typeface="Times New Roman" pitchFamily="18" charset="0"/>
              </a:rPr>
              <a:t> bitter </a:t>
            </a:r>
            <a:r>
              <a:rPr lang="en-US" sz="2800" b="1" dirty="0" smtClean="0">
                <a:latin typeface="Times New Roman" pitchFamily="18" charset="0"/>
                <a:cs typeface="Times New Roman" pitchFamily="18" charset="0"/>
              </a:rPr>
              <a:t>&amp; </a:t>
            </a:r>
            <a:r>
              <a:rPr lang="en-US" sz="2800" b="1" spc="-5" dirty="0" smtClean="0">
                <a:latin typeface="Times New Roman" pitchFamily="18" charset="0"/>
                <a:cs typeface="Times New Roman" pitchFamily="18" charset="0"/>
              </a:rPr>
              <a:t>miscellaneous</a:t>
            </a:r>
            <a:r>
              <a:rPr lang="en-US" sz="2800" b="1" spc="35" dirty="0" smtClean="0">
                <a:latin typeface="Times New Roman" pitchFamily="18" charset="0"/>
                <a:cs typeface="Times New Roman" pitchFamily="18" charset="0"/>
              </a:rPr>
              <a:t> </a:t>
            </a:r>
            <a:r>
              <a:rPr lang="en-US" sz="2800" b="1" spc="-5" dirty="0" smtClean="0">
                <a:latin typeface="Times New Roman" pitchFamily="18" charset="0"/>
                <a:cs typeface="Times New Roman" pitchFamily="18" charset="0"/>
              </a:rPr>
              <a:t>glycosides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e.g.</a:t>
            </a:r>
            <a:r>
              <a:rPr lang="en-US" sz="2800" spc="-11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Picrorhiza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Quassia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Chirata</a:t>
            </a:r>
            <a:r>
              <a:rPr lang="en-US" sz="2800" dirty="0" smtClean="0">
                <a:latin typeface="Times New Roman" pitchFamily="18" charset="0"/>
                <a:cs typeface="Times New Roman" pitchFamily="18" charset="0"/>
              </a:rPr>
              <a:t>  </a:t>
            </a:r>
            <a:r>
              <a:rPr lang="en-US" sz="2800" spc="-5" dirty="0" err="1" smtClean="0">
                <a:latin typeface="Times New Roman" pitchFamily="18" charset="0"/>
                <a:cs typeface="Times New Roman" pitchFamily="18" charset="0"/>
              </a:rPr>
              <a:t>Kalmegh</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307340" y="838200"/>
            <a:ext cx="7883525" cy="422275"/>
          </a:xfrm>
          <a:prstGeom prst="rect">
            <a:avLst/>
          </a:prstGeom>
        </p:spPr>
        <p:txBody>
          <a:bodyPr vert="horz" wrap="square" lIns="0" tIns="13335" rIns="0" bIns="0" rtlCol="0">
            <a:spAutoFit/>
          </a:bodyPr>
          <a:lstStyle/>
          <a:p>
            <a:pPr marL="12700">
              <a:lnSpc>
                <a:spcPct val="100000"/>
              </a:lnSpc>
              <a:spcBef>
                <a:spcPts val="105"/>
              </a:spcBef>
              <a:tabLst>
                <a:tab pos="3060700" algn="l"/>
                <a:tab pos="6566534" algn="l"/>
              </a:tabLst>
            </a:pPr>
            <a:r>
              <a:rPr sz="2600" dirty="0">
                <a:latin typeface="Times New Roman"/>
                <a:cs typeface="Times New Roman"/>
              </a:rPr>
              <a:t>A</a:t>
            </a:r>
            <a:r>
              <a:rPr sz="2600" spc="5" dirty="0">
                <a:latin typeface="Times New Roman"/>
                <a:cs typeface="Times New Roman"/>
              </a:rPr>
              <a:t>g</a:t>
            </a:r>
            <a:r>
              <a:rPr sz="2600" dirty="0">
                <a:latin typeface="Times New Roman"/>
                <a:cs typeface="Times New Roman"/>
              </a:rPr>
              <a:t>lyco</a:t>
            </a:r>
            <a:r>
              <a:rPr sz="2600" spc="5" dirty="0">
                <a:latin typeface="Times New Roman"/>
                <a:cs typeface="Times New Roman"/>
              </a:rPr>
              <a:t>n</a:t>
            </a:r>
            <a:r>
              <a:rPr sz="2600" dirty="0">
                <a:latin typeface="Times New Roman"/>
                <a:cs typeface="Times New Roman"/>
              </a:rPr>
              <a:t>e</a:t>
            </a:r>
            <a:r>
              <a:rPr sz="2600" spc="-45" dirty="0">
                <a:latin typeface="Times New Roman"/>
                <a:cs typeface="Times New Roman"/>
              </a:rPr>
              <a:t> </a:t>
            </a:r>
            <a:r>
              <a:rPr sz="2600" dirty="0">
                <a:latin typeface="Times New Roman"/>
                <a:cs typeface="Times New Roman"/>
              </a:rPr>
              <a:t>/ </a:t>
            </a:r>
            <a:r>
              <a:rPr sz="2600" spc="-15" dirty="0">
                <a:latin typeface="Times New Roman"/>
                <a:cs typeface="Times New Roman"/>
              </a:rPr>
              <a:t>s</a:t>
            </a:r>
            <a:r>
              <a:rPr sz="2600" dirty="0">
                <a:latin typeface="Times New Roman"/>
                <a:cs typeface="Times New Roman"/>
              </a:rPr>
              <a:t>u</a:t>
            </a:r>
            <a:r>
              <a:rPr sz="2600" spc="10" dirty="0">
                <a:latin typeface="Times New Roman"/>
                <a:cs typeface="Times New Roman"/>
              </a:rPr>
              <a:t>g</a:t>
            </a:r>
            <a:r>
              <a:rPr sz="2600" dirty="0">
                <a:latin typeface="Times New Roman"/>
                <a:cs typeface="Times New Roman"/>
              </a:rPr>
              <a:t>ar	C</a:t>
            </a:r>
            <a:r>
              <a:rPr sz="2600" spc="5" dirty="0">
                <a:latin typeface="Times New Roman"/>
                <a:cs typeface="Times New Roman"/>
              </a:rPr>
              <a:t>h</a:t>
            </a:r>
            <a:r>
              <a:rPr sz="2600" dirty="0">
                <a:latin typeface="Times New Roman"/>
                <a:cs typeface="Times New Roman"/>
              </a:rPr>
              <a:t>e</a:t>
            </a:r>
            <a:r>
              <a:rPr sz="2600" spc="-15" dirty="0">
                <a:latin typeface="Times New Roman"/>
                <a:cs typeface="Times New Roman"/>
              </a:rPr>
              <a:t>m</a:t>
            </a:r>
            <a:r>
              <a:rPr sz="2600" dirty="0">
                <a:latin typeface="Times New Roman"/>
                <a:cs typeface="Times New Roman"/>
              </a:rPr>
              <a:t>i</a:t>
            </a:r>
            <a:r>
              <a:rPr sz="2600" spc="-10" dirty="0">
                <a:latin typeface="Times New Roman"/>
                <a:cs typeface="Times New Roman"/>
              </a:rPr>
              <a:t>c</a:t>
            </a:r>
            <a:r>
              <a:rPr sz="2600" dirty="0">
                <a:latin typeface="Times New Roman"/>
                <a:cs typeface="Times New Roman"/>
              </a:rPr>
              <a:t>al</a:t>
            </a:r>
            <a:r>
              <a:rPr sz="2600" spc="-10" dirty="0">
                <a:latin typeface="Times New Roman"/>
                <a:cs typeface="Times New Roman"/>
              </a:rPr>
              <a:t> </a:t>
            </a:r>
            <a:r>
              <a:rPr sz="2600" dirty="0">
                <a:latin typeface="Times New Roman"/>
                <a:cs typeface="Times New Roman"/>
              </a:rPr>
              <a:t>t</a:t>
            </a:r>
            <a:r>
              <a:rPr sz="2600" spc="-15" dirty="0">
                <a:latin typeface="Times New Roman"/>
                <a:cs typeface="Times New Roman"/>
              </a:rPr>
              <a:t>e</a:t>
            </a:r>
            <a:r>
              <a:rPr sz="2600" dirty="0">
                <a:latin typeface="Times New Roman"/>
                <a:cs typeface="Times New Roman"/>
              </a:rPr>
              <a:t>st	E</a:t>
            </a:r>
            <a:r>
              <a:rPr sz="2600" spc="5" dirty="0">
                <a:latin typeface="Times New Roman"/>
                <a:cs typeface="Times New Roman"/>
              </a:rPr>
              <a:t>x</a:t>
            </a:r>
            <a:r>
              <a:rPr sz="2600" dirty="0">
                <a:latin typeface="Times New Roman"/>
                <a:cs typeface="Times New Roman"/>
              </a:rPr>
              <a:t>a</a:t>
            </a:r>
            <a:r>
              <a:rPr sz="2600" spc="-15" dirty="0">
                <a:latin typeface="Times New Roman"/>
                <a:cs typeface="Times New Roman"/>
              </a:rPr>
              <a:t>m</a:t>
            </a:r>
            <a:r>
              <a:rPr sz="2600" dirty="0">
                <a:latin typeface="Times New Roman"/>
                <a:cs typeface="Times New Roman"/>
              </a:rPr>
              <a:t>ples</a:t>
            </a:r>
            <a:endParaRPr sz="2600">
              <a:latin typeface="Times New Roman"/>
              <a:cs typeface="Times New Roman"/>
            </a:endParaRPr>
          </a:p>
        </p:txBody>
      </p:sp>
      <p:sp>
        <p:nvSpPr>
          <p:cNvPr id="13" name="object 13"/>
          <p:cNvSpPr txBox="1"/>
          <p:nvPr/>
        </p:nvSpPr>
        <p:spPr>
          <a:xfrm>
            <a:off x="307340" y="1878330"/>
            <a:ext cx="2185670" cy="331470"/>
          </a:xfrm>
          <a:prstGeom prst="rect">
            <a:avLst/>
          </a:prstGeom>
        </p:spPr>
        <p:txBody>
          <a:bodyPr vert="horz" wrap="square" lIns="0" tIns="13335" rIns="0" bIns="0" rtlCol="0">
            <a:spAutoFit/>
          </a:bodyPr>
          <a:lstStyle/>
          <a:p>
            <a:pPr marL="12700">
              <a:lnSpc>
                <a:spcPct val="100000"/>
              </a:lnSpc>
              <a:spcBef>
                <a:spcPts val="105"/>
              </a:spcBef>
              <a:tabLst>
                <a:tab pos="545465" algn="l"/>
              </a:tabLst>
            </a:pPr>
            <a:r>
              <a:rPr sz="1400" dirty="0">
                <a:solidFill>
                  <a:srgbClr val="FD8537"/>
                </a:solidFill>
                <a:latin typeface="Times New Roman"/>
                <a:cs typeface="Times New Roman"/>
              </a:rPr>
              <a:t>1.	</a:t>
            </a:r>
            <a:r>
              <a:rPr sz="2000" dirty="0">
                <a:latin typeface="Times New Roman"/>
                <a:cs typeface="Times New Roman"/>
              </a:rPr>
              <a:t>Anthraquinones</a:t>
            </a:r>
            <a:endParaRPr sz="2000">
              <a:latin typeface="Times New Roman"/>
              <a:cs typeface="Times New Roman"/>
            </a:endParaRPr>
          </a:p>
        </p:txBody>
      </p:sp>
      <p:sp>
        <p:nvSpPr>
          <p:cNvPr id="14" name="object 14"/>
          <p:cNvSpPr/>
          <p:nvPr/>
        </p:nvSpPr>
        <p:spPr>
          <a:xfrm>
            <a:off x="3262884" y="1859279"/>
            <a:ext cx="326136" cy="381000"/>
          </a:xfrm>
          <a:prstGeom prst="rect">
            <a:avLst/>
          </a:prstGeom>
          <a:blipFill>
            <a:blip r:embed="rId2" cstate="print"/>
            <a:stretch>
              <a:fillRect/>
            </a:stretch>
          </a:blipFill>
        </p:spPr>
        <p:txBody>
          <a:bodyPr wrap="square" lIns="0" tIns="0" rIns="0" bIns="0" rtlCol="0"/>
          <a:lstStyle/>
          <a:p>
            <a:endParaRPr/>
          </a:p>
        </p:txBody>
      </p:sp>
      <p:sp>
        <p:nvSpPr>
          <p:cNvPr id="15" name="object 15"/>
          <p:cNvSpPr txBox="1"/>
          <p:nvPr/>
        </p:nvSpPr>
        <p:spPr>
          <a:xfrm>
            <a:off x="3355975" y="1883410"/>
            <a:ext cx="121285"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Times New Roman"/>
                <a:cs typeface="Times New Roman"/>
              </a:rPr>
              <a:t>i.</a:t>
            </a:r>
            <a:endParaRPr sz="1400">
              <a:latin typeface="Times New Roman"/>
              <a:cs typeface="Times New Roman"/>
            </a:endParaRPr>
          </a:p>
        </p:txBody>
      </p:sp>
      <p:sp>
        <p:nvSpPr>
          <p:cNvPr id="19" name="object 19"/>
          <p:cNvSpPr txBox="1"/>
          <p:nvPr/>
        </p:nvSpPr>
        <p:spPr>
          <a:xfrm>
            <a:off x="3355975" y="2264791"/>
            <a:ext cx="171450" cy="239395"/>
          </a:xfrm>
          <a:prstGeom prst="rect">
            <a:avLst/>
          </a:prstGeom>
        </p:spPr>
        <p:txBody>
          <a:bodyPr vert="horz" wrap="square" lIns="0" tIns="13335" rIns="0" bIns="0" rtlCol="0">
            <a:spAutoFit/>
          </a:bodyPr>
          <a:lstStyle/>
          <a:p>
            <a:pPr marL="12700">
              <a:lnSpc>
                <a:spcPct val="100000"/>
              </a:lnSpc>
              <a:spcBef>
                <a:spcPts val="105"/>
              </a:spcBef>
            </a:pPr>
            <a:r>
              <a:rPr sz="1400" spc="5" dirty="0">
                <a:latin typeface="Times New Roman"/>
                <a:cs typeface="Times New Roman"/>
              </a:rPr>
              <a:t>ii.</a:t>
            </a:r>
            <a:endParaRPr sz="1400">
              <a:latin typeface="Times New Roman"/>
              <a:cs typeface="Times New Roman"/>
            </a:endParaRPr>
          </a:p>
        </p:txBody>
      </p:sp>
      <p:sp>
        <p:nvSpPr>
          <p:cNvPr id="23" name="object 23"/>
          <p:cNvSpPr txBox="1"/>
          <p:nvPr/>
        </p:nvSpPr>
        <p:spPr>
          <a:xfrm>
            <a:off x="3355975" y="2645791"/>
            <a:ext cx="21907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Times New Roman"/>
                <a:cs typeface="Times New Roman"/>
              </a:rPr>
              <a:t>i</a:t>
            </a:r>
            <a:r>
              <a:rPr sz="1400" spc="-10" dirty="0">
                <a:latin typeface="Times New Roman"/>
                <a:cs typeface="Times New Roman"/>
              </a:rPr>
              <a:t>i</a:t>
            </a:r>
            <a:r>
              <a:rPr sz="1400" dirty="0">
                <a:latin typeface="Times New Roman"/>
                <a:cs typeface="Times New Roman"/>
              </a:rPr>
              <a:t>i.</a:t>
            </a:r>
            <a:endParaRPr sz="1400">
              <a:latin typeface="Times New Roman"/>
              <a:cs typeface="Times New Roman"/>
            </a:endParaRPr>
          </a:p>
        </p:txBody>
      </p:sp>
      <p:sp>
        <p:nvSpPr>
          <p:cNvPr id="25" name="object 25"/>
          <p:cNvSpPr txBox="1"/>
          <p:nvPr/>
        </p:nvSpPr>
        <p:spPr>
          <a:xfrm>
            <a:off x="3733800" y="1828800"/>
            <a:ext cx="2681605" cy="1169670"/>
          </a:xfrm>
          <a:prstGeom prst="rect">
            <a:avLst/>
          </a:prstGeom>
        </p:spPr>
        <p:txBody>
          <a:bodyPr vert="horz" wrap="square" lIns="0" tIns="12700" rIns="0" bIns="0" rtlCol="0">
            <a:spAutoFit/>
          </a:bodyPr>
          <a:lstStyle/>
          <a:p>
            <a:pPr marL="12700" marR="431165">
              <a:lnSpc>
                <a:spcPct val="125099"/>
              </a:lnSpc>
              <a:spcBef>
                <a:spcPts val="100"/>
              </a:spcBef>
            </a:pPr>
            <a:r>
              <a:rPr sz="2000" spc="-5" dirty="0">
                <a:latin typeface="Times New Roman"/>
                <a:cs typeface="Times New Roman"/>
              </a:rPr>
              <a:t>Microsublimation</a:t>
            </a:r>
            <a:r>
              <a:rPr sz="2000" spc="-75" dirty="0">
                <a:latin typeface="Times New Roman"/>
                <a:cs typeface="Times New Roman"/>
              </a:rPr>
              <a:t> </a:t>
            </a:r>
            <a:r>
              <a:rPr sz="2000" spc="-5" dirty="0">
                <a:latin typeface="Times New Roman"/>
                <a:cs typeface="Times New Roman"/>
              </a:rPr>
              <a:t>test  Brontrager’s</a:t>
            </a:r>
            <a:r>
              <a:rPr sz="2000" spc="-55" dirty="0">
                <a:latin typeface="Times New Roman"/>
                <a:cs typeface="Times New Roman"/>
              </a:rPr>
              <a:t> </a:t>
            </a:r>
            <a:r>
              <a:rPr sz="2000" spc="-5" dirty="0">
                <a:latin typeface="Times New Roman"/>
                <a:cs typeface="Times New Roman"/>
              </a:rPr>
              <a:t>test</a:t>
            </a:r>
            <a:endParaRPr sz="2000">
              <a:latin typeface="Times New Roman"/>
              <a:cs typeface="Times New Roman"/>
            </a:endParaRPr>
          </a:p>
          <a:p>
            <a:pPr marL="12700">
              <a:lnSpc>
                <a:spcPct val="100000"/>
              </a:lnSpc>
              <a:spcBef>
                <a:spcPts val="600"/>
              </a:spcBef>
            </a:pPr>
            <a:r>
              <a:rPr sz="2000" spc="-5" dirty="0">
                <a:latin typeface="Times New Roman"/>
                <a:cs typeface="Times New Roman"/>
              </a:rPr>
              <a:t>Modified borntrager’s</a:t>
            </a:r>
            <a:r>
              <a:rPr sz="2000" spc="-105" dirty="0">
                <a:latin typeface="Times New Roman"/>
                <a:cs typeface="Times New Roman"/>
              </a:rPr>
              <a:t> </a:t>
            </a:r>
            <a:r>
              <a:rPr sz="2000" spc="-5" dirty="0">
                <a:latin typeface="Times New Roman"/>
                <a:cs typeface="Times New Roman"/>
              </a:rPr>
              <a:t>test</a:t>
            </a:r>
            <a:endParaRPr sz="2000">
              <a:latin typeface="Times New Roman"/>
              <a:cs typeface="Times New Roman"/>
            </a:endParaRPr>
          </a:p>
        </p:txBody>
      </p:sp>
      <p:sp>
        <p:nvSpPr>
          <p:cNvPr id="29" name="object 29"/>
          <p:cNvSpPr txBox="1"/>
          <p:nvPr/>
        </p:nvSpPr>
        <p:spPr>
          <a:xfrm>
            <a:off x="6858000" y="1905000"/>
            <a:ext cx="1830705" cy="636270"/>
          </a:xfrm>
          <a:prstGeom prst="rect">
            <a:avLst/>
          </a:prstGeom>
        </p:spPr>
        <p:txBody>
          <a:bodyPr vert="horz" wrap="square" lIns="0" tIns="13335" rIns="0" bIns="0" rtlCol="0">
            <a:spAutoFit/>
          </a:bodyPr>
          <a:lstStyle/>
          <a:p>
            <a:pPr marL="12700" marR="5080">
              <a:lnSpc>
                <a:spcPct val="100000"/>
              </a:lnSpc>
              <a:spcBef>
                <a:spcPts val="105"/>
              </a:spcBef>
            </a:pPr>
            <a:r>
              <a:rPr sz="2000" dirty="0">
                <a:latin typeface="Times New Roman"/>
                <a:cs typeface="Times New Roman"/>
              </a:rPr>
              <a:t>Senna, Aloe,  Rhubarb,</a:t>
            </a:r>
            <a:r>
              <a:rPr sz="2000" spc="-110" dirty="0">
                <a:latin typeface="Times New Roman"/>
                <a:cs typeface="Times New Roman"/>
              </a:rPr>
              <a:t> </a:t>
            </a:r>
            <a:r>
              <a:rPr sz="2000" dirty="0">
                <a:latin typeface="Times New Roman"/>
                <a:cs typeface="Times New Roman"/>
              </a:rPr>
              <a:t>Cascara</a:t>
            </a:r>
            <a:endParaRPr sz="2000">
              <a:latin typeface="Times New Roman"/>
              <a:cs typeface="Times New Roman"/>
            </a:endParaRPr>
          </a:p>
        </p:txBody>
      </p:sp>
      <p:sp>
        <p:nvSpPr>
          <p:cNvPr id="34" name="object 34"/>
          <p:cNvSpPr txBox="1"/>
          <p:nvPr/>
        </p:nvSpPr>
        <p:spPr>
          <a:xfrm>
            <a:off x="285750" y="3532505"/>
            <a:ext cx="2457450" cy="810895"/>
          </a:xfrm>
          <a:prstGeom prst="rect">
            <a:avLst/>
          </a:prstGeom>
        </p:spPr>
        <p:txBody>
          <a:bodyPr vert="horz" wrap="square" lIns="0" tIns="82550" rIns="0" bIns="0" rtlCol="0">
            <a:spAutoFit/>
          </a:bodyPr>
          <a:lstStyle/>
          <a:p>
            <a:pPr marL="546100" indent="-533400">
              <a:lnSpc>
                <a:spcPct val="100000"/>
              </a:lnSpc>
              <a:spcBef>
                <a:spcPts val="650"/>
              </a:spcBef>
              <a:buSzPct val="70000"/>
              <a:buAutoNum type="arabicPeriod" startAt="2"/>
              <a:tabLst>
                <a:tab pos="545465" algn="l"/>
                <a:tab pos="546100" algn="l"/>
              </a:tabLst>
            </a:pPr>
            <a:r>
              <a:rPr sz="2000" dirty="0">
                <a:latin typeface="Times New Roman"/>
                <a:cs typeface="Times New Roman"/>
              </a:rPr>
              <a:t>Cardiac</a:t>
            </a:r>
            <a:r>
              <a:rPr sz="2000" spc="-90" dirty="0">
                <a:latin typeface="Times New Roman"/>
                <a:cs typeface="Times New Roman"/>
              </a:rPr>
              <a:t> </a:t>
            </a:r>
            <a:r>
              <a:rPr sz="2000" dirty="0">
                <a:latin typeface="Times New Roman"/>
                <a:cs typeface="Times New Roman"/>
              </a:rPr>
              <a:t>glycoside:</a:t>
            </a:r>
            <a:endParaRPr sz="2000">
              <a:latin typeface="Times New Roman"/>
              <a:cs typeface="Times New Roman"/>
            </a:endParaRPr>
          </a:p>
          <a:p>
            <a:pPr marL="681355" lvl="1" indent="-288290">
              <a:lnSpc>
                <a:spcPct val="100000"/>
              </a:lnSpc>
              <a:spcBef>
                <a:spcPts val="595"/>
              </a:spcBef>
              <a:buAutoNum type="alphaLcParenR"/>
              <a:tabLst>
                <a:tab pos="681990" algn="l"/>
              </a:tabLst>
            </a:pPr>
            <a:r>
              <a:rPr sz="2200" spc="-5" dirty="0">
                <a:latin typeface="Times New Roman"/>
                <a:cs typeface="Times New Roman"/>
              </a:rPr>
              <a:t>Cardenlolides</a:t>
            </a:r>
            <a:endParaRPr sz="2200">
              <a:latin typeface="Times New Roman"/>
              <a:cs typeface="Times New Roman"/>
            </a:endParaRPr>
          </a:p>
        </p:txBody>
      </p:sp>
      <p:grpSp>
        <p:nvGrpSpPr>
          <p:cNvPr id="2" name="object 35"/>
          <p:cNvGrpSpPr/>
          <p:nvPr/>
        </p:nvGrpSpPr>
        <p:grpSpPr>
          <a:xfrm>
            <a:off x="541019" y="4535017"/>
            <a:ext cx="2059305" cy="799465"/>
            <a:chOff x="541019" y="4535017"/>
            <a:chExt cx="2059305" cy="799465"/>
          </a:xfrm>
        </p:grpSpPr>
        <p:sp>
          <p:nvSpPr>
            <p:cNvPr id="36" name="object 36"/>
            <p:cNvSpPr/>
            <p:nvPr/>
          </p:nvSpPr>
          <p:spPr>
            <a:xfrm>
              <a:off x="702917" y="4535017"/>
              <a:ext cx="1895149" cy="256489"/>
            </a:xfrm>
            <a:prstGeom prst="rect">
              <a:avLst/>
            </a:prstGeom>
            <a:blipFill>
              <a:blip r:embed="rId3" cstate="print"/>
              <a:stretch>
                <a:fillRect/>
              </a:stretch>
            </a:blipFill>
          </p:spPr>
          <p:txBody>
            <a:bodyPr wrap="square" lIns="0" tIns="0" rIns="0" bIns="0" rtlCol="0"/>
            <a:lstStyle/>
            <a:p>
              <a:endParaRPr/>
            </a:p>
          </p:txBody>
        </p:sp>
        <p:sp>
          <p:nvSpPr>
            <p:cNvPr id="37" name="object 37"/>
            <p:cNvSpPr/>
            <p:nvPr/>
          </p:nvSpPr>
          <p:spPr>
            <a:xfrm>
              <a:off x="541019" y="4764024"/>
              <a:ext cx="2058924" cy="569976"/>
            </a:xfrm>
            <a:prstGeom prst="rect">
              <a:avLst/>
            </a:prstGeom>
            <a:blipFill>
              <a:blip r:embed="rId4" cstate="print"/>
              <a:stretch>
                <a:fillRect/>
              </a:stretch>
            </a:blipFill>
          </p:spPr>
          <p:txBody>
            <a:bodyPr wrap="square" lIns="0" tIns="0" rIns="0" bIns="0" rtlCol="0"/>
            <a:lstStyle/>
            <a:p>
              <a:endParaRPr/>
            </a:p>
          </p:txBody>
        </p:sp>
      </p:grpSp>
      <p:sp>
        <p:nvSpPr>
          <p:cNvPr id="38" name="object 38"/>
          <p:cNvSpPr txBox="1"/>
          <p:nvPr/>
        </p:nvSpPr>
        <p:spPr>
          <a:xfrm>
            <a:off x="688340" y="4369804"/>
            <a:ext cx="1903730" cy="787400"/>
          </a:xfrm>
          <a:prstGeom prst="rect">
            <a:avLst/>
          </a:prstGeom>
        </p:spPr>
        <p:txBody>
          <a:bodyPr vert="horz" wrap="square" lIns="0" tIns="88265" rIns="0" bIns="0" rtlCol="0">
            <a:spAutoFit/>
          </a:bodyPr>
          <a:lstStyle/>
          <a:p>
            <a:pPr marL="349885" indent="-337820">
              <a:lnSpc>
                <a:spcPct val="100000"/>
              </a:lnSpc>
              <a:spcBef>
                <a:spcPts val="695"/>
              </a:spcBef>
              <a:buAutoNum type="alphaLcParenR" startAt="2"/>
              <a:tabLst>
                <a:tab pos="350520" algn="l"/>
              </a:tabLst>
            </a:pPr>
            <a:r>
              <a:rPr sz="2000" dirty="0">
                <a:latin typeface="Times New Roman"/>
                <a:cs typeface="Times New Roman"/>
              </a:rPr>
              <a:t>Bu</a:t>
            </a:r>
            <a:r>
              <a:rPr sz="2000" spc="5" dirty="0">
                <a:latin typeface="Times New Roman"/>
                <a:cs typeface="Times New Roman"/>
              </a:rPr>
              <a:t>f</a:t>
            </a:r>
            <a:r>
              <a:rPr sz="2000" dirty="0">
                <a:latin typeface="Times New Roman"/>
                <a:cs typeface="Times New Roman"/>
              </a:rPr>
              <a:t>edien</a:t>
            </a:r>
            <a:r>
              <a:rPr sz="2000" spc="5" dirty="0">
                <a:latin typeface="Times New Roman"/>
                <a:cs typeface="Times New Roman"/>
              </a:rPr>
              <a:t>o</a:t>
            </a:r>
            <a:r>
              <a:rPr sz="2000" spc="-20" dirty="0">
                <a:latin typeface="Times New Roman"/>
                <a:cs typeface="Times New Roman"/>
              </a:rPr>
              <a:t>l</a:t>
            </a:r>
            <a:r>
              <a:rPr sz="2000" dirty="0">
                <a:latin typeface="Times New Roman"/>
                <a:cs typeface="Times New Roman"/>
              </a:rPr>
              <a:t>ides</a:t>
            </a:r>
            <a:endParaRPr sz="2000">
              <a:latin typeface="Times New Roman"/>
              <a:cs typeface="Times New Roman"/>
            </a:endParaRPr>
          </a:p>
          <a:p>
            <a:pPr marL="336550" indent="-324485">
              <a:lnSpc>
                <a:spcPct val="100000"/>
              </a:lnSpc>
              <a:spcBef>
                <a:spcPts val="600"/>
              </a:spcBef>
              <a:buAutoNum type="alphaLcParenR" startAt="2"/>
              <a:tabLst>
                <a:tab pos="337185" algn="l"/>
              </a:tabLst>
            </a:pPr>
            <a:r>
              <a:rPr sz="2000" dirty="0">
                <a:latin typeface="Times New Roman"/>
                <a:cs typeface="Times New Roman"/>
              </a:rPr>
              <a:t>Desoxy</a:t>
            </a:r>
            <a:r>
              <a:rPr sz="2000" spc="-40" dirty="0">
                <a:latin typeface="Times New Roman"/>
                <a:cs typeface="Times New Roman"/>
              </a:rPr>
              <a:t> </a:t>
            </a:r>
            <a:r>
              <a:rPr sz="2000" dirty="0">
                <a:latin typeface="Times New Roman"/>
                <a:cs typeface="Times New Roman"/>
              </a:rPr>
              <a:t>sugar</a:t>
            </a:r>
            <a:endParaRPr sz="2000">
              <a:latin typeface="Times New Roman"/>
              <a:cs typeface="Times New Roman"/>
            </a:endParaRPr>
          </a:p>
        </p:txBody>
      </p:sp>
      <p:sp>
        <p:nvSpPr>
          <p:cNvPr id="39" name="object 39"/>
          <p:cNvSpPr/>
          <p:nvPr/>
        </p:nvSpPr>
        <p:spPr>
          <a:xfrm>
            <a:off x="3262884" y="3703320"/>
            <a:ext cx="326136" cy="381000"/>
          </a:xfrm>
          <a:prstGeom prst="rect">
            <a:avLst/>
          </a:prstGeom>
          <a:blipFill>
            <a:blip r:embed="rId5" cstate="print"/>
            <a:stretch>
              <a:fillRect/>
            </a:stretch>
          </a:blipFill>
        </p:spPr>
        <p:txBody>
          <a:bodyPr wrap="square" lIns="0" tIns="0" rIns="0" bIns="0" rtlCol="0"/>
          <a:lstStyle/>
          <a:p>
            <a:endParaRPr/>
          </a:p>
        </p:txBody>
      </p:sp>
      <p:sp>
        <p:nvSpPr>
          <p:cNvPr id="40" name="object 40"/>
          <p:cNvSpPr txBox="1"/>
          <p:nvPr/>
        </p:nvSpPr>
        <p:spPr>
          <a:xfrm>
            <a:off x="3355975" y="3728720"/>
            <a:ext cx="121285"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Times New Roman"/>
                <a:cs typeface="Times New Roman"/>
              </a:rPr>
              <a:t>i.</a:t>
            </a:r>
            <a:endParaRPr sz="1400">
              <a:latin typeface="Times New Roman"/>
              <a:cs typeface="Times New Roman"/>
            </a:endParaRPr>
          </a:p>
        </p:txBody>
      </p:sp>
      <p:sp>
        <p:nvSpPr>
          <p:cNvPr id="44" name="object 44"/>
          <p:cNvSpPr txBox="1"/>
          <p:nvPr/>
        </p:nvSpPr>
        <p:spPr>
          <a:xfrm>
            <a:off x="3355975" y="4109720"/>
            <a:ext cx="171450" cy="239395"/>
          </a:xfrm>
          <a:prstGeom prst="rect">
            <a:avLst/>
          </a:prstGeom>
        </p:spPr>
        <p:txBody>
          <a:bodyPr vert="horz" wrap="square" lIns="0" tIns="12700" rIns="0" bIns="0" rtlCol="0">
            <a:spAutoFit/>
          </a:bodyPr>
          <a:lstStyle/>
          <a:p>
            <a:pPr marL="12700">
              <a:lnSpc>
                <a:spcPct val="100000"/>
              </a:lnSpc>
              <a:spcBef>
                <a:spcPts val="100"/>
              </a:spcBef>
            </a:pPr>
            <a:r>
              <a:rPr sz="1400" spc="5" dirty="0">
                <a:latin typeface="Times New Roman"/>
                <a:cs typeface="Times New Roman"/>
              </a:rPr>
              <a:t>ii.</a:t>
            </a:r>
            <a:endParaRPr sz="1400">
              <a:latin typeface="Times New Roman"/>
              <a:cs typeface="Times New Roman"/>
            </a:endParaRPr>
          </a:p>
        </p:txBody>
      </p:sp>
      <p:sp>
        <p:nvSpPr>
          <p:cNvPr id="46" name="object 46"/>
          <p:cNvSpPr txBox="1"/>
          <p:nvPr/>
        </p:nvSpPr>
        <p:spPr>
          <a:xfrm>
            <a:off x="3657600" y="3657600"/>
            <a:ext cx="1047750" cy="787400"/>
          </a:xfrm>
          <a:prstGeom prst="rect">
            <a:avLst/>
          </a:prstGeom>
        </p:spPr>
        <p:txBody>
          <a:bodyPr vert="horz" wrap="square" lIns="0" tIns="12700" rIns="0" bIns="0" rtlCol="0">
            <a:spAutoFit/>
          </a:bodyPr>
          <a:lstStyle/>
          <a:p>
            <a:pPr marL="12700" marR="5080">
              <a:lnSpc>
                <a:spcPct val="125000"/>
              </a:lnSpc>
              <a:spcBef>
                <a:spcPts val="100"/>
              </a:spcBef>
            </a:pPr>
            <a:r>
              <a:rPr sz="2000" spc="-5" dirty="0">
                <a:latin typeface="Times New Roman"/>
                <a:cs typeface="Times New Roman"/>
              </a:rPr>
              <a:t>Baljet</a:t>
            </a:r>
            <a:r>
              <a:rPr sz="2000" spc="-70" dirty="0">
                <a:latin typeface="Times New Roman"/>
                <a:cs typeface="Times New Roman"/>
              </a:rPr>
              <a:t> </a:t>
            </a:r>
            <a:r>
              <a:rPr sz="2000" spc="-5" dirty="0">
                <a:latin typeface="Times New Roman"/>
                <a:cs typeface="Times New Roman"/>
              </a:rPr>
              <a:t>test  </a:t>
            </a:r>
            <a:r>
              <a:rPr sz="2000" dirty="0">
                <a:latin typeface="Times New Roman"/>
                <a:cs typeface="Times New Roman"/>
              </a:rPr>
              <a:t>Legal</a:t>
            </a:r>
            <a:r>
              <a:rPr sz="2000" spc="-70" dirty="0">
                <a:latin typeface="Times New Roman"/>
                <a:cs typeface="Times New Roman"/>
              </a:rPr>
              <a:t> </a:t>
            </a:r>
            <a:r>
              <a:rPr sz="2000" spc="-5" dirty="0">
                <a:latin typeface="Times New Roman"/>
                <a:cs typeface="Times New Roman"/>
              </a:rPr>
              <a:t>test</a:t>
            </a:r>
            <a:endParaRPr sz="2000">
              <a:latin typeface="Times New Roman"/>
              <a:cs typeface="Times New Roman"/>
            </a:endParaRPr>
          </a:p>
        </p:txBody>
      </p:sp>
      <p:sp>
        <p:nvSpPr>
          <p:cNvPr id="52" name="object 52"/>
          <p:cNvSpPr txBox="1"/>
          <p:nvPr/>
        </p:nvSpPr>
        <p:spPr>
          <a:xfrm>
            <a:off x="3352800" y="4419600"/>
            <a:ext cx="2842895" cy="787400"/>
          </a:xfrm>
          <a:prstGeom prst="rect">
            <a:avLst/>
          </a:prstGeom>
        </p:spPr>
        <p:txBody>
          <a:bodyPr vert="horz" wrap="square" lIns="0" tIns="12700" rIns="0" bIns="0" rtlCol="0">
            <a:spAutoFit/>
          </a:bodyPr>
          <a:lstStyle/>
          <a:p>
            <a:pPr marL="12700" marR="5080">
              <a:lnSpc>
                <a:spcPct val="125000"/>
              </a:lnSpc>
              <a:spcBef>
                <a:spcPts val="100"/>
              </a:spcBef>
            </a:pPr>
            <a:r>
              <a:rPr sz="2000" spc="-5" dirty="0">
                <a:latin typeface="Times New Roman"/>
                <a:cs typeface="Times New Roman"/>
              </a:rPr>
              <a:t>Liebermann </a:t>
            </a:r>
            <a:r>
              <a:rPr sz="2000" spc="-10" dirty="0">
                <a:latin typeface="Times New Roman"/>
                <a:cs typeface="Times New Roman"/>
              </a:rPr>
              <a:t>Burchard’s</a:t>
            </a:r>
            <a:r>
              <a:rPr sz="2000" spc="-105" dirty="0">
                <a:latin typeface="Times New Roman"/>
                <a:cs typeface="Times New Roman"/>
              </a:rPr>
              <a:t> </a:t>
            </a:r>
            <a:r>
              <a:rPr sz="2000" spc="-5" dirty="0">
                <a:latin typeface="Times New Roman"/>
                <a:cs typeface="Times New Roman"/>
              </a:rPr>
              <a:t>test  </a:t>
            </a:r>
            <a:r>
              <a:rPr sz="2000" spc="-15" dirty="0">
                <a:latin typeface="Times New Roman"/>
                <a:cs typeface="Times New Roman"/>
              </a:rPr>
              <a:t>keller-killiani’s</a:t>
            </a:r>
            <a:r>
              <a:rPr sz="2000" spc="-50" dirty="0">
                <a:latin typeface="Times New Roman"/>
                <a:cs typeface="Times New Roman"/>
              </a:rPr>
              <a:t> </a:t>
            </a:r>
            <a:r>
              <a:rPr sz="2000" spc="-5" dirty="0">
                <a:latin typeface="Times New Roman"/>
                <a:cs typeface="Times New Roman"/>
              </a:rPr>
              <a:t>test</a:t>
            </a:r>
            <a:endParaRPr sz="2000">
              <a:latin typeface="Times New Roman"/>
              <a:cs typeface="Times New Roman"/>
            </a:endParaRPr>
          </a:p>
        </p:txBody>
      </p:sp>
      <p:sp>
        <p:nvSpPr>
          <p:cNvPr id="59" name="object 59"/>
          <p:cNvSpPr txBox="1"/>
          <p:nvPr/>
        </p:nvSpPr>
        <p:spPr>
          <a:xfrm>
            <a:off x="6781800" y="3581400"/>
            <a:ext cx="1863089" cy="1703070"/>
          </a:xfrm>
          <a:prstGeom prst="rect">
            <a:avLst/>
          </a:prstGeom>
        </p:spPr>
        <p:txBody>
          <a:bodyPr vert="horz" wrap="square" lIns="0" tIns="12700" rIns="0" bIns="0" rtlCol="0">
            <a:spAutoFit/>
          </a:bodyPr>
          <a:lstStyle/>
          <a:p>
            <a:pPr marL="12700" marR="5080">
              <a:lnSpc>
                <a:spcPct val="100000"/>
              </a:lnSpc>
              <a:spcBef>
                <a:spcPts val="100"/>
              </a:spcBef>
            </a:pPr>
            <a:r>
              <a:rPr sz="2000" spc="-5" dirty="0">
                <a:latin typeface="Times New Roman"/>
                <a:cs typeface="Times New Roman"/>
              </a:rPr>
              <a:t>Digitalis,</a:t>
            </a:r>
            <a:r>
              <a:rPr sz="2000" spc="-60" dirty="0">
                <a:latin typeface="Times New Roman"/>
                <a:cs typeface="Times New Roman"/>
              </a:rPr>
              <a:t> </a:t>
            </a:r>
            <a:r>
              <a:rPr sz="2000" spc="-5" dirty="0">
                <a:latin typeface="Times New Roman"/>
                <a:cs typeface="Times New Roman"/>
              </a:rPr>
              <a:t>Nerium,  </a:t>
            </a:r>
            <a:r>
              <a:rPr sz="2000" dirty="0">
                <a:latin typeface="Times New Roman"/>
                <a:cs typeface="Times New Roman"/>
              </a:rPr>
              <a:t>Thevetia</a:t>
            </a:r>
            <a:endParaRPr sz="2000">
              <a:latin typeface="Times New Roman"/>
              <a:cs typeface="Times New Roman"/>
            </a:endParaRPr>
          </a:p>
          <a:p>
            <a:pPr marL="12700">
              <a:lnSpc>
                <a:spcPct val="100000"/>
              </a:lnSpc>
              <a:spcBef>
                <a:spcPts val="600"/>
              </a:spcBef>
            </a:pPr>
            <a:r>
              <a:rPr sz="2000" spc="-5" dirty="0">
                <a:latin typeface="Times New Roman"/>
                <a:cs typeface="Times New Roman"/>
              </a:rPr>
              <a:t>Scilla</a:t>
            </a:r>
            <a:endParaRPr sz="2000">
              <a:latin typeface="Times New Roman"/>
              <a:cs typeface="Times New Roman"/>
            </a:endParaRPr>
          </a:p>
          <a:p>
            <a:pPr marL="12700" marR="5080">
              <a:lnSpc>
                <a:spcPct val="100000"/>
              </a:lnSpc>
              <a:spcBef>
                <a:spcPts val="600"/>
              </a:spcBef>
            </a:pPr>
            <a:r>
              <a:rPr sz="2000" spc="-5" dirty="0">
                <a:latin typeface="Times New Roman"/>
                <a:cs typeface="Times New Roman"/>
              </a:rPr>
              <a:t>Digitalis,</a:t>
            </a:r>
            <a:r>
              <a:rPr sz="2000" spc="-60" dirty="0">
                <a:latin typeface="Times New Roman"/>
                <a:cs typeface="Times New Roman"/>
              </a:rPr>
              <a:t> </a:t>
            </a:r>
            <a:r>
              <a:rPr sz="2000" spc="-5" dirty="0">
                <a:latin typeface="Times New Roman"/>
                <a:cs typeface="Times New Roman"/>
              </a:rPr>
              <a:t>Nerium,  </a:t>
            </a:r>
            <a:r>
              <a:rPr sz="2000" dirty="0">
                <a:latin typeface="Times New Roman"/>
                <a:cs typeface="Times New Roman"/>
              </a:rPr>
              <a:t>Thevetia,</a:t>
            </a:r>
            <a:r>
              <a:rPr sz="2000" spc="-35" dirty="0">
                <a:latin typeface="Times New Roman"/>
                <a:cs typeface="Times New Roman"/>
              </a:rPr>
              <a:t> </a:t>
            </a:r>
            <a:r>
              <a:rPr sz="2000" spc="-5" dirty="0">
                <a:latin typeface="Times New Roman"/>
                <a:cs typeface="Times New Roman"/>
              </a:rPr>
              <a:t>scilla</a:t>
            </a:r>
            <a:endParaRPr sz="2000">
              <a:latin typeface="Times New Roman"/>
              <a:cs typeface="Times New Roman"/>
            </a:endParaRPr>
          </a:p>
        </p:txBody>
      </p:sp>
      <p:sp>
        <p:nvSpPr>
          <p:cNvPr id="63" name="object 63"/>
          <p:cNvSpPr txBox="1"/>
          <p:nvPr/>
        </p:nvSpPr>
        <p:spPr>
          <a:xfrm>
            <a:off x="228600" y="5486400"/>
            <a:ext cx="1958975" cy="330835"/>
          </a:xfrm>
          <a:prstGeom prst="rect">
            <a:avLst/>
          </a:prstGeom>
        </p:spPr>
        <p:txBody>
          <a:bodyPr vert="horz" wrap="square" lIns="0" tIns="12700" rIns="0" bIns="0" rtlCol="0">
            <a:spAutoFit/>
          </a:bodyPr>
          <a:lstStyle/>
          <a:p>
            <a:pPr marL="12700">
              <a:lnSpc>
                <a:spcPct val="100000"/>
              </a:lnSpc>
              <a:spcBef>
                <a:spcPts val="100"/>
              </a:spcBef>
              <a:tabLst>
                <a:tab pos="545465" algn="l"/>
              </a:tabLst>
            </a:pPr>
            <a:r>
              <a:rPr sz="1400" spc="5" dirty="0">
                <a:latin typeface="Times New Roman"/>
                <a:cs typeface="Times New Roman"/>
              </a:rPr>
              <a:t>3</a:t>
            </a:r>
            <a:r>
              <a:rPr sz="1400" dirty="0">
                <a:latin typeface="Times New Roman"/>
                <a:cs typeface="Times New Roman"/>
              </a:rPr>
              <a:t>.	</a:t>
            </a:r>
            <a:r>
              <a:rPr sz="2000" dirty="0">
                <a:latin typeface="Times New Roman"/>
                <a:cs typeface="Times New Roman"/>
              </a:rPr>
              <a:t>C</a:t>
            </a:r>
            <a:r>
              <a:rPr sz="2000" spc="-10" dirty="0">
                <a:latin typeface="Times New Roman"/>
                <a:cs typeface="Times New Roman"/>
              </a:rPr>
              <a:t>y</a:t>
            </a:r>
            <a:r>
              <a:rPr sz="2000" dirty="0">
                <a:latin typeface="Times New Roman"/>
                <a:cs typeface="Times New Roman"/>
              </a:rPr>
              <a:t>an</a:t>
            </a:r>
            <a:r>
              <a:rPr sz="2000" spc="5" dirty="0">
                <a:latin typeface="Times New Roman"/>
                <a:cs typeface="Times New Roman"/>
              </a:rPr>
              <a:t>o</a:t>
            </a:r>
            <a:r>
              <a:rPr sz="2000" dirty="0">
                <a:latin typeface="Times New Roman"/>
                <a:cs typeface="Times New Roman"/>
              </a:rPr>
              <a:t>ge</a:t>
            </a:r>
            <a:r>
              <a:rPr sz="2000" spc="5" dirty="0">
                <a:latin typeface="Times New Roman"/>
                <a:cs typeface="Times New Roman"/>
              </a:rPr>
              <a:t>n</a:t>
            </a:r>
            <a:r>
              <a:rPr sz="2000" dirty="0">
                <a:latin typeface="Times New Roman"/>
                <a:cs typeface="Times New Roman"/>
              </a:rPr>
              <a:t>e</a:t>
            </a:r>
            <a:r>
              <a:rPr sz="2000" spc="-10" dirty="0">
                <a:latin typeface="Times New Roman"/>
                <a:cs typeface="Times New Roman"/>
              </a:rPr>
              <a:t>t</a:t>
            </a:r>
            <a:r>
              <a:rPr sz="2000" dirty="0">
                <a:latin typeface="Times New Roman"/>
                <a:cs typeface="Times New Roman"/>
              </a:rPr>
              <a:t>ic</a:t>
            </a:r>
            <a:endParaRPr sz="2000">
              <a:latin typeface="Times New Roman"/>
              <a:cs typeface="Times New Roman"/>
            </a:endParaRPr>
          </a:p>
        </p:txBody>
      </p:sp>
      <p:sp>
        <p:nvSpPr>
          <p:cNvPr id="67" name="object 67"/>
          <p:cNvSpPr txBox="1"/>
          <p:nvPr/>
        </p:nvSpPr>
        <p:spPr>
          <a:xfrm>
            <a:off x="3352800" y="5410200"/>
            <a:ext cx="2109470" cy="787400"/>
          </a:xfrm>
          <a:prstGeom prst="rect">
            <a:avLst/>
          </a:prstGeom>
        </p:spPr>
        <p:txBody>
          <a:bodyPr vert="horz" wrap="square" lIns="0" tIns="12700" rIns="0" bIns="0" rtlCol="0">
            <a:spAutoFit/>
          </a:bodyPr>
          <a:lstStyle/>
          <a:p>
            <a:pPr marL="12700" marR="5080">
              <a:lnSpc>
                <a:spcPct val="125000"/>
              </a:lnSpc>
              <a:spcBef>
                <a:spcPts val="100"/>
              </a:spcBef>
            </a:pPr>
            <a:r>
              <a:rPr sz="2000" dirty="0">
                <a:latin typeface="Times New Roman"/>
                <a:cs typeface="Times New Roman"/>
              </a:rPr>
              <a:t>Grignard reaction  (sodium picrate</a:t>
            </a:r>
            <a:r>
              <a:rPr sz="2000" spc="-120" dirty="0">
                <a:latin typeface="Times New Roman"/>
                <a:cs typeface="Times New Roman"/>
              </a:rPr>
              <a:t> </a:t>
            </a:r>
            <a:r>
              <a:rPr sz="2000" spc="-5" dirty="0">
                <a:latin typeface="Times New Roman"/>
                <a:cs typeface="Times New Roman"/>
              </a:rPr>
              <a:t>test)</a:t>
            </a:r>
            <a:endParaRPr sz="2000">
              <a:latin typeface="Times New Roman"/>
              <a:cs typeface="Times New Roman"/>
            </a:endParaRPr>
          </a:p>
        </p:txBody>
      </p:sp>
      <p:sp>
        <p:nvSpPr>
          <p:cNvPr id="69" name="object 69"/>
          <p:cNvSpPr txBox="1"/>
          <p:nvPr/>
        </p:nvSpPr>
        <p:spPr>
          <a:xfrm>
            <a:off x="6858000" y="5486400"/>
            <a:ext cx="2046605" cy="330835"/>
          </a:xfrm>
          <a:prstGeom prst="rect">
            <a:avLst/>
          </a:prstGeom>
        </p:spPr>
        <p:txBody>
          <a:bodyPr vert="horz" wrap="square" lIns="0" tIns="12700" rIns="0" bIns="0" rtlCol="0">
            <a:spAutoFit/>
          </a:bodyPr>
          <a:lstStyle/>
          <a:p>
            <a:pPr marL="12700">
              <a:lnSpc>
                <a:spcPct val="100000"/>
              </a:lnSpc>
              <a:spcBef>
                <a:spcPts val="100"/>
              </a:spcBef>
            </a:pPr>
            <a:r>
              <a:rPr sz="2000" spc="-5" dirty="0">
                <a:latin typeface="Times New Roman"/>
                <a:cs typeface="Times New Roman"/>
              </a:rPr>
              <a:t>Bitter almond,</a:t>
            </a:r>
            <a:r>
              <a:rPr sz="2000" spc="-95" dirty="0">
                <a:latin typeface="Times New Roman"/>
                <a:cs typeface="Times New Roman"/>
              </a:rPr>
              <a:t> </a:t>
            </a:r>
            <a:r>
              <a:rPr sz="2000" spc="-20" dirty="0">
                <a:latin typeface="Times New Roman"/>
                <a:cs typeface="Times New Roman"/>
              </a:rPr>
              <a:t>Wild</a:t>
            </a:r>
            <a:endParaRPr sz="2000">
              <a:latin typeface="Times New Roman"/>
              <a:cs typeface="Times New Roman"/>
            </a:endParaRPr>
          </a:p>
        </p:txBody>
      </p:sp>
      <p:sp>
        <p:nvSpPr>
          <p:cNvPr id="71" name="object 71"/>
          <p:cNvSpPr txBox="1"/>
          <p:nvPr/>
        </p:nvSpPr>
        <p:spPr>
          <a:xfrm>
            <a:off x="6861429" y="5725464"/>
            <a:ext cx="2034539"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imes New Roman"/>
                <a:cs typeface="Times New Roman"/>
              </a:rPr>
              <a:t>cherry bark,</a:t>
            </a:r>
            <a:r>
              <a:rPr sz="2000" spc="-120" dirty="0">
                <a:latin typeface="Times New Roman"/>
                <a:cs typeface="Times New Roman"/>
              </a:rPr>
              <a:t> </a:t>
            </a:r>
            <a:r>
              <a:rPr sz="2000" dirty="0">
                <a:latin typeface="Times New Roman"/>
                <a:cs typeface="Times New Roman"/>
              </a:rPr>
              <a:t>linseed</a:t>
            </a:r>
            <a:endParaRPr sz="2000">
              <a:latin typeface="Times New Roman"/>
              <a:cs typeface="Times New Roman"/>
            </a:endParaRPr>
          </a:p>
        </p:txBody>
      </p:sp>
      <p:sp>
        <p:nvSpPr>
          <p:cNvPr id="73" name="object 73"/>
          <p:cNvSpPr txBox="1">
            <a:spLocks noGrp="1"/>
          </p:cNvSpPr>
          <p:nvPr>
            <p:ph type="title"/>
          </p:nvPr>
        </p:nvSpPr>
        <p:spPr>
          <a:xfrm>
            <a:off x="228600" y="0"/>
            <a:ext cx="7461250" cy="443711"/>
          </a:xfrm>
          <a:prstGeom prst="rect">
            <a:avLst/>
          </a:prstGeom>
        </p:spPr>
        <p:txBody>
          <a:bodyPr vert="horz" wrap="square" lIns="0" tIns="12700" rIns="0" bIns="0" rtlCol="0">
            <a:spAutoFit/>
          </a:bodyPr>
          <a:lstStyle/>
          <a:p>
            <a:pPr marL="12700">
              <a:lnSpc>
                <a:spcPct val="100000"/>
              </a:lnSpc>
              <a:spcBef>
                <a:spcPts val="100"/>
              </a:spcBef>
              <a:tabLst>
                <a:tab pos="4782185" algn="l"/>
              </a:tabLst>
            </a:pPr>
            <a:r>
              <a:rPr sz="2800" b="1" dirty="0">
                <a:uFill>
                  <a:solidFill>
                    <a:srgbClr val="000000"/>
                  </a:solidFill>
                </a:uFill>
                <a:latin typeface="Times New Roman"/>
                <a:cs typeface="Times New Roman"/>
              </a:rPr>
              <a:t>Identification </a:t>
            </a:r>
            <a:r>
              <a:rPr sz="2800" b="1">
                <a:uFill>
                  <a:solidFill>
                    <a:srgbClr val="000000"/>
                  </a:solidFill>
                </a:uFill>
                <a:latin typeface="Times New Roman"/>
                <a:cs typeface="Times New Roman"/>
              </a:rPr>
              <a:t>Tests </a:t>
            </a:r>
            <a:r>
              <a:rPr lang="en-US" sz="2800" b="1" dirty="0" smtClean="0">
                <a:uFill>
                  <a:solidFill>
                    <a:srgbClr val="000000"/>
                  </a:solidFill>
                </a:uFill>
              </a:rPr>
              <a:t>o</a:t>
            </a:r>
            <a:r>
              <a:rPr sz="2800" b="1" smtClean="0">
                <a:uFill>
                  <a:solidFill>
                    <a:srgbClr val="000000"/>
                  </a:solidFill>
                </a:uFill>
                <a:latin typeface="Times New Roman"/>
                <a:cs typeface="Times New Roman"/>
              </a:rPr>
              <a:t>f</a:t>
            </a:r>
            <a:r>
              <a:rPr lang="en-US" sz="2800" b="1" dirty="0" smtClean="0">
                <a:uFill>
                  <a:solidFill>
                    <a:srgbClr val="000000"/>
                  </a:solidFill>
                </a:uFill>
                <a:latin typeface="Times New Roman"/>
                <a:cs typeface="Times New Roman"/>
              </a:rPr>
              <a:t> </a:t>
            </a:r>
            <a:r>
              <a:rPr sz="2800" b="1" smtClean="0">
                <a:uFill>
                  <a:solidFill>
                    <a:srgbClr val="000000"/>
                  </a:solidFill>
                </a:uFill>
                <a:latin typeface="Times New Roman"/>
                <a:cs typeface="Times New Roman"/>
              </a:rPr>
              <a:t>Glycosides</a:t>
            </a:r>
            <a:r>
              <a:rPr sz="2800" b="1" dirty="0">
                <a:uFill>
                  <a:solidFill>
                    <a:srgbClr val="000000"/>
                  </a:solidFill>
                </a:uFill>
                <a:latin typeface="Times New Roman"/>
                <a:cs typeface="Times New Roman"/>
              </a:rPr>
              <a:t>. . .</a:t>
            </a:r>
            <a:endParaRPr sz="2800" b="1">
              <a:latin typeface="Times New Roman"/>
              <a:cs typeface="Times New Roman"/>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a:spLocks noGrp="1"/>
          </p:cNvSpPr>
          <p:nvPr>
            <p:ph type="title"/>
          </p:nvPr>
        </p:nvSpPr>
        <p:spPr>
          <a:xfrm>
            <a:off x="383540" y="402082"/>
            <a:ext cx="2280920" cy="321242"/>
          </a:xfrm>
          <a:prstGeom prst="rect">
            <a:avLst/>
          </a:prstGeom>
        </p:spPr>
        <p:txBody>
          <a:bodyPr vert="horz" wrap="square" lIns="0" tIns="13335" rIns="0" bIns="0" rtlCol="0">
            <a:spAutoFit/>
          </a:bodyPr>
          <a:lstStyle/>
          <a:p>
            <a:pPr marL="12700">
              <a:lnSpc>
                <a:spcPct val="100000"/>
              </a:lnSpc>
              <a:spcBef>
                <a:spcPts val="105"/>
              </a:spcBef>
            </a:pPr>
            <a:r>
              <a:rPr sz="2000" b="1" dirty="0">
                <a:latin typeface="Times New Roman" pitchFamily="18" charset="0"/>
                <a:cs typeface="Times New Roman" pitchFamily="18" charset="0"/>
              </a:rPr>
              <a:t>Aglycone /</a:t>
            </a:r>
            <a:r>
              <a:rPr sz="2000" b="1" spc="-110" dirty="0">
                <a:latin typeface="Times New Roman" pitchFamily="18" charset="0"/>
                <a:cs typeface="Times New Roman" pitchFamily="18" charset="0"/>
              </a:rPr>
              <a:t> </a:t>
            </a:r>
            <a:r>
              <a:rPr sz="2000" b="1" dirty="0">
                <a:latin typeface="Times New Roman" pitchFamily="18" charset="0"/>
                <a:cs typeface="Times New Roman" pitchFamily="18" charset="0"/>
              </a:rPr>
              <a:t>sugar</a:t>
            </a:r>
            <a:endParaRPr sz="2000" b="1">
              <a:latin typeface="Times New Roman" pitchFamily="18" charset="0"/>
              <a:cs typeface="Times New Roman" pitchFamily="18" charset="0"/>
            </a:endParaRPr>
          </a:p>
        </p:txBody>
      </p:sp>
      <p:sp>
        <p:nvSpPr>
          <p:cNvPr id="12" name="object 12"/>
          <p:cNvSpPr txBox="1"/>
          <p:nvPr/>
        </p:nvSpPr>
        <p:spPr>
          <a:xfrm>
            <a:off x="3508375" y="402082"/>
            <a:ext cx="1831339" cy="321242"/>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Times New Roman" pitchFamily="18" charset="0"/>
                <a:cs typeface="Times New Roman" pitchFamily="18" charset="0"/>
              </a:rPr>
              <a:t>Chemical</a:t>
            </a:r>
            <a:r>
              <a:rPr sz="2000" b="1" spc="-60" dirty="0">
                <a:latin typeface="Times New Roman" pitchFamily="18" charset="0"/>
                <a:cs typeface="Times New Roman" pitchFamily="18" charset="0"/>
              </a:rPr>
              <a:t> </a:t>
            </a:r>
            <a:r>
              <a:rPr sz="2000" b="1" spc="-5" dirty="0">
                <a:latin typeface="Times New Roman" pitchFamily="18" charset="0"/>
                <a:cs typeface="Times New Roman" pitchFamily="18" charset="0"/>
              </a:rPr>
              <a:t>test</a:t>
            </a:r>
            <a:endParaRPr sz="2000" b="1">
              <a:latin typeface="Times New Roman" pitchFamily="18" charset="0"/>
              <a:cs typeface="Times New Roman" pitchFamily="18" charset="0"/>
            </a:endParaRPr>
          </a:p>
        </p:txBody>
      </p:sp>
      <p:sp>
        <p:nvSpPr>
          <p:cNvPr id="14" name="object 14"/>
          <p:cNvSpPr txBox="1"/>
          <p:nvPr/>
        </p:nvSpPr>
        <p:spPr>
          <a:xfrm>
            <a:off x="7086981" y="402082"/>
            <a:ext cx="1329055" cy="321242"/>
          </a:xfrm>
          <a:prstGeom prst="rect">
            <a:avLst/>
          </a:prstGeom>
        </p:spPr>
        <p:txBody>
          <a:bodyPr vert="horz" wrap="square" lIns="0" tIns="13335" rIns="0" bIns="0" rtlCol="0">
            <a:spAutoFit/>
          </a:bodyPr>
          <a:lstStyle/>
          <a:p>
            <a:pPr marL="12700">
              <a:lnSpc>
                <a:spcPct val="100000"/>
              </a:lnSpc>
              <a:spcBef>
                <a:spcPts val="105"/>
              </a:spcBef>
            </a:pPr>
            <a:r>
              <a:rPr sz="2000" b="1" dirty="0">
                <a:latin typeface="Times New Roman" pitchFamily="18" charset="0"/>
                <a:cs typeface="Times New Roman" pitchFamily="18" charset="0"/>
              </a:rPr>
              <a:t>E</a:t>
            </a:r>
            <a:r>
              <a:rPr sz="2000" b="1" spc="5" dirty="0">
                <a:latin typeface="Times New Roman" pitchFamily="18" charset="0"/>
                <a:cs typeface="Times New Roman" pitchFamily="18" charset="0"/>
              </a:rPr>
              <a:t>x</a:t>
            </a:r>
            <a:r>
              <a:rPr sz="2000" b="1" dirty="0">
                <a:latin typeface="Times New Roman" pitchFamily="18" charset="0"/>
                <a:cs typeface="Times New Roman" pitchFamily="18" charset="0"/>
              </a:rPr>
              <a:t>a</a:t>
            </a:r>
            <a:r>
              <a:rPr sz="2000" b="1" spc="-15" dirty="0">
                <a:latin typeface="Times New Roman" pitchFamily="18" charset="0"/>
                <a:cs typeface="Times New Roman" pitchFamily="18" charset="0"/>
              </a:rPr>
              <a:t>m</a:t>
            </a:r>
            <a:r>
              <a:rPr sz="2000" b="1" dirty="0">
                <a:latin typeface="Times New Roman" pitchFamily="18" charset="0"/>
                <a:cs typeface="Times New Roman" pitchFamily="18" charset="0"/>
              </a:rPr>
              <a:t>ples</a:t>
            </a:r>
            <a:endParaRPr sz="2000" b="1">
              <a:latin typeface="Times New Roman" pitchFamily="18" charset="0"/>
              <a:cs typeface="Times New Roman" pitchFamily="18" charset="0"/>
            </a:endParaRPr>
          </a:p>
        </p:txBody>
      </p:sp>
      <p:sp>
        <p:nvSpPr>
          <p:cNvPr id="18" name="object 18"/>
          <p:cNvSpPr txBox="1"/>
          <p:nvPr/>
        </p:nvSpPr>
        <p:spPr>
          <a:xfrm>
            <a:off x="383540" y="980897"/>
            <a:ext cx="1691639" cy="331470"/>
          </a:xfrm>
          <a:prstGeom prst="rect">
            <a:avLst/>
          </a:prstGeom>
        </p:spPr>
        <p:txBody>
          <a:bodyPr vert="horz" wrap="square" lIns="0" tIns="13335" rIns="0" bIns="0" rtlCol="0">
            <a:spAutoFit/>
          </a:bodyPr>
          <a:lstStyle/>
          <a:p>
            <a:pPr marL="12700">
              <a:lnSpc>
                <a:spcPct val="100000"/>
              </a:lnSpc>
              <a:spcBef>
                <a:spcPts val="105"/>
              </a:spcBef>
              <a:tabLst>
                <a:tab pos="545465" algn="l"/>
              </a:tabLst>
            </a:pPr>
            <a:r>
              <a:rPr lang="en-US" sz="2000" dirty="0" smtClean="0">
                <a:latin typeface="Times New Roman" pitchFamily="18" charset="0"/>
                <a:cs typeface="Times New Roman" pitchFamily="18" charset="0"/>
              </a:rPr>
              <a:t>4.   </a:t>
            </a:r>
            <a:r>
              <a:rPr sz="2000" smtClean="0">
                <a:latin typeface="Times New Roman" pitchFamily="18" charset="0"/>
                <a:cs typeface="Times New Roman" pitchFamily="18" charset="0"/>
              </a:rPr>
              <a:t>Flavo</a:t>
            </a:r>
            <a:r>
              <a:rPr sz="2000" spc="5" smtClean="0">
                <a:latin typeface="Times New Roman" pitchFamily="18" charset="0"/>
                <a:cs typeface="Times New Roman" pitchFamily="18" charset="0"/>
              </a:rPr>
              <a:t>n</a:t>
            </a:r>
            <a:r>
              <a:rPr sz="2000" smtClean="0">
                <a:latin typeface="Times New Roman" pitchFamily="18" charset="0"/>
                <a:cs typeface="Times New Roman" pitchFamily="18" charset="0"/>
              </a:rPr>
              <a:t>oi</a:t>
            </a:r>
            <a:r>
              <a:rPr sz="2000" spc="-10" smtClean="0">
                <a:latin typeface="Times New Roman" pitchFamily="18" charset="0"/>
                <a:cs typeface="Times New Roman" pitchFamily="18" charset="0"/>
              </a:rPr>
              <a:t>d</a:t>
            </a:r>
            <a:r>
              <a:rPr sz="2000" smtClean="0">
                <a:latin typeface="Times New Roman" pitchFamily="18" charset="0"/>
                <a:cs typeface="Times New Roman" pitchFamily="18" charset="0"/>
              </a:rPr>
              <a:t>s</a:t>
            </a:r>
            <a:endParaRPr sz="2000">
              <a:latin typeface="Times New Roman" pitchFamily="18" charset="0"/>
              <a:cs typeface="Times New Roman" pitchFamily="18" charset="0"/>
            </a:endParaRPr>
          </a:p>
        </p:txBody>
      </p:sp>
      <p:sp>
        <p:nvSpPr>
          <p:cNvPr id="20" name="object 20"/>
          <p:cNvSpPr txBox="1"/>
          <p:nvPr/>
        </p:nvSpPr>
        <p:spPr>
          <a:xfrm>
            <a:off x="3733800" y="1066800"/>
            <a:ext cx="1442085" cy="331470"/>
          </a:xfrm>
          <a:prstGeom prst="rect">
            <a:avLst/>
          </a:prstGeom>
        </p:spPr>
        <p:txBody>
          <a:bodyPr vert="horz" wrap="square" lIns="0" tIns="13335" rIns="0" bIns="0" rtlCol="0">
            <a:spAutoFit/>
          </a:bodyPr>
          <a:lstStyle/>
          <a:p>
            <a:pPr marL="12700">
              <a:lnSpc>
                <a:spcPct val="100000"/>
              </a:lnSpc>
              <a:spcBef>
                <a:spcPts val="105"/>
              </a:spcBef>
            </a:pPr>
            <a:r>
              <a:rPr sz="2000" spc="-15" dirty="0">
                <a:latin typeface="Times New Roman" pitchFamily="18" charset="0"/>
                <a:cs typeface="Times New Roman" pitchFamily="18" charset="0"/>
              </a:rPr>
              <a:t>Shinoda’s</a:t>
            </a:r>
            <a:r>
              <a:rPr sz="2000" spc="-95" dirty="0">
                <a:latin typeface="Times New Roman" pitchFamily="18" charset="0"/>
                <a:cs typeface="Times New Roman" pitchFamily="18" charset="0"/>
              </a:rPr>
              <a:t> </a:t>
            </a:r>
            <a:r>
              <a:rPr sz="2000" spc="-5" dirty="0">
                <a:latin typeface="Times New Roman" pitchFamily="18" charset="0"/>
                <a:cs typeface="Times New Roman" pitchFamily="18" charset="0"/>
              </a:rPr>
              <a:t>test</a:t>
            </a:r>
            <a:endParaRPr sz="2000">
              <a:latin typeface="Times New Roman" pitchFamily="18" charset="0"/>
              <a:cs typeface="Times New Roman" pitchFamily="18" charset="0"/>
            </a:endParaRPr>
          </a:p>
        </p:txBody>
      </p:sp>
      <p:sp>
        <p:nvSpPr>
          <p:cNvPr id="22" name="object 22"/>
          <p:cNvSpPr txBox="1"/>
          <p:nvPr/>
        </p:nvSpPr>
        <p:spPr>
          <a:xfrm>
            <a:off x="7086981" y="980897"/>
            <a:ext cx="435609" cy="331470"/>
          </a:xfrm>
          <a:prstGeom prst="rect">
            <a:avLst/>
          </a:prstGeom>
        </p:spPr>
        <p:txBody>
          <a:bodyPr vert="horz" wrap="square" lIns="0" tIns="13335" rIns="0" bIns="0" rtlCol="0">
            <a:spAutoFit/>
          </a:bodyPr>
          <a:lstStyle/>
          <a:p>
            <a:pPr marL="12700">
              <a:lnSpc>
                <a:spcPct val="100000"/>
              </a:lnSpc>
              <a:spcBef>
                <a:spcPts val="105"/>
              </a:spcBef>
            </a:pPr>
            <a:r>
              <a:rPr sz="2000" spc="-10" dirty="0">
                <a:latin typeface="Times New Roman" pitchFamily="18" charset="0"/>
                <a:cs typeface="Times New Roman" pitchFamily="18" charset="0"/>
              </a:rPr>
              <a:t>R</a:t>
            </a:r>
            <a:r>
              <a:rPr sz="2000" dirty="0">
                <a:latin typeface="Times New Roman" pitchFamily="18" charset="0"/>
                <a:cs typeface="Times New Roman" pitchFamily="18" charset="0"/>
              </a:rPr>
              <a:t>ue</a:t>
            </a:r>
            <a:endParaRPr sz="2000">
              <a:latin typeface="Times New Roman" pitchFamily="18" charset="0"/>
              <a:cs typeface="Times New Roman" pitchFamily="18" charset="0"/>
            </a:endParaRPr>
          </a:p>
        </p:txBody>
      </p:sp>
      <p:sp>
        <p:nvSpPr>
          <p:cNvPr id="24" name="object 24"/>
          <p:cNvSpPr txBox="1"/>
          <p:nvPr/>
        </p:nvSpPr>
        <p:spPr>
          <a:xfrm>
            <a:off x="383540" y="1516507"/>
            <a:ext cx="1404620" cy="330835"/>
          </a:xfrm>
          <a:prstGeom prst="rect">
            <a:avLst/>
          </a:prstGeom>
        </p:spPr>
        <p:txBody>
          <a:bodyPr vert="horz" wrap="square" lIns="0" tIns="13335" rIns="0" bIns="0" rtlCol="0">
            <a:spAutoFit/>
          </a:bodyPr>
          <a:lstStyle/>
          <a:p>
            <a:pPr marL="12700">
              <a:lnSpc>
                <a:spcPct val="100000"/>
              </a:lnSpc>
              <a:spcBef>
                <a:spcPts val="105"/>
              </a:spcBef>
              <a:tabLst>
                <a:tab pos="457200" algn="l"/>
              </a:tabLst>
            </a:pPr>
            <a:r>
              <a:rPr sz="2000" dirty="0">
                <a:latin typeface="Times New Roman" pitchFamily="18" charset="0"/>
                <a:cs typeface="Times New Roman" pitchFamily="18" charset="0"/>
              </a:rPr>
              <a:t>5.	Sap</a:t>
            </a:r>
            <a:r>
              <a:rPr sz="2000" spc="5" dirty="0">
                <a:latin typeface="Times New Roman" pitchFamily="18" charset="0"/>
                <a:cs typeface="Times New Roman" pitchFamily="18" charset="0"/>
              </a:rPr>
              <a:t>o</a:t>
            </a:r>
            <a:r>
              <a:rPr sz="2000" dirty="0">
                <a:latin typeface="Times New Roman" pitchFamily="18" charset="0"/>
                <a:cs typeface="Times New Roman" pitchFamily="18" charset="0"/>
              </a:rPr>
              <a:t>nins</a:t>
            </a:r>
            <a:endParaRPr sz="2000">
              <a:latin typeface="Times New Roman" pitchFamily="18" charset="0"/>
              <a:cs typeface="Times New Roman" pitchFamily="18" charset="0"/>
            </a:endParaRPr>
          </a:p>
        </p:txBody>
      </p:sp>
      <p:sp>
        <p:nvSpPr>
          <p:cNvPr id="25" name="object 25"/>
          <p:cNvSpPr/>
          <p:nvPr/>
        </p:nvSpPr>
        <p:spPr>
          <a:xfrm>
            <a:off x="3415284" y="1568196"/>
            <a:ext cx="326136" cy="381000"/>
          </a:xfrm>
          <a:prstGeom prst="rect">
            <a:avLst/>
          </a:prstGeom>
          <a:blipFill>
            <a:blip r:embed="rId2" cstate="print"/>
            <a:stretch>
              <a:fillRect/>
            </a:stretch>
          </a:blipFill>
        </p:spPr>
        <p:txBody>
          <a:bodyPr wrap="square" lIns="0" tIns="0" rIns="0" bIns="0" rtlCol="0"/>
          <a:lstStyle/>
          <a:p>
            <a:endParaRPr sz="2000">
              <a:latin typeface="Times New Roman" pitchFamily="18" charset="0"/>
              <a:cs typeface="Times New Roman" pitchFamily="18" charset="0"/>
            </a:endParaRPr>
          </a:p>
        </p:txBody>
      </p:sp>
      <p:sp>
        <p:nvSpPr>
          <p:cNvPr id="26" name="object 26"/>
          <p:cNvSpPr txBox="1"/>
          <p:nvPr/>
        </p:nvSpPr>
        <p:spPr>
          <a:xfrm>
            <a:off x="3508375" y="1592707"/>
            <a:ext cx="121285" cy="629018"/>
          </a:xfrm>
          <a:prstGeom prst="rect">
            <a:avLst/>
          </a:prstGeom>
        </p:spPr>
        <p:txBody>
          <a:bodyPr vert="horz" wrap="square" lIns="0" tIns="13335" rIns="0" bIns="0" rtlCol="0">
            <a:spAutoFit/>
          </a:bodyPr>
          <a:lstStyle/>
          <a:p>
            <a:pPr marL="12700">
              <a:lnSpc>
                <a:spcPct val="100000"/>
              </a:lnSpc>
              <a:spcBef>
                <a:spcPts val="105"/>
              </a:spcBef>
            </a:pPr>
            <a:r>
              <a:rPr sz="2000" spc="5" dirty="0">
                <a:latin typeface="Times New Roman" pitchFamily="18" charset="0"/>
                <a:cs typeface="Times New Roman" pitchFamily="18" charset="0"/>
              </a:rPr>
              <a:t>i.</a:t>
            </a:r>
            <a:endParaRPr sz="2000">
              <a:latin typeface="Times New Roman" pitchFamily="18" charset="0"/>
              <a:cs typeface="Times New Roman" pitchFamily="18" charset="0"/>
            </a:endParaRPr>
          </a:p>
        </p:txBody>
      </p:sp>
      <p:sp>
        <p:nvSpPr>
          <p:cNvPr id="28" name="object 28"/>
          <p:cNvSpPr txBox="1"/>
          <p:nvPr/>
        </p:nvSpPr>
        <p:spPr>
          <a:xfrm>
            <a:off x="3962400" y="1524000"/>
            <a:ext cx="1769110"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pitchFamily="18" charset="0"/>
                <a:cs typeface="Times New Roman" pitchFamily="18" charset="0"/>
              </a:rPr>
              <a:t>Foam</a:t>
            </a:r>
            <a:r>
              <a:rPr sz="2000" spc="-95" dirty="0">
                <a:latin typeface="Times New Roman" pitchFamily="18" charset="0"/>
                <a:cs typeface="Times New Roman" pitchFamily="18" charset="0"/>
              </a:rPr>
              <a:t> </a:t>
            </a:r>
            <a:r>
              <a:rPr sz="2000" dirty="0">
                <a:latin typeface="Times New Roman" pitchFamily="18" charset="0"/>
                <a:cs typeface="Times New Roman" pitchFamily="18" charset="0"/>
              </a:rPr>
              <a:t>production</a:t>
            </a:r>
            <a:endParaRPr sz="2000">
              <a:latin typeface="Times New Roman" pitchFamily="18" charset="0"/>
              <a:cs typeface="Times New Roman" pitchFamily="18" charset="0"/>
            </a:endParaRPr>
          </a:p>
        </p:txBody>
      </p:sp>
      <p:sp>
        <p:nvSpPr>
          <p:cNvPr id="30" name="object 30"/>
          <p:cNvSpPr txBox="1"/>
          <p:nvPr/>
        </p:nvSpPr>
        <p:spPr>
          <a:xfrm>
            <a:off x="3505200" y="1905000"/>
            <a:ext cx="171450" cy="629018"/>
          </a:xfrm>
          <a:prstGeom prst="rect">
            <a:avLst/>
          </a:prstGeom>
        </p:spPr>
        <p:txBody>
          <a:bodyPr vert="horz" wrap="square" lIns="0" tIns="13335" rIns="0" bIns="0" rtlCol="0">
            <a:spAutoFit/>
          </a:bodyPr>
          <a:lstStyle/>
          <a:p>
            <a:pPr marL="12700">
              <a:lnSpc>
                <a:spcPct val="100000"/>
              </a:lnSpc>
              <a:spcBef>
                <a:spcPts val="105"/>
              </a:spcBef>
            </a:pPr>
            <a:r>
              <a:rPr sz="2000" spc="5" dirty="0">
                <a:latin typeface="Times New Roman" pitchFamily="18" charset="0"/>
                <a:cs typeface="Times New Roman" pitchFamily="18" charset="0"/>
              </a:rPr>
              <a:t>ii.</a:t>
            </a:r>
            <a:endParaRPr sz="2000">
              <a:latin typeface="Times New Roman" pitchFamily="18" charset="0"/>
              <a:cs typeface="Times New Roman" pitchFamily="18" charset="0"/>
            </a:endParaRPr>
          </a:p>
        </p:txBody>
      </p:sp>
      <p:sp>
        <p:nvSpPr>
          <p:cNvPr id="34" name="object 34"/>
          <p:cNvSpPr txBox="1"/>
          <p:nvPr/>
        </p:nvSpPr>
        <p:spPr>
          <a:xfrm>
            <a:off x="3505200" y="2286000"/>
            <a:ext cx="381000" cy="321242"/>
          </a:xfrm>
          <a:prstGeom prst="rect">
            <a:avLst/>
          </a:prstGeom>
        </p:spPr>
        <p:txBody>
          <a:bodyPr vert="horz" wrap="square" lIns="0" tIns="13335" rIns="0" bIns="0" rtlCol="0">
            <a:spAutoFit/>
          </a:bodyPr>
          <a:lstStyle/>
          <a:p>
            <a:pPr marL="12700">
              <a:lnSpc>
                <a:spcPct val="100000"/>
              </a:lnSpc>
              <a:spcBef>
                <a:spcPts val="105"/>
              </a:spcBef>
            </a:pPr>
            <a:r>
              <a:rPr sz="2000" smtClean="0">
                <a:latin typeface="Times New Roman" pitchFamily="18" charset="0"/>
                <a:cs typeface="Times New Roman" pitchFamily="18" charset="0"/>
              </a:rPr>
              <a:t>i</a:t>
            </a:r>
            <a:r>
              <a:rPr sz="2000" spc="-10" smtClean="0">
                <a:latin typeface="Times New Roman" pitchFamily="18" charset="0"/>
                <a:cs typeface="Times New Roman" pitchFamily="18" charset="0"/>
              </a:rPr>
              <a:t>i</a:t>
            </a:r>
            <a:r>
              <a:rPr lang="en-US" sz="2000" spc="-10" dirty="0" err="1">
                <a:latin typeface="Times New Roman" pitchFamily="18" charset="0"/>
                <a:cs typeface="Times New Roman" pitchFamily="18" charset="0"/>
              </a:rPr>
              <a:t>i</a:t>
            </a:r>
            <a:endParaRPr sz="2000">
              <a:latin typeface="Times New Roman" pitchFamily="18" charset="0"/>
              <a:cs typeface="Times New Roman" pitchFamily="18" charset="0"/>
            </a:endParaRPr>
          </a:p>
        </p:txBody>
      </p:sp>
      <p:sp>
        <p:nvSpPr>
          <p:cNvPr id="38" name="object 38"/>
          <p:cNvSpPr txBox="1"/>
          <p:nvPr/>
        </p:nvSpPr>
        <p:spPr>
          <a:xfrm>
            <a:off x="3886200" y="1828800"/>
            <a:ext cx="1905000" cy="1168400"/>
          </a:xfrm>
          <a:prstGeom prst="rect">
            <a:avLst/>
          </a:prstGeom>
        </p:spPr>
        <p:txBody>
          <a:bodyPr vert="horz" wrap="square" lIns="0" tIns="12700" rIns="0" bIns="0" rtlCol="0">
            <a:spAutoFit/>
          </a:bodyPr>
          <a:lstStyle/>
          <a:p>
            <a:pPr marL="12700" marR="5080" indent="69850">
              <a:lnSpc>
                <a:spcPct val="125000"/>
              </a:lnSpc>
              <a:spcBef>
                <a:spcPts val="100"/>
              </a:spcBef>
            </a:pPr>
            <a:r>
              <a:rPr sz="2000" spc="-5" dirty="0">
                <a:latin typeface="Times New Roman" pitchFamily="18" charset="0"/>
                <a:cs typeface="Times New Roman" pitchFamily="18" charset="0"/>
              </a:rPr>
              <a:t>Haemolytic</a:t>
            </a:r>
            <a:r>
              <a:rPr sz="2000" spc="-60" dirty="0">
                <a:latin typeface="Times New Roman" pitchFamily="18" charset="0"/>
                <a:cs typeface="Times New Roman" pitchFamily="18" charset="0"/>
              </a:rPr>
              <a:t> </a:t>
            </a:r>
            <a:r>
              <a:rPr sz="2000" dirty="0">
                <a:latin typeface="Times New Roman" pitchFamily="18" charset="0"/>
                <a:cs typeface="Times New Roman" pitchFamily="18" charset="0"/>
              </a:rPr>
              <a:t>Zone  </a:t>
            </a:r>
            <a:r>
              <a:rPr sz="2000" spc="-5" dirty="0">
                <a:latin typeface="Times New Roman" pitchFamily="18" charset="0"/>
                <a:cs typeface="Times New Roman" pitchFamily="18" charset="0"/>
              </a:rPr>
              <a:t>Libermann’test  </a:t>
            </a:r>
            <a:r>
              <a:rPr sz="2000" dirty="0">
                <a:latin typeface="Times New Roman" pitchFamily="18" charset="0"/>
                <a:cs typeface="Times New Roman" pitchFamily="18" charset="0"/>
              </a:rPr>
              <a:t>(for</a:t>
            </a:r>
            <a:r>
              <a:rPr sz="2000" spc="-75" dirty="0">
                <a:latin typeface="Times New Roman" pitchFamily="18" charset="0"/>
                <a:cs typeface="Times New Roman" pitchFamily="18" charset="0"/>
              </a:rPr>
              <a:t> </a:t>
            </a:r>
            <a:r>
              <a:rPr sz="2000" spc="-10">
                <a:latin typeface="Times New Roman" pitchFamily="18" charset="0"/>
                <a:cs typeface="Times New Roman" pitchFamily="18" charset="0"/>
              </a:rPr>
              <a:t>Triterpenoid</a:t>
            </a:r>
            <a:r>
              <a:rPr sz="2000" spc="-10" smtClean="0">
                <a:latin typeface="Times New Roman" pitchFamily="18" charset="0"/>
                <a:cs typeface="Times New Roman" pitchFamily="18" charset="0"/>
              </a:rPr>
              <a:t>)</a:t>
            </a:r>
            <a:r>
              <a:rPr lang="en-US" sz="2000" spc="-10" dirty="0" smtClean="0">
                <a:latin typeface="Times New Roman" pitchFamily="18" charset="0"/>
                <a:cs typeface="Times New Roman" pitchFamily="18" charset="0"/>
              </a:rPr>
              <a:t>                   </a:t>
            </a:r>
            <a:endParaRPr sz="2000">
              <a:latin typeface="Times New Roman" pitchFamily="18" charset="0"/>
              <a:cs typeface="Times New Roman" pitchFamily="18" charset="0"/>
            </a:endParaRPr>
          </a:p>
        </p:txBody>
      </p:sp>
      <p:sp>
        <p:nvSpPr>
          <p:cNvPr id="44" name="object 44"/>
          <p:cNvSpPr txBox="1"/>
          <p:nvPr/>
        </p:nvSpPr>
        <p:spPr>
          <a:xfrm>
            <a:off x="7086981" y="1440916"/>
            <a:ext cx="1358265" cy="1473835"/>
          </a:xfrm>
          <a:prstGeom prst="rect">
            <a:avLst/>
          </a:prstGeom>
        </p:spPr>
        <p:txBody>
          <a:bodyPr vert="horz" wrap="square" lIns="0" tIns="12700" rIns="0" bIns="0" rtlCol="0">
            <a:spAutoFit/>
          </a:bodyPr>
          <a:lstStyle/>
          <a:p>
            <a:pPr marL="12700" marR="247650">
              <a:lnSpc>
                <a:spcPct val="125000"/>
              </a:lnSpc>
              <a:spcBef>
                <a:spcPts val="100"/>
              </a:spcBef>
            </a:pPr>
            <a:r>
              <a:rPr sz="2000" dirty="0">
                <a:latin typeface="Times New Roman" pitchFamily="18" charset="0"/>
                <a:cs typeface="Times New Roman" pitchFamily="18" charset="0"/>
              </a:rPr>
              <a:t>Gokhru</a:t>
            </a:r>
            <a:r>
              <a:rPr sz="2000">
                <a:latin typeface="Times New Roman" pitchFamily="18" charset="0"/>
                <a:cs typeface="Times New Roman" pitchFamily="18" charset="0"/>
              </a:rPr>
              <a:t>,  </a:t>
            </a:r>
            <a:r>
              <a:rPr sz="2000" smtClean="0">
                <a:latin typeface="Times New Roman" pitchFamily="18" charset="0"/>
                <a:cs typeface="Times New Roman" pitchFamily="18" charset="0"/>
              </a:rPr>
              <a:t>Liquo</a:t>
            </a:r>
            <a:r>
              <a:rPr sz="2000" spc="5" smtClean="0">
                <a:latin typeface="Times New Roman" pitchFamily="18" charset="0"/>
                <a:cs typeface="Times New Roman" pitchFamily="18" charset="0"/>
              </a:rPr>
              <a:t>r</a:t>
            </a:r>
            <a:r>
              <a:rPr sz="2000" smtClean="0">
                <a:latin typeface="Times New Roman" pitchFamily="18" charset="0"/>
                <a:cs typeface="Times New Roman" pitchFamily="18" charset="0"/>
              </a:rPr>
              <a:t>i</a:t>
            </a:r>
            <a:r>
              <a:rPr sz="2000" spc="-10" smtClean="0">
                <a:latin typeface="Times New Roman" pitchFamily="18" charset="0"/>
                <a:cs typeface="Times New Roman" pitchFamily="18" charset="0"/>
              </a:rPr>
              <a:t>c</a:t>
            </a:r>
            <a:r>
              <a:rPr sz="2000" smtClean="0">
                <a:latin typeface="Times New Roman" pitchFamily="18" charset="0"/>
                <a:cs typeface="Times New Roman" pitchFamily="18" charset="0"/>
              </a:rPr>
              <a:t>es</a:t>
            </a:r>
            <a:endParaRPr sz="2000">
              <a:latin typeface="Times New Roman" pitchFamily="18" charset="0"/>
              <a:cs typeface="Times New Roman" pitchFamily="18" charset="0"/>
            </a:endParaRPr>
          </a:p>
          <a:p>
            <a:pPr marL="12700">
              <a:lnSpc>
                <a:spcPct val="100000"/>
              </a:lnSpc>
            </a:pPr>
            <a:r>
              <a:rPr sz="2000" dirty="0">
                <a:latin typeface="Times New Roman" pitchFamily="18" charset="0"/>
                <a:cs typeface="Times New Roman" pitchFamily="18" charset="0"/>
              </a:rPr>
              <a:t>Sataveri,</a:t>
            </a:r>
            <a:endParaRPr sz="2000">
              <a:latin typeface="Times New Roman" pitchFamily="18" charset="0"/>
              <a:cs typeface="Times New Roman" pitchFamily="18" charset="0"/>
            </a:endParaRPr>
          </a:p>
          <a:p>
            <a:pPr marL="12700">
              <a:lnSpc>
                <a:spcPct val="100000"/>
              </a:lnSpc>
              <a:spcBef>
                <a:spcPts val="600"/>
              </a:spcBef>
            </a:pPr>
            <a:r>
              <a:rPr sz="2000" dirty="0">
                <a:latin typeface="Times New Roman" pitchFamily="18" charset="0"/>
                <a:cs typeface="Times New Roman" pitchFamily="18" charset="0"/>
              </a:rPr>
              <a:t>Quillaia</a:t>
            </a:r>
            <a:r>
              <a:rPr sz="2000" spc="-95" dirty="0">
                <a:latin typeface="Times New Roman" pitchFamily="18" charset="0"/>
                <a:cs typeface="Times New Roman" pitchFamily="18" charset="0"/>
              </a:rPr>
              <a:t> </a:t>
            </a:r>
            <a:r>
              <a:rPr sz="2000" dirty="0">
                <a:latin typeface="Times New Roman" pitchFamily="18" charset="0"/>
                <a:cs typeface="Times New Roman" pitchFamily="18" charset="0"/>
              </a:rPr>
              <a:t>bark</a:t>
            </a:r>
            <a:endParaRPr sz="2000">
              <a:latin typeface="Times New Roman" pitchFamily="18" charset="0"/>
              <a:cs typeface="Times New Roman" pitchFamily="18" charset="0"/>
            </a:endParaRPr>
          </a:p>
        </p:txBody>
      </p:sp>
      <p:sp>
        <p:nvSpPr>
          <p:cNvPr id="48" name="object 48"/>
          <p:cNvSpPr txBox="1"/>
          <p:nvPr/>
        </p:nvSpPr>
        <p:spPr>
          <a:xfrm>
            <a:off x="4015866" y="3585464"/>
            <a:ext cx="2805430"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pitchFamily="18" charset="0"/>
                <a:cs typeface="Times New Roman" pitchFamily="18" charset="0"/>
              </a:rPr>
              <a:t>Florescence in </a:t>
            </a:r>
            <a:r>
              <a:rPr sz="2000" spc="-5" dirty="0">
                <a:latin typeface="Times New Roman" pitchFamily="18" charset="0"/>
                <a:cs typeface="Times New Roman" pitchFamily="18" charset="0"/>
              </a:rPr>
              <a:t>alkali</a:t>
            </a:r>
            <a:r>
              <a:rPr sz="2000" spc="-110" dirty="0">
                <a:latin typeface="Times New Roman" pitchFamily="18" charset="0"/>
                <a:cs typeface="Times New Roman" pitchFamily="18" charset="0"/>
              </a:rPr>
              <a:t> </a:t>
            </a:r>
            <a:r>
              <a:rPr sz="2000" spc="-5" dirty="0">
                <a:latin typeface="Times New Roman" pitchFamily="18" charset="0"/>
                <a:cs typeface="Times New Roman" pitchFamily="18" charset="0"/>
              </a:rPr>
              <a:t>media</a:t>
            </a:r>
            <a:endParaRPr sz="2000">
              <a:latin typeface="Times New Roman" pitchFamily="18" charset="0"/>
              <a:cs typeface="Times New Roman" pitchFamily="18" charset="0"/>
            </a:endParaRPr>
          </a:p>
        </p:txBody>
      </p:sp>
      <p:sp>
        <p:nvSpPr>
          <p:cNvPr id="50" name="object 50"/>
          <p:cNvSpPr txBox="1"/>
          <p:nvPr/>
        </p:nvSpPr>
        <p:spPr>
          <a:xfrm>
            <a:off x="7086981" y="3585464"/>
            <a:ext cx="888365"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pitchFamily="18" charset="0"/>
                <a:cs typeface="Times New Roman" pitchFamily="18" charset="0"/>
              </a:rPr>
              <a:t>Ps</a:t>
            </a:r>
            <a:r>
              <a:rPr sz="2000" spc="5" dirty="0">
                <a:latin typeface="Times New Roman" pitchFamily="18" charset="0"/>
                <a:cs typeface="Times New Roman" pitchFamily="18" charset="0"/>
              </a:rPr>
              <a:t>o</a:t>
            </a:r>
            <a:r>
              <a:rPr sz="2000" dirty="0">
                <a:latin typeface="Times New Roman" pitchFamily="18" charset="0"/>
                <a:cs typeface="Times New Roman" pitchFamily="18" charset="0"/>
              </a:rPr>
              <a:t>ralea</a:t>
            </a:r>
            <a:endParaRPr sz="2000">
              <a:latin typeface="Times New Roman" pitchFamily="18" charset="0"/>
              <a:cs typeface="Times New Roman" pitchFamily="18" charset="0"/>
            </a:endParaRPr>
          </a:p>
        </p:txBody>
      </p:sp>
      <p:sp>
        <p:nvSpPr>
          <p:cNvPr id="54" name="object 54"/>
          <p:cNvSpPr txBox="1"/>
          <p:nvPr/>
        </p:nvSpPr>
        <p:spPr>
          <a:xfrm>
            <a:off x="383540" y="3585464"/>
            <a:ext cx="1971039" cy="939165"/>
          </a:xfrm>
          <a:prstGeom prst="rect">
            <a:avLst/>
          </a:prstGeom>
        </p:spPr>
        <p:txBody>
          <a:bodyPr vert="horz" wrap="square" lIns="0" tIns="13335" rIns="0" bIns="0" rtlCol="0">
            <a:spAutoFit/>
          </a:bodyPr>
          <a:lstStyle/>
          <a:p>
            <a:pPr marL="393700" indent="-381635">
              <a:lnSpc>
                <a:spcPct val="100000"/>
              </a:lnSpc>
              <a:spcBef>
                <a:spcPts val="105"/>
              </a:spcBef>
              <a:buAutoNum type="arabicPeriod" startAt="6"/>
              <a:tabLst>
                <a:tab pos="393700" algn="l"/>
                <a:tab pos="394335" algn="l"/>
              </a:tabLst>
            </a:pPr>
            <a:r>
              <a:rPr sz="2000" spc="-5" dirty="0">
                <a:latin typeface="Times New Roman" pitchFamily="18" charset="0"/>
                <a:cs typeface="Times New Roman" pitchFamily="18" charset="0"/>
              </a:rPr>
              <a:t>Coumarins</a:t>
            </a:r>
            <a:endParaRPr sz="2000">
              <a:latin typeface="Times New Roman" pitchFamily="18" charset="0"/>
              <a:cs typeface="Times New Roman" pitchFamily="18" charset="0"/>
            </a:endParaRPr>
          </a:p>
          <a:p>
            <a:pPr>
              <a:lnSpc>
                <a:spcPct val="100000"/>
              </a:lnSpc>
              <a:spcBef>
                <a:spcPts val="25"/>
              </a:spcBef>
              <a:buFont typeface="Times New Roman"/>
              <a:buAutoNum type="arabicPeriod" startAt="6"/>
            </a:pPr>
            <a:endParaRPr sz="2000">
              <a:latin typeface="Times New Roman" pitchFamily="18" charset="0"/>
              <a:cs typeface="Times New Roman" pitchFamily="18" charset="0"/>
            </a:endParaRPr>
          </a:p>
          <a:p>
            <a:pPr marL="367665" indent="-355600">
              <a:lnSpc>
                <a:spcPct val="100000"/>
              </a:lnSpc>
              <a:spcBef>
                <a:spcPts val="5"/>
              </a:spcBef>
              <a:buAutoNum type="arabicPeriod" startAt="6"/>
              <a:tabLst>
                <a:tab pos="367665" algn="l"/>
                <a:tab pos="368300" algn="l"/>
              </a:tabLst>
            </a:pPr>
            <a:r>
              <a:rPr sz="2000" dirty="0">
                <a:latin typeface="Times New Roman" pitchFamily="18" charset="0"/>
                <a:cs typeface="Times New Roman" pitchFamily="18" charset="0"/>
              </a:rPr>
              <a:t>Reducing</a:t>
            </a:r>
            <a:r>
              <a:rPr sz="2000" spc="-80" dirty="0">
                <a:latin typeface="Times New Roman" pitchFamily="18" charset="0"/>
                <a:cs typeface="Times New Roman" pitchFamily="18" charset="0"/>
              </a:rPr>
              <a:t> </a:t>
            </a:r>
            <a:r>
              <a:rPr sz="2000" dirty="0">
                <a:latin typeface="Times New Roman" pitchFamily="18" charset="0"/>
                <a:cs typeface="Times New Roman" pitchFamily="18" charset="0"/>
              </a:rPr>
              <a:t>sugar</a:t>
            </a:r>
            <a:endParaRPr sz="2000">
              <a:latin typeface="Times New Roman" pitchFamily="18" charset="0"/>
              <a:cs typeface="Times New Roman" pitchFamily="18" charset="0"/>
            </a:endParaRPr>
          </a:p>
        </p:txBody>
      </p:sp>
      <p:sp>
        <p:nvSpPr>
          <p:cNvPr id="56" name="object 56"/>
          <p:cNvSpPr txBox="1"/>
          <p:nvPr/>
        </p:nvSpPr>
        <p:spPr>
          <a:xfrm>
            <a:off x="3953383" y="4120388"/>
            <a:ext cx="1383665" cy="330835"/>
          </a:xfrm>
          <a:prstGeom prst="rect">
            <a:avLst/>
          </a:prstGeom>
        </p:spPr>
        <p:txBody>
          <a:bodyPr vert="horz" wrap="square" lIns="0" tIns="12700" rIns="0" bIns="0" rtlCol="0">
            <a:spAutoFit/>
          </a:bodyPr>
          <a:lstStyle/>
          <a:p>
            <a:pPr marL="12700">
              <a:lnSpc>
                <a:spcPct val="100000"/>
              </a:lnSpc>
              <a:spcBef>
                <a:spcPts val="100"/>
              </a:spcBef>
            </a:pPr>
            <a:r>
              <a:rPr sz="2000" spc="-15" dirty="0">
                <a:latin typeface="Times New Roman" pitchFamily="18" charset="0"/>
                <a:cs typeface="Times New Roman" pitchFamily="18" charset="0"/>
              </a:rPr>
              <a:t>Fehling’s</a:t>
            </a:r>
            <a:r>
              <a:rPr sz="2000" spc="-114" dirty="0">
                <a:latin typeface="Times New Roman" pitchFamily="18" charset="0"/>
                <a:cs typeface="Times New Roman" pitchFamily="18" charset="0"/>
              </a:rPr>
              <a:t> </a:t>
            </a:r>
            <a:r>
              <a:rPr sz="2000" spc="-5" dirty="0">
                <a:latin typeface="Times New Roman" pitchFamily="18" charset="0"/>
                <a:cs typeface="Times New Roman" pitchFamily="18" charset="0"/>
              </a:rPr>
              <a:t>test</a:t>
            </a:r>
            <a:endParaRPr sz="2000">
              <a:latin typeface="Times New Roman" pitchFamily="18" charset="0"/>
              <a:cs typeface="Times New Roman" pitchFamily="18" charset="0"/>
            </a:endParaRPr>
          </a:p>
        </p:txBody>
      </p:sp>
      <p:sp>
        <p:nvSpPr>
          <p:cNvPr id="62" name="object 62"/>
          <p:cNvSpPr txBox="1"/>
          <p:nvPr/>
        </p:nvSpPr>
        <p:spPr>
          <a:xfrm>
            <a:off x="7086981" y="4120388"/>
            <a:ext cx="1363345" cy="1245870"/>
          </a:xfrm>
          <a:prstGeom prst="rect">
            <a:avLst/>
          </a:prstGeom>
        </p:spPr>
        <p:txBody>
          <a:bodyPr vert="horz" wrap="square" lIns="0" tIns="12700" rIns="0" bIns="0" rtlCol="0">
            <a:spAutoFit/>
          </a:bodyPr>
          <a:lstStyle/>
          <a:p>
            <a:pPr marL="12700" marR="5080">
              <a:lnSpc>
                <a:spcPct val="100000"/>
              </a:lnSpc>
              <a:spcBef>
                <a:spcPts val="100"/>
              </a:spcBef>
            </a:pPr>
            <a:r>
              <a:rPr sz="2000" spc="-20" dirty="0">
                <a:latin typeface="Times New Roman" pitchFamily="18" charset="0"/>
                <a:cs typeface="Times New Roman" pitchFamily="18" charset="0"/>
              </a:rPr>
              <a:t>Honey,</a:t>
            </a:r>
            <a:r>
              <a:rPr sz="2000" spc="-210" dirty="0">
                <a:latin typeface="Times New Roman" pitchFamily="18" charset="0"/>
                <a:cs typeface="Times New Roman" pitchFamily="18" charset="0"/>
              </a:rPr>
              <a:t> </a:t>
            </a:r>
            <a:r>
              <a:rPr sz="2000" spc="-15" dirty="0">
                <a:latin typeface="Times New Roman" pitchFamily="18" charset="0"/>
                <a:cs typeface="Times New Roman" pitchFamily="18" charset="0"/>
              </a:rPr>
              <a:t>Agar,  </a:t>
            </a:r>
            <a:r>
              <a:rPr sz="2000" dirty="0">
                <a:latin typeface="Times New Roman" pitchFamily="18" charset="0"/>
                <a:cs typeface="Times New Roman" pitchFamily="18" charset="0"/>
              </a:rPr>
              <a:t>Acacia,  </a:t>
            </a:r>
            <a:r>
              <a:rPr sz="2000" spc="-5" dirty="0">
                <a:latin typeface="Times New Roman" pitchFamily="18" charset="0"/>
                <a:cs typeface="Times New Roman" pitchFamily="18" charset="0"/>
              </a:rPr>
              <a:t>Tragacanth,  </a:t>
            </a:r>
            <a:r>
              <a:rPr sz="2000" dirty="0">
                <a:latin typeface="Times New Roman" pitchFamily="18" charset="0"/>
                <a:cs typeface="Times New Roman" pitchFamily="18" charset="0"/>
              </a:rPr>
              <a:t>Alginates</a:t>
            </a:r>
            <a:endParaRPr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01228" y="6234684"/>
            <a:ext cx="423672" cy="403859"/>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286000" y="211952"/>
            <a:ext cx="4267200" cy="473848"/>
          </a:xfrm>
          <a:prstGeom prst="rect">
            <a:avLst/>
          </a:prstGeom>
        </p:spPr>
        <p:txBody>
          <a:bodyPr vert="horz" wrap="square" lIns="0" tIns="12065" rIns="0" bIns="0" rtlCol="0">
            <a:spAutoFit/>
          </a:bodyPr>
          <a:lstStyle/>
          <a:p>
            <a:pPr marL="12700" algn="ctr">
              <a:lnSpc>
                <a:spcPct val="100000"/>
              </a:lnSpc>
              <a:spcBef>
                <a:spcPts val="95"/>
              </a:spcBef>
            </a:pPr>
            <a:r>
              <a:rPr b="1" spc="-65" dirty="0">
                <a:solidFill>
                  <a:srgbClr val="FF9900"/>
                </a:solidFill>
              </a:rPr>
              <a:t>VOLATILE</a:t>
            </a:r>
            <a:r>
              <a:rPr b="1" spc="-45" dirty="0">
                <a:solidFill>
                  <a:srgbClr val="FF9900"/>
                </a:solidFill>
              </a:rPr>
              <a:t> </a:t>
            </a:r>
            <a:r>
              <a:rPr b="1" spc="-5" dirty="0">
                <a:solidFill>
                  <a:srgbClr val="FF9900"/>
                </a:solidFill>
              </a:rPr>
              <a:t>OIL</a:t>
            </a:r>
          </a:p>
        </p:txBody>
      </p:sp>
      <p:sp>
        <p:nvSpPr>
          <p:cNvPr id="29" name="object 29"/>
          <p:cNvSpPr txBox="1"/>
          <p:nvPr/>
        </p:nvSpPr>
        <p:spPr>
          <a:xfrm>
            <a:off x="304801" y="609600"/>
            <a:ext cx="8305800" cy="6355586"/>
          </a:xfrm>
          <a:prstGeom prst="rect">
            <a:avLst/>
          </a:prstGeom>
        </p:spPr>
        <p:txBody>
          <a:bodyPr vert="horz" wrap="square" lIns="0" tIns="43180" rIns="0" bIns="0" rtlCol="0">
            <a:spAutoFit/>
          </a:bodyPr>
          <a:lstStyle/>
          <a:p>
            <a:pPr marL="480059" indent="-403860" algn="just">
              <a:lnSpc>
                <a:spcPct val="150000"/>
              </a:lnSpc>
              <a:spcBef>
                <a:spcPts val="340"/>
              </a:spcBef>
              <a:buSzPct val="43333"/>
              <a:tabLst>
                <a:tab pos="479425" algn="l"/>
                <a:tab pos="480059" algn="l"/>
              </a:tabLst>
            </a:pPr>
            <a:r>
              <a:rPr lang="en-US" sz="2400" spc="-5" dirty="0" smtClean="0">
                <a:latin typeface="Times New Roman"/>
                <a:cs typeface="Times New Roman"/>
              </a:rPr>
              <a:t>      </a:t>
            </a:r>
            <a:r>
              <a:rPr lang="en-US" sz="2400" b="1" spc="-5" dirty="0" smtClean="0">
                <a:latin typeface="Times New Roman"/>
                <a:cs typeface="Times New Roman"/>
              </a:rPr>
              <a:t>Definition:</a:t>
            </a:r>
            <a:endParaRPr lang="en-US" sz="2400" b="1" dirty="0" smtClean="0">
              <a:latin typeface="Times New Roman"/>
              <a:cs typeface="Times New Roman"/>
            </a:endParaRPr>
          </a:p>
          <a:p>
            <a:pPr marL="419100" marR="113664" indent="38100" algn="just">
              <a:lnSpc>
                <a:spcPct val="150000"/>
              </a:lnSpc>
              <a:spcBef>
                <a:spcPts val="600"/>
              </a:spcBef>
            </a:pPr>
            <a:r>
              <a:rPr lang="en-US" sz="2400" dirty="0" smtClean="0">
                <a:latin typeface="Times New Roman"/>
                <a:cs typeface="Times New Roman"/>
              </a:rPr>
              <a:t>“The </a:t>
            </a:r>
            <a:r>
              <a:rPr lang="en-US" sz="2400" spc="-55" dirty="0" smtClean="0">
                <a:latin typeface="Times New Roman"/>
                <a:cs typeface="Times New Roman"/>
              </a:rPr>
              <a:t>Volatile </a:t>
            </a:r>
            <a:r>
              <a:rPr lang="en-US" sz="2400" spc="-5" dirty="0" smtClean="0">
                <a:latin typeface="Times New Roman"/>
                <a:cs typeface="Times New Roman"/>
              </a:rPr>
              <a:t>oils </a:t>
            </a:r>
            <a:r>
              <a:rPr lang="en-US" sz="2400" dirty="0" smtClean="0">
                <a:latin typeface="Times New Roman"/>
                <a:cs typeface="Times New Roman"/>
              </a:rPr>
              <a:t>” a </a:t>
            </a:r>
            <a:r>
              <a:rPr lang="en-US" sz="2400" spc="-5" dirty="0" smtClean="0">
                <a:latin typeface="Times New Roman"/>
                <a:cs typeface="Times New Roman"/>
              </a:rPr>
              <a:t>collective term, implying </a:t>
            </a:r>
            <a:r>
              <a:rPr lang="en-US" sz="2400" dirty="0" smtClean="0">
                <a:latin typeface="Times New Roman"/>
                <a:cs typeface="Times New Roman"/>
              </a:rPr>
              <a:t>the  </a:t>
            </a:r>
            <a:r>
              <a:rPr lang="en-US" sz="2400" spc="-5" dirty="0" smtClean="0">
                <a:latin typeface="Times New Roman"/>
                <a:cs typeface="Times New Roman"/>
              </a:rPr>
              <a:t>preparation </a:t>
            </a:r>
            <a:r>
              <a:rPr lang="en-US" sz="2400" dirty="0" smtClean="0">
                <a:latin typeface="Times New Roman"/>
                <a:cs typeface="Times New Roman"/>
              </a:rPr>
              <a:t>of vegetable and animal </a:t>
            </a:r>
            <a:r>
              <a:rPr lang="en-US" sz="2400" spc="-5" dirty="0" smtClean="0">
                <a:latin typeface="Times New Roman"/>
                <a:cs typeface="Times New Roman"/>
              </a:rPr>
              <a:t>extracts according  </a:t>
            </a:r>
            <a:r>
              <a:rPr lang="en-US" sz="2400" dirty="0" smtClean="0">
                <a:latin typeface="Times New Roman"/>
                <a:cs typeface="Times New Roman"/>
              </a:rPr>
              <a:t>to the </a:t>
            </a:r>
            <a:r>
              <a:rPr lang="en-US" sz="2400" spc="-5" dirty="0" smtClean="0">
                <a:latin typeface="Times New Roman"/>
                <a:cs typeface="Times New Roman"/>
              </a:rPr>
              <a:t>rules </a:t>
            </a:r>
            <a:r>
              <a:rPr lang="en-US" sz="2400" dirty="0" smtClean="0">
                <a:latin typeface="Times New Roman"/>
                <a:cs typeface="Times New Roman"/>
              </a:rPr>
              <a:t>of the </a:t>
            </a:r>
            <a:r>
              <a:rPr lang="en-US" sz="2400" spc="-5" dirty="0" smtClean="0">
                <a:latin typeface="Times New Roman"/>
                <a:cs typeface="Times New Roman"/>
              </a:rPr>
              <a:t>art, </a:t>
            </a:r>
            <a:r>
              <a:rPr lang="en-US" sz="2400" dirty="0" smtClean="0">
                <a:latin typeface="Times New Roman"/>
                <a:cs typeface="Times New Roman"/>
              </a:rPr>
              <a:t>or </a:t>
            </a:r>
            <a:r>
              <a:rPr lang="en-US" sz="2400" spc="-5" dirty="0" smtClean="0">
                <a:latin typeface="Times New Roman"/>
                <a:cs typeface="Times New Roman"/>
              </a:rPr>
              <a:t>rectification </a:t>
            </a:r>
            <a:r>
              <a:rPr lang="en-US" sz="2400" dirty="0" smtClean="0">
                <a:latin typeface="Times New Roman"/>
                <a:cs typeface="Times New Roman"/>
              </a:rPr>
              <a:t>and</a:t>
            </a:r>
            <a:r>
              <a:rPr lang="en-US" sz="2400" spc="100" dirty="0" smtClean="0">
                <a:latin typeface="Times New Roman"/>
                <a:cs typeface="Times New Roman"/>
              </a:rPr>
              <a:t> </a:t>
            </a:r>
            <a:r>
              <a:rPr lang="en-US" sz="2400" spc="-5" dirty="0" smtClean="0">
                <a:latin typeface="Times New Roman"/>
                <a:cs typeface="Times New Roman"/>
              </a:rPr>
              <a:t>separation.</a:t>
            </a:r>
            <a:endParaRPr lang="en-US" sz="2400" dirty="0" smtClean="0">
              <a:latin typeface="Times New Roman"/>
              <a:cs typeface="Times New Roman"/>
            </a:endParaRPr>
          </a:p>
          <a:p>
            <a:pPr marL="513080" indent="-437515" algn="just">
              <a:lnSpc>
                <a:spcPct val="150000"/>
              </a:lnSpc>
              <a:buSzPct val="70000"/>
              <a:buFont typeface="Wingdings"/>
              <a:buChar char=""/>
              <a:tabLst>
                <a:tab pos="513080" algn="l"/>
                <a:tab pos="513715" algn="l"/>
              </a:tabLst>
            </a:pPr>
            <a:r>
              <a:rPr lang="en-US" sz="2400" spc="-5" dirty="0" smtClean="0">
                <a:latin typeface="Times New Roman"/>
                <a:cs typeface="Times New Roman"/>
              </a:rPr>
              <a:t>Chemistry </a:t>
            </a:r>
            <a:r>
              <a:rPr lang="en-US" sz="2400" dirty="0" smtClean="0">
                <a:latin typeface="Times New Roman"/>
                <a:cs typeface="Times New Roman"/>
              </a:rPr>
              <a:t>of </a:t>
            </a:r>
            <a:r>
              <a:rPr lang="en-US" sz="2400" spc="-5" dirty="0" smtClean="0">
                <a:latin typeface="Times New Roman"/>
                <a:cs typeface="Times New Roman"/>
              </a:rPr>
              <a:t>volatile</a:t>
            </a:r>
            <a:r>
              <a:rPr lang="en-US" sz="2400" spc="70" dirty="0" smtClean="0">
                <a:latin typeface="Times New Roman"/>
                <a:cs typeface="Times New Roman"/>
              </a:rPr>
              <a:t> </a:t>
            </a:r>
            <a:r>
              <a:rPr lang="en-US" sz="2400" spc="-5" dirty="0" smtClean="0">
                <a:latin typeface="Times New Roman"/>
                <a:cs typeface="Times New Roman"/>
              </a:rPr>
              <a:t>oils;</a:t>
            </a:r>
            <a:endParaRPr lang="en-US" sz="2400" dirty="0" smtClean="0">
              <a:latin typeface="Times New Roman"/>
              <a:cs typeface="Times New Roman"/>
            </a:endParaRPr>
          </a:p>
          <a:p>
            <a:pPr marL="419100" indent="-342900" algn="just">
              <a:lnSpc>
                <a:spcPct val="150000"/>
              </a:lnSpc>
              <a:spcBef>
                <a:spcPts val="240"/>
              </a:spcBef>
              <a:buClr>
                <a:srgbClr val="FD8537"/>
              </a:buClr>
              <a:buSzPct val="70000"/>
              <a:buFont typeface="Wingdings"/>
              <a:buChar char=""/>
              <a:tabLst>
                <a:tab pos="419100" algn="l"/>
              </a:tabLst>
            </a:pPr>
            <a:r>
              <a:rPr lang="en-US" sz="2400" dirty="0" smtClean="0">
                <a:latin typeface="Times New Roman"/>
                <a:cs typeface="Times New Roman"/>
              </a:rPr>
              <a:t>They </a:t>
            </a:r>
            <a:r>
              <a:rPr lang="en-US" sz="2400" spc="-5" dirty="0" smtClean="0">
                <a:latin typeface="Times New Roman"/>
                <a:cs typeface="Times New Roman"/>
              </a:rPr>
              <a:t>evaporated </a:t>
            </a:r>
            <a:r>
              <a:rPr lang="en-US" sz="2400" dirty="0" smtClean="0">
                <a:latin typeface="Times New Roman"/>
                <a:cs typeface="Times New Roman"/>
              </a:rPr>
              <a:t>when </a:t>
            </a:r>
            <a:r>
              <a:rPr lang="en-US" sz="2400" spc="-5" dirty="0" smtClean="0">
                <a:latin typeface="Times New Roman"/>
                <a:cs typeface="Times New Roman"/>
              </a:rPr>
              <a:t>exposed </a:t>
            </a:r>
            <a:r>
              <a:rPr lang="en-US" sz="2400" dirty="0" smtClean="0">
                <a:latin typeface="Times New Roman"/>
                <a:cs typeface="Times New Roman"/>
              </a:rPr>
              <a:t>to air at </a:t>
            </a:r>
            <a:r>
              <a:rPr lang="en-US" sz="2400" spc="-5" dirty="0" smtClean="0">
                <a:latin typeface="Times New Roman"/>
                <a:cs typeface="Times New Roman"/>
              </a:rPr>
              <a:t>temperature</a:t>
            </a:r>
            <a:r>
              <a:rPr lang="en-US" sz="2400" spc="130" dirty="0" smtClean="0">
                <a:latin typeface="Times New Roman"/>
                <a:cs typeface="Times New Roman"/>
              </a:rPr>
              <a:t> </a:t>
            </a:r>
            <a:r>
              <a:rPr lang="en-US" sz="2400" dirty="0" smtClean="0">
                <a:latin typeface="Times New Roman"/>
                <a:cs typeface="Times New Roman"/>
              </a:rPr>
              <a:t>of 15.5 to 16.5</a:t>
            </a:r>
            <a:r>
              <a:rPr lang="en-US" sz="2400" baseline="25000" dirty="0" smtClean="0">
                <a:latin typeface="Times New Roman"/>
                <a:cs typeface="Times New Roman"/>
              </a:rPr>
              <a:t>0</a:t>
            </a:r>
            <a:r>
              <a:rPr lang="en-US" sz="2400" dirty="0" smtClean="0">
                <a:latin typeface="Times New Roman"/>
                <a:cs typeface="Times New Roman"/>
              </a:rPr>
              <a:t>c, </a:t>
            </a:r>
            <a:r>
              <a:rPr lang="en-US" sz="2400" spc="-5" dirty="0" smtClean="0">
                <a:latin typeface="Times New Roman"/>
                <a:cs typeface="Times New Roman"/>
              </a:rPr>
              <a:t>so </a:t>
            </a:r>
            <a:r>
              <a:rPr lang="en-US" sz="2400" dirty="0" smtClean="0">
                <a:latin typeface="Times New Roman"/>
                <a:cs typeface="Times New Roman"/>
              </a:rPr>
              <a:t>they are</a:t>
            </a:r>
            <a:r>
              <a:rPr lang="en-US" sz="2400" spc="30" dirty="0" smtClean="0">
                <a:latin typeface="Times New Roman"/>
                <a:cs typeface="Times New Roman"/>
              </a:rPr>
              <a:t> </a:t>
            </a:r>
            <a:r>
              <a:rPr lang="en-US" sz="2400" spc="-5" dirty="0" smtClean="0">
                <a:latin typeface="Times New Roman"/>
                <a:cs typeface="Times New Roman"/>
              </a:rPr>
              <a:t>called</a:t>
            </a:r>
            <a:r>
              <a:rPr lang="en-US" sz="2400" spc="40" dirty="0" smtClean="0">
                <a:latin typeface="Times New Roman"/>
                <a:cs typeface="Times New Roman"/>
              </a:rPr>
              <a:t> </a:t>
            </a:r>
            <a:r>
              <a:rPr lang="en-US" sz="2400" spc="-5" dirty="0" smtClean="0">
                <a:latin typeface="Times New Roman"/>
                <a:cs typeface="Times New Roman"/>
              </a:rPr>
              <a:t>as </a:t>
            </a:r>
            <a:r>
              <a:rPr lang="en-US" sz="2400" dirty="0" smtClean="0">
                <a:solidFill>
                  <a:srgbClr val="FF0000"/>
                </a:solidFill>
                <a:latin typeface="Times New Roman"/>
                <a:cs typeface="Times New Roman"/>
              </a:rPr>
              <a:t>“Ethereal</a:t>
            </a:r>
            <a:r>
              <a:rPr lang="en-US" sz="2400" spc="10" dirty="0" smtClean="0">
                <a:solidFill>
                  <a:srgbClr val="FF0000"/>
                </a:solidFill>
                <a:latin typeface="Times New Roman"/>
                <a:cs typeface="Times New Roman"/>
              </a:rPr>
              <a:t> </a:t>
            </a:r>
            <a:r>
              <a:rPr lang="en-US" sz="2400" spc="-5" dirty="0" smtClean="0">
                <a:solidFill>
                  <a:srgbClr val="FF0000"/>
                </a:solidFill>
                <a:latin typeface="Times New Roman"/>
                <a:cs typeface="Times New Roman"/>
              </a:rPr>
              <a:t>oils.”</a:t>
            </a:r>
            <a:endParaRPr lang="en-US" sz="2400" dirty="0" smtClean="0">
              <a:latin typeface="Times New Roman"/>
              <a:cs typeface="Times New Roman"/>
            </a:endParaRPr>
          </a:p>
          <a:p>
            <a:pPr marL="419100" marR="73660" indent="-342900" algn="just">
              <a:lnSpc>
                <a:spcPct val="150000"/>
              </a:lnSpc>
              <a:spcBef>
                <a:spcPts val="645"/>
              </a:spcBef>
              <a:buClr>
                <a:srgbClr val="FD8537"/>
              </a:buClr>
              <a:buSzPct val="70000"/>
              <a:buFont typeface="Wingdings"/>
              <a:buChar char=""/>
              <a:tabLst>
                <a:tab pos="419100" algn="l"/>
              </a:tabLst>
            </a:pPr>
            <a:r>
              <a:rPr lang="en-US" sz="2400" dirty="0" smtClean="0">
                <a:latin typeface="Times New Roman"/>
                <a:cs typeface="Times New Roman"/>
              </a:rPr>
              <a:t>They represent </a:t>
            </a:r>
            <a:r>
              <a:rPr lang="en-US" sz="2400" spc="-5" dirty="0" smtClean="0">
                <a:latin typeface="Times New Roman"/>
                <a:cs typeface="Times New Roman"/>
              </a:rPr>
              <a:t>essence Or </a:t>
            </a:r>
            <a:r>
              <a:rPr lang="en-US" sz="2400" dirty="0" smtClean="0">
                <a:latin typeface="Times New Roman"/>
                <a:cs typeface="Times New Roman"/>
              </a:rPr>
              <a:t>Active </a:t>
            </a:r>
            <a:r>
              <a:rPr lang="en-US" sz="2400" spc="-5" dirty="0" smtClean="0">
                <a:latin typeface="Times New Roman"/>
                <a:cs typeface="Times New Roman"/>
              </a:rPr>
              <a:t>constituents </a:t>
            </a:r>
            <a:r>
              <a:rPr lang="en-US" sz="2400" dirty="0" smtClean="0">
                <a:latin typeface="Times New Roman"/>
                <a:cs typeface="Times New Roman"/>
              </a:rPr>
              <a:t>of</a:t>
            </a:r>
            <a:r>
              <a:rPr lang="en-US" sz="2400" spc="-114" dirty="0" smtClean="0">
                <a:latin typeface="Times New Roman"/>
                <a:cs typeface="Times New Roman"/>
              </a:rPr>
              <a:t> </a:t>
            </a:r>
            <a:r>
              <a:rPr lang="en-US" sz="2400" dirty="0" smtClean="0">
                <a:latin typeface="Times New Roman"/>
                <a:cs typeface="Times New Roman"/>
              </a:rPr>
              <a:t>plant,  Hence they are </a:t>
            </a:r>
            <a:r>
              <a:rPr lang="en-US" sz="2400" spc="-5" dirty="0" smtClean="0">
                <a:latin typeface="Times New Roman"/>
                <a:cs typeface="Times New Roman"/>
              </a:rPr>
              <a:t>also </a:t>
            </a:r>
            <a:r>
              <a:rPr lang="en-US" sz="2400" dirty="0" smtClean="0">
                <a:latin typeface="Times New Roman"/>
                <a:cs typeface="Times New Roman"/>
              </a:rPr>
              <a:t>known as </a:t>
            </a:r>
            <a:r>
              <a:rPr lang="en-US" sz="2400" dirty="0" smtClean="0">
                <a:solidFill>
                  <a:srgbClr val="FF0000"/>
                </a:solidFill>
                <a:latin typeface="Times New Roman"/>
                <a:cs typeface="Times New Roman"/>
              </a:rPr>
              <a:t>“Essential</a:t>
            </a:r>
            <a:r>
              <a:rPr lang="en-US" sz="2400" spc="35" dirty="0" smtClean="0">
                <a:solidFill>
                  <a:srgbClr val="FF0000"/>
                </a:solidFill>
                <a:latin typeface="Times New Roman"/>
                <a:cs typeface="Times New Roman"/>
              </a:rPr>
              <a:t> </a:t>
            </a:r>
            <a:r>
              <a:rPr lang="en-US" sz="2400" spc="-5" dirty="0" smtClean="0">
                <a:solidFill>
                  <a:srgbClr val="FF0000"/>
                </a:solidFill>
                <a:latin typeface="Times New Roman"/>
                <a:cs typeface="Times New Roman"/>
              </a:rPr>
              <a:t>oils</a:t>
            </a:r>
            <a:r>
              <a:rPr lang="en-US" sz="2400" spc="-5" dirty="0" smtClean="0">
                <a:latin typeface="Times New Roman"/>
                <a:cs typeface="Times New Roman"/>
              </a:rPr>
              <a:t>.”</a:t>
            </a:r>
            <a:r>
              <a:rPr lang="en-US" sz="2400" spc="-20" dirty="0" smtClean="0">
                <a:latin typeface="Times New Roman"/>
                <a:cs typeface="Times New Roman"/>
              </a:rPr>
              <a:t>Chemically, </a:t>
            </a:r>
            <a:r>
              <a:rPr lang="en-US" sz="2400" dirty="0" smtClean="0">
                <a:latin typeface="Times New Roman"/>
                <a:cs typeface="Times New Roman"/>
              </a:rPr>
              <a:t>they are derived</a:t>
            </a:r>
            <a:r>
              <a:rPr lang="en-US" sz="2400" spc="75" dirty="0" smtClean="0">
                <a:latin typeface="Times New Roman"/>
                <a:cs typeface="Times New Roman"/>
              </a:rPr>
              <a:t> </a:t>
            </a:r>
            <a:r>
              <a:rPr lang="en-US" sz="2400" dirty="0" smtClean="0">
                <a:latin typeface="Times New Roman"/>
                <a:cs typeface="Times New Roman"/>
              </a:rPr>
              <a:t>from </a:t>
            </a:r>
            <a:r>
              <a:rPr lang="en-US" sz="2400" spc="-5" dirty="0" err="1" smtClean="0">
                <a:solidFill>
                  <a:srgbClr val="FF0000"/>
                </a:solidFill>
                <a:latin typeface="Times New Roman"/>
                <a:cs typeface="Times New Roman"/>
              </a:rPr>
              <a:t>terpenes</a:t>
            </a:r>
            <a:r>
              <a:rPr lang="en-US" sz="2400" spc="-5" dirty="0" smtClean="0">
                <a:solidFill>
                  <a:srgbClr val="FF0000"/>
                </a:solidFill>
                <a:latin typeface="Times New Roman"/>
                <a:cs typeface="Times New Roman"/>
              </a:rPr>
              <a:t> </a:t>
            </a:r>
            <a:r>
              <a:rPr lang="en-US" sz="2400" dirty="0" smtClean="0">
                <a:solidFill>
                  <a:srgbClr val="FF0000"/>
                </a:solidFill>
                <a:latin typeface="Times New Roman"/>
                <a:cs typeface="Times New Roman"/>
              </a:rPr>
              <a:t>and their Oxygenated</a:t>
            </a:r>
            <a:r>
              <a:rPr lang="en-US" sz="2400" spc="40" dirty="0" smtClean="0">
                <a:solidFill>
                  <a:srgbClr val="FF0000"/>
                </a:solidFill>
                <a:latin typeface="Times New Roman"/>
                <a:cs typeface="Times New Roman"/>
              </a:rPr>
              <a:t> </a:t>
            </a:r>
            <a:r>
              <a:rPr lang="en-US" sz="2400" dirty="0" smtClean="0">
                <a:solidFill>
                  <a:srgbClr val="FF0000"/>
                </a:solidFill>
                <a:latin typeface="Times New Roman"/>
                <a:cs typeface="Times New Roman"/>
              </a:rPr>
              <a:t>compounds</a:t>
            </a:r>
            <a:r>
              <a:rPr lang="en-US" sz="2400" dirty="0" smtClean="0">
                <a:latin typeface="Times New Roman"/>
                <a:cs typeface="Times New Roman"/>
              </a:rPr>
              <a:t>.</a:t>
            </a:r>
          </a:p>
          <a:p>
            <a:pPr marL="480059" indent="-403860" algn="just">
              <a:lnSpc>
                <a:spcPct val="150000"/>
              </a:lnSpc>
              <a:spcBef>
                <a:spcPts val="340"/>
              </a:spcBef>
              <a:buSzPct val="43333"/>
              <a:buFont typeface="Wingdings"/>
              <a:buChar char=""/>
              <a:tabLst>
                <a:tab pos="479425" algn="l"/>
                <a:tab pos="480059" algn="l"/>
              </a:tabLst>
            </a:pP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740" y="119619"/>
            <a:ext cx="3807460" cy="566181"/>
          </a:xfrm>
          <a:prstGeom prst="rect">
            <a:avLst/>
          </a:prstGeom>
        </p:spPr>
        <p:txBody>
          <a:bodyPr vert="horz" wrap="square" lIns="0" tIns="12065" rIns="0" bIns="0" rtlCol="0">
            <a:spAutoFit/>
          </a:bodyPr>
          <a:lstStyle/>
          <a:p>
            <a:pPr marL="12700">
              <a:lnSpc>
                <a:spcPct val="100000"/>
              </a:lnSpc>
              <a:spcBef>
                <a:spcPts val="95"/>
              </a:spcBef>
            </a:pPr>
            <a:r>
              <a:rPr lang="en-US" sz="3600" spc="-5" dirty="0" smtClean="0"/>
              <a:t>Properties</a:t>
            </a:r>
            <a:endParaRPr sz="3600" spc="-5" dirty="0"/>
          </a:p>
        </p:txBody>
      </p:sp>
      <p:sp>
        <p:nvSpPr>
          <p:cNvPr id="3" name="object 3"/>
          <p:cNvSpPr txBox="1"/>
          <p:nvPr/>
        </p:nvSpPr>
        <p:spPr>
          <a:xfrm>
            <a:off x="381000" y="533400"/>
            <a:ext cx="7835265" cy="7027052"/>
          </a:xfrm>
          <a:prstGeom prst="rect">
            <a:avLst/>
          </a:prstGeom>
        </p:spPr>
        <p:txBody>
          <a:bodyPr vert="horz" wrap="square" lIns="0" tIns="88900" rIns="0" bIns="0" rtlCol="0">
            <a:spAutoFit/>
          </a:bodyPr>
          <a:lstStyle/>
          <a:p>
            <a:pPr marL="285115" indent="-273050">
              <a:lnSpc>
                <a:spcPct val="150000"/>
              </a:lnSpc>
              <a:spcBef>
                <a:spcPts val="700"/>
              </a:spcBef>
              <a:buClr>
                <a:srgbClr val="FD8537"/>
              </a:buClr>
              <a:buSzPct val="70000"/>
              <a:buFont typeface="Wingdings"/>
              <a:buChar char=""/>
              <a:tabLst>
                <a:tab pos="285750" algn="l"/>
              </a:tabLst>
            </a:pPr>
            <a:r>
              <a:rPr lang="en-US" sz="2800" spc="-10" dirty="0" smtClean="0">
                <a:latin typeface="Times New Roman"/>
                <a:cs typeface="Times New Roman"/>
              </a:rPr>
              <a:t>Diffusing </a:t>
            </a:r>
            <a:r>
              <a:rPr lang="en-US" sz="2800" spc="-5" dirty="0" smtClean="0">
                <a:latin typeface="Times New Roman"/>
                <a:cs typeface="Times New Roman"/>
              </a:rPr>
              <a:t>readily into </a:t>
            </a:r>
            <a:r>
              <a:rPr lang="en-US" sz="2800" dirty="0" smtClean="0">
                <a:latin typeface="Times New Roman"/>
                <a:cs typeface="Times New Roman"/>
              </a:rPr>
              <a:t>air at</a:t>
            </a:r>
            <a:r>
              <a:rPr lang="en-US" sz="2800" spc="95" dirty="0" smtClean="0">
                <a:latin typeface="Times New Roman"/>
                <a:cs typeface="Times New Roman"/>
              </a:rPr>
              <a:t> </a:t>
            </a:r>
            <a:r>
              <a:rPr lang="en-US" sz="2800" spc="-55" dirty="0" smtClean="0">
                <a:latin typeface="Times New Roman"/>
                <a:cs typeface="Times New Roman"/>
              </a:rPr>
              <a:t>room temp</a:t>
            </a:r>
            <a:endParaRPr lang="en-US" sz="2800" dirty="0" smtClean="0">
              <a:latin typeface="Times New Roman"/>
              <a:cs typeface="Times New Roman"/>
            </a:endParaRPr>
          </a:p>
          <a:p>
            <a:pPr marL="285115" indent="-273050">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Sol. </a:t>
            </a:r>
            <a:r>
              <a:rPr lang="en-US" sz="2800" spc="-10" dirty="0" smtClean="0">
                <a:latin typeface="Times New Roman"/>
                <a:cs typeface="Times New Roman"/>
              </a:rPr>
              <a:t>in </a:t>
            </a:r>
            <a:r>
              <a:rPr lang="en-US" sz="2800" spc="-5" dirty="0" smtClean="0">
                <a:latin typeface="Times New Roman"/>
                <a:cs typeface="Times New Roman"/>
              </a:rPr>
              <a:t>alcohol, </a:t>
            </a:r>
            <a:r>
              <a:rPr lang="en-US" sz="2800" spc="-25" dirty="0" smtClean="0">
                <a:latin typeface="Times New Roman"/>
                <a:cs typeface="Times New Roman"/>
              </a:rPr>
              <a:t>ether, </a:t>
            </a:r>
            <a:r>
              <a:rPr lang="en-US" sz="2800" dirty="0" smtClean="0">
                <a:latin typeface="Times New Roman"/>
                <a:cs typeface="Times New Roman"/>
              </a:rPr>
              <a:t>other </a:t>
            </a:r>
            <a:r>
              <a:rPr lang="en-US" sz="2800" spc="-15" dirty="0" smtClean="0">
                <a:latin typeface="Times New Roman"/>
                <a:cs typeface="Times New Roman"/>
              </a:rPr>
              <a:t>org.</a:t>
            </a:r>
            <a:r>
              <a:rPr lang="en-US" sz="2800" spc="90" dirty="0" smtClean="0">
                <a:latin typeface="Times New Roman"/>
                <a:cs typeface="Times New Roman"/>
              </a:rPr>
              <a:t> </a:t>
            </a:r>
            <a:r>
              <a:rPr lang="en-US" sz="2800" spc="-5" dirty="0" smtClean="0">
                <a:latin typeface="Times New Roman"/>
                <a:cs typeface="Times New Roman"/>
              </a:rPr>
              <a:t>solvents</a:t>
            </a:r>
            <a:endParaRPr lang="en-US" sz="2800" dirty="0" smtClean="0">
              <a:latin typeface="Times New Roman"/>
              <a:cs typeface="Times New Roman"/>
            </a:endParaRPr>
          </a:p>
          <a:p>
            <a:pPr marL="285115" indent="-273050">
              <a:lnSpc>
                <a:spcPct val="150000"/>
              </a:lnSpc>
              <a:spcBef>
                <a:spcPts val="600"/>
              </a:spcBef>
              <a:buClr>
                <a:srgbClr val="FD8537"/>
              </a:buClr>
              <a:buSzPct val="70000"/>
              <a:buFont typeface="Wingdings"/>
              <a:buChar char=""/>
              <a:tabLst>
                <a:tab pos="285750" algn="l"/>
              </a:tabLst>
            </a:pPr>
            <a:r>
              <a:rPr lang="en-US" sz="2800" spc="-5" dirty="0" smtClean="0">
                <a:latin typeface="Times New Roman"/>
                <a:cs typeface="Times New Roman"/>
              </a:rPr>
              <a:t>Slightly miscible </a:t>
            </a:r>
            <a:r>
              <a:rPr lang="en-US" sz="2800" dirty="0" smtClean="0">
                <a:latin typeface="Times New Roman"/>
                <a:cs typeface="Times New Roman"/>
              </a:rPr>
              <a:t>with water &amp; </a:t>
            </a:r>
            <a:r>
              <a:rPr lang="en-US" sz="2800" spc="-5" dirty="0" smtClean="0">
                <a:latin typeface="Times New Roman"/>
                <a:cs typeface="Times New Roman"/>
              </a:rPr>
              <a:t>lighter </a:t>
            </a:r>
            <a:r>
              <a:rPr lang="en-US" sz="2800" dirty="0" smtClean="0">
                <a:latin typeface="Times New Roman"/>
                <a:cs typeface="Times New Roman"/>
              </a:rPr>
              <a:t>than</a:t>
            </a:r>
            <a:r>
              <a:rPr lang="en-US" sz="2800" spc="70" dirty="0" smtClean="0">
                <a:latin typeface="Times New Roman"/>
                <a:cs typeface="Times New Roman"/>
              </a:rPr>
              <a:t> </a:t>
            </a:r>
            <a:r>
              <a:rPr lang="en-US" sz="2800" dirty="0" smtClean="0">
                <a:latin typeface="Times New Roman"/>
                <a:cs typeface="Times New Roman"/>
              </a:rPr>
              <a:t>water</a:t>
            </a:r>
          </a:p>
          <a:p>
            <a:pPr marL="285115" indent="-273050">
              <a:lnSpc>
                <a:spcPct val="150000"/>
              </a:lnSpc>
              <a:spcBef>
                <a:spcPts val="600"/>
              </a:spcBef>
              <a:buClr>
                <a:srgbClr val="FD8537"/>
              </a:buClr>
              <a:buSzPct val="70000"/>
              <a:buFont typeface="Wingdings"/>
              <a:buChar char=""/>
              <a:tabLst>
                <a:tab pos="285750" algn="l"/>
              </a:tabLst>
            </a:pPr>
            <a:r>
              <a:rPr lang="en-US" sz="2800" spc="-5" dirty="0" smtClean="0">
                <a:latin typeface="Times New Roman"/>
                <a:cs typeface="Times New Roman"/>
              </a:rPr>
              <a:t>Most </a:t>
            </a:r>
            <a:r>
              <a:rPr lang="en-US" sz="2800" dirty="0" smtClean="0">
                <a:latin typeface="Times New Roman"/>
                <a:cs typeface="Times New Roman"/>
              </a:rPr>
              <a:t>of them are </a:t>
            </a:r>
            <a:r>
              <a:rPr lang="en-US" sz="2800" spc="-5" dirty="0" smtClean="0">
                <a:latin typeface="Times New Roman"/>
                <a:cs typeface="Times New Roman"/>
              </a:rPr>
              <a:t>optically</a:t>
            </a:r>
            <a:r>
              <a:rPr lang="en-US" sz="2800" spc="60" dirty="0" smtClean="0">
                <a:latin typeface="Times New Roman"/>
                <a:cs typeface="Times New Roman"/>
              </a:rPr>
              <a:t> </a:t>
            </a:r>
            <a:r>
              <a:rPr lang="en-US" sz="2800" spc="-5" dirty="0" smtClean="0">
                <a:latin typeface="Times New Roman"/>
                <a:cs typeface="Times New Roman"/>
              </a:rPr>
              <a:t>active</a:t>
            </a:r>
            <a:endParaRPr lang="en-US" sz="2800" dirty="0" smtClean="0">
              <a:latin typeface="Times New Roman"/>
              <a:cs typeface="Times New Roman"/>
            </a:endParaRPr>
          </a:p>
          <a:p>
            <a:pPr marL="285115" indent="-273050">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Detected by </a:t>
            </a:r>
            <a:r>
              <a:rPr lang="en-US" sz="2800" spc="-5" dirty="0" smtClean="0">
                <a:latin typeface="Times New Roman"/>
                <a:cs typeface="Times New Roman"/>
              </a:rPr>
              <a:t>smell</a:t>
            </a:r>
            <a:r>
              <a:rPr lang="en-US" sz="2800" spc="30" dirty="0" smtClean="0">
                <a:latin typeface="Times New Roman"/>
                <a:cs typeface="Times New Roman"/>
              </a:rPr>
              <a:t> </a:t>
            </a:r>
            <a:r>
              <a:rPr lang="en-US" sz="2800" dirty="0" smtClean="0">
                <a:latin typeface="Times New Roman"/>
                <a:cs typeface="Times New Roman"/>
              </a:rPr>
              <a:t>rec.</a:t>
            </a:r>
          </a:p>
          <a:p>
            <a:pPr marL="285115" marR="5080" indent="-273050">
              <a:lnSpc>
                <a:spcPct val="150000"/>
              </a:lnSpc>
              <a:spcBef>
                <a:spcPts val="605"/>
              </a:spcBef>
              <a:buClr>
                <a:srgbClr val="FD8537"/>
              </a:buClr>
              <a:buSzPct val="70000"/>
              <a:buFont typeface="Wingdings"/>
              <a:buChar char=""/>
              <a:tabLst>
                <a:tab pos="285750" algn="l"/>
              </a:tabLst>
            </a:pPr>
            <a:r>
              <a:rPr lang="en-US" sz="2800" spc="-5" dirty="0" smtClean="0">
                <a:latin typeface="Times New Roman"/>
                <a:cs typeface="Times New Roman"/>
              </a:rPr>
              <a:t>Liable </a:t>
            </a:r>
            <a:r>
              <a:rPr lang="en-US" sz="2800" dirty="0" smtClean="0">
                <a:latin typeface="Times New Roman"/>
                <a:cs typeface="Times New Roman"/>
              </a:rPr>
              <a:t>to </a:t>
            </a:r>
            <a:r>
              <a:rPr lang="en-US" sz="2800" spc="-5" dirty="0" smtClean="0">
                <a:latin typeface="Times New Roman"/>
                <a:cs typeface="Times New Roman"/>
              </a:rPr>
              <a:t>deterioration especially </a:t>
            </a:r>
            <a:r>
              <a:rPr lang="en-US" sz="2800" spc="-5" dirty="0" err="1" smtClean="0">
                <a:latin typeface="Times New Roman"/>
                <a:cs typeface="Times New Roman"/>
              </a:rPr>
              <a:t>resinification</a:t>
            </a:r>
            <a:r>
              <a:rPr lang="en-US" sz="2800" spc="-5" dirty="0" smtClean="0">
                <a:latin typeface="Times New Roman"/>
                <a:cs typeface="Times New Roman"/>
              </a:rPr>
              <a:t> </a:t>
            </a:r>
            <a:r>
              <a:rPr lang="en-US" sz="2800" dirty="0" smtClean="0">
                <a:latin typeface="Times New Roman"/>
                <a:cs typeface="Times New Roman"/>
              </a:rPr>
              <a:t>&amp;  peroxide</a:t>
            </a:r>
            <a:r>
              <a:rPr lang="en-US" sz="2800" spc="10" dirty="0" smtClean="0">
                <a:latin typeface="Times New Roman"/>
                <a:cs typeface="Times New Roman"/>
              </a:rPr>
              <a:t> </a:t>
            </a:r>
            <a:r>
              <a:rPr lang="en-US" sz="2800" spc="-5" dirty="0" smtClean="0">
                <a:latin typeface="Times New Roman"/>
                <a:cs typeface="Times New Roman"/>
              </a:rPr>
              <a:t>formation</a:t>
            </a:r>
            <a:endParaRPr lang="en-US" sz="2800" dirty="0" smtClean="0">
              <a:latin typeface="Times New Roman"/>
              <a:cs typeface="Times New Roman"/>
            </a:endParaRPr>
          </a:p>
          <a:p>
            <a:pPr marL="285115" indent="-273050">
              <a:lnSpc>
                <a:spcPct val="150000"/>
              </a:lnSpc>
              <a:buClr>
                <a:srgbClr val="FD8537"/>
              </a:buClr>
              <a:buSzPct val="70000"/>
              <a:buFont typeface="Wingdings"/>
              <a:buChar char=""/>
              <a:tabLst>
                <a:tab pos="285750" algn="l"/>
              </a:tabLst>
            </a:pPr>
            <a:r>
              <a:rPr lang="en-US" sz="2800" spc="-5" dirty="0" smtClean="0">
                <a:latin typeface="Times New Roman"/>
                <a:cs typeface="Times New Roman"/>
              </a:rPr>
              <a:t>Solid essential </a:t>
            </a:r>
            <a:r>
              <a:rPr lang="en-US" sz="2800" dirty="0" smtClean="0">
                <a:latin typeface="Times New Roman"/>
                <a:cs typeface="Times New Roman"/>
              </a:rPr>
              <a:t>oil –</a:t>
            </a:r>
            <a:r>
              <a:rPr lang="en-US" sz="2800" spc="50" dirty="0" smtClean="0">
                <a:latin typeface="Times New Roman"/>
                <a:cs typeface="Times New Roman"/>
              </a:rPr>
              <a:t> </a:t>
            </a:r>
            <a:r>
              <a:rPr lang="en-US" sz="2800" spc="-5" dirty="0" err="1" smtClean="0">
                <a:latin typeface="Times New Roman"/>
                <a:cs typeface="Times New Roman"/>
              </a:rPr>
              <a:t>stearoptene</a:t>
            </a:r>
            <a:endParaRPr lang="en-US" sz="2800" dirty="0" smtClean="0">
              <a:latin typeface="Times New Roman"/>
              <a:cs typeface="Times New Roman"/>
            </a:endParaRPr>
          </a:p>
          <a:p>
            <a:pPr marL="285115" indent="-273050">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Liquid </a:t>
            </a:r>
            <a:r>
              <a:rPr lang="en-US" sz="2800" spc="-5" dirty="0" smtClean="0">
                <a:latin typeface="Times New Roman"/>
                <a:cs typeface="Times New Roman"/>
              </a:rPr>
              <a:t>essential </a:t>
            </a:r>
            <a:r>
              <a:rPr lang="en-US" sz="2800" dirty="0" smtClean="0">
                <a:latin typeface="Times New Roman"/>
                <a:cs typeface="Times New Roman"/>
              </a:rPr>
              <a:t>oil -</a:t>
            </a:r>
            <a:r>
              <a:rPr lang="en-US" sz="2800" spc="45" dirty="0" smtClean="0">
                <a:latin typeface="Times New Roman"/>
                <a:cs typeface="Times New Roman"/>
              </a:rPr>
              <a:t> </a:t>
            </a:r>
            <a:r>
              <a:rPr lang="en-US" sz="2800" spc="-5" dirty="0" err="1" smtClean="0">
                <a:latin typeface="Times New Roman"/>
                <a:cs typeface="Times New Roman"/>
              </a:rPr>
              <a:t>eleoptene</a:t>
            </a:r>
            <a:endParaRPr lang="en-US" sz="2800" dirty="0" smtClean="0">
              <a:latin typeface="Times New Roman"/>
              <a:cs typeface="Times New Roman"/>
            </a:endParaRPr>
          </a:p>
          <a:p>
            <a:pPr marL="285115" indent="-273050">
              <a:lnSpc>
                <a:spcPct val="150000"/>
              </a:lnSpc>
              <a:spcBef>
                <a:spcPts val="700"/>
              </a:spcBef>
              <a:buClr>
                <a:srgbClr val="FD8537"/>
              </a:buClr>
              <a:buSzPct val="70000"/>
              <a:buFont typeface="Wingdings"/>
              <a:buChar char=""/>
              <a:tabLst>
                <a:tab pos="285750" algn="l"/>
              </a:tabLst>
            </a:pP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01228" y="6234684"/>
            <a:ext cx="423672" cy="403859"/>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304800" y="228600"/>
            <a:ext cx="5643245" cy="635000"/>
          </a:xfrm>
          <a:prstGeom prst="rect">
            <a:avLst/>
          </a:prstGeom>
        </p:spPr>
        <p:txBody>
          <a:bodyPr vert="horz" wrap="square" lIns="0" tIns="12065" rIns="0" bIns="0" rtlCol="0">
            <a:spAutoFit/>
          </a:bodyPr>
          <a:lstStyle/>
          <a:p>
            <a:pPr marL="12700">
              <a:lnSpc>
                <a:spcPct val="100000"/>
              </a:lnSpc>
              <a:spcBef>
                <a:spcPts val="95"/>
              </a:spcBef>
            </a:pPr>
            <a:r>
              <a:rPr lang="en-US" spc="-40" dirty="0" smtClean="0"/>
              <a:t>Identification</a:t>
            </a:r>
            <a:r>
              <a:rPr lang="en-US" spc="-50" dirty="0" smtClean="0"/>
              <a:t> </a:t>
            </a:r>
            <a:r>
              <a:rPr lang="en-US" spc="-10" dirty="0" smtClean="0"/>
              <a:t>Tests</a:t>
            </a:r>
            <a:endParaRPr lang="en-US" spc="-10" dirty="0"/>
          </a:p>
        </p:txBody>
      </p:sp>
      <p:sp>
        <p:nvSpPr>
          <p:cNvPr id="28" name="object 28"/>
          <p:cNvSpPr txBox="1"/>
          <p:nvPr/>
        </p:nvSpPr>
        <p:spPr>
          <a:xfrm>
            <a:off x="304800" y="951516"/>
            <a:ext cx="8467725" cy="5140510"/>
          </a:xfrm>
          <a:prstGeom prst="rect">
            <a:avLst/>
          </a:prstGeom>
        </p:spPr>
        <p:txBody>
          <a:bodyPr vert="horz" wrap="square" lIns="0" tIns="48895" rIns="0" bIns="0" rtlCol="0">
            <a:spAutoFit/>
          </a:bodyPr>
          <a:lstStyle/>
          <a:p>
            <a:pPr marL="337185" indent="-325120">
              <a:lnSpc>
                <a:spcPct val="100000"/>
              </a:lnSpc>
              <a:spcBef>
                <a:spcPts val="290"/>
              </a:spcBef>
              <a:buAutoNum type="arabicPeriod"/>
              <a:tabLst>
                <a:tab pos="337820" algn="l"/>
              </a:tabLst>
            </a:pPr>
            <a:r>
              <a:rPr lang="en-US" sz="2400" dirty="0" smtClean="0">
                <a:latin typeface="Times New Roman" pitchFamily="18" charset="0"/>
                <a:cs typeface="Times New Roman" pitchFamily="18" charset="0"/>
              </a:rPr>
              <a:t>Thin </a:t>
            </a:r>
            <a:r>
              <a:rPr lang="en-US" sz="2400" spc="-5" dirty="0" smtClean="0">
                <a:latin typeface="Times New Roman" pitchFamily="18" charset="0"/>
                <a:cs typeface="Times New Roman" pitchFamily="18" charset="0"/>
              </a:rPr>
              <a:t>section </a:t>
            </a:r>
            <a:r>
              <a:rPr lang="en-US" sz="2400" dirty="0" smtClean="0">
                <a:latin typeface="Times New Roman" pitchFamily="18" charset="0"/>
                <a:cs typeface="Times New Roman" pitchFamily="18" charset="0"/>
              </a:rPr>
              <a:t>+ alcoholic sol. of </a:t>
            </a:r>
            <a:r>
              <a:rPr lang="en-US" sz="2400" dirty="0" err="1" smtClean="0">
                <a:latin typeface="Times New Roman" pitchFamily="18" charset="0"/>
                <a:cs typeface="Times New Roman" pitchFamily="18" charset="0"/>
              </a:rPr>
              <a:t>sudan</a:t>
            </a:r>
            <a:r>
              <a:rPr lang="en-US" sz="2400" dirty="0" smtClean="0">
                <a:latin typeface="Times New Roman" pitchFamily="18" charset="0"/>
                <a:cs typeface="Times New Roman" pitchFamily="18" charset="0"/>
              </a:rPr>
              <a:t> III – red</a:t>
            </a:r>
            <a:r>
              <a:rPr lang="en-US" sz="2400" spc="-9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colour</a:t>
            </a:r>
            <a:endParaRPr lang="en-US" sz="2400" dirty="0" smtClean="0">
              <a:latin typeface="Times New Roman" pitchFamily="18" charset="0"/>
              <a:cs typeface="Times New Roman" pitchFamily="18" charset="0"/>
            </a:endParaRPr>
          </a:p>
          <a:p>
            <a:pPr marL="337185" indent="-325120">
              <a:lnSpc>
                <a:spcPct val="100000"/>
              </a:lnSpc>
              <a:spcBef>
                <a:spcPts val="285"/>
              </a:spcBef>
              <a:buAutoNum type="arabicPeriod"/>
              <a:tabLst>
                <a:tab pos="337820" algn="l"/>
              </a:tabLst>
            </a:pPr>
            <a:r>
              <a:rPr lang="en-US" sz="2400" dirty="0" smtClean="0">
                <a:latin typeface="Times New Roman" pitchFamily="18" charset="0"/>
                <a:cs typeface="Times New Roman" pitchFamily="18" charset="0"/>
              </a:rPr>
              <a:t>Thin </a:t>
            </a:r>
            <a:r>
              <a:rPr lang="en-US" sz="2400" spc="-5" dirty="0" smtClean="0">
                <a:latin typeface="Times New Roman" pitchFamily="18" charset="0"/>
                <a:cs typeface="Times New Roman" pitchFamily="18" charset="0"/>
              </a:rPr>
              <a:t>section </a:t>
            </a:r>
            <a:r>
              <a:rPr lang="en-US" sz="2400" dirty="0" smtClean="0">
                <a:latin typeface="Times New Roman" pitchFamily="18" charset="0"/>
                <a:cs typeface="Times New Roman" pitchFamily="18" charset="0"/>
              </a:rPr>
              <a:t>+ drop of tincture </a:t>
            </a:r>
            <a:r>
              <a:rPr lang="en-US" sz="2400" spc="-5" dirty="0" err="1" smtClean="0">
                <a:latin typeface="Times New Roman" pitchFamily="18" charset="0"/>
                <a:cs typeface="Times New Roman" pitchFamily="18" charset="0"/>
              </a:rPr>
              <a:t>alkane</a:t>
            </a:r>
            <a:r>
              <a:rPr lang="en-US" sz="2400" spc="-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red</a:t>
            </a:r>
            <a:r>
              <a:rPr lang="en-US" sz="2400" spc="-7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colour</a:t>
            </a:r>
            <a:endParaRPr lang="en-US" sz="2400" dirty="0" smtClean="0">
              <a:latin typeface="Times New Roman" pitchFamily="18" charset="0"/>
              <a:cs typeface="Times New Roman" pitchFamily="18" charset="0"/>
            </a:endParaRPr>
          </a:p>
          <a:p>
            <a:pPr>
              <a:lnSpc>
                <a:spcPct val="100000"/>
              </a:lnSpc>
              <a:spcBef>
                <a:spcPts val="20"/>
              </a:spcBef>
            </a:pPr>
            <a:endParaRPr lang="en-US" sz="2400" dirty="0" smtClean="0">
              <a:latin typeface="Times New Roman" pitchFamily="18" charset="0"/>
              <a:cs typeface="Times New Roman" pitchFamily="18" charset="0"/>
            </a:endParaRPr>
          </a:p>
          <a:p>
            <a:pPr marL="355600" indent="-342900">
              <a:lnSpc>
                <a:spcPct val="100000"/>
              </a:lnSpc>
              <a:buClr>
                <a:srgbClr val="FD8537"/>
              </a:buClr>
              <a:buSzPct val="69230"/>
              <a:buFont typeface="Wingdings"/>
              <a:buChar char=""/>
              <a:tabLst>
                <a:tab pos="354965" algn="l"/>
                <a:tab pos="355600" algn="l"/>
              </a:tabLst>
            </a:pPr>
            <a:r>
              <a:rPr lang="en-US" sz="2400" spc="-5" dirty="0" smtClean="0">
                <a:latin typeface="Times New Roman" pitchFamily="18" charset="0"/>
                <a:cs typeface="Times New Roman" pitchFamily="18" charset="0"/>
              </a:rPr>
              <a:t>Separate </a:t>
            </a:r>
            <a:r>
              <a:rPr lang="en-US" sz="2400" dirty="0" smtClean="0">
                <a:latin typeface="Times New Roman" pitchFamily="18" charset="0"/>
                <a:cs typeface="Times New Roman" pitchFamily="18" charset="0"/>
              </a:rPr>
              <a:t>volatile oil from </a:t>
            </a:r>
            <a:r>
              <a:rPr lang="en-US" sz="2400" spc="-5" dirty="0" smtClean="0">
                <a:latin typeface="Times New Roman" pitchFamily="18" charset="0"/>
                <a:cs typeface="Times New Roman" pitchFamily="18" charset="0"/>
              </a:rPr>
              <a:t>distillate </a:t>
            </a:r>
            <a:r>
              <a:rPr lang="en-US" sz="2400" dirty="0" smtClean="0">
                <a:latin typeface="Times New Roman" pitchFamily="18" charset="0"/>
                <a:cs typeface="Times New Roman" pitchFamily="18" charset="0"/>
              </a:rPr>
              <a:t>and perform following</a:t>
            </a:r>
            <a:r>
              <a:rPr lang="en-US" sz="2400" spc="-50" dirty="0" smtClean="0">
                <a:latin typeface="Times New Roman" pitchFamily="18" charset="0"/>
                <a:cs typeface="Times New Roman" pitchFamily="18" charset="0"/>
              </a:rPr>
              <a:t> </a:t>
            </a:r>
            <a:r>
              <a:rPr lang="en-US" sz="2400" spc="-5" dirty="0" smtClean="0">
                <a:latin typeface="Times New Roman" pitchFamily="18" charset="0"/>
                <a:cs typeface="Times New Roman" pitchFamily="18" charset="0"/>
              </a:rPr>
              <a:t>tests.</a:t>
            </a:r>
            <a:endParaRPr lang="en-US" sz="2400" dirty="0" smtClean="0">
              <a:latin typeface="Times New Roman" pitchFamily="18" charset="0"/>
              <a:cs typeface="Times New Roman" pitchFamily="18" charset="0"/>
            </a:endParaRPr>
          </a:p>
          <a:p>
            <a:pPr marL="763905" lvl="1" indent="-421640">
              <a:lnSpc>
                <a:spcPct val="100000"/>
              </a:lnSpc>
              <a:spcBef>
                <a:spcPts val="290"/>
              </a:spcBef>
              <a:buAutoNum type="alphaLcParenR"/>
              <a:tabLst>
                <a:tab pos="763905" algn="l"/>
                <a:tab pos="764540" algn="l"/>
                <a:tab pos="3265804" algn="l"/>
                <a:tab pos="6099175" algn="l"/>
                <a:tab pos="6851015" algn="l"/>
              </a:tabLst>
            </a:pPr>
            <a:r>
              <a:rPr lang="en-US" sz="2400" spc="-5" dirty="0" smtClean="0">
                <a:latin typeface="Times New Roman" pitchFamily="18" charset="0"/>
                <a:cs typeface="Times New Roman" pitchFamily="18" charset="0"/>
              </a:rPr>
              <a:t>Filter </a:t>
            </a:r>
            <a:r>
              <a:rPr lang="en-US" sz="2400" dirty="0" smtClean="0">
                <a:latin typeface="Times New Roman" pitchFamily="18" charset="0"/>
                <a:cs typeface="Times New Roman" pitchFamily="18" charset="0"/>
              </a:rPr>
              <a:t>paper</a:t>
            </a:r>
            <a:r>
              <a:rPr lang="en-US" sz="2400" spc="-1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a:t>
            </a:r>
            <a:r>
              <a:rPr lang="en-US" sz="2400" spc="5" dirty="0" smtClean="0">
                <a:latin typeface="Times New Roman" pitchFamily="18" charset="0"/>
                <a:cs typeface="Times New Roman" pitchFamily="18" charset="0"/>
              </a:rPr>
              <a:t> not </a:t>
            </a:r>
            <a:r>
              <a:rPr lang="en-US" sz="2400" dirty="0" smtClean="0">
                <a:latin typeface="Times New Roman" pitchFamily="18" charset="0"/>
                <a:cs typeface="Times New Roman" pitchFamily="18" charset="0"/>
              </a:rPr>
              <a:t>permanently</a:t>
            </a:r>
            <a:r>
              <a:rPr lang="en-US" sz="2400" spc="-5" dirty="0" smtClean="0">
                <a:latin typeface="Times New Roman" pitchFamily="18" charset="0"/>
                <a:cs typeface="Times New Roman" pitchFamily="18" charset="0"/>
              </a:rPr>
              <a:t> stained with	</a:t>
            </a:r>
            <a:r>
              <a:rPr lang="en-US" sz="2400" dirty="0" smtClean="0">
                <a:latin typeface="Times New Roman" pitchFamily="18" charset="0"/>
                <a:cs typeface="Times New Roman" pitchFamily="18" charset="0"/>
              </a:rPr>
              <a:t>volatile</a:t>
            </a:r>
            <a:r>
              <a:rPr lang="en-US" sz="2400" spc="-2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oil.</a:t>
            </a:r>
          </a:p>
          <a:p>
            <a:pPr lvl="1">
              <a:lnSpc>
                <a:spcPct val="100000"/>
              </a:lnSpc>
              <a:spcBef>
                <a:spcPts val="15"/>
              </a:spcBef>
              <a:buFont typeface="Times New Roman"/>
              <a:buAutoNum type="alphaLcParenR"/>
            </a:pPr>
            <a:endParaRPr lang="en-US" sz="2400" dirty="0" smtClean="0">
              <a:latin typeface="Times New Roman" pitchFamily="18" charset="0"/>
              <a:cs typeface="Times New Roman" pitchFamily="18" charset="0"/>
            </a:endParaRPr>
          </a:p>
          <a:p>
            <a:pPr marL="699770" lvl="1" indent="-357505">
              <a:lnSpc>
                <a:spcPct val="100000"/>
              </a:lnSpc>
              <a:buAutoNum type="alphaLcParenR"/>
              <a:tabLst>
                <a:tab pos="700405" algn="l"/>
              </a:tabLst>
            </a:pPr>
            <a:r>
              <a:rPr lang="en-US" sz="2400" dirty="0" smtClean="0">
                <a:latin typeface="Times New Roman" pitchFamily="18" charset="0"/>
                <a:cs typeface="Times New Roman" pitchFamily="18" charset="0"/>
              </a:rPr>
              <a:t>Solubility </a:t>
            </a:r>
            <a:r>
              <a:rPr lang="en-US" sz="2400" spc="-5" dirty="0" smtClean="0">
                <a:latin typeface="Times New Roman" pitchFamily="18" charset="0"/>
                <a:cs typeface="Times New Roman" pitchFamily="18" charset="0"/>
              </a:rPr>
              <a:t>test </a:t>
            </a:r>
            <a:r>
              <a:rPr lang="en-US" sz="2400" dirty="0" smtClean="0">
                <a:latin typeface="Times New Roman" pitchFamily="18" charset="0"/>
                <a:cs typeface="Times New Roman" pitchFamily="18" charset="0"/>
              </a:rPr>
              <a:t>: </a:t>
            </a:r>
            <a:r>
              <a:rPr lang="en-US" sz="2400" spc="-45" dirty="0" smtClean="0">
                <a:latin typeface="Times New Roman" pitchFamily="18" charset="0"/>
                <a:cs typeface="Times New Roman" pitchFamily="18" charset="0"/>
              </a:rPr>
              <a:t>Volatile </a:t>
            </a:r>
            <a:r>
              <a:rPr lang="en-US" sz="2400" dirty="0" smtClean="0">
                <a:latin typeface="Times New Roman" pitchFamily="18" charset="0"/>
                <a:cs typeface="Times New Roman" pitchFamily="18" charset="0"/>
              </a:rPr>
              <a:t>oil </a:t>
            </a:r>
            <a:r>
              <a:rPr lang="en-US" sz="2400" spc="-5" dirty="0" smtClean="0">
                <a:latin typeface="Times New Roman" pitchFamily="18" charset="0"/>
                <a:cs typeface="Times New Roman" pitchFamily="18" charset="0"/>
              </a:rPr>
              <a:t>are soluble </a:t>
            </a:r>
            <a:r>
              <a:rPr lang="en-US" sz="2400" dirty="0" smtClean="0">
                <a:latin typeface="Times New Roman" pitchFamily="18" charset="0"/>
                <a:cs typeface="Times New Roman" pitchFamily="18" charset="0"/>
              </a:rPr>
              <a:t>in</a:t>
            </a:r>
            <a:r>
              <a:rPr lang="en-US" sz="2400" spc="6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alcohol,</a:t>
            </a:r>
            <a:r>
              <a:rPr lang="en-US" sz="2400" spc="-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ether…	and insoluble</a:t>
            </a:r>
            <a:r>
              <a:rPr lang="en-US" sz="2400" spc="-105"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spc="-25" dirty="0" smtClean="0">
                <a:latin typeface="Times New Roman" pitchFamily="18" charset="0"/>
                <a:cs typeface="Times New Roman" pitchFamily="18" charset="0"/>
              </a:rPr>
              <a:t>water.</a:t>
            </a:r>
          </a:p>
          <a:p>
            <a:pPr marL="699770" lvl="1" indent="-357505">
              <a:lnSpc>
                <a:spcPct val="100000"/>
              </a:lnSpc>
              <a:tabLst>
                <a:tab pos="700405" algn="l"/>
              </a:tabLst>
            </a:pPr>
            <a:r>
              <a:rPr lang="en-US" sz="2400" spc="-25" dirty="0" smtClean="0">
                <a:latin typeface="Times New Roman" pitchFamily="18" charset="0"/>
                <a:cs typeface="Times New Roman" pitchFamily="18" charset="0"/>
              </a:rPr>
              <a:t> </a:t>
            </a:r>
          </a:p>
          <a:p>
            <a:pPr marL="699770" lvl="1" indent="-357505">
              <a:lnSpc>
                <a:spcPct val="100000"/>
              </a:lnSpc>
              <a:tabLst>
                <a:tab pos="700405" algn="l"/>
              </a:tabLst>
            </a:pPr>
            <a:r>
              <a:rPr lang="en-US" sz="2800" spc="-25" dirty="0" smtClean="0">
                <a:latin typeface="Times New Roman" pitchFamily="18" charset="0"/>
                <a:cs typeface="Times New Roman" pitchFamily="18" charset="0"/>
              </a:rPr>
              <a:t>Also identified by </a:t>
            </a:r>
            <a:endParaRPr lang="en-US" sz="2800" spc="-25" dirty="0">
              <a:latin typeface="Times New Roman" pitchFamily="18" charset="0"/>
              <a:cs typeface="Times New Roman" pitchFamily="18" charset="0"/>
            </a:endParaRPr>
          </a:p>
          <a:p>
            <a:pPr marL="453390" indent="-441325">
              <a:lnSpc>
                <a:spcPct val="100000"/>
              </a:lnSpc>
              <a:spcBef>
                <a:spcPts val="385"/>
              </a:spcBef>
              <a:buAutoNum type="arabicParenR"/>
              <a:tabLst>
                <a:tab pos="453390" algn="l"/>
                <a:tab pos="454025" algn="l"/>
              </a:tabLst>
            </a:pPr>
            <a:r>
              <a:rPr lang="en-US" sz="2600" dirty="0" smtClean="0">
                <a:latin typeface="Times New Roman"/>
                <a:cs typeface="Times New Roman"/>
              </a:rPr>
              <a:t>Physical</a:t>
            </a:r>
            <a:r>
              <a:rPr lang="en-US" sz="2600" spc="-175" dirty="0" smtClean="0">
                <a:latin typeface="Times New Roman"/>
                <a:cs typeface="Times New Roman"/>
              </a:rPr>
              <a:t> </a:t>
            </a:r>
            <a:r>
              <a:rPr lang="en-US" sz="2600" dirty="0" smtClean="0">
                <a:latin typeface="Times New Roman"/>
                <a:cs typeface="Times New Roman"/>
              </a:rPr>
              <a:t>Characteristics.</a:t>
            </a:r>
          </a:p>
          <a:p>
            <a:pPr marL="453390" indent="-441325">
              <a:lnSpc>
                <a:spcPct val="100000"/>
              </a:lnSpc>
              <a:spcBef>
                <a:spcPts val="290"/>
              </a:spcBef>
              <a:buAutoNum type="arabicParenR"/>
              <a:tabLst>
                <a:tab pos="453390" algn="l"/>
                <a:tab pos="454025" algn="l"/>
              </a:tabLst>
            </a:pPr>
            <a:r>
              <a:rPr lang="en-US" sz="2600" dirty="0" smtClean="0">
                <a:latin typeface="Times New Roman"/>
                <a:cs typeface="Times New Roman"/>
              </a:rPr>
              <a:t>Chemical</a:t>
            </a:r>
            <a:r>
              <a:rPr lang="en-US" sz="2600" spc="-190" dirty="0" smtClean="0">
                <a:latin typeface="Times New Roman"/>
                <a:cs typeface="Times New Roman"/>
              </a:rPr>
              <a:t> </a:t>
            </a:r>
            <a:r>
              <a:rPr lang="en-US" sz="2600" dirty="0" smtClean="0">
                <a:latin typeface="Times New Roman"/>
                <a:cs typeface="Times New Roman"/>
              </a:rPr>
              <a:t>Characteristics</a:t>
            </a:r>
          </a:p>
          <a:p>
            <a:pPr marL="699770" lvl="1" indent="-357505">
              <a:lnSpc>
                <a:spcPct val="100000"/>
              </a:lnSpc>
              <a:tabLst>
                <a:tab pos="700405" algn="l"/>
              </a:tabLst>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01228" y="6234684"/>
            <a:ext cx="423672" cy="403859"/>
          </a:xfrm>
          <a:prstGeom prst="rect">
            <a:avLst/>
          </a:prstGeom>
          <a:blipFill>
            <a:blip r:embed="rId2" cstate="print"/>
            <a:stretch>
              <a:fillRect/>
            </a:stretch>
          </a:blipFill>
        </p:spPr>
        <p:txBody>
          <a:bodyPr wrap="square" lIns="0" tIns="0" rIns="0" bIns="0" rtlCol="0"/>
          <a:lstStyle/>
          <a:p>
            <a:endParaRPr/>
          </a:p>
        </p:txBody>
      </p:sp>
      <p:sp>
        <p:nvSpPr>
          <p:cNvPr id="19" name="object 19"/>
          <p:cNvSpPr txBox="1"/>
          <p:nvPr/>
        </p:nvSpPr>
        <p:spPr>
          <a:xfrm>
            <a:off x="304800" y="1600200"/>
            <a:ext cx="8342630" cy="4283865"/>
          </a:xfrm>
          <a:prstGeom prst="rect">
            <a:avLst/>
          </a:prstGeom>
        </p:spPr>
        <p:txBody>
          <a:bodyPr vert="horz" wrap="square" lIns="0" tIns="64135" rIns="0" bIns="0" rtlCol="0">
            <a:spAutoFit/>
          </a:bodyPr>
          <a:lstStyle/>
          <a:p>
            <a:pPr marL="355600" marR="5080" indent="-342900">
              <a:lnSpc>
                <a:spcPts val="3240"/>
              </a:lnSpc>
              <a:spcBef>
                <a:spcPts val="505"/>
              </a:spcBef>
              <a:buClr>
                <a:srgbClr val="FD8537"/>
              </a:buClr>
              <a:buSzPct val="70000"/>
              <a:buFont typeface="Wingdings"/>
              <a:buChar char=""/>
              <a:tabLst>
                <a:tab pos="355600" algn="l"/>
              </a:tabLst>
            </a:pPr>
            <a:r>
              <a:rPr lang="en-US" sz="3000" spc="-5" dirty="0" smtClean="0">
                <a:latin typeface="Times New Roman"/>
                <a:cs typeface="Times New Roman"/>
              </a:rPr>
              <a:t>Following </a:t>
            </a:r>
            <a:r>
              <a:rPr lang="en-US" sz="3000" dirty="0" smtClean="0">
                <a:latin typeface="Times New Roman"/>
                <a:cs typeface="Times New Roman"/>
              </a:rPr>
              <a:t>physical </a:t>
            </a:r>
            <a:r>
              <a:rPr lang="en-US" sz="3000" spc="-5" dirty="0" smtClean="0">
                <a:latin typeface="Times New Roman"/>
                <a:cs typeface="Times New Roman"/>
              </a:rPr>
              <a:t>properties </a:t>
            </a:r>
            <a:r>
              <a:rPr lang="en-US" sz="3000" dirty="0" smtClean="0">
                <a:latin typeface="Times New Roman"/>
                <a:cs typeface="Times New Roman"/>
              </a:rPr>
              <a:t>of the </a:t>
            </a:r>
            <a:r>
              <a:rPr lang="en-US" sz="3000" spc="-5" dirty="0" smtClean="0">
                <a:latin typeface="Times New Roman"/>
                <a:cs typeface="Times New Roman"/>
              </a:rPr>
              <a:t>volatile oils </a:t>
            </a:r>
            <a:r>
              <a:rPr lang="en-US" sz="3000" dirty="0" smtClean="0">
                <a:latin typeface="Times New Roman"/>
                <a:cs typeface="Times New Roman"/>
              </a:rPr>
              <a:t>are  </a:t>
            </a:r>
            <a:r>
              <a:rPr lang="en-US" sz="3000" spc="-5" dirty="0" smtClean="0">
                <a:latin typeface="Times New Roman"/>
                <a:cs typeface="Times New Roman"/>
              </a:rPr>
              <a:t>generally important </a:t>
            </a:r>
            <a:r>
              <a:rPr lang="en-US" sz="3000" dirty="0" smtClean="0">
                <a:latin typeface="Times New Roman"/>
                <a:cs typeface="Times New Roman"/>
              </a:rPr>
              <a:t>for the </a:t>
            </a:r>
            <a:r>
              <a:rPr lang="en-US" sz="3000" spc="-5" dirty="0" smtClean="0">
                <a:latin typeface="Times New Roman"/>
                <a:cs typeface="Times New Roman"/>
              </a:rPr>
              <a:t>quality</a:t>
            </a:r>
            <a:r>
              <a:rPr lang="en-US" sz="3000" spc="100" dirty="0" smtClean="0">
                <a:latin typeface="Times New Roman"/>
                <a:cs typeface="Times New Roman"/>
              </a:rPr>
              <a:t> </a:t>
            </a:r>
            <a:r>
              <a:rPr lang="en-US" sz="3000" spc="-5" dirty="0" smtClean="0">
                <a:latin typeface="Times New Roman"/>
                <a:cs typeface="Times New Roman"/>
              </a:rPr>
              <a:t>control.</a:t>
            </a:r>
            <a:endParaRPr lang="en-US" sz="3000" dirty="0" smtClean="0">
              <a:latin typeface="Times New Roman"/>
              <a:cs typeface="Times New Roman"/>
            </a:endParaRPr>
          </a:p>
          <a:p>
            <a:pPr marL="640080" indent="-628015">
              <a:lnSpc>
                <a:spcPct val="100000"/>
              </a:lnSpc>
              <a:spcBef>
                <a:spcPts val="195"/>
              </a:spcBef>
              <a:buSzPct val="70000"/>
              <a:buFont typeface="Wingdings"/>
              <a:buChar char=""/>
              <a:tabLst>
                <a:tab pos="640080" algn="l"/>
                <a:tab pos="640715" algn="l"/>
              </a:tabLst>
            </a:pPr>
            <a:r>
              <a:rPr lang="en-US" sz="3000" spc="-5" dirty="0" smtClean="0">
                <a:latin typeface="Times New Roman"/>
                <a:cs typeface="Times New Roman"/>
              </a:rPr>
              <a:t>Boiling</a:t>
            </a:r>
            <a:r>
              <a:rPr lang="en-US" sz="3000" spc="15" dirty="0" smtClean="0">
                <a:latin typeface="Times New Roman"/>
                <a:cs typeface="Times New Roman"/>
              </a:rPr>
              <a:t> </a:t>
            </a:r>
            <a:r>
              <a:rPr lang="en-US" sz="3000" spc="-5" dirty="0" smtClean="0">
                <a:latin typeface="Times New Roman"/>
                <a:cs typeface="Times New Roman"/>
              </a:rPr>
              <a:t>point.</a:t>
            </a:r>
            <a:endParaRPr lang="en-US" sz="3000" dirty="0" smtClean="0">
              <a:latin typeface="Times New Roman"/>
              <a:cs typeface="Times New Roman"/>
            </a:endParaRPr>
          </a:p>
          <a:p>
            <a:pPr marL="640080" indent="-628015">
              <a:lnSpc>
                <a:spcPct val="100000"/>
              </a:lnSpc>
              <a:spcBef>
                <a:spcPts val="240"/>
              </a:spcBef>
              <a:buSzPct val="70000"/>
              <a:buFont typeface="Wingdings"/>
              <a:buChar char=""/>
              <a:tabLst>
                <a:tab pos="640080" algn="l"/>
                <a:tab pos="640715" algn="l"/>
              </a:tabLst>
            </a:pPr>
            <a:r>
              <a:rPr lang="en-US" sz="3000" spc="-5" dirty="0" smtClean="0">
                <a:latin typeface="Times New Roman"/>
                <a:cs typeface="Times New Roman"/>
              </a:rPr>
              <a:t>Refractive</a:t>
            </a:r>
            <a:r>
              <a:rPr lang="en-US" sz="3000" spc="45" dirty="0" smtClean="0">
                <a:latin typeface="Times New Roman"/>
                <a:cs typeface="Times New Roman"/>
              </a:rPr>
              <a:t> </a:t>
            </a:r>
            <a:r>
              <a:rPr lang="en-US" sz="3000" dirty="0" smtClean="0">
                <a:latin typeface="Times New Roman"/>
                <a:cs typeface="Times New Roman"/>
              </a:rPr>
              <a:t>index.</a:t>
            </a:r>
          </a:p>
          <a:p>
            <a:pPr marL="640080" indent="-628015">
              <a:lnSpc>
                <a:spcPct val="100000"/>
              </a:lnSpc>
              <a:spcBef>
                <a:spcPts val="240"/>
              </a:spcBef>
              <a:buSzPct val="70000"/>
              <a:buFont typeface="Wingdings"/>
              <a:buChar char=""/>
              <a:tabLst>
                <a:tab pos="640080" algn="l"/>
                <a:tab pos="640715" algn="l"/>
              </a:tabLst>
            </a:pPr>
            <a:r>
              <a:rPr lang="en-US" sz="3000" spc="-5" dirty="0" smtClean="0">
                <a:latin typeface="Times New Roman"/>
                <a:cs typeface="Times New Roman"/>
              </a:rPr>
              <a:t>Optical</a:t>
            </a:r>
            <a:r>
              <a:rPr lang="en-US" sz="3000" spc="-30" dirty="0" smtClean="0">
                <a:latin typeface="Times New Roman"/>
                <a:cs typeface="Times New Roman"/>
              </a:rPr>
              <a:t> </a:t>
            </a:r>
            <a:r>
              <a:rPr lang="en-US" sz="3000" spc="-5" dirty="0" smtClean="0">
                <a:latin typeface="Times New Roman"/>
                <a:cs typeface="Times New Roman"/>
              </a:rPr>
              <a:t>rotation.</a:t>
            </a:r>
            <a:endParaRPr lang="en-US" sz="3000" dirty="0" smtClean="0">
              <a:latin typeface="Times New Roman"/>
              <a:cs typeface="Times New Roman"/>
            </a:endParaRPr>
          </a:p>
          <a:p>
            <a:pPr marL="640080" indent="-628015">
              <a:lnSpc>
                <a:spcPct val="100000"/>
              </a:lnSpc>
              <a:spcBef>
                <a:spcPts val="245"/>
              </a:spcBef>
              <a:buSzPct val="70000"/>
              <a:buFont typeface="Wingdings"/>
              <a:buChar char=""/>
              <a:tabLst>
                <a:tab pos="640080" algn="l"/>
                <a:tab pos="640715" algn="l"/>
              </a:tabLst>
            </a:pPr>
            <a:r>
              <a:rPr lang="en-US" sz="3000" spc="-5" dirty="0" smtClean="0">
                <a:latin typeface="Times New Roman"/>
                <a:cs typeface="Times New Roman"/>
              </a:rPr>
              <a:t>Specific</a:t>
            </a:r>
            <a:r>
              <a:rPr lang="en-US" sz="3000" spc="-10" dirty="0" smtClean="0">
                <a:latin typeface="Times New Roman"/>
                <a:cs typeface="Times New Roman"/>
              </a:rPr>
              <a:t> </a:t>
            </a:r>
            <a:r>
              <a:rPr lang="en-US" sz="3000" spc="-30" dirty="0" smtClean="0">
                <a:latin typeface="Times New Roman"/>
                <a:cs typeface="Times New Roman"/>
              </a:rPr>
              <a:t>gravity.</a:t>
            </a:r>
            <a:endParaRPr lang="en-US" sz="3000" dirty="0" smtClean="0">
              <a:latin typeface="Times New Roman"/>
              <a:cs typeface="Times New Roman"/>
            </a:endParaRPr>
          </a:p>
          <a:p>
            <a:pPr marL="640080" indent="-628015">
              <a:lnSpc>
                <a:spcPct val="100000"/>
              </a:lnSpc>
              <a:spcBef>
                <a:spcPts val="240"/>
              </a:spcBef>
              <a:buSzPct val="70000"/>
              <a:buFont typeface="Wingdings"/>
              <a:buChar char=""/>
              <a:tabLst>
                <a:tab pos="640080" algn="l"/>
                <a:tab pos="640715" algn="l"/>
              </a:tabLst>
            </a:pPr>
            <a:r>
              <a:rPr lang="en-US" sz="3000" spc="-5" dirty="0" smtClean="0">
                <a:latin typeface="Times New Roman"/>
                <a:cs typeface="Times New Roman"/>
              </a:rPr>
              <a:t>Freezing</a:t>
            </a:r>
            <a:r>
              <a:rPr lang="en-US" sz="3000" spc="20" dirty="0" smtClean="0">
                <a:latin typeface="Times New Roman"/>
                <a:cs typeface="Times New Roman"/>
              </a:rPr>
              <a:t> </a:t>
            </a:r>
            <a:r>
              <a:rPr lang="en-US" sz="3000" spc="-5" dirty="0" smtClean="0">
                <a:latin typeface="Times New Roman"/>
                <a:cs typeface="Times New Roman"/>
              </a:rPr>
              <a:t>point.</a:t>
            </a:r>
            <a:endParaRPr lang="en-US" sz="3000" dirty="0" smtClean="0">
              <a:latin typeface="Times New Roman"/>
              <a:cs typeface="Times New Roman"/>
            </a:endParaRPr>
          </a:p>
          <a:p>
            <a:pPr marL="640080" indent="-628015">
              <a:lnSpc>
                <a:spcPct val="100000"/>
              </a:lnSpc>
              <a:spcBef>
                <a:spcPts val="240"/>
              </a:spcBef>
              <a:buSzPct val="70000"/>
              <a:buFont typeface="Wingdings"/>
              <a:buChar char=""/>
              <a:tabLst>
                <a:tab pos="640080" algn="l"/>
                <a:tab pos="640715" algn="l"/>
              </a:tabLst>
            </a:pPr>
            <a:r>
              <a:rPr lang="en-US" sz="3000" spc="-5" dirty="0" smtClean="0">
                <a:latin typeface="Times New Roman"/>
                <a:cs typeface="Times New Roman"/>
              </a:rPr>
              <a:t>Solubility</a:t>
            </a:r>
            <a:r>
              <a:rPr lang="en-US" sz="3000" spc="35" dirty="0" smtClean="0">
                <a:latin typeface="Times New Roman"/>
                <a:cs typeface="Times New Roman"/>
              </a:rPr>
              <a:t> </a:t>
            </a:r>
            <a:r>
              <a:rPr lang="en-US" sz="3000" spc="-5" dirty="0" smtClean="0">
                <a:latin typeface="Times New Roman"/>
                <a:cs typeface="Times New Roman"/>
              </a:rPr>
              <a:t>characteristics.</a:t>
            </a:r>
            <a:endParaRPr lang="en-US" sz="3000" dirty="0" smtClean="0">
              <a:latin typeface="Times New Roman"/>
              <a:cs typeface="Times New Roman"/>
            </a:endParaRPr>
          </a:p>
          <a:p>
            <a:pPr marL="355600" marR="5080" indent="-342900">
              <a:lnSpc>
                <a:spcPts val="3240"/>
              </a:lnSpc>
              <a:spcBef>
                <a:spcPts val="505"/>
              </a:spcBef>
              <a:buClr>
                <a:srgbClr val="FD8537"/>
              </a:buClr>
              <a:buSzPct val="70000"/>
              <a:buFont typeface="Wingdings"/>
              <a:buChar char=""/>
              <a:tabLst>
                <a:tab pos="355600" algn="l"/>
              </a:tabLst>
            </a:pPr>
            <a:endParaRPr sz="3000">
              <a:latin typeface="Times New Roman"/>
              <a:cs typeface="Times New Roman"/>
            </a:endParaRPr>
          </a:p>
        </p:txBody>
      </p:sp>
      <p:sp>
        <p:nvSpPr>
          <p:cNvPr id="23" name="object 23"/>
          <p:cNvSpPr txBox="1">
            <a:spLocks noGrp="1"/>
          </p:cNvSpPr>
          <p:nvPr>
            <p:ph type="title"/>
          </p:nvPr>
        </p:nvSpPr>
        <p:spPr>
          <a:xfrm>
            <a:off x="304800" y="685800"/>
            <a:ext cx="7021830" cy="574040"/>
          </a:xfrm>
          <a:prstGeom prst="rect">
            <a:avLst/>
          </a:prstGeom>
        </p:spPr>
        <p:txBody>
          <a:bodyPr vert="horz" wrap="square" lIns="0" tIns="12700" rIns="0" bIns="0" rtlCol="0">
            <a:spAutoFit/>
          </a:bodyPr>
          <a:lstStyle/>
          <a:p>
            <a:pPr marL="12700">
              <a:lnSpc>
                <a:spcPct val="100000"/>
              </a:lnSpc>
              <a:spcBef>
                <a:spcPts val="100"/>
              </a:spcBef>
            </a:pPr>
            <a:r>
              <a:rPr lang="en-US" sz="3600" dirty="0" smtClean="0"/>
              <a:t>1) Physical</a:t>
            </a:r>
            <a:r>
              <a:rPr lang="en-US" sz="3600" spc="-225" dirty="0" smtClean="0"/>
              <a:t> </a:t>
            </a:r>
            <a:r>
              <a:rPr lang="en-US" sz="3600" dirty="0" smtClean="0"/>
              <a:t>Characteristics</a:t>
            </a:r>
            <a:endParaRPr lang="en-US" sz="3600" dirty="0"/>
          </a:p>
        </p:txBody>
      </p:sp>
      <p:sp>
        <p:nvSpPr>
          <p:cNvPr id="24" name="object 24"/>
          <p:cNvSpPr txBox="1"/>
          <p:nvPr/>
        </p:nvSpPr>
        <p:spPr>
          <a:xfrm>
            <a:off x="8377173" y="6295958"/>
            <a:ext cx="256540" cy="222885"/>
          </a:xfrm>
          <a:prstGeom prst="rect">
            <a:avLst/>
          </a:prstGeom>
        </p:spPr>
        <p:txBody>
          <a:bodyPr vert="horz" wrap="square" lIns="0" tIns="0" rIns="0" bIns="0" rtlCol="0">
            <a:spAutoFit/>
          </a:bodyPr>
          <a:lstStyle/>
          <a:p>
            <a:pPr marL="38100">
              <a:lnSpc>
                <a:spcPts val="1630"/>
              </a:lnSpc>
            </a:pPr>
            <a:fld id="{81D60167-4931-47E6-BA6A-407CBD079E47}" type="slidenum">
              <a:rPr sz="1400" dirty="0">
                <a:latin typeface="Times New Roman"/>
                <a:cs typeface="Times New Roman"/>
              </a:rPr>
              <a:pPr marL="38100">
                <a:lnSpc>
                  <a:spcPts val="1630"/>
                </a:lnSpc>
              </a:pPr>
              <a:t>39</a:t>
            </a:fld>
            <a:endParaRPr sz="140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7340" y="914400"/>
            <a:ext cx="8303260" cy="4655121"/>
          </a:xfrm>
          <a:prstGeom prst="rect">
            <a:avLst/>
          </a:prstGeom>
        </p:spPr>
        <p:txBody>
          <a:bodyPr vert="horz" wrap="square" lIns="0" tIns="12700" rIns="0" bIns="0" rtlCol="0">
            <a:spAutoFit/>
          </a:bodyPr>
          <a:lstStyle/>
          <a:p>
            <a:pPr marL="355600" marR="5080" indent="-342900" algn="just">
              <a:lnSpc>
                <a:spcPct val="150000"/>
              </a:lnSpc>
              <a:spcBef>
                <a:spcPts val="100"/>
              </a:spcBef>
              <a:buClr>
                <a:srgbClr val="FD8537"/>
              </a:buClr>
              <a:buSzPct val="70000"/>
              <a:tabLst>
                <a:tab pos="355600" algn="l"/>
              </a:tabLst>
            </a:pPr>
            <a:r>
              <a:rPr lang="en-US" sz="3000" spc="-5" dirty="0" smtClean="0">
                <a:latin typeface="Times New Roman"/>
                <a:cs typeface="Times New Roman"/>
              </a:rPr>
              <a:t>Definition: </a:t>
            </a:r>
          </a:p>
          <a:p>
            <a:pPr marL="355600" marR="5080" indent="-342900" algn="just">
              <a:lnSpc>
                <a:spcPct val="150000"/>
              </a:lnSpc>
              <a:spcBef>
                <a:spcPts val="100"/>
              </a:spcBef>
              <a:buClr>
                <a:srgbClr val="FD8537"/>
              </a:buClr>
              <a:buSzPct val="70000"/>
              <a:tabLst>
                <a:tab pos="355600" algn="l"/>
              </a:tabLst>
            </a:pPr>
            <a:r>
              <a:rPr lang="en-US" sz="2800" spc="-5" dirty="0" smtClean="0">
                <a:latin typeface="Times New Roman"/>
                <a:cs typeface="Times New Roman"/>
              </a:rPr>
              <a:t>Alkaloid is </a:t>
            </a:r>
            <a:r>
              <a:rPr lang="en-US" sz="2800" dirty="0" smtClean="0">
                <a:latin typeface="Times New Roman"/>
                <a:cs typeface="Times New Roman"/>
              </a:rPr>
              <a:t>defined </a:t>
            </a:r>
            <a:r>
              <a:rPr lang="en-US" sz="2800" spc="-5" dirty="0" smtClean="0">
                <a:latin typeface="Times New Roman"/>
                <a:cs typeface="Times New Roman"/>
              </a:rPr>
              <a:t>as </a:t>
            </a:r>
            <a:r>
              <a:rPr lang="en-US" sz="2800" spc="-10" dirty="0" smtClean="0">
                <a:latin typeface="Times New Roman"/>
                <a:cs typeface="Times New Roman"/>
              </a:rPr>
              <a:t>organic </a:t>
            </a:r>
            <a:r>
              <a:rPr lang="en-US" sz="2800" dirty="0" smtClean="0">
                <a:latin typeface="Times New Roman"/>
                <a:cs typeface="Times New Roman"/>
              </a:rPr>
              <a:t>products of </a:t>
            </a:r>
            <a:r>
              <a:rPr lang="en-US" sz="2800" spc="-5" dirty="0" smtClean="0">
                <a:latin typeface="Times New Roman"/>
                <a:cs typeface="Times New Roman"/>
              </a:rPr>
              <a:t>natural  </a:t>
            </a:r>
            <a:r>
              <a:rPr lang="en-US" sz="2800" dirty="0" smtClean="0">
                <a:latin typeface="Times New Roman"/>
                <a:cs typeface="Times New Roman"/>
              </a:rPr>
              <a:t>or </a:t>
            </a:r>
            <a:r>
              <a:rPr lang="en-US" sz="2800" spc="-5" dirty="0" smtClean="0">
                <a:latin typeface="Times New Roman"/>
                <a:cs typeface="Times New Roman"/>
              </a:rPr>
              <a:t>synthetic origin </a:t>
            </a:r>
            <a:r>
              <a:rPr lang="en-US" sz="2800" dirty="0" smtClean="0">
                <a:latin typeface="Times New Roman"/>
                <a:cs typeface="Times New Roman"/>
              </a:rPr>
              <a:t>which are basic in </a:t>
            </a:r>
            <a:r>
              <a:rPr lang="en-US" sz="2800" spc="-5" dirty="0" smtClean="0">
                <a:latin typeface="Times New Roman"/>
                <a:cs typeface="Times New Roman"/>
              </a:rPr>
              <a:t>nature, </a:t>
            </a:r>
            <a:r>
              <a:rPr lang="en-US" sz="2800" dirty="0" smtClean="0">
                <a:latin typeface="Times New Roman"/>
                <a:cs typeface="Times New Roman"/>
              </a:rPr>
              <a:t>and  </a:t>
            </a:r>
            <a:r>
              <a:rPr lang="en-US" sz="2800" spc="-5" dirty="0" smtClean="0">
                <a:latin typeface="Times New Roman"/>
                <a:cs typeface="Times New Roman"/>
              </a:rPr>
              <a:t>contain </a:t>
            </a:r>
            <a:r>
              <a:rPr lang="en-US" sz="2800" dirty="0" smtClean="0">
                <a:latin typeface="Times New Roman"/>
                <a:cs typeface="Times New Roman"/>
              </a:rPr>
              <a:t>one or more </a:t>
            </a:r>
            <a:r>
              <a:rPr lang="en-US" sz="2800" spc="-5" dirty="0" smtClean="0">
                <a:latin typeface="Times New Roman"/>
                <a:cs typeface="Times New Roman"/>
              </a:rPr>
              <a:t>nitrogen atoms, normally </a:t>
            </a:r>
            <a:r>
              <a:rPr lang="en-US" sz="2800" dirty="0" smtClean="0">
                <a:latin typeface="Times New Roman"/>
                <a:cs typeface="Times New Roman"/>
              </a:rPr>
              <a:t>of  </a:t>
            </a:r>
            <a:r>
              <a:rPr lang="en-US" sz="2800" spc="-5" dirty="0" smtClean="0">
                <a:latin typeface="Times New Roman"/>
                <a:cs typeface="Times New Roman"/>
              </a:rPr>
              <a:t>heterocyclic nature, </a:t>
            </a:r>
            <a:r>
              <a:rPr lang="en-US" sz="2800" dirty="0" smtClean="0">
                <a:latin typeface="Times New Roman"/>
                <a:cs typeface="Times New Roman"/>
              </a:rPr>
              <a:t>and </a:t>
            </a:r>
            <a:r>
              <a:rPr lang="en-US" sz="2800" spc="-5" dirty="0" smtClean="0">
                <a:latin typeface="Times New Roman"/>
                <a:cs typeface="Times New Roman"/>
              </a:rPr>
              <a:t>possess specific  physiological actions </a:t>
            </a:r>
            <a:r>
              <a:rPr lang="en-US" sz="2800" dirty="0" smtClean="0">
                <a:latin typeface="Times New Roman"/>
                <a:cs typeface="Times New Roman"/>
              </a:rPr>
              <a:t>on human or </a:t>
            </a:r>
            <a:r>
              <a:rPr lang="en-US" sz="2800" spc="-5" dirty="0" smtClean="0">
                <a:latin typeface="Times New Roman"/>
                <a:cs typeface="Times New Roman"/>
              </a:rPr>
              <a:t>animal </a:t>
            </a:r>
            <a:r>
              <a:rPr lang="en-US" sz="2800" spc="-40" dirty="0" smtClean="0">
                <a:latin typeface="Times New Roman"/>
                <a:cs typeface="Times New Roman"/>
              </a:rPr>
              <a:t>body,  </a:t>
            </a:r>
            <a:r>
              <a:rPr lang="en-US" sz="2800" spc="-5" dirty="0" smtClean="0">
                <a:latin typeface="Times New Roman"/>
                <a:cs typeface="Times New Roman"/>
              </a:rPr>
              <a:t>when used in small</a:t>
            </a:r>
            <a:r>
              <a:rPr lang="en-US" sz="2800" spc="45" dirty="0" smtClean="0">
                <a:latin typeface="Times New Roman"/>
                <a:cs typeface="Times New Roman"/>
              </a:rPr>
              <a:t> </a:t>
            </a:r>
            <a:r>
              <a:rPr lang="en-US" sz="2800" spc="-5" dirty="0" smtClean="0">
                <a:latin typeface="Times New Roman"/>
                <a:cs typeface="Times New Roman"/>
              </a:rPr>
              <a:t>quantities.</a:t>
            </a:r>
            <a:endParaRPr lang="en-US" sz="2800" dirty="0" smtClean="0">
              <a:latin typeface="Times New Roman"/>
              <a:cs typeface="Times New Roman"/>
            </a:endParaRPr>
          </a:p>
          <a:p>
            <a:pPr marL="355600" marR="5080" indent="-342900" algn="just">
              <a:lnSpc>
                <a:spcPct val="150000"/>
              </a:lnSpc>
              <a:spcBef>
                <a:spcPts val="100"/>
              </a:spcBef>
              <a:buClr>
                <a:srgbClr val="FD8537"/>
              </a:buClr>
              <a:buSzPct val="70000"/>
              <a:buFont typeface="Wingdings"/>
              <a:buChar char=""/>
              <a:tabLst>
                <a:tab pos="355600" algn="l"/>
              </a:tabLst>
            </a:pPr>
            <a:endParaRPr sz="3000">
              <a:latin typeface="Times New Roman"/>
              <a:cs typeface="Times New Roman"/>
            </a:endParaRPr>
          </a:p>
        </p:txBody>
      </p:sp>
      <p:sp>
        <p:nvSpPr>
          <p:cNvPr id="4" name="Rectangle 3"/>
          <p:cNvSpPr/>
          <p:nvPr/>
        </p:nvSpPr>
        <p:spPr>
          <a:xfrm>
            <a:off x="3810000" y="228600"/>
            <a:ext cx="1872307" cy="646331"/>
          </a:xfrm>
          <a:prstGeom prst="rect">
            <a:avLst/>
          </a:prstGeom>
        </p:spPr>
        <p:txBody>
          <a:bodyPr wrap="none">
            <a:spAutoFit/>
          </a:bodyPr>
          <a:lstStyle/>
          <a:p>
            <a:r>
              <a:rPr lang="en-US" sz="3600" b="1" spc="-5" dirty="0" smtClean="0">
                <a:solidFill>
                  <a:srgbClr val="FF9933"/>
                </a:solidFill>
                <a:latin typeface="Times New Roman" pitchFamily="18" charset="0"/>
                <a:cs typeface="Times New Roman" pitchFamily="18" charset="0"/>
              </a:rPr>
              <a:t>Alkaloid</a:t>
            </a:r>
            <a:endParaRPr lang="en-US" sz="3600" b="1" dirty="0">
              <a:solidFill>
                <a:srgbClr val="FF993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01228" y="6234684"/>
            <a:ext cx="423672" cy="403859"/>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304800" y="381000"/>
            <a:ext cx="7174230" cy="574040"/>
          </a:xfrm>
          <a:prstGeom prst="rect">
            <a:avLst/>
          </a:prstGeom>
        </p:spPr>
        <p:txBody>
          <a:bodyPr vert="horz" wrap="square" lIns="0" tIns="12700" rIns="0" bIns="0" rtlCol="0">
            <a:spAutoFit/>
          </a:bodyPr>
          <a:lstStyle/>
          <a:p>
            <a:pPr marL="12700">
              <a:lnSpc>
                <a:spcPct val="100000"/>
              </a:lnSpc>
              <a:spcBef>
                <a:spcPts val="100"/>
              </a:spcBef>
            </a:pPr>
            <a:r>
              <a:rPr sz="3600" dirty="0"/>
              <a:t>2</a:t>
            </a:r>
            <a:r>
              <a:rPr sz="3600"/>
              <a:t>) </a:t>
            </a:r>
            <a:r>
              <a:rPr lang="en-US" sz="3600" dirty="0" smtClean="0"/>
              <a:t>Chemical</a:t>
            </a:r>
            <a:r>
              <a:rPr lang="en-US" sz="3600" spc="-215" dirty="0" smtClean="0"/>
              <a:t> </a:t>
            </a:r>
            <a:r>
              <a:rPr lang="en-US" sz="3600" dirty="0" smtClean="0"/>
              <a:t>Characteristics</a:t>
            </a:r>
            <a:endParaRPr sz="3600"/>
          </a:p>
        </p:txBody>
      </p:sp>
      <p:sp>
        <p:nvSpPr>
          <p:cNvPr id="37" name="object 37"/>
          <p:cNvSpPr txBox="1"/>
          <p:nvPr/>
        </p:nvSpPr>
        <p:spPr>
          <a:xfrm>
            <a:off x="392430" y="1295400"/>
            <a:ext cx="8294370" cy="4706417"/>
          </a:xfrm>
          <a:prstGeom prst="rect">
            <a:avLst/>
          </a:prstGeom>
        </p:spPr>
        <p:txBody>
          <a:bodyPr vert="horz" wrap="square" lIns="0" tIns="12700" rIns="0" bIns="0" rtlCol="0">
            <a:spAutoFit/>
          </a:bodyPr>
          <a:lstStyle/>
          <a:p>
            <a:pPr marL="355600" marR="5080" indent="-342900">
              <a:lnSpc>
                <a:spcPct val="100000"/>
              </a:lnSpc>
              <a:spcBef>
                <a:spcPts val="100"/>
              </a:spcBef>
              <a:buClr>
                <a:srgbClr val="FD8537"/>
              </a:buClr>
              <a:buSzPct val="70000"/>
              <a:buFont typeface="Wingdings"/>
              <a:buChar char=""/>
              <a:tabLst>
                <a:tab pos="355600" algn="l"/>
              </a:tabLst>
            </a:pPr>
            <a:r>
              <a:rPr lang="en-US" sz="3000" spc="-15" dirty="0" err="1" smtClean="0">
                <a:latin typeface="Times New Roman"/>
                <a:cs typeface="Times New Roman"/>
              </a:rPr>
              <a:t>Manily,following</a:t>
            </a:r>
            <a:r>
              <a:rPr lang="en-US" sz="3000" spc="-15" dirty="0" smtClean="0">
                <a:latin typeface="Times New Roman"/>
                <a:cs typeface="Times New Roman"/>
              </a:rPr>
              <a:t> </a:t>
            </a:r>
            <a:r>
              <a:rPr lang="en-US" sz="3000" spc="-5" dirty="0" smtClean="0">
                <a:latin typeface="Times New Roman"/>
                <a:cs typeface="Times New Roman"/>
              </a:rPr>
              <a:t>physicochemical method </a:t>
            </a:r>
            <a:r>
              <a:rPr lang="en-US" sz="3000" dirty="0" smtClean="0">
                <a:latin typeface="Times New Roman"/>
                <a:cs typeface="Times New Roman"/>
              </a:rPr>
              <a:t>of </a:t>
            </a:r>
            <a:r>
              <a:rPr lang="en-US" sz="3000" spc="-5" dirty="0" smtClean="0">
                <a:latin typeface="Times New Roman"/>
                <a:cs typeface="Times New Roman"/>
              </a:rPr>
              <a:t>analysis,  </a:t>
            </a:r>
            <a:r>
              <a:rPr lang="en-US" sz="3000" dirty="0" smtClean="0">
                <a:latin typeface="Times New Roman"/>
                <a:cs typeface="Times New Roman"/>
              </a:rPr>
              <a:t>such</a:t>
            </a:r>
            <a:r>
              <a:rPr lang="en-US" sz="3000" spc="-5" dirty="0" smtClean="0">
                <a:latin typeface="Times New Roman"/>
                <a:cs typeface="Times New Roman"/>
              </a:rPr>
              <a:t> </a:t>
            </a:r>
            <a:r>
              <a:rPr lang="en-US" sz="3000" dirty="0" smtClean="0">
                <a:latin typeface="Times New Roman"/>
                <a:cs typeface="Times New Roman"/>
              </a:rPr>
              <a:t>as:</a:t>
            </a:r>
          </a:p>
          <a:p>
            <a:pPr marL="640080" indent="-628015">
              <a:lnSpc>
                <a:spcPct val="100000"/>
              </a:lnSpc>
              <a:spcBef>
                <a:spcPts val="600"/>
              </a:spcBef>
              <a:buSzPct val="70000"/>
              <a:buFont typeface="Wingdings"/>
              <a:buChar char=""/>
              <a:tabLst>
                <a:tab pos="640080" algn="l"/>
                <a:tab pos="640715" algn="l"/>
              </a:tabLst>
            </a:pPr>
            <a:r>
              <a:rPr lang="en-US" sz="3000" spc="-50" dirty="0" smtClean="0">
                <a:latin typeface="Times New Roman"/>
                <a:cs typeface="Times New Roman"/>
              </a:rPr>
              <a:t>UV-Visible</a:t>
            </a:r>
            <a:r>
              <a:rPr lang="en-US" sz="3000" spc="10" dirty="0" smtClean="0">
                <a:latin typeface="Times New Roman"/>
                <a:cs typeface="Times New Roman"/>
              </a:rPr>
              <a:t> </a:t>
            </a:r>
            <a:r>
              <a:rPr lang="en-US" sz="3000" spc="-20" dirty="0" smtClean="0">
                <a:latin typeface="Times New Roman"/>
                <a:cs typeface="Times New Roman"/>
              </a:rPr>
              <a:t>spectroscopy,</a:t>
            </a:r>
            <a:endParaRPr lang="en-US" sz="3000" dirty="0" smtClean="0">
              <a:latin typeface="Times New Roman"/>
              <a:cs typeface="Times New Roman"/>
            </a:endParaRPr>
          </a:p>
          <a:p>
            <a:pPr marL="640080" indent="-628015">
              <a:lnSpc>
                <a:spcPct val="100000"/>
              </a:lnSpc>
              <a:spcBef>
                <a:spcPts val="600"/>
              </a:spcBef>
              <a:buSzPct val="70000"/>
              <a:buFont typeface="Wingdings"/>
              <a:buChar char=""/>
              <a:tabLst>
                <a:tab pos="640080" algn="l"/>
                <a:tab pos="640715" algn="l"/>
              </a:tabLst>
            </a:pPr>
            <a:r>
              <a:rPr lang="en-US" sz="3000" spc="-15" dirty="0" smtClean="0">
                <a:latin typeface="Times New Roman"/>
                <a:cs typeface="Times New Roman"/>
              </a:rPr>
              <a:t>IR-spectroscopy,</a:t>
            </a:r>
            <a:endParaRPr lang="en-US" sz="3000" dirty="0" smtClean="0">
              <a:latin typeface="Times New Roman"/>
              <a:cs typeface="Times New Roman"/>
            </a:endParaRPr>
          </a:p>
          <a:p>
            <a:pPr marL="640080" indent="-628015">
              <a:lnSpc>
                <a:spcPct val="100000"/>
              </a:lnSpc>
              <a:spcBef>
                <a:spcPts val="600"/>
              </a:spcBef>
              <a:buSzPct val="70000"/>
              <a:buFont typeface="Wingdings"/>
              <a:buChar char=""/>
              <a:tabLst>
                <a:tab pos="640080" algn="l"/>
                <a:tab pos="640715" algn="l"/>
              </a:tabLst>
            </a:pPr>
            <a:r>
              <a:rPr lang="en-US" sz="3000" spc="-15" dirty="0" smtClean="0">
                <a:latin typeface="Times New Roman"/>
                <a:cs typeface="Times New Roman"/>
              </a:rPr>
              <a:t>NMR-spectroscopy,</a:t>
            </a:r>
            <a:endParaRPr lang="en-US" sz="3000" dirty="0" smtClean="0">
              <a:latin typeface="Times New Roman"/>
              <a:cs typeface="Times New Roman"/>
            </a:endParaRPr>
          </a:p>
          <a:p>
            <a:pPr marL="640080" indent="-628015">
              <a:lnSpc>
                <a:spcPct val="100000"/>
              </a:lnSpc>
              <a:spcBef>
                <a:spcPts val="605"/>
              </a:spcBef>
              <a:buSzPct val="70000"/>
              <a:buFont typeface="Wingdings"/>
              <a:buChar char=""/>
              <a:tabLst>
                <a:tab pos="640080" algn="l"/>
                <a:tab pos="640715" algn="l"/>
              </a:tabLst>
            </a:pPr>
            <a:r>
              <a:rPr lang="en-US" sz="3000" spc="-15" dirty="0" smtClean="0">
                <a:latin typeface="Times New Roman"/>
                <a:cs typeface="Times New Roman"/>
              </a:rPr>
              <a:t>GC-spectroscopy,</a:t>
            </a:r>
            <a:endParaRPr lang="en-US" sz="3000" dirty="0" smtClean="0">
              <a:latin typeface="Times New Roman"/>
              <a:cs typeface="Times New Roman"/>
            </a:endParaRPr>
          </a:p>
          <a:p>
            <a:pPr marL="640080" indent="-628015">
              <a:lnSpc>
                <a:spcPct val="100000"/>
              </a:lnSpc>
              <a:spcBef>
                <a:spcPts val="600"/>
              </a:spcBef>
              <a:buSzPct val="70000"/>
              <a:buFont typeface="Wingdings"/>
              <a:buChar char=""/>
              <a:tabLst>
                <a:tab pos="640080" algn="l"/>
                <a:tab pos="640715" algn="l"/>
              </a:tabLst>
            </a:pPr>
            <a:r>
              <a:rPr lang="en-US" sz="3000" spc="-5" dirty="0" smtClean="0">
                <a:latin typeface="Times New Roman"/>
                <a:cs typeface="Times New Roman"/>
              </a:rPr>
              <a:t>HPLC-analysis,</a:t>
            </a:r>
            <a:endParaRPr lang="en-US" sz="3000" dirty="0" smtClean="0">
              <a:latin typeface="Times New Roman"/>
              <a:cs typeface="Times New Roman"/>
            </a:endParaRPr>
          </a:p>
          <a:p>
            <a:pPr marL="640080" indent="-628015">
              <a:lnSpc>
                <a:spcPct val="100000"/>
              </a:lnSpc>
              <a:spcBef>
                <a:spcPts val="600"/>
              </a:spcBef>
              <a:buSzPct val="70000"/>
              <a:buFont typeface="Wingdings"/>
              <a:buChar char=""/>
              <a:tabLst>
                <a:tab pos="640080" algn="l"/>
                <a:tab pos="640715" algn="l"/>
              </a:tabLst>
            </a:pPr>
            <a:r>
              <a:rPr lang="en-US" sz="3000" spc="-15" dirty="0" smtClean="0">
                <a:latin typeface="Times New Roman"/>
                <a:cs typeface="Times New Roman"/>
              </a:rPr>
              <a:t>MASS-spectroscopy,</a:t>
            </a:r>
            <a:endParaRPr lang="en-US" sz="3000" dirty="0" smtClean="0">
              <a:latin typeface="Times New Roman"/>
              <a:cs typeface="Times New Roman"/>
            </a:endParaRPr>
          </a:p>
          <a:p>
            <a:pPr marL="640080" indent="-628015">
              <a:lnSpc>
                <a:spcPct val="100000"/>
              </a:lnSpc>
              <a:spcBef>
                <a:spcPts val="600"/>
              </a:spcBef>
              <a:buSzPct val="70000"/>
              <a:buFont typeface="Wingdings"/>
              <a:buChar char=""/>
              <a:tabLst>
                <a:tab pos="640080" algn="l"/>
                <a:tab pos="640715" algn="l"/>
              </a:tabLst>
            </a:pPr>
            <a:r>
              <a:rPr lang="en-US" sz="3000" dirty="0" smtClean="0">
                <a:latin typeface="Times New Roman"/>
                <a:cs typeface="Times New Roman"/>
              </a:rPr>
              <a:t>HPTLC</a:t>
            </a:r>
          </a:p>
        </p:txBody>
      </p:sp>
      <p:sp>
        <p:nvSpPr>
          <p:cNvPr id="38" name="object 38"/>
          <p:cNvSpPr txBox="1"/>
          <p:nvPr/>
        </p:nvSpPr>
        <p:spPr>
          <a:xfrm>
            <a:off x="8377173" y="6295958"/>
            <a:ext cx="256540" cy="222885"/>
          </a:xfrm>
          <a:prstGeom prst="rect">
            <a:avLst/>
          </a:prstGeom>
        </p:spPr>
        <p:txBody>
          <a:bodyPr vert="horz" wrap="square" lIns="0" tIns="0" rIns="0" bIns="0" rtlCol="0">
            <a:spAutoFit/>
          </a:bodyPr>
          <a:lstStyle/>
          <a:p>
            <a:pPr marL="38100">
              <a:lnSpc>
                <a:spcPts val="1630"/>
              </a:lnSpc>
            </a:pPr>
            <a:fld id="{81D60167-4931-47E6-BA6A-407CBD079E47}" type="slidenum">
              <a:rPr sz="1400" dirty="0">
                <a:latin typeface="Times New Roman"/>
                <a:cs typeface="Times New Roman"/>
              </a:rPr>
              <a:pPr marL="38100">
                <a:lnSpc>
                  <a:spcPts val="1630"/>
                </a:lnSpc>
              </a:pPr>
              <a:t>40</a:t>
            </a:fld>
            <a:endParaRPr sz="1400">
              <a:latin typeface="Times New Roman"/>
              <a:cs typeface="Times New Roman"/>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457200"/>
            <a:ext cx="8153400" cy="6436121"/>
          </a:xfrm>
          <a:prstGeom prst="rect">
            <a:avLst/>
          </a:prstGeom>
        </p:spPr>
        <p:txBody>
          <a:bodyPr vert="horz" wrap="square" lIns="0" tIns="12700" rIns="0" bIns="0" rtlCol="0">
            <a:spAutoFit/>
          </a:bodyPr>
          <a:lstStyle/>
          <a:p>
            <a:pPr marL="31750">
              <a:lnSpc>
                <a:spcPct val="100000"/>
              </a:lnSpc>
              <a:spcBef>
                <a:spcPts val="100"/>
              </a:spcBef>
            </a:pPr>
            <a:r>
              <a:rPr lang="en-US" sz="3000" spc="-5" dirty="0" smtClean="0">
                <a:latin typeface="Times New Roman"/>
                <a:cs typeface="Times New Roman"/>
              </a:rPr>
              <a:t>Classification</a:t>
            </a:r>
            <a:endParaRPr lang="en-US" sz="3000" dirty="0" smtClean="0">
              <a:latin typeface="Times New Roman"/>
              <a:cs typeface="Times New Roman"/>
            </a:endParaRPr>
          </a:p>
          <a:p>
            <a:pPr>
              <a:lnSpc>
                <a:spcPct val="100000"/>
              </a:lnSpc>
              <a:spcBef>
                <a:spcPts val="40"/>
              </a:spcBef>
            </a:pPr>
            <a:endParaRPr lang="en-US" sz="2850" dirty="0" smtClean="0">
              <a:latin typeface="Times New Roman"/>
              <a:cs typeface="Times New Roman"/>
            </a:endParaRPr>
          </a:p>
          <a:p>
            <a:pPr marL="355600" indent="-342900">
              <a:lnSpc>
                <a:spcPct val="100000"/>
              </a:lnSpc>
              <a:buAutoNum type="arabicParenR"/>
              <a:tabLst>
                <a:tab pos="355600" algn="l"/>
                <a:tab pos="1775460" algn="l"/>
                <a:tab pos="3208020" algn="l"/>
              </a:tabLst>
            </a:pPr>
            <a:r>
              <a:rPr lang="en-US" sz="3000" dirty="0" smtClean="0">
                <a:latin typeface="Times New Roman"/>
                <a:cs typeface="Times New Roman"/>
              </a:rPr>
              <a:t>Alcohol	</a:t>
            </a:r>
            <a:r>
              <a:rPr lang="en-US" sz="3000" spc="-5" dirty="0" smtClean="0">
                <a:latin typeface="Times New Roman"/>
                <a:cs typeface="Times New Roman"/>
              </a:rPr>
              <a:t>volatile	</a:t>
            </a:r>
            <a:r>
              <a:rPr lang="en-US" sz="3000" dirty="0" smtClean="0">
                <a:latin typeface="Times New Roman"/>
                <a:cs typeface="Times New Roman"/>
              </a:rPr>
              <a:t>oil</a:t>
            </a:r>
          </a:p>
          <a:p>
            <a:pPr marL="698500">
              <a:lnSpc>
                <a:spcPct val="100000"/>
              </a:lnSpc>
              <a:spcBef>
                <a:spcPts val="1800"/>
              </a:spcBef>
              <a:tabLst>
                <a:tab pos="2837180" algn="l"/>
              </a:tabLst>
            </a:pPr>
            <a:r>
              <a:rPr lang="en-US" sz="3000" spc="-5" dirty="0" smtClean="0">
                <a:latin typeface="Times New Roman"/>
                <a:cs typeface="Times New Roman"/>
              </a:rPr>
              <a:t>Peppermint,	cardamom,</a:t>
            </a:r>
            <a:r>
              <a:rPr lang="en-US" sz="3000" spc="25" dirty="0" smtClean="0">
                <a:latin typeface="Times New Roman"/>
                <a:cs typeface="Times New Roman"/>
              </a:rPr>
              <a:t> </a:t>
            </a:r>
            <a:r>
              <a:rPr lang="en-US" sz="3000" spc="-5" dirty="0" smtClean="0">
                <a:latin typeface="Times New Roman"/>
                <a:cs typeface="Times New Roman"/>
              </a:rPr>
              <a:t>coriander</a:t>
            </a:r>
            <a:endParaRPr lang="en-US" sz="3000" dirty="0" smtClean="0">
              <a:latin typeface="Times New Roman"/>
              <a:cs typeface="Times New Roman"/>
            </a:endParaRPr>
          </a:p>
          <a:p>
            <a:pPr marL="576580" indent="-487680">
              <a:lnSpc>
                <a:spcPct val="100000"/>
              </a:lnSpc>
              <a:spcBef>
                <a:spcPts val="600"/>
              </a:spcBef>
              <a:buAutoNum type="arabicParenR" startAt="2"/>
              <a:tabLst>
                <a:tab pos="575945" algn="l"/>
                <a:tab pos="576580" algn="l"/>
                <a:tab pos="2343150" algn="l"/>
              </a:tabLst>
            </a:pPr>
            <a:r>
              <a:rPr lang="en-US" sz="3000" dirty="0" err="1" smtClean="0">
                <a:latin typeface="Times New Roman"/>
                <a:cs typeface="Times New Roman"/>
              </a:rPr>
              <a:t>Aldehyde</a:t>
            </a:r>
            <a:r>
              <a:rPr lang="en-US" sz="3000" dirty="0" smtClean="0">
                <a:latin typeface="Times New Roman"/>
                <a:cs typeface="Times New Roman"/>
              </a:rPr>
              <a:t>	</a:t>
            </a:r>
            <a:r>
              <a:rPr lang="en-US" sz="3000" spc="-5" dirty="0" smtClean="0">
                <a:latin typeface="Times New Roman"/>
                <a:cs typeface="Times New Roman"/>
              </a:rPr>
              <a:t>volatile</a:t>
            </a:r>
            <a:r>
              <a:rPr lang="en-US" sz="3000" spc="40" dirty="0" smtClean="0">
                <a:latin typeface="Times New Roman"/>
                <a:cs typeface="Times New Roman"/>
              </a:rPr>
              <a:t> </a:t>
            </a:r>
            <a:r>
              <a:rPr lang="en-US" sz="3000" dirty="0" smtClean="0">
                <a:latin typeface="Times New Roman"/>
                <a:cs typeface="Times New Roman"/>
              </a:rPr>
              <a:t>oil</a:t>
            </a:r>
          </a:p>
          <a:p>
            <a:pPr marL="774700">
              <a:lnSpc>
                <a:spcPct val="100000"/>
              </a:lnSpc>
              <a:spcBef>
                <a:spcPts val="1800"/>
              </a:spcBef>
              <a:tabLst>
                <a:tab pos="3518535" algn="l"/>
              </a:tabLst>
            </a:pPr>
            <a:r>
              <a:rPr lang="en-US" sz="3000" dirty="0" smtClean="0">
                <a:latin typeface="Times New Roman"/>
                <a:cs typeface="Times New Roman"/>
              </a:rPr>
              <a:t>Lemon</a:t>
            </a:r>
            <a:r>
              <a:rPr lang="en-US" sz="3000" spc="10" dirty="0" smtClean="0">
                <a:latin typeface="Times New Roman"/>
                <a:cs typeface="Times New Roman"/>
              </a:rPr>
              <a:t> </a:t>
            </a:r>
            <a:r>
              <a:rPr lang="en-US" sz="3000" spc="-5" dirty="0" smtClean="0">
                <a:latin typeface="Times New Roman"/>
                <a:cs typeface="Times New Roman"/>
              </a:rPr>
              <a:t>grass</a:t>
            </a:r>
            <a:r>
              <a:rPr lang="en-US" sz="3000" spc="10" dirty="0" smtClean="0">
                <a:latin typeface="Times New Roman"/>
                <a:cs typeface="Times New Roman"/>
              </a:rPr>
              <a:t> </a:t>
            </a:r>
            <a:r>
              <a:rPr lang="en-US" sz="3000" spc="-5" dirty="0" smtClean="0">
                <a:latin typeface="Times New Roman"/>
                <a:cs typeface="Times New Roman"/>
              </a:rPr>
              <a:t>oil,	lemon peel, </a:t>
            </a:r>
            <a:r>
              <a:rPr lang="en-US" sz="3000" dirty="0" smtClean="0">
                <a:latin typeface="Times New Roman"/>
                <a:cs typeface="Times New Roman"/>
              </a:rPr>
              <a:t>orange</a:t>
            </a:r>
            <a:r>
              <a:rPr lang="en-US" sz="3000" spc="-20" dirty="0" smtClean="0">
                <a:latin typeface="Times New Roman"/>
                <a:cs typeface="Times New Roman"/>
              </a:rPr>
              <a:t> </a:t>
            </a:r>
            <a:r>
              <a:rPr lang="en-US" sz="3000" dirty="0" smtClean="0">
                <a:latin typeface="Times New Roman"/>
                <a:cs typeface="Times New Roman"/>
              </a:rPr>
              <a:t>peel</a:t>
            </a:r>
          </a:p>
          <a:p>
            <a:pPr marL="535940" indent="-508634">
              <a:lnSpc>
                <a:spcPct val="100000"/>
              </a:lnSpc>
              <a:spcBef>
                <a:spcPts val="2690"/>
              </a:spcBef>
              <a:buAutoNum type="arabicParenR" startAt="3"/>
              <a:tabLst>
                <a:tab pos="535940" algn="l"/>
                <a:tab pos="536575" algn="l"/>
              </a:tabLst>
            </a:pPr>
            <a:r>
              <a:rPr lang="en-US" sz="3000" spc="-5" dirty="0" smtClean="0">
                <a:latin typeface="Times New Roman"/>
                <a:cs typeface="Times New Roman"/>
              </a:rPr>
              <a:t>Ester volatile</a:t>
            </a:r>
            <a:r>
              <a:rPr lang="en-US" sz="3000" spc="60" dirty="0" smtClean="0">
                <a:latin typeface="Times New Roman"/>
                <a:cs typeface="Times New Roman"/>
              </a:rPr>
              <a:t> </a:t>
            </a:r>
            <a:r>
              <a:rPr lang="en-US" sz="3000" dirty="0" smtClean="0">
                <a:latin typeface="Times New Roman"/>
                <a:cs typeface="Times New Roman"/>
              </a:rPr>
              <a:t>oil</a:t>
            </a:r>
          </a:p>
          <a:p>
            <a:pPr marL="790575">
              <a:lnSpc>
                <a:spcPct val="100000"/>
              </a:lnSpc>
              <a:spcBef>
                <a:spcPts val="1800"/>
              </a:spcBef>
              <a:tabLst>
                <a:tab pos="2781935" algn="l"/>
                <a:tab pos="4462145" algn="l"/>
              </a:tabLst>
            </a:pPr>
            <a:r>
              <a:rPr lang="en-US" sz="3000" spc="-5" dirty="0" smtClean="0">
                <a:latin typeface="Times New Roman"/>
                <a:cs typeface="Times New Roman"/>
              </a:rPr>
              <a:t>Gaultheria,	</a:t>
            </a:r>
            <a:r>
              <a:rPr lang="en-US" sz="3000" spc="-15" dirty="0" smtClean="0">
                <a:latin typeface="Times New Roman"/>
                <a:cs typeface="Times New Roman"/>
              </a:rPr>
              <a:t>lavender,	</a:t>
            </a:r>
            <a:r>
              <a:rPr lang="en-US" sz="3000" spc="-5" dirty="0" smtClean="0">
                <a:latin typeface="Times New Roman"/>
                <a:cs typeface="Times New Roman"/>
              </a:rPr>
              <a:t>mustard</a:t>
            </a:r>
            <a:endParaRPr lang="en-US" sz="3000" dirty="0" smtClean="0">
              <a:latin typeface="Times New Roman"/>
              <a:cs typeface="Times New Roman"/>
            </a:endParaRPr>
          </a:p>
          <a:p>
            <a:pPr marL="726440" marR="2165985" indent="-726440">
              <a:lnSpc>
                <a:spcPct val="118500"/>
              </a:lnSpc>
              <a:spcBef>
                <a:spcPts val="535"/>
              </a:spcBef>
              <a:buAutoNum type="arabicParenR" startAt="4"/>
              <a:tabLst>
                <a:tab pos="726440" algn="l"/>
                <a:tab pos="727075" algn="l"/>
                <a:tab pos="2929255" algn="l"/>
                <a:tab pos="3041650" algn="l"/>
                <a:tab pos="4264660" algn="l"/>
              </a:tabLst>
            </a:pPr>
            <a:r>
              <a:rPr lang="en-US" sz="3000" dirty="0" smtClean="0">
                <a:latin typeface="Times New Roman"/>
                <a:cs typeface="Times New Roman"/>
              </a:rPr>
              <a:t>Hydrocarbon	</a:t>
            </a:r>
            <a:r>
              <a:rPr lang="en-US" sz="3000" spc="-5" dirty="0" smtClean="0">
                <a:latin typeface="Times New Roman"/>
                <a:cs typeface="Times New Roman"/>
              </a:rPr>
              <a:t>volatile	oil  </a:t>
            </a:r>
            <a:r>
              <a:rPr lang="en-US" sz="3000" spc="-15" dirty="0" smtClean="0">
                <a:latin typeface="Times New Roman"/>
                <a:cs typeface="Times New Roman"/>
              </a:rPr>
              <a:t>Turpentine,		</a:t>
            </a:r>
            <a:r>
              <a:rPr lang="en-US" sz="3000" dirty="0" smtClean="0">
                <a:latin typeface="Times New Roman"/>
                <a:cs typeface="Times New Roman"/>
              </a:rPr>
              <a:t>black</a:t>
            </a:r>
            <a:r>
              <a:rPr lang="en-US" sz="3000" spc="-85" dirty="0" smtClean="0">
                <a:latin typeface="Times New Roman"/>
                <a:cs typeface="Times New Roman"/>
              </a:rPr>
              <a:t> </a:t>
            </a:r>
            <a:r>
              <a:rPr lang="en-US" sz="3000" dirty="0" err="1" smtClean="0">
                <a:latin typeface="Times New Roman"/>
                <a:cs typeface="Times New Roman"/>
              </a:rPr>
              <a:t>papper</a:t>
            </a:r>
            <a:endParaRPr lang="en-US" sz="3000" dirty="0" smtClean="0">
              <a:latin typeface="Times New Roman"/>
              <a:cs typeface="Times New Roman"/>
            </a:endParaRPr>
          </a:p>
          <a:p>
            <a:pPr marL="31750">
              <a:lnSpc>
                <a:spcPct val="100000"/>
              </a:lnSpc>
              <a:spcBef>
                <a:spcPts val="100"/>
              </a:spcBef>
            </a:pPr>
            <a:endParaRPr sz="3000">
              <a:latin typeface="Times New Roman"/>
              <a:cs typeface="Times New Roman"/>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457200"/>
            <a:ext cx="8305800" cy="5919569"/>
          </a:xfrm>
          <a:prstGeom prst="rect">
            <a:avLst/>
          </a:prstGeom>
        </p:spPr>
        <p:txBody>
          <a:bodyPr vert="horz" wrap="square" lIns="0" tIns="234315" rIns="0" bIns="0" rtlCol="0">
            <a:spAutoFit/>
          </a:bodyPr>
          <a:lstStyle/>
          <a:p>
            <a:pPr marL="454659" indent="-442595">
              <a:lnSpc>
                <a:spcPct val="100000"/>
              </a:lnSpc>
              <a:spcBef>
                <a:spcPts val="1845"/>
              </a:spcBef>
              <a:buAutoNum type="arabicParenR" startAt="5"/>
              <a:tabLst>
                <a:tab pos="455295" algn="l"/>
                <a:tab pos="2985770" algn="l"/>
              </a:tabLst>
            </a:pPr>
            <a:r>
              <a:rPr lang="en-US" sz="2800" spc="-5" dirty="0" err="1" smtClean="0">
                <a:latin typeface="Times New Roman" pitchFamily="18" charset="0"/>
                <a:cs typeface="Times New Roman" pitchFamily="18" charset="0"/>
              </a:rPr>
              <a:t>Ketone</a:t>
            </a:r>
            <a:r>
              <a:rPr lang="en-US" sz="2800" spc="1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volatile </a:t>
            </a:r>
            <a:r>
              <a:rPr lang="en-US" sz="2800" spc="-5" dirty="0" smtClean="0">
                <a:latin typeface="Times New Roman" pitchFamily="18" charset="0"/>
                <a:cs typeface="Times New Roman" pitchFamily="18" charset="0"/>
              </a:rPr>
              <a:t>oil</a:t>
            </a:r>
            <a:r>
              <a:rPr lang="en-US" sz="2800" spc="-5" dirty="0">
                <a:latin typeface="Times New Roman" pitchFamily="18" charset="0"/>
                <a:cs typeface="Times New Roman" pitchFamily="18" charset="0"/>
              </a:rPr>
              <a:t> </a:t>
            </a:r>
            <a:r>
              <a:rPr lang="en-US" sz="2800" spc="-5" dirty="0" smtClean="0">
                <a:latin typeface="Times New Roman" pitchFamily="18" charset="0"/>
                <a:cs typeface="Times New Roman" pitchFamily="18" charset="0"/>
              </a:rPr>
              <a:t> : </a:t>
            </a:r>
            <a:r>
              <a:rPr lang="en-US" sz="2800" spc="-30" dirty="0" smtClean="0">
                <a:latin typeface="Times New Roman" pitchFamily="18" charset="0"/>
                <a:cs typeface="Times New Roman" pitchFamily="18" charset="0"/>
              </a:rPr>
              <a:t>Caraway, </a:t>
            </a:r>
            <a:r>
              <a:rPr lang="en-US" sz="2800" dirty="0" smtClean="0">
                <a:latin typeface="Times New Roman" pitchFamily="18" charset="0"/>
                <a:cs typeface="Times New Roman" pitchFamily="18" charset="0"/>
              </a:rPr>
              <a:t>spearmint,</a:t>
            </a:r>
            <a:r>
              <a:rPr lang="en-US" sz="2800" spc="3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camphor</a:t>
            </a:r>
          </a:p>
          <a:p>
            <a:pPr marL="428625" marR="708025" indent="-428625">
              <a:lnSpc>
                <a:spcPct val="142900"/>
              </a:lnSpc>
              <a:spcBef>
                <a:spcPts val="1885"/>
              </a:spcBef>
              <a:buAutoNum type="arabicParenR" startAt="6"/>
              <a:tabLst>
                <a:tab pos="428625" algn="l"/>
                <a:tab pos="1555115" algn="l"/>
                <a:tab pos="2860675" algn="l"/>
                <a:tab pos="3390265" algn="l"/>
              </a:tabLst>
            </a:pPr>
            <a:r>
              <a:rPr lang="en-US" sz="2800" spc="-5" dirty="0" smtClean="0">
                <a:latin typeface="Times New Roman" pitchFamily="18" charset="0"/>
                <a:cs typeface="Times New Roman" pitchFamily="18" charset="0"/>
              </a:rPr>
              <a:t>Oxide volatile</a:t>
            </a:r>
            <a:r>
              <a:rPr lang="en-US" sz="2800" spc="-5"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oil :</a:t>
            </a:r>
          </a:p>
          <a:p>
            <a:pPr marL="428625" marR="708025" indent="-428625">
              <a:lnSpc>
                <a:spcPct val="142900"/>
              </a:lnSpc>
              <a:spcBef>
                <a:spcPts val="1885"/>
              </a:spcBef>
              <a:tabLst>
                <a:tab pos="428625" algn="l"/>
                <a:tab pos="1555115" algn="l"/>
                <a:tab pos="2860675" algn="l"/>
                <a:tab pos="3390265" algn="l"/>
              </a:tabLst>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spc="-5" dirty="0" err="1" smtClean="0">
                <a:latin typeface="Times New Roman" pitchFamily="18" charset="0"/>
                <a:cs typeface="Times New Roman" pitchFamily="18" charset="0"/>
              </a:rPr>
              <a:t>Che</a:t>
            </a:r>
            <a:r>
              <a:rPr lang="en-US" sz="2800" spc="5" dirty="0" err="1" smtClean="0">
                <a:latin typeface="Times New Roman" pitchFamily="18" charset="0"/>
                <a:cs typeface="Times New Roman" pitchFamily="18" charset="0"/>
              </a:rPr>
              <a:t>n</a:t>
            </a:r>
            <a:r>
              <a:rPr lang="en-US" sz="2800" spc="-5" dirty="0" err="1" smtClean="0">
                <a:latin typeface="Times New Roman" pitchFamily="18" charset="0"/>
                <a:cs typeface="Times New Roman" pitchFamily="18" charset="0"/>
              </a:rPr>
              <a:t>o</a:t>
            </a:r>
            <a:r>
              <a:rPr lang="en-US" sz="2800" dirty="0" err="1" smtClean="0">
                <a:latin typeface="Times New Roman" pitchFamily="18" charset="0"/>
                <a:cs typeface="Times New Roman" pitchFamily="18" charset="0"/>
              </a:rPr>
              <a:t>p</a:t>
            </a:r>
            <a:r>
              <a:rPr lang="en-US" sz="2800" spc="-5" dirty="0" err="1" smtClean="0">
                <a:latin typeface="Times New Roman" pitchFamily="18" charset="0"/>
                <a:cs typeface="Times New Roman" pitchFamily="18" charset="0"/>
              </a:rPr>
              <a:t>o</a:t>
            </a:r>
            <a:r>
              <a:rPr lang="en-US" sz="2800" dirty="0" err="1" smtClean="0">
                <a:latin typeface="Times New Roman" pitchFamily="18" charset="0"/>
                <a:cs typeface="Times New Roman" pitchFamily="18" charset="0"/>
              </a:rPr>
              <a:t>d</a:t>
            </a:r>
            <a:r>
              <a:rPr lang="en-US" sz="2800" spc="-5" dirty="0" err="1" smtClean="0">
                <a:latin typeface="Times New Roman" pitchFamily="18" charset="0"/>
                <a:cs typeface="Times New Roman" pitchFamily="18" charset="0"/>
              </a:rPr>
              <a:t>i</a:t>
            </a:r>
            <a:r>
              <a:rPr lang="en-US" sz="2800" dirty="0" err="1" smtClean="0">
                <a:latin typeface="Times New Roman" pitchFamily="18" charset="0"/>
                <a:cs typeface="Times New Roman" pitchFamily="18" charset="0"/>
              </a:rPr>
              <a:t>u</a:t>
            </a:r>
            <a:r>
              <a:rPr lang="en-US" sz="2800" spc="-5" dirty="0" err="1" smtClean="0">
                <a:latin typeface="Times New Roman" pitchFamily="18" charset="0"/>
                <a:cs typeface="Times New Roman" pitchFamily="18" charset="0"/>
              </a:rPr>
              <a:t>m</a:t>
            </a:r>
            <a:r>
              <a:rPr lang="en-US" sz="2800" spc="5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spc="-5" dirty="0" err="1" smtClean="0">
                <a:latin typeface="Times New Roman" pitchFamily="18" charset="0"/>
                <a:cs typeface="Times New Roman" pitchFamily="18" charset="0"/>
              </a:rPr>
              <a:t>Ant</a:t>
            </a:r>
            <a:r>
              <a:rPr lang="en-US" sz="2800" dirty="0" err="1" smtClean="0">
                <a:latin typeface="Times New Roman" pitchFamily="18" charset="0"/>
                <a:cs typeface="Times New Roman" pitchFamily="18" charset="0"/>
              </a:rPr>
              <a:t>h</a:t>
            </a:r>
            <a:r>
              <a:rPr lang="en-US" sz="2800" spc="-5" dirty="0" err="1" smtClean="0">
                <a:latin typeface="Times New Roman" pitchFamily="18" charset="0"/>
                <a:cs typeface="Times New Roman" pitchFamily="18" charset="0"/>
              </a:rPr>
              <a:t>e</a:t>
            </a:r>
            <a:r>
              <a:rPr lang="en-US" sz="2800" dirty="0" err="1" smtClean="0">
                <a:latin typeface="Times New Roman" pitchFamily="18" charset="0"/>
                <a:cs typeface="Times New Roman" pitchFamily="18" charset="0"/>
              </a:rPr>
              <a:t>l</a:t>
            </a:r>
            <a:r>
              <a:rPr lang="en-US" sz="2800" spc="-5" dirty="0" err="1" smtClean="0">
                <a:latin typeface="Times New Roman" pitchFamily="18" charset="0"/>
                <a:cs typeface="Times New Roman" pitchFamily="18" charset="0"/>
              </a:rPr>
              <a:t>min</a:t>
            </a:r>
            <a:r>
              <a:rPr lang="en-US" sz="2800" dirty="0" err="1" smtClean="0">
                <a:latin typeface="Times New Roman" pitchFamily="18" charset="0"/>
                <a:cs typeface="Times New Roman" pitchFamily="18" charset="0"/>
              </a:rPr>
              <a:t>t</a:t>
            </a:r>
            <a:r>
              <a:rPr lang="en-US" sz="2800" spc="-5" dirty="0" err="1" smtClean="0">
                <a:latin typeface="Times New Roman" pitchFamily="18" charset="0"/>
                <a:cs typeface="Times New Roman" pitchFamily="18" charset="0"/>
              </a:rPr>
              <a:t>ic</a:t>
            </a:r>
            <a:endParaRPr lang="en-US" sz="2800" spc="-5" dirty="0">
              <a:latin typeface="Times New Roman" pitchFamily="18" charset="0"/>
              <a:cs typeface="Times New Roman" pitchFamily="18" charset="0"/>
            </a:endParaRPr>
          </a:p>
          <a:p>
            <a:pPr marL="428625" marR="708025" indent="-428625">
              <a:lnSpc>
                <a:spcPct val="142900"/>
              </a:lnSpc>
              <a:spcBef>
                <a:spcPts val="1885"/>
              </a:spcBef>
              <a:tabLst>
                <a:tab pos="428625" algn="l"/>
                <a:tab pos="1555115" algn="l"/>
                <a:tab pos="2860675" algn="l"/>
                <a:tab pos="3390265" algn="l"/>
              </a:tabLst>
            </a:pPr>
            <a:r>
              <a:rPr lang="en-US" sz="2800" spc="-5" dirty="0" smtClean="0">
                <a:latin typeface="Times New Roman" pitchFamily="18" charset="0"/>
                <a:cs typeface="Times New Roman" pitchFamily="18" charset="0"/>
              </a:rPr>
              <a:t>      Eucalyptus	-	counter</a:t>
            </a:r>
            <a:r>
              <a:rPr lang="en-US" sz="2800" spc="-1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irritant</a:t>
            </a:r>
          </a:p>
          <a:p>
            <a:pPr marL="504190" indent="-415925">
              <a:lnSpc>
                <a:spcPct val="100000"/>
              </a:lnSpc>
              <a:spcBef>
                <a:spcPts val="1680"/>
              </a:spcBef>
              <a:buAutoNum type="arabicParenR" startAt="7"/>
              <a:tabLst>
                <a:tab pos="504825" algn="l"/>
                <a:tab pos="2066925" algn="l"/>
                <a:tab pos="3055620" algn="l"/>
              </a:tabLst>
            </a:pPr>
            <a:r>
              <a:rPr lang="en-US" sz="2800" spc="-5" dirty="0" err="1" smtClean="0">
                <a:latin typeface="Times New Roman" pitchFamily="18" charset="0"/>
                <a:cs typeface="Times New Roman" pitchFamily="18" charset="0"/>
              </a:rPr>
              <a:t>Phenolic</a:t>
            </a:r>
            <a:r>
              <a:rPr lang="en-US" sz="2800" spc="-5"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ester</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volatile</a:t>
            </a:r>
            <a:r>
              <a:rPr lang="en-US" sz="2800" spc="-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oil</a:t>
            </a:r>
          </a:p>
          <a:p>
            <a:pPr marL="927100" marR="5080">
              <a:lnSpc>
                <a:spcPct val="100000"/>
              </a:lnSpc>
              <a:spcBef>
                <a:spcPts val="2645"/>
              </a:spcBef>
              <a:tabLst>
                <a:tab pos="2214880" algn="l"/>
                <a:tab pos="2530475" algn="l"/>
                <a:tab pos="2590165" algn="l"/>
              </a:tabLst>
            </a:pPr>
            <a:r>
              <a:rPr lang="en-US" sz="2800" spc="-5" dirty="0" smtClean="0">
                <a:latin typeface="Times New Roman" pitchFamily="18" charset="0"/>
                <a:cs typeface="Times New Roman" pitchFamily="18" charset="0"/>
              </a:rPr>
              <a:t>Fennel	-	stimulant, </a:t>
            </a:r>
            <a:r>
              <a:rPr lang="en-US" sz="2800" dirty="0" smtClean="0">
                <a:latin typeface="Times New Roman" pitchFamily="18" charset="0"/>
                <a:cs typeface="Times New Roman" pitchFamily="18" charset="0"/>
              </a:rPr>
              <a:t>carminative </a:t>
            </a:r>
          </a:p>
          <a:p>
            <a:pPr marL="927100" marR="5080">
              <a:lnSpc>
                <a:spcPct val="100000"/>
              </a:lnSpc>
              <a:spcBef>
                <a:spcPts val="2645"/>
              </a:spcBef>
              <a:tabLst>
                <a:tab pos="2214880" algn="l"/>
                <a:tab pos="2530475" algn="l"/>
                <a:tab pos="2590165" algn="l"/>
              </a:tabLst>
            </a:pPr>
            <a:r>
              <a:rPr lang="en-US" sz="2800" spc="-5" dirty="0" smtClean="0">
                <a:latin typeface="Times New Roman" pitchFamily="18" charset="0"/>
                <a:cs typeface="Times New Roman" pitchFamily="18" charset="0"/>
              </a:rPr>
              <a:t>Nutmeg</a:t>
            </a:r>
            <a:r>
              <a:rPr lang="en-US" sz="2800" spc="4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		stimulant,</a:t>
            </a:r>
            <a:r>
              <a:rPr lang="en-US" sz="2800" spc="-1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carminative</a:t>
            </a:r>
            <a:endParaRPr lang="en-US" sz="2800" dirty="0" smtClean="0">
              <a:latin typeface="Times New Roman" pitchFamily="18" charset="0"/>
              <a:cs typeface="Times New Roman" pitchFamily="18" charset="0"/>
            </a:endParaRPr>
          </a:p>
          <a:p>
            <a:pPr marL="504190" indent="-415925">
              <a:lnSpc>
                <a:spcPct val="100000"/>
              </a:lnSpc>
              <a:spcBef>
                <a:spcPts val="480"/>
              </a:spcBef>
              <a:buAutoNum type="arabicParenR" startAt="8"/>
              <a:tabLst>
                <a:tab pos="504825" algn="l"/>
                <a:tab pos="3016885" algn="l"/>
              </a:tabLst>
            </a:pPr>
            <a:r>
              <a:rPr lang="en-US" sz="2800" spc="-5" dirty="0" smtClean="0">
                <a:latin typeface="Times New Roman" pitchFamily="18" charset="0"/>
                <a:cs typeface="Times New Roman" pitchFamily="18" charset="0"/>
              </a:rPr>
              <a:t>Phenol</a:t>
            </a:r>
            <a:r>
              <a:rPr lang="en-US" sz="2800" spc="15"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volatile </a:t>
            </a:r>
            <a:r>
              <a:rPr lang="en-US" sz="2800" spc="-5" dirty="0" smtClean="0">
                <a:latin typeface="Times New Roman" pitchFamily="18" charset="0"/>
                <a:cs typeface="Times New Roman" pitchFamily="18" charset="0"/>
              </a:rPr>
              <a:t>oil</a:t>
            </a:r>
            <a:r>
              <a:rPr lang="en-US" sz="2800" spc="-5" dirty="0">
                <a:latin typeface="Times New Roman" pitchFamily="18" charset="0"/>
                <a:cs typeface="Times New Roman" pitchFamily="18" charset="0"/>
              </a:rPr>
              <a:t> </a:t>
            </a:r>
            <a:r>
              <a:rPr lang="en-US" sz="2800" spc="-5" dirty="0" smtClean="0">
                <a:latin typeface="Times New Roman" pitchFamily="18" charset="0"/>
                <a:cs typeface="Times New Roman" pitchFamily="18" charset="0"/>
              </a:rPr>
              <a:t>: Clove</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153400" cy="5262979"/>
          </a:xfrm>
          <a:prstGeom prst="rect">
            <a:avLst/>
          </a:prstGeom>
        </p:spPr>
        <p:txBody>
          <a:bodyPr wrap="square">
            <a:spAutoFit/>
          </a:bodyPr>
          <a:lstStyle/>
          <a:p>
            <a:pPr algn="just">
              <a:lnSpc>
                <a:spcPct val="150000"/>
              </a:lnSpc>
            </a:pPr>
            <a:r>
              <a:rPr lang="en-US" sz="2800" b="1" dirty="0" err="1" smtClean="0">
                <a:latin typeface="Times New Roman" pitchFamily="18" charset="0"/>
                <a:cs typeface="Times New Roman" pitchFamily="18" charset="0"/>
              </a:rPr>
              <a:t>Flavonoids</a:t>
            </a:r>
            <a:endParaRPr lang="en-US" sz="2800" dirty="0" smtClean="0">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Group of </a:t>
            </a:r>
            <a:r>
              <a:rPr lang="en-US" sz="2800" dirty="0" err="1" smtClean="0">
                <a:latin typeface="Times New Roman" pitchFamily="18" charset="0"/>
                <a:cs typeface="Times New Roman" pitchFamily="18" charset="0"/>
              </a:rPr>
              <a:t>polyphenolic</a:t>
            </a:r>
            <a:r>
              <a:rPr lang="en-US" sz="2800" dirty="0" smtClean="0">
                <a:latin typeface="Times New Roman" pitchFamily="18" charset="0"/>
                <a:cs typeface="Times New Roman" pitchFamily="18" charset="0"/>
              </a:rPr>
              <a:t> compounds which are found in fruits, flowers, seeds &amp; vegetable. They are more common in higher plants being abundant in families, </a:t>
            </a:r>
            <a:r>
              <a:rPr lang="en-US" sz="2800" dirty="0" err="1" smtClean="0">
                <a:latin typeface="Times New Roman" pitchFamily="18" charset="0"/>
                <a:cs typeface="Times New Roman" pitchFamily="18" charset="0"/>
              </a:rPr>
              <a:t>Polygonaceae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Rutaceae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Leguminosae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Umbelliferae</a:t>
            </a:r>
            <a:r>
              <a:rPr lang="en-US" sz="2800" dirty="0" smtClean="0">
                <a:latin typeface="Times New Roman" pitchFamily="18" charset="0"/>
                <a:cs typeface="Times New Roman" pitchFamily="18" charset="0"/>
              </a:rPr>
              <a:t> &amp; </a:t>
            </a:r>
            <a:r>
              <a:rPr lang="en-US" sz="2800" dirty="0" err="1" smtClean="0">
                <a:latin typeface="Times New Roman" pitchFamily="18" charset="0"/>
                <a:cs typeface="Times New Roman" pitchFamily="18" charset="0"/>
              </a:rPr>
              <a:t>Compositae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Flavonoids</a:t>
            </a:r>
            <a:r>
              <a:rPr lang="en-US" sz="2800" dirty="0" smtClean="0">
                <a:latin typeface="Times New Roman" pitchFamily="18" charset="0"/>
                <a:cs typeface="Times New Roman" pitchFamily="18" charset="0"/>
              </a:rPr>
              <a:t> (named from the Latin word </a:t>
            </a:r>
            <a:r>
              <a:rPr lang="en-US" sz="2800" dirty="0" err="1" smtClean="0">
                <a:latin typeface="Times New Roman" pitchFamily="18" charset="0"/>
                <a:cs typeface="Times New Roman" pitchFamily="18" charset="0"/>
              </a:rPr>
              <a:t>flavus</a:t>
            </a:r>
            <a:r>
              <a:rPr lang="en-US" sz="2800" dirty="0" smtClean="0">
                <a:latin typeface="Times New Roman" pitchFamily="18" charset="0"/>
                <a:cs typeface="Times New Roman" pitchFamily="18" charset="0"/>
              </a:rPr>
              <a:t> meaning yellow, their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in nature) are a class of plant secondary metabolites.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610600" cy="6432530"/>
          </a:xfrm>
          <a:prstGeom prst="rect">
            <a:avLst/>
          </a:prstGeom>
        </p:spPr>
        <p:txBody>
          <a:bodyPr wrap="square">
            <a:spAutoFit/>
          </a:bodyPr>
          <a:lstStyle/>
          <a:p>
            <a:r>
              <a:rPr lang="en-US" sz="2800" b="1" dirty="0" smtClean="0">
                <a:latin typeface="Times New Roman" pitchFamily="18" charset="0"/>
                <a:cs typeface="Times New Roman" pitchFamily="18" charset="0"/>
              </a:rPr>
              <a:t>Classification: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They are classified according to chemical structure into: </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 Flavones:</a:t>
            </a:r>
            <a:r>
              <a:rPr lang="en-US" sz="2400" dirty="0" smtClean="0">
                <a:latin typeface="Times New Roman" pitchFamily="18" charset="0"/>
                <a:cs typeface="Times New Roman" pitchFamily="18" charset="0"/>
              </a:rPr>
              <a:t> 2-phenylchromen-4-one </a:t>
            </a:r>
          </a:p>
          <a:p>
            <a:r>
              <a:rPr lang="en-US" sz="2400" dirty="0" smtClean="0">
                <a:latin typeface="Times New Roman" pitchFamily="18" charset="0"/>
                <a:cs typeface="Times New Roman" pitchFamily="18" charset="0"/>
              </a:rPr>
              <a:t>examples:    1- </a:t>
            </a:r>
            <a:r>
              <a:rPr lang="en-US" sz="2400" dirty="0" err="1" smtClean="0">
                <a:latin typeface="Times New Roman" pitchFamily="18" charset="0"/>
                <a:cs typeface="Times New Roman" pitchFamily="18" charset="0"/>
              </a:rPr>
              <a:t>Apigenin</a:t>
            </a: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Luteolin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Tangeritin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Diosmetin</a:t>
            </a:r>
            <a:endParaRPr lang="en-US" sz="2400"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2-Flavonol: </a:t>
            </a:r>
            <a:r>
              <a:rPr lang="en-US" sz="2400" dirty="0" smtClean="0">
                <a:latin typeface="Times New Roman" pitchFamily="18" charset="0"/>
                <a:cs typeface="Times New Roman" pitchFamily="18" charset="0"/>
              </a:rPr>
              <a:t>3-hydroxy-2-phenylchromen-4-one. </a:t>
            </a:r>
          </a:p>
          <a:p>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xamples: 1- </a:t>
            </a:r>
            <a:r>
              <a:rPr lang="en-US" sz="2400" dirty="0" err="1" smtClean="0">
                <a:latin typeface="Times New Roman" pitchFamily="18" charset="0"/>
                <a:cs typeface="Times New Roman" pitchFamily="18" charset="0"/>
              </a:rPr>
              <a:t>Kaempferol</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Rutin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Myricetin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Quercetin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Quercetrin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6- </a:t>
            </a:r>
            <a:r>
              <a:rPr lang="en-US" sz="2400" dirty="0" err="1" smtClean="0">
                <a:latin typeface="Times New Roman" pitchFamily="18" charset="0"/>
                <a:cs typeface="Times New Roman" pitchFamily="18" charset="0"/>
              </a:rPr>
              <a:t>Fisetin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6186309"/>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3-Flavanone: </a:t>
            </a:r>
            <a:r>
              <a:rPr lang="en-US" sz="2400" dirty="0" smtClean="0">
                <a:latin typeface="Times New Roman" pitchFamily="18" charset="0"/>
                <a:cs typeface="Times New Roman" pitchFamily="18" charset="0"/>
              </a:rPr>
              <a:t>2,3-dihydro-2-phenylchromen-4- one </a:t>
            </a:r>
          </a:p>
          <a:p>
            <a:pPr>
              <a:lnSpc>
                <a:spcPct val="150000"/>
              </a:lnSpc>
            </a:pPr>
            <a:r>
              <a:rPr lang="en-US" sz="2400" dirty="0" smtClean="0">
                <a:latin typeface="Times New Roman" pitchFamily="18" charset="0"/>
                <a:cs typeface="Times New Roman" pitchFamily="18" charset="0"/>
              </a:rPr>
              <a:t>examples:  1- </a:t>
            </a:r>
            <a:r>
              <a:rPr lang="en-US" sz="2400" dirty="0" err="1" smtClean="0">
                <a:latin typeface="Times New Roman" pitchFamily="18" charset="0"/>
                <a:cs typeface="Times New Roman" pitchFamily="18" charset="0"/>
              </a:rPr>
              <a:t>Hesperetin</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Hespereidin</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3-Naringenin. </a:t>
            </a:r>
          </a:p>
          <a:p>
            <a:pPr>
              <a:lnSpc>
                <a:spcPct val="150000"/>
              </a:lnSpc>
            </a:pPr>
            <a:r>
              <a:rPr lang="en-US" sz="2400" b="1" dirty="0" smtClean="0">
                <a:latin typeface="Times New Roman" pitchFamily="18" charset="0"/>
                <a:cs typeface="Times New Roman" pitchFamily="18" charset="0"/>
              </a:rPr>
              <a:t>4-Flavanonol: </a:t>
            </a:r>
            <a:r>
              <a:rPr lang="en-US" sz="2400" dirty="0" smtClean="0">
                <a:latin typeface="Times New Roman" pitchFamily="18" charset="0"/>
                <a:cs typeface="Times New Roman" pitchFamily="18" charset="0"/>
              </a:rPr>
              <a:t>3-hydroxy-2,3-dihydro-2-phenylchromen-4-one examples:  1-Taxifolin. </a:t>
            </a:r>
          </a:p>
          <a:p>
            <a:pPr>
              <a:lnSpc>
                <a:spcPct val="150000"/>
              </a:lnSpc>
            </a:pP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Silymarin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nSpc>
                <a:spcPct val="150000"/>
              </a:lnSpc>
            </a:pPr>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Flavan</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 Flavan-3-ol 2- Flavan-4-ol 3- Flavan-3,4-diols Flavan-3-ol known as </a:t>
            </a:r>
            <a:r>
              <a:rPr lang="en-US" sz="2400" dirty="0" err="1" smtClean="0">
                <a:latin typeface="Times New Roman" pitchFamily="18" charset="0"/>
                <a:cs typeface="Times New Roman" pitchFamily="18" charset="0"/>
              </a:rPr>
              <a:t>flavanol</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Examples:  1- </a:t>
            </a:r>
            <a:r>
              <a:rPr lang="en-US" sz="2400" dirty="0" err="1" smtClean="0">
                <a:latin typeface="Times New Roman" pitchFamily="18" charset="0"/>
                <a:cs typeface="Times New Roman" pitchFamily="18" charset="0"/>
              </a:rPr>
              <a:t>Catechin</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OH) </a:t>
            </a:r>
          </a:p>
          <a:p>
            <a:pPr>
              <a:lnSpc>
                <a:spcPct val="150000"/>
              </a:lnSpc>
            </a:pP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Epicatechin</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a:t>
            </a:r>
            <a:r>
              <a:rPr lang="en-US" sz="2400" dirty="0" smtClean="0">
                <a:latin typeface="Times New Roman" pitchFamily="18" charset="0"/>
                <a:cs typeface="Times New Roman" pitchFamily="18" charset="0"/>
              </a:rPr>
              <a:t>OH)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10800000" flipV="1">
            <a:off x="0" y="-41753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1" fontAlgn="base" latinLnBrk="0" hangingPunct="1">
              <a:lnSpc>
                <a:spcPct val="150000"/>
              </a:lnSpc>
              <a:spcBef>
                <a:spcPct val="0"/>
              </a:spcBef>
              <a:spcAft>
                <a:spcPct val="0"/>
              </a:spcAft>
              <a:buClrTx/>
              <a:buSzTx/>
              <a:buAutoNum type="arabicPeriod" startAt="6"/>
              <a:tabLst/>
            </a:pP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Isoflavones</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3-Phenylchromen-4-one skeleton 4</a:t>
            </a:r>
          </a:p>
          <a:p>
            <a:pPr marL="342900" marR="0" lvl="0" indent="-342900" algn="l" defTabSz="914400" rtl="0" eaLnBrk="1" fontAlgn="base" latinLnBrk="0" hangingPunct="1">
              <a:lnSpc>
                <a:spcPct val="150000"/>
              </a:lnSpc>
              <a:spcBef>
                <a:spcPct val="0"/>
              </a:spcBef>
              <a:spcAft>
                <a:spcPct val="0"/>
              </a:spcAft>
              <a:buClrTx/>
              <a:buSzTx/>
              <a:tabLst/>
            </a:pPr>
            <a:r>
              <a:rPr lang="en-US" sz="2400" dirty="0" smtClean="0">
                <a:latin typeface="Times New Roman" pitchFamily="18" charset="0"/>
                <a:cs typeface="Times New Roman" pitchFamily="18" charset="0"/>
              </a:rPr>
              <a:t>Example: 1-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Genistein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50000"/>
              </a:lnSpc>
              <a:spcBef>
                <a:spcPct val="0"/>
              </a:spcBef>
              <a:spcAft>
                <a:spcPct val="0"/>
              </a:spcAft>
              <a:buClrTx/>
              <a:buSzTx/>
              <a:tabLst/>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Daidzin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hlinkClick r:id="rId2" tooltip="7-Neoflavonoides&#10;ring B in position 4 (4-phenyl-coumarins)&#10;..."/>
              </a:rPr>
              <a:t> </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7-Neoflavonoides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ring B in position 4 (4-phenyl-coumarins) The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Isoflavonoids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and the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Neoflavonoids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can be regarded as abnormal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flavonoids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8-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Anthocyanidins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Flavylium</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(2-Phenylchromenylium) ion skeleton of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anthocyanidins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e.g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1-Cyanidin. </a:t>
            </a:r>
          </a:p>
          <a:p>
            <a:pPr marL="0" marR="0" lvl="0" indent="0" algn="l" defTabSz="914400" rtl="0" eaLnBrk="0" fontAlgn="base" latinLnBrk="0" hangingPunct="0">
              <a:lnSpc>
                <a:spcPct val="150000"/>
              </a:lnSpc>
              <a:spcBef>
                <a:spcPct val="0"/>
              </a:spcBef>
              <a:spcAft>
                <a:spcPct val="0"/>
              </a:spcAft>
              <a:buClrTx/>
              <a:buSzTx/>
              <a:tabLst/>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Delphenidin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305800" cy="5078313"/>
          </a:xfrm>
          <a:prstGeom prst="rect">
            <a:avLst/>
          </a:prstGeom>
        </p:spPr>
        <p:txBody>
          <a:bodyPr wrap="square">
            <a:spAutoFit/>
          </a:bodyPr>
          <a:lstStyle/>
          <a:p>
            <a:pPr marL="457200" indent="-457200">
              <a:lnSpc>
                <a:spcPct val="150000"/>
              </a:lnSpc>
              <a:buAutoNum type="arabicPeriod"/>
            </a:pPr>
            <a:r>
              <a:rPr lang="en-US" sz="2400" b="1" dirty="0" smtClean="0">
                <a:latin typeface="Times New Roman" pitchFamily="18" charset="0"/>
                <a:cs typeface="Times New Roman" pitchFamily="18" charset="0"/>
              </a:rPr>
              <a:t>Lead </a:t>
            </a:r>
            <a:r>
              <a:rPr lang="en-US" sz="2400" b="1" dirty="0" err="1" smtClean="0">
                <a:latin typeface="Times New Roman" pitchFamily="18" charset="0"/>
                <a:cs typeface="Times New Roman" pitchFamily="18" charset="0"/>
              </a:rPr>
              <a:t>subacetate</a:t>
            </a:r>
            <a:r>
              <a:rPr lang="en-US" sz="2400" b="1" dirty="0" smtClean="0">
                <a:latin typeface="Times New Roman" pitchFamily="18" charset="0"/>
                <a:cs typeface="Times New Roman" pitchFamily="18" charset="0"/>
              </a:rPr>
              <a:t> test:- </a:t>
            </a:r>
          </a:p>
          <a:p>
            <a:pPr marL="457200" indent="-457200">
              <a:lnSpc>
                <a:spcPct val="150000"/>
              </a:lnSpc>
            </a:pPr>
            <a:r>
              <a:rPr lang="en-US" sz="2400" dirty="0" smtClean="0">
                <a:latin typeface="Times New Roman" pitchFamily="18" charset="0"/>
                <a:cs typeface="Times New Roman" pitchFamily="18" charset="0"/>
              </a:rPr>
              <a:t>all </a:t>
            </a:r>
            <a:r>
              <a:rPr lang="en-US" sz="2400" dirty="0" err="1" smtClean="0">
                <a:latin typeface="Times New Roman" pitchFamily="18" charset="0"/>
                <a:cs typeface="Times New Roman" pitchFamily="18" charset="0"/>
              </a:rPr>
              <a:t>flavonoids</a:t>
            </a:r>
            <a:r>
              <a:rPr lang="en-US" sz="2400" dirty="0" smtClean="0">
                <a:latin typeface="Times New Roman" pitchFamily="18" charset="0"/>
                <a:cs typeface="Times New Roman" pitchFamily="18" charset="0"/>
              </a:rPr>
              <a:t> give yellowish precipitate with </a:t>
            </a: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subacetate</a:t>
            </a:r>
            <a:r>
              <a:rPr lang="en-US" sz="2400" dirty="0" smtClean="0">
                <a:latin typeface="Times New Roman" pitchFamily="18" charset="0"/>
                <a:cs typeface="Times New Roman" pitchFamily="18" charset="0"/>
              </a:rPr>
              <a:t>. </a:t>
            </a:r>
          </a:p>
          <a:p>
            <a:pPr>
              <a:lnSpc>
                <a:spcPct val="150000"/>
              </a:lnSpc>
            </a:pPr>
            <a:r>
              <a:rPr lang="en-US" sz="2400" b="1" dirty="0" smtClean="0">
                <a:latin typeface="Times New Roman" pitchFamily="18" charset="0"/>
                <a:cs typeface="Times New Roman" pitchFamily="18" charset="0"/>
              </a:rPr>
              <a:t>2.-Shinoda</a:t>
            </a:r>
            <a:r>
              <a:rPr lang="el-G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 test for </a:t>
            </a:r>
            <a:r>
              <a:rPr lang="en-US" sz="2400" b="1" dirty="0" err="1" smtClean="0">
                <a:latin typeface="Times New Roman" pitchFamily="18" charset="0"/>
                <a:cs typeface="Times New Roman" pitchFamily="18" charset="0"/>
              </a:rPr>
              <a:t>flavanones</a:t>
            </a:r>
            <a:r>
              <a:rPr lang="en-US" sz="2400" b="1" dirty="0" smtClean="0">
                <a:latin typeface="Times New Roman" pitchFamily="18" charset="0"/>
                <a:cs typeface="Times New Roman" pitchFamily="18" charset="0"/>
              </a:rPr>
              <a:t> and </a:t>
            </a:r>
            <a:r>
              <a:rPr lang="en-US" sz="2400" b="1" dirty="0" err="1" smtClean="0">
                <a:latin typeface="Times New Roman" pitchFamily="18" charset="0"/>
                <a:cs typeface="Times New Roman" pitchFamily="18" charset="0"/>
              </a:rPr>
              <a:t>flavonols</a:t>
            </a:r>
            <a:r>
              <a:rPr lang="en-US" sz="2400" b="1"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alcoholic solution + Mg metal ⁄ </a:t>
            </a:r>
            <a:r>
              <a:rPr lang="en-US" sz="2400" dirty="0" err="1" smtClean="0">
                <a:latin typeface="Times New Roman" pitchFamily="18" charset="0"/>
                <a:cs typeface="Times New Roman" pitchFamily="18" charset="0"/>
              </a:rPr>
              <a:t>Hcl</a:t>
            </a:r>
            <a:r>
              <a:rPr lang="en-US" sz="2400" dirty="0" smtClean="0">
                <a:latin typeface="Times New Roman" pitchFamily="18" charset="0"/>
                <a:cs typeface="Times New Roman" pitchFamily="18" charset="0"/>
              </a:rPr>
              <a:t> , an orange , red or violet color is </a:t>
            </a:r>
            <a:r>
              <a:rPr lang="en-US" sz="2400" dirty="0" err="1" smtClean="0">
                <a:latin typeface="Times New Roman" pitchFamily="18" charset="0"/>
                <a:cs typeface="Times New Roman" pitchFamily="18" charset="0"/>
              </a:rPr>
              <a:t>produed</a:t>
            </a:r>
            <a:r>
              <a:rPr lang="en-US" sz="2400" dirty="0" smtClean="0">
                <a:latin typeface="Times New Roman" pitchFamily="18" charset="0"/>
                <a:cs typeface="Times New Roman" pitchFamily="18" charset="0"/>
              </a:rPr>
              <a:t>.</a:t>
            </a:r>
          </a:p>
          <a:p>
            <a:pPr>
              <a:lnSpc>
                <a:spcPct val="150000"/>
              </a:lnSpc>
            </a:pPr>
            <a:r>
              <a:rPr lang="en-US" sz="2400" b="1" dirty="0" smtClean="0">
                <a:latin typeface="Times New Roman" pitchFamily="18" charset="0"/>
                <a:cs typeface="Times New Roman" pitchFamily="18" charset="0"/>
              </a:rPr>
              <a:t> 3.  Antimony </a:t>
            </a:r>
            <a:r>
              <a:rPr lang="en-US" sz="2400" b="1" dirty="0" err="1" smtClean="0">
                <a:latin typeface="Times New Roman" pitchFamily="18" charset="0"/>
                <a:cs typeface="Times New Roman" pitchFamily="18" charset="0"/>
              </a:rPr>
              <a:t>pentachloride</a:t>
            </a:r>
            <a:r>
              <a:rPr lang="en-US" sz="2400" b="1" dirty="0" smtClean="0">
                <a:latin typeface="Times New Roman" pitchFamily="18" charset="0"/>
                <a:cs typeface="Times New Roman" pitchFamily="18" charset="0"/>
              </a:rPr>
              <a:t> test for </a:t>
            </a:r>
            <a:r>
              <a:rPr lang="en-US" sz="2400" b="1" dirty="0" err="1" smtClean="0">
                <a:latin typeface="Times New Roman" pitchFamily="18" charset="0"/>
                <a:cs typeface="Times New Roman" pitchFamily="18" charset="0"/>
              </a:rPr>
              <a:t>chalcones</a:t>
            </a:r>
            <a:r>
              <a:rPr lang="en-US" sz="2400" b="1"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alcoholic solution + SbCl5⁄ CCl4 , red or violet color is produced.</a:t>
            </a:r>
          </a:p>
          <a:p>
            <a:pPr>
              <a:lnSpc>
                <a:spcPct val="150000"/>
              </a:lnSpc>
            </a:pPr>
            <a:r>
              <a:rPr lang="en-US" sz="2400" b="1" dirty="0">
                <a:latin typeface="Times New Roman" pitchFamily="18" charset="0"/>
                <a:cs typeface="Times New Roman" pitchFamily="18" charset="0"/>
              </a:rPr>
              <a:t>4</a:t>
            </a:r>
            <a:r>
              <a:rPr lang="en-US" sz="2400" b="1" dirty="0" smtClean="0">
                <a:latin typeface="Times New Roman" pitchFamily="18" charset="0"/>
                <a:cs typeface="Times New Roman" pitchFamily="18" charset="0"/>
              </a:rPr>
              <a:t>- Reaction with aluminum chloride: </a:t>
            </a:r>
          </a:p>
          <a:p>
            <a:pPr>
              <a:lnSpc>
                <a:spcPct val="150000"/>
              </a:lnSpc>
            </a:pPr>
            <a:r>
              <a:rPr lang="en-US" sz="2400" dirty="0" smtClean="0">
                <a:latin typeface="Times New Roman" pitchFamily="18" charset="0"/>
                <a:cs typeface="Times New Roman" pitchFamily="18" charset="0"/>
              </a:rPr>
              <a:t>The different classes of </a:t>
            </a:r>
            <a:r>
              <a:rPr lang="en-US" sz="2400" dirty="0" err="1" smtClean="0">
                <a:latin typeface="Times New Roman" pitchFamily="18" charset="0"/>
                <a:cs typeface="Times New Roman" pitchFamily="18" charset="0"/>
              </a:rPr>
              <a:t>flavonoids</a:t>
            </a:r>
            <a:r>
              <a:rPr lang="en-US" sz="2400" dirty="0" smtClean="0">
                <a:latin typeface="Times New Roman" pitchFamily="18" charset="0"/>
                <a:cs typeface="Times New Roman" pitchFamily="18" charset="0"/>
              </a:rPr>
              <a:t> give yellow color with AlCl3 </a:t>
            </a:r>
            <a:endParaRPr lang="en-US" sz="2400" dirty="0">
              <a:latin typeface="Times New Roman" pitchFamily="18" charset="0"/>
              <a:cs typeface="Times New Roman" pitchFamily="18" charset="0"/>
            </a:endParaRPr>
          </a:p>
        </p:txBody>
      </p:sp>
      <p:sp>
        <p:nvSpPr>
          <p:cNvPr id="3" name="Rectangle 2"/>
          <p:cNvSpPr/>
          <p:nvPr/>
        </p:nvSpPr>
        <p:spPr>
          <a:xfrm>
            <a:off x="381000" y="304800"/>
            <a:ext cx="2888932" cy="523220"/>
          </a:xfrm>
          <a:prstGeom prst="rect">
            <a:avLst/>
          </a:prstGeom>
        </p:spPr>
        <p:txBody>
          <a:bodyPr wrap="none">
            <a:spAutoFit/>
          </a:bodyPr>
          <a:lstStyle/>
          <a:p>
            <a:r>
              <a:rPr lang="en-US" sz="2800" b="1" dirty="0" smtClean="0">
                <a:latin typeface="Times New Roman" pitchFamily="18" charset="0"/>
                <a:cs typeface="Times New Roman" pitchFamily="18" charset="0"/>
              </a:rPr>
              <a:t>Identification test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534400" cy="4457952"/>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	Tannins are naturally occurring complex organic compounds possessing nitrogen free </a:t>
            </a:r>
            <a:r>
              <a:rPr lang="en-US" sz="2400" dirty="0" err="1" smtClean="0">
                <a:latin typeface="Times New Roman" pitchFamily="18" charset="0"/>
                <a:cs typeface="Times New Roman" pitchFamily="18" charset="0"/>
              </a:rPr>
              <a:t>polyphenols</a:t>
            </a:r>
            <a:r>
              <a:rPr lang="en-US" sz="2400" dirty="0" smtClean="0">
                <a:latin typeface="Times New Roman" pitchFamily="18" charset="0"/>
                <a:cs typeface="Times New Roman" pitchFamily="18" charset="0"/>
              </a:rPr>
              <a:t> of high molecular weight. They form colloidal solution with water giving acid reactions. They also precipitate proteins and alkaloids. The astringent in nature of tannins is due to the fact that they can precipitate proteins and render them resistant to enzymatic attack. When applied on a wound or injury, tannins form a protective coating so as to prevent external irritation and thus promote healing.</a:t>
            </a:r>
            <a:endParaRPr lang="en-US" sz="2400" dirty="0">
              <a:latin typeface="Times New Roman" pitchFamily="18" charset="0"/>
              <a:cs typeface="Times New Roman" pitchFamily="18" charset="0"/>
            </a:endParaRPr>
          </a:p>
        </p:txBody>
      </p:sp>
      <p:sp>
        <p:nvSpPr>
          <p:cNvPr id="3" name="Rectangle 2"/>
          <p:cNvSpPr/>
          <p:nvPr/>
        </p:nvSpPr>
        <p:spPr>
          <a:xfrm>
            <a:off x="3505200" y="297359"/>
            <a:ext cx="2175596" cy="769441"/>
          </a:xfrm>
          <a:prstGeom prst="rect">
            <a:avLst/>
          </a:prstGeom>
        </p:spPr>
        <p:txBody>
          <a:bodyPr wrap="none">
            <a:spAutoFit/>
          </a:bodyPr>
          <a:lstStyle/>
          <a:p>
            <a:r>
              <a:rPr lang="en-US" sz="4400" b="1" dirty="0" smtClean="0">
                <a:solidFill>
                  <a:srgbClr val="FF6600"/>
                </a:solidFill>
                <a:latin typeface="Times New Roman" pitchFamily="18" charset="0"/>
                <a:cs typeface="Times New Roman" pitchFamily="18" charset="0"/>
              </a:rPr>
              <a:t>Tannins</a:t>
            </a:r>
            <a:endParaRPr lang="en-US" sz="4400" b="1" dirty="0">
              <a:solidFill>
                <a:srgbClr val="FF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334113"/>
          <a:ext cx="8763000" cy="606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52400"/>
            <a:ext cx="5572125" cy="473848"/>
          </a:xfrm>
          <a:prstGeom prst="rect">
            <a:avLst/>
          </a:prstGeom>
        </p:spPr>
        <p:txBody>
          <a:bodyPr vert="horz" wrap="square" lIns="0" tIns="12065" rIns="0" bIns="0" rtlCol="0">
            <a:spAutoFit/>
          </a:bodyPr>
          <a:lstStyle/>
          <a:p>
            <a:pPr marL="12700">
              <a:lnSpc>
                <a:spcPct val="100000"/>
              </a:lnSpc>
              <a:spcBef>
                <a:spcPts val="95"/>
              </a:spcBef>
            </a:pPr>
            <a:r>
              <a:rPr lang="en-US" spc="-5" dirty="0" smtClean="0">
                <a:solidFill>
                  <a:srgbClr val="FF6600"/>
                </a:solidFill>
              </a:rPr>
              <a:t>Physical</a:t>
            </a:r>
            <a:r>
              <a:rPr lang="en-US" spc="-204" dirty="0" smtClean="0">
                <a:solidFill>
                  <a:srgbClr val="FF6600"/>
                </a:solidFill>
              </a:rPr>
              <a:t> </a:t>
            </a:r>
            <a:r>
              <a:rPr lang="en-US" spc="-30" dirty="0" smtClean="0">
                <a:solidFill>
                  <a:srgbClr val="FF6600"/>
                </a:solidFill>
              </a:rPr>
              <a:t>properties</a:t>
            </a:r>
            <a:endParaRPr lang="en-US" spc="-30" dirty="0">
              <a:solidFill>
                <a:srgbClr val="FF6600"/>
              </a:solidFill>
            </a:endParaRPr>
          </a:p>
        </p:txBody>
      </p:sp>
      <p:sp>
        <p:nvSpPr>
          <p:cNvPr id="3" name="object 3"/>
          <p:cNvSpPr txBox="1"/>
          <p:nvPr/>
        </p:nvSpPr>
        <p:spPr>
          <a:xfrm>
            <a:off x="78738" y="609600"/>
            <a:ext cx="8531861" cy="7083991"/>
          </a:xfrm>
          <a:prstGeom prst="rect">
            <a:avLst/>
          </a:prstGeom>
        </p:spPr>
        <p:txBody>
          <a:bodyPr vert="horz" wrap="square" lIns="0" tIns="43180" rIns="0" bIns="0" rtlCol="0">
            <a:spAutoFit/>
          </a:bodyPr>
          <a:lstStyle/>
          <a:p>
            <a:pPr marL="355600" indent="-342900" algn="just">
              <a:lnSpc>
                <a:spcPct val="150000"/>
              </a:lnSpc>
              <a:spcBef>
                <a:spcPts val="340"/>
              </a:spcBef>
              <a:buClr>
                <a:srgbClr val="FD8537"/>
              </a:buClr>
              <a:buSzPct val="70000"/>
              <a:buFont typeface="Wingdings"/>
              <a:buChar char=""/>
              <a:tabLst>
                <a:tab pos="355600" algn="l"/>
              </a:tabLst>
            </a:pPr>
            <a:r>
              <a:rPr lang="en-US" sz="3000" spc="-5" dirty="0" smtClean="0">
                <a:latin typeface="Times New Roman"/>
                <a:cs typeface="Times New Roman"/>
              </a:rPr>
              <a:t>Colorless, crystalline solid </a:t>
            </a:r>
            <a:r>
              <a:rPr lang="en-US" sz="3000" dirty="0" smtClean="0">
                <a:latin typeface="Times New Roman"/>
                <a:cs typeface="Times New Roman"/>
              </a:rPr>
              <a:t>with sharp </a:t>
            </a:r>
            <a:r>
              <a:rPr lang="en-US" sz="3000" spc="-5" dirty="0" smtClean="0">
                <a:latin typeface="Times New Roman"/>
                <a:cs typeface="Times New Roman"/>
              </a:rPr>
              <a:t>melting</a:t>
            </a:r>
            <a:r>
              <a:rPr lang="en-US" sz="3000" spc="114" dirty="0" smtClean="0">
                <a:latin typeface="Times New Roman"/>
                <a:cs typeface="Times New Roman"/>
              </a:rPr>
              <a:t> </a:t>
            </a:r>
            <a:r>
              <a:rPr lang="en-US" sz="3000" dirty="0" smtClean="0">
                <a:latin typeface="Times New Roman"/>
                <a:cs typeface="Times New Roman"/>
              </a:rPr>
              <a:t>point.</a:t>
            </a:r>
          </a:p>
          <a:p>
            <a:pPr marL="355600" marR="704850" indent="-355600" algn="just">
              <a:lnSpc>
                <a:spcPct val="150000"/>
              </a:lnSpc>
              <a:spcBef>
                <a:spcPts val="5"/>
              </a:spcBef>
              <a:buClr>
                <a:srgbClr val="FD8537"/>
              </a:buClr>
              <a:buSzPct val="70000"/>
              <a:buFont typeface="Wingdings"/>
              <a:buChar char=""/>
              <a:tabLst>
                <a:tab pos="355600" algn="l"/>
              </a:tabLst>
            </a:pPr>
            <a:r>
              <a:rPr lang="en-US" sz="3000" dirty="0" smtClean="0">
                <a:latin typeface="Times New Roman"/>
                <a:cs typeface="Times New Roman"/>
              </a:rPr>
              <a:t>Some </a:t>
            </a:r>
            <a:r>
              <a:rPr lang="en-US" sz="3000" spc="-5" dirty="0" smtClean="0">
                <a:latin typeface="Times New Roman"/>
                <a:cs typeface="Times New Roman"/>
              </a:rPr>
              <a:t>alkaloids </a:t>
            </a:r>
            <a:r>
              <a:rPr lang="en-US" sz="3000" dirty="0" smtClean="0">
                <a:latin typeface="Times New Roman"/>
                <a:cs typeface="Times New Roman"/>
              </a:rPr>
              <a:t>are </a:t>
            </a:r>
            <a:r>
              <a:rPr lang="en-US" sz="3000" spc="-5" dirty="0" smtClean="0">
                <a:latin typeface="Times New Roman"/>
                <a:cs typeface="Times New Roman"/>
              </a:rPr>
              <a:t>amorphous </a:t>
            </a:r>
            <a:r>
              <a:rPr lang="en-US" sz="3000" dirty="0" smtClean="0">
                <a:latin typeface="Times New Roman"/>
                <a:cs typeface="Times New Roman"/>
              </a:rPr>
              <a:t>gum while other </a:t>
            </a:r>
            <a:r>
              <a:rPr lang="en-US" sz="3000" spc="-5" dirty="0" smtClean="0">
                <a:latin typeface="Times New Roman"/>
                <a:cs typeface="Times New Roman"/>
              </a:rPr>
              <a:t>like coniine, nicotine </a:t>
            </a:r>
            <a:r>
              <a:rPr lang="en-US" sz="3000" dirty="0" smtClean="0">
                <a:latin typeface="Times New Roman"/>
                <a:cs typeface="Times New Roman"/>
              </a:rPr>
              <a:t>are </a:t>
            </a:r>
            <a:r>
              <a:rPr lang="en-US" sz="3000" spc="-5" dirty="0" smtClean="0">
                <a:latin typeface="Times New Roman"/>
                <a:cs typeface="Times New Roman"/>
              </a:rPr>
              <a:t>liquid </a:t>
            </a:r>
            <a:r>
              <a:rPr lang="en-US" sz="3000" dirty="0" smtClean="0">
                <a:latin typeface="Times New Roman"/>
                <a:cs typeface="Times New Roman"/>
              </a:rPr>
              <a:t>in</a:t>
            </a:r>
            <a:r>
              <a:rPr lang="en-US" sz="3000" spc="135" dirty="0" smtClean="0">
                <a:latin typeface="Times New Roman"/>
                <a:cs typeface="Times New Roman"/>
              </a:rPr>
              <a:t> </a:t>
            </a:r>
            <a:r>
              <a:rPr lang="en-US" sz="3000" spc="-5" dirty="0" smtClean="0">
                <a:latin typeface="Times New Roman"/>
                <a:cs typeface="Times New Roman"/>
              </a:rPr>
              <a:t>nature.</a:t>
            </a:r>
          </a:p>
          <a:p>
            <a:pPr marL="355600" marR="704850" indent="-355600" algn="just">
              <a:lnSpc>
                <a:spcPct val="150000"/>
              </a:lnSpc>
              <a:spcBef>
                <a:spcPts val="5"/>
              </a:spcBef>
              <a:buClr>
                <a:srgbClr val="FD8537"/>
              </a:buClr>
              <a:buSzPct val="70000"/>
              <a:buFont typeface="Wingdings"/>
              <a:buChar char=""/>
              <a:tabLst>
                <a:tab pos="355600" algn="l"/>
              </a:tabLst>
            </a:pPr>
            <a:r>
              <a:rPr lang="en-US" sz="3000" dirty="0" smtClean="0">
                <a:latin typeface="Times New Roman"/>
                <a:cs typeface="Times New Roman"/>
              </a:rPr>
              <a:t>Some</a:t>
            </a:r>
            <a:r>
              <a:rPr lang="en-US" sz="3000" spc="5" dirty="0" smtClean="0">
                <a:latin typeface="Times New Roman"/>
                <a:cs typeface="Times New Roman"/>
              </a:rPr>
              <a:t> </a:t>
            </a:r>
            <a:r>
              <a:rPr lang="en-US" sz="3000" spc="-5" dirty="0" smtClean="0">
                <a:latin typeface="Times New Roman"/>
                <a:cs typeface="Times New Roman"/>
              </a:rPr>
              <a:t>alkaloid	</a:t>
            </a:r>
            <a:r>
              <a:rPr lang="en-US" sz="3000" dirty="0" smtClean="0">
                <a:latin typeface="Times New Roman"/>
                <a:cs typeface="Times New Roman"/>
              </a:rPr>
              <a:t>are color in </a:t>
            </a:r>
            <a:r>
              <a:rPr lang="en-US" sz="3000" spc="-5" dirty="0" smtClean="0">
                <a:latin typeface="Times New Roman"/>
                <a:cs typeface="Times New Roman"/>
              </a:rPr>
              <a:t>nature, </a:t>
            </a:r>
          </a:p>
          <a:p>
            <a:pPr marL="355600" marR="2195195" indent="-355600" algn="just">
              <a:lnSpc>
                <a:spcPct val="150000"/>
              </a:lnSpc>
              <a:spcBef>
                <a:spcPts val="165"/>
              </a:spcBef>
              <a:buSzPct val="70000"/>
              <a:tabLst>
                <a:tab pos="355600" algn="l"/>
                <a:tab pos="1991995" algn="l"/>
                <a:tab pos="2738755" algn="l"/>
              </a:tabLst>
            </a:pPr>
            <a:r>
              <a:rPr lang="en-US" sz="3000" spc="-5" dirty="0" smtClean="0">
                <a:latin typeface="Times New Roman"/>
                <a:cs typeface="Times New Roman"/>
              </a:rPr>
              <a:t> </a:t>
            </a:r>
            <a:r>
              <a:rPr lang="en-US" sz="3000" dirty="0" err="1" smtClean="0">
                <a:latin typeface="Times New Roman"/>
                <a:cs typeface="Times New Roman"/>
              </a:rPr>
              <a:t>eg.</a:t>
            </a:r>
            <a:r>
              <a:rPr lang="en-US" sz="3000" spc="-5" dirty="0" err="1" smtClean="0">
                <a:latin typeface="Times New Roman"/>
                <a:cs typeface="Times New Roman"/>
              </a:rPr>
              <a:t>Betanidine</a:t>
            </a:r>
            <a:r>
              <a:rPr lang="en-US" sz="3000" spc="-5" dirty="0" smtClean="0">
                <a:latin typeface="Times New Roman"/>
                <a:cs typeface="Times New Roman"/>
              </a:rPr>
              <a:t> </a:t>
            </a:r>
            <a:r>
              <a:rPr lang="en-US" sz="3000" dirty="0" smtClean="0">
                <a:latin typeface="Times New Roman"/>
                <a:cs typeface="Times New Roman"/>
              </a:rPr>
              <a:t>shows red</a:t>
            </a:r>
            <a:r>
              <a:rPr lang="en-US" sz="3000" spc="-20" dirty="0" smtClean="0">
                <a:latin typeface="Times New Roman"/>
                <a:cs typeface="Times New Roman"/>
              </a:rPr>
              <a:t> </a:t>
            </a:r>
            <a:r>
              <a:rPr lang="en-US" sz="3000" spc="-5" dirty="0" smtClean="0">
                <a:latin typeface="Times New Roman"/>
                <a:cs typeface="Times New Roman"/>
              </a:rPr>
              <a:t>color</a:t>
            </a:r>
            <a:endParaRPr lang="en-US" sz="3000" dirty="0" smtClean="0">
              <a:latin typeface="Times New Roman"/>
              <a:cs typeface="Times New Roman"/>
            </a:endParaRPr>
          </a:p>
          <a:p>
            <a:pPr marR="1676400" algn="just">
              <a:lnSpc>
                <a:spcPct val="150000"/>
              </a:lnSpc>
              <a:spcBef>
                <a:spcPts val="75"/>
              </a:spcBef>
              <a:tabLst>
                <a:tab pos="2740025" algn="l"/>
              </a:tabLst>
            </a:pPr>
            <a:r>
              <a:rPr lang="en-US" sz="3000" spc="-5" dirty="0">
                <a:latin typeface="Times New Roman"/>
                <a:cs typeface="Times New Roman"/>
              </a:rPr>
              <a:t> </a:t>
            </a:r>
            <a:r>
              <a:rPr lang="en-US" sz="3000" spc="-5" dirty="0" smtClean="0">
                <a:latin typeface="Times New Roman"/>
                <a:cs typeface="Times New Roman"/>
              </a:rPr>
              <a:t>     </a:t>
            </a:r>
            <a:r>
              <a:rPr lang="en-US" sz="3000" spc="-5" dirty="0" err="1" smtClean="0">
                <a:latin typeface="Times New Roman"/>
                <a:cs typeface="Times New Roman"/>
              </a:rPr>
              <a:t>Berberine</a:t>
            </a:r>
            <a:r>
              <a:rPr lang="en-US" sz="3000" spc="45" dirty="0" smtClean="0">
                <a:latin typeface="Times New Roman"/>
                <a:cs typeface="Times New Roman"/>
              </a:rPr>
              <a:t> </a:t>
            </a:r>
            <a:r>
              <a:rPr lang="en-US" sz="3000" spc="-5" dirty="0" smtClean="0">
                <a:latin typeface="Times New Roman"/>
                <a:cs typeface="Times New Roman"/>
              </a:rPr>
              <a:t>shows </a:t>
            </a:r>
            <a:r>
              <a:rPr lang="en-US" sz="3000" dirty="0" smtClean="0">
                <a:latin typeface="Times New Roman"/>
                <a:cs typeface="Times New Roman"/>
              </a:rPr>
              <a:t>yellow</a:t>
            </a:r>
            <a:r>
              <a:rPr lang="en-US" sz="3000" spc="-85" dirty="0" smtClean="0">
                <a:latin typeface="Times New Roman"/>
                <a:cs typeface="Times New Roman"/>
              </a:rPr>
              <a:t> </a:t>
            </a:r>
            <a:r>
              <a:rPr lang="en-US" sz="3000" dirty="0" smtClean="0">
                <a:latin typeface="Times New Roman"/>
                <a:cs typeface="Times New Roman"/>
              </a:rPr>
              <a:t>color</a:t>
            </a:r>
          </a:p>
          <a:p>
            <a:pPr marR="1676400" algn="just">
              <a:lnSpc>
                <a:spcPct val="150000"/>
              </a:lnSpc>
              <a:spcBef>
                <a:spcPts val="75"/>
              </a:spcBef>
              <a:tabLst>
                <a:tab pos="2740025" algn="l"/>
              </a:tabLst>
            </a:pPr>
            <a:r>
              <a:rPr lang="en-US" sz="3000" dirty="0">
                <a:latin typeface="Times New Roman"/>
                <a:cs typeface="Times New Roman"/>
              </a:rPr>
              <a:t> </a:t>
            </a:r>
            <a:r>
              <a:rPr lang="en-US" sz="3000" dirty="0" smtClean="0">
                <a:latin typeface="Times New Roman"/>
                <a:cs typeface="Times New Roman"/>
              </a:rPr>
              <a:t>   Salt of most </a:t>
            </a:r>
            <a:r>
              <a:rPr lang="en-US" sz="3000" spc="-5" dirty="0" smtClean="0">
                <a:latin typeface="Times New Roman"/>
                <a:cs typeface="Times New Roman"/>
              </a:rPr>
              <a:t>alkaloid </a:t>
            </a:r>
            <a:r>
              <a:rPr lang="en-US" sz="3000" dirty="0" smtClean="0">
                <a:latin typeface="Times New Roman"/>
                <a:cs typeface="Times New Roman"/>
              </a:rPr>
              <a:t>are </a:t>
            </a:r>
            <a:r>
              <a:rPr lang="en-US" sz="3000" spc="-5" dirty="0" smtClean="0">
                <a:latin typeface="Times New Roman"/>
                <a:cs typeface="Times New Roman"/>
              </a:rPr>
              <a:t>soluble </a:t>
            </a:r>
            <a:r>
              <a:rPr lang="en-US" sz="3000" dirty="0" smtClean="0">
                <a:latin typeface="Times New Roman"/>
                <a:cs typeface="Times New Roman"/>
              </a:rPr>
              <a:t>in</a:t>
            </a:r>
            <a:r>
              <a:rPr lang="en-US" sz="3000" spc="25" dirty="0" smtClean="0">
                <a:latin typeface="Times New Roman"/>
                <a:cs typeface="Times New Roman"/>
              </a:rPr>
              <a:t> </a:t>
            </a:r>
            <a:r>
              <a:rPr lang="en-US" sz="3000" spc="-30" dirty="0" smtClean="0">
                <a:latin typeface="Times New Roman"/>
                <a:cs typeface="Times New Roman"/>
              </a:rPr>
              <a:t>water.</a:t>
            </a:r>
            <a:endParaRPr lang="en-US" sz="3000" dirty="0" smtClean="0">
              <a:latin typeface="Times New Roman"/>
              <a:cs typeface="Times New Roman"/>
            </a:endParaRPr>
          </a:p>
          <a:p>
            <a:pPr marL="393700" marR="835025" algn="just">
              <a:lnSpc>
                <a:spcPct val="150000"/>
              </a:lnSpc>
              <a:spcBef>
                <a:spcPts val="170"/>
              </a:spcBef>
            </a:pPr>
            <a:r>
              <a:rPr lang="en-US" sz="3000" dirty="0" smtClean="0">
                <a:latin typeface="Times New Roman"/>
                <a:cs typeface="Times New Roman"/>
              </a:rPr>
              <a:t>free bases are </a:t>
            </a:r>
            <a:r>
              <a:rPr lang="en-US" sz="3000" spc="-5" dirty="0" smtClean="0">
                <a:latin typeface="Times New Roman"/>
                <a:cs typeface="Times New Roman"/>
              </a:rPr>
              <a:t>insoluble </a:t>
            </a:r>
            <a:r>
              <a:rPr lang="en-US" sz="3000" dirty="0" smtClean="0">
                <a:latin typeface="Times New Roman"/>
                <a:cs typeface="Times New Roman"/>
              </a:rPr>
              <a:t>in water and </a:t>
            </a:r>
            <a:r>
              <a:rPr lang="en-US" sz="3000" spc="-5" dirty="0" smtClean="0">
                <a:latin typeface="Times New Roman"/>
                <a:cs typeface="Times New Roman"/>
              </a:rPr>
              <a:t>their salts  </a:t>
            </a:r>
            <a:r>
              <a:rPr lang="en-US" sz="3000" dirty="0" smtClean="0">
                <a:latin typeface="Times New Roman"/>
                <a:cs typeface="Times New Roman"/>
              </a:rPr>
              <a:t>are very </a:t>
            </a:r>
            <a:r>
              <a:rPr lang="en-US" sz="3000" spc="-5" dirty="0" smtClean="0">
                <a:latin typeface="Times New Roman"/>
                <a:cs typeface="Times New Roman"/>
              </a:rPr>
              <a:t>sparingly soluble </a:t>
            </a:r>
            <a:r>
              <a:rPr lang="en-US" sz="3000" dirty="0" smtClean="0">
                <a:latin typeface="Times New Roman"/>
                <a:cs typeface="Times New Roman"/>
              </a:rPr>
              <a:t>in </a:t>
            </a:r>
            <a:r>
              <a:rPr lang="en-US" sz="3000" spc="-10" dirty="0" smtClean="0">
                <a:latin typeface="Times New Roman"/>
                <a:cs typeface="Times New Roman"/>
              </a:rPr>
              <a:t>organic</a:t>
            </a:r>
            <a:r>
              <a:rPr lang="en-US" sz="3000" spc="45" dirty="0" smtClean="0">
                <a:latin typeface="Times New Roman"/>
                <a:cs typeface="Times New Roman"/>
              </a:rPr>
              <a:t> </a:t>
            </a:r>
            <a:r>
              <a:rPr lang="en-US" sz="3000" dirty="0" smtClean="0">
                <a:latin typeface="Times New Roman"/>
                <a:cs typeface="Times New Roman"/>
              </a:rPr>
              <a:t>solvent.</a:t>
            </a:r>
          </a:p>
          <a:p>
            <a:pPr marL="355600" indent="-342900" algn="just">
              <a:lnSpc>
                <a:spcPct val="150000"/>
              </a:lnSpc>
              <a:spcBef>
                <a:spcPts val="340"/>
              </a:spcBef>
              <a:buClr>
                <a:srgbClr val="FD8537"/>
              </a:buClr>
              <a:buSzPct val="70000"/>
              <a:buFont typeface="Wingdings"/>
              <a:buChar char=""/>
              <a:tabLst>
                <a:tab pos="355600" algn="l"/>
              </a:tabLst>
            </a:pPr>
            <a:endParaRPr sz="3000">
              <a:latin typeface="Times New Roman"/>
              <a:cs typeface="Times New Roman"/>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66596"/>
            <a:ext cx="8458200" cy="6186309"/>
          </a:xfrm>
          <a:prstGeom prst="rect">
            <a:avLst/>
          </a:prstGeom>
        </p:spPr>
        <p:txBody>
          <a:bodyPr wrap="square">
            <a:spAutoFit/>
          </a:bodyPr>
          <a:lstStyle/>
          <a:p>
            <a:pPr algn="just">
              <a:lnSpc>
                <a:spcPct val="150000"/>
              </a:lnSpc>
            </a:pPr>
            <a:r>
              <a:rPr lang="en-US" sz="2400" b="1" dirty="0" smtClean="0">
                <a:solidFill>
                  <a:srgbClr val="002060"/>
                </a:solidFill>
                <a:latin typeface="Times New Roman" pitchFamily="18" charset="0"/>
                <a:cs typeface="Times New Roman" pitchFamily="18" charset="0"/>
              </a:rPr>
              <a:t>1. Hydrolysable tannins: </a:t>
            </a:r>
          </a:p>
          <a:p>
            <a:pPr algn="just">
              <a:lnSpc>
                <a:spcPct val="150000"/>
              </a:lnSpc>
            </a:pPr>
            <a:r>
              <a:rPr lang="en-US" sz="2400" dirty="0" smtClean="0">
                <a:latin typeface="Times New Roman" pitchFamily="18" charset="0"/>
                <a:cs typeface="Times New Roman" pitchFamily="18" charset="0"/>
              </a:rPr>
              <a:t>These tannins are hydrolyzed by acids, or enzyme and produce </a:t>
            </a:r>
            <a:r>
              <a:rPr lang="en-US" sz="2400" dirty="0" err="1" smtClean="0">
                <a:latin typeface="Times New Roman" pitchFamily="18" charset="0"/>
                <a:cs typeface="Times New Roman" pitchFamily="18" charset="0"/>
              </a:rPr>
              <a:t>gallic</a:t>
            </a:r>
            <a:r>
              <a:rPr lang="en-US" sz="2400" dirty="0" smtClean="0">
                <a:latin typeface="Times New Roman" pitchFamily="18" charset="0"/>
                <a:cs typeface="Times New Roman" pitchFamily="18" charset="0"/>
              </a:rPr>
              <a:t> acid and </a:t>
            </a:r>
            <a:r>
              <a:rPr lang="en-US" sz="2400" dirty="0" err="1" smtClean="0">
                <a:latin typeface="Times New Roman" pitchFamily="18" charset="0"/>
                <a:cs typeface="Times New Roman" pitchFamily="18" charset="0"/>
              </a:rPr>
              <a:t>ellagic</a:t>
            </a:r>
            <a:r>
              <a:rPr lang="en-US" sz="2400" dirty="0" smtClean="0">
                <a:latin typeface="Times New Roman" pitchFamily="18" charset="0"/>
                <a:cs typeface="Times New Roman" pitchFamily="18" charset="0"/>
              </a:rPr>
              <a:t> acid. Chemically, these are esters of </a:t>
            </a:r>
            <a:r>
              <a:rPr lang="en-US" sz="2400" dirty="0" err="1" smtClean="0">
                <a:latin typeface="Times New Roman" pitchFamily="18" charset="0"/>
                <a:cs typeface="Times New Roman" pitchFamily="18" charset="0"/>
              </a:rPr>
              <a:t>phenolic</a:t>
            </a:r>
            <a:r>
              <a:rPr lang="en-US" sz="2400" dirty="0" smtClean="0">
                <a:latin typeface="Times New Roman" pitchFamily="18" charset="0"/>
                <a:cs typeface="Times New Roman" pitchFamily="18" charset="0"/>
              </a:rPr>
              <a:t> acid like </a:t>
            </a:r>
            <a:r>
              <a:rPr lang="en-US" sz="2400" dirty="0" err="1" smtClean="0">
                <a:latin typeface="Times New Roman" pitchFamily="18" charset="0"/>
                <a:cs typeface="Times New Roman" pitchFamily="18" charset="0"/>
              </a:rPr>
              <a:t>gallic</a:t>
            </a:r>
            <a:r>
              <a:rPr lang="en-US" sz="2400" dirty="0" smtClean="0">
                <a:latin typeface="Times New Roman" pitchFamily="18" charset="0"/>
                <a:cs typeface="Times New Roman" pitchFamily="18" charset="0"/>
              </a:rPr>
              <a:t> acid and </a:t>
            </a:r>
            <a:r>
              <a:rPr lang="en-US" sz="2400" dirty="0" err="1" smtClean="0">
                <a:latin typeface="Times New Roman" pitchFamily="18" charset="0"/>
                <a:cs typeface="Times New Roman" pitchFamily="18" charset="0"/>
              </a:rPr>
              <a:t>ellagic</a:t>
            </a:r>
            <a:r>
              <a:rPr lang="en-US" sz="2400" dirty="0" smtClean="0">
                <a:latin typeface="Times New Roman" pitchFamily="18" charset="0"/>
                <a:cs typeface="Times New Roman" pitchFamily="18" charset="0"/>
              </a:rPr>
              <a:t> acid. The tannins derived from </a:t>
            </a:r>
            <a:r>
              <a:rPr lang="en-US" sz="2400" dirty="0" err="1" smtClean="0">
                <a:latin typeface="Times New Roman" pitchFamily="18" charset="0"/>
                <a:cs typeface="Times New Roman" pitchFamily="18" charset="0"/>
              </a:rPr>
              <a:t>gallic</a:t>
            </a:r>
            <a:r>
              <a:rPr lang="en-US" sz="2400" dirty="0" smtClean="0">
                <a:latin typeface="Times New Roman" pitchFamily="18" charset="0"/>
                <a:cs typeface="Times New Roman" pitchFamily="18" charset="0"/>
              </a:rPr>
              <a:t> acid are known as </a:t>
            </a:r>
            <a:r>
              <a:rPr lang="en-US" sz="2400" dirty="0" err="1" smtClean="0">
                <a:latin typeface="Times New Roman" pitchFamily="18" charset="0"/>
                <a:cs typeface="Times New Roman" pitchFamily="18" charset="0"/>
              </a:rPr>
              <a:t>gallitannins</a:t>
            </a:r>
            <a:r>
              <a:rPr lang="en-US" sz="2400" dirty="0" smtClean="0">
                <a:latin typeface="Times New Roman" pitchFamily="18" charset="0"/>
                <a:cs typeface="Times New Roman" pitchFamily="18" charset="0"/>
              </a:rPr>
              <a:t> and from that of </a:t>
            </a:r>
            <a:r>
              <a:rPr lang="en-US" sz="2400" dirty="0" err="1" smtClean="0">
                <a:latin typeface="Times New Roman" pitchFamily="18" charset="0"/>
                <a:cs typeface="Times New Roman" pitchFamily="18" charset="0"/>
              </a:rPr>
              <a:t>ellagic</a:t>
            </a:r>
            <a:r>
              <a:rPr lang="en-US" sz="2400" dirty="0" smtClean="0">
                <a:latin typeface="Times New Roman" pitchFamily="18" charset="0"/>
                <a:cs typeface="Times New Roman" pitchFamily="18" charset="0"/>
              </a:rPr>
              <a:t> acid are known as </a:t>
            </a:r>
            <a:r>
              <a:rPr lang="en-US" sz="2400" dirty="0" err="1" smtClean="0">
                <a:latin typeface="Times New Roman" pitchFamily="18" charset="0"/>
                <a:cs typeface="Times New Roman" pitchFamily="18" charset="0"/>
              </a:rPr>
              <a:t>gallitannins</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gallic</a:t>
            </a:r>
            <a:r>
              <a:rPr lang="en-US" sz="2400" dirty="0" smtClean="0">
                <a:latin typeface="Times New Roman" pitchFamily="18" charset="0"/>
                <a:cs typeface="Times New Roman" pitchFamily="18" charset="0"/>
              </a:rPr>
              <a:t> acid is found in rhubarb, clove and </a:t>
            </a:r>
            <a:r>
              <a:rPr lang="en-US" sz="2400" dirty="0" err="1" smtClean="0">
                <a:latin typeface="Times New Roman" pitchFamily="18" charset="0"/>
                <a:cs typeface="Times New Roman" pitchFamily="18" charset="0"/>
              </a:rPr>
              <a:t>ellagic</a:t>
            </a:r>
            <a:r>
              <a:rPr lang="en-US" sz="2400" dirty="0" smtClean="0">
                <a:latin typeface="Times New Roman" pitchFamily="18" charset="0"/>
                <a:cs typeface="Times New Roman" pitchFamily="18" charset="0"/>
              </a:rPr>
              <a:t> acid is found in eucalyptus leave and </a:t>
            </a:r>
            <a:r>
              <a:rPr lang="en-US" sz="2400" dirty="0" err="1" smtClean="0">
                <a:latin typeface="Times New Roman" pitchFamily="18" charset="0"/>
                <a:cs typeface="Times New Roman" pitchFamily="18" charset="0"/>
              </a:rPr>
              <a:t>myrobalans</a:t>
            </a:r>
            <a:r>
              <a:rPr lang="en-US" sz="2400" dirty="0" smtClean="0">
                <a:latin typeface="Times New Roman" pitchFamily="18" charset="0"/>
                <a:cs typeface="Times New Roman" pitchFamily="18" charset="0"/>
              </a:rPr>
              <a:t> and pomegranate bark. These tannins treated with ferric chloride to produced blue or black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a:t>
            </a:r>
          </a:p>
          <a:p>
            <a:pPr algn="just">
              <a:lnSpc>
                <a:spcPct val="150000"/>
              </a:lnSpc>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8153400" cy="5078313"/>
          </a:xfrm>
          <a:prstGeom prst="rect">
            <a:avLst/>
          </a:prstGeom>
        </p:spPr>
        <p:txBody>
          <a:bodyPr wrap="square">
            <a:spAutoFit/>
          </a:bodyPr>
          <a:lstStyle/>
          <a:p>
            <a:pPr algn="just">
              <a:lnSpc>
                <a:spcPct val="150000"/>
              </a:lnSpc>
            </a:pPr>
            <a:r>
              <a:rPr lang="en-US" sz="2400" b="1" dirty="0" smtClean="0">
                <a:solidFill>
                  <a:srgbClr val="002060"/>
                </a:solidFill>
                <a:latin typeface="Times New Roman" pitchFamily="18" charset="0"/>
                <a:cs typeface="Times New Roman" pitchFamily="18" charset="0"/>
              </a:rPr>
              <a:t>2. Condensed tannins:</a:t>
            </a:r>
          </a:p>
          <a:p>
            <a:pPr algn="just">
              <a:lnSpc>
                <a:spcPct val="150000"/>
              </a:lnSpc>
            </a:pPr>
            <a:r>
              <a:rPr lang="en-US" sz="2400" dirty="0" smtClean="0">
                <a:latin typeface="Times New Roman" pitchFamily="18" charset="0"/>
                <a:cs typeface="Times New Roman" pitchFamily="18" charset="0"/>
              </a:rPr>
              <a:t>These tannins are resistant to hydrolysis and they derived from the </a:t>
            </a:r>
            <a:r>
              <a:rPr lang="en-US" sz="2400" dirty="0" err="1" smtClean="0">
                <a:latin typeface="Times New Roman" pitchFamily="18" charset="0"/>
                <a:cs typeface="Times New Roman" pitchFamily="18" charset="0"/>
              </a:rPr>
              <a:t>flavonols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catechins</a:t>
            </a:r>
            <a:r>
              <a:rPr lang="en-US" sz="2400" dirty="0" smtClean="0">
                <a:latin typeface="Times New Roman" pitchFamily="18" charset="0"/>
                <a:cs typeface="Times New Roman" pitchFamily="18" charset="0"/>
              </a:rPr>
              <a:t> and flavan-3, 4-diols. On treatment with acids or enzymes they are decomposed into </a:t>
            </a:r>
            <a:r>
              <a:rPr lang="en-US" sz="2400" dirty="0" err="1" smtClean="0">
                <a:latin typeface="Times New Roman" pitchFamily="18" charset="0"/>
                <a:cs typeface="Times New Roman" pitchFamily="18" charset="0"/>
              </a:rPr>
              <a:t>phlobaphenes</a:t>
            </a:r>
            <a:r>
              <a:rPr lang="en-US" sz="2400" dirty="0" smtClean="0">
                <a:latin typeface="Times New Roman" pitchFamily="18" charset="0"/>
                <a:cs typeface="Times New Roman" pitchFamily="18" charset="0"/>
              </a:rPr>
              <a:t>. On dry distillation condensed tannin produce </a:t>
            </a:r>
            <a:r>
              <a:rPr lang="en-US" sz="2400" dirty="0" err="1" smtClean="0">
                <a:latin typeface="Times New Roman" pitchFamily="18" charset="0"/>
                <a:cs typeface="Times New Roman" pitchFamily="18" charset="0"/>
              </a:rPr>
              <a:t>catechol</a:t>
            </a:r>
            <a:r>
              <a:rPr lang="en-US" sz="2400" dirty="0" smtClean="0">
                <a:latin typeface="Times New Roman" pitchFamily="18" charset="0"/>
                <a:cs typeface="Times New Roman" pitchFamily="18" charset="0"/>
              </a:rPr>
              <a:t>. These tannins are called as </a:t>
            </a:r>
            <a:r>
              <a:rPr lang="en-US" sz="2400" dirty="0" err="1" smtClean="0">
                <a:latin typeface="Times New Roman" pitchFamily="18" charset="0"/>
                <a:cs typeface="Times New Roman" pitchFamily="18" charset="0"/>
              </a:rPr>
              <a:t>catechol</a:t>
            </a:r>
            <a:r>
              <a:rPr lang="en-US" sz="2400" dirty="0" smtClean="0">
                <a:latin typeface="Times New Roman" pitchFamily="18" charset="0"/>
                <a:cs typeface="Times New Roman" pitchFamily="18" charset="0"/>
              </a:rPr>
              <a:t> tannins. These tannins are found in cinchona bark, male fern, areca seeds, tea leaves and wild cherry bark, </a:t>
            </a:r>
            <a:r>
              <a:rPr lang="en-US" sz="2400" dirty="0" err="1" smtClean="0">
                <a:latin typeface="Times New Roman" pitchFamily="18" charset="0"/>
                <a:cs typeface="Times New Roman" pitchFamily="18" charset="0"/>
              </a:rPr>
              <a:t>bahera</a:t>
            </a:r>
            <a:r>
              <a:rPr lang="en-US" sz="2400" dirty="0" smtClean="0">
                <a:latin typeface="Times New Roman" pitchFamily="18" charset="0"/>
                <a:cs typeface="Times New Roman" pitchFamily="18" charset="0"/>
              </a:rPr>
              <a:t> fruits, </a:t>
            </a:r>
            <a:r>
              <a:rPr lang="en-US" sz="2400" dirty="0" err="1" smtClean="0">
                <a:latin typeface="Times New Roman" pitchFamily="18" charset="0"/>
                <a:cs typeface="Times New Roman" pitchFamily="18" charset="0"/>
              </a:rPr>
              <a:t>Amla</a:t>
            </a:r>
            <a:r>
              <a:rPr lang="en-US" sz="2400" dirty="0" smtClean="0">
                <a:latin typeface="Times New Roman" pitchFamily="18" charset="0"/>
                <a:cs typeface="Times New Roman" pitchFamily="18" charset="0"/>
              </a:rPr>
              <a:t>, etc. they produce green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with ferric chlorides.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4524315"/>
          </a:xfrm>
          <a:prstGeom prst="rect">
            <a:avLst/>
          </a:prstGeom>
        </p:spPr>
        <p:txBody>
          <a:bodyPr wrap="square">
            <a:spAutoFit/>
          </a:bodyPr>
          <a:lstStyle/>
          <a:p>
            <a:pPr algn="just">
              <a:lnSpc>
                <a:spcPct val="150000"/>
              </a:lnSpc>
            </a:pPr>
            <a:r>
              <a:rPr lang="en-US" sz="2400" b="1" dirty="0" smtClean="0">
                <a:solidFill>
                  <a:srgbClr val="002060"/>
                </a:solidFill>
                <a:latin typeface="Times New Roman" pitchFamily="18" charset="0"/>
                <a:cs typeface="Times New Roman" pitchFamily="18" charset="0"/>
              </a:rPr>
              <a:t>3. </a:t>
            </a:r>
            <a:r>
              <a:rPr lang="en-US" sz="2400" b="1" dirty="0" err="1" smtClean="0">
                <a:solidFill>
                  <a:srgbClr val="002060"/>
                </a:solidFill>
                <a:latin typeface="Times New Roman" pitchFamily="18" charset="0"/>
                <a:cs typeface="Times New Roman" pitchFamily="18" charset="0"/>
              </a:rPr>
              <a:t>Pseudotannins</a:t>
            </a:r>
            <a:endParaRPr lang="en-US" sz="2400" b="1" dirty="0" smtClean="0">
              <a:solidFill>
                <a:srgbClr val="002060"/>
              </a:solidFill>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is not as such a separate group of tannins, but may be treated as sub group because they do not obey to goldbeaters skin test and are low molecular weight compounds. </a:t>
            </a:r>
            <a:r>
              <a:rPr lang="en-US" sz="2400" dirty="0" err="1" smtClean="0">
                <a:latin typeface="Times New Roman" pitchFamily="18" charset="0"/>
                <a:cs typeface="Times New Roman" pitchFamily="18" charset="0"/>
              </a:rPr>
              <a:t>Chlorogenic</a:t>
            </a:r>
            <a:r>
              <a:rPr lang="en-US" sz="2400" dirty="0" smtClean="0">
                <a:latin typeface="Times New Roman" pitchFamily="18" charset="0"/>
                <a:cs typeface="Times New Roman" pitchFamily="18" charset="0"/>
              </a:rPr>
              <a:t> acid in coffee and </a:t>
            </a:r>
            <a:r>
              <a:rPr lang="en-US" sz="2400" dirty="0" err="1" smtClean="0">
                <a:latin typeface="Times New Roman" pitchFamily="18" charset="0"/>
                <a:cs typeface="Times New Roman" pitchFamily="18" charset="0"/>
              </a:rPr>
              <a:t>nuxvomica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ipecacuanhic</a:t>
            </a:r>
            <a:r>
              <a:rPr lang="en-US" sz="2400" dirty="0" smtClean="0">
                <a:latin typeface="Times New Roman" pitchFamily="18" charset="0"/>
                <a:cs typeface="Times New Roman" pitchFamily="18" charset="0"/>
              </a:rPr>
              <a:t> acid in </a:t>
            </a:r>
            <a:r>
              <a:rPr lang="en-US" sz="2400" dirty="0" err="1" smtClean="0">
                <a:latin typeface="Times New Roman" pitchFamily="18" charset="0"/>
                <a:cs typeface="Times New Roman" pitchFamily="18" charset="0"/>
              </a:rPr>
              <a:t>ipecacuanha</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catechins</a:t>
            </a:r>
            <a:r>
              <a:rPr lang="en-US" sz="2400" dirty="0" smtClean="0">
                <a:latin typeface="Times New Roman" pitchFamily="18" charset="0"/>
                <a:cs typeface="Times New Roman" pitchFamily="18" charset="0"/>
              </a:rPr>
              <a:t> in cocoa are examples of </a:t>
            </a:r>
            <a:r>
              <a:rPr lang="en-US" sz="2400" dirty="0" err="1" smtClean="0">
                <a:latin typeface="Times New Roman" pitchFamily="18" charset="0"/>
                <a:cs typeface="Times New Roman" pitchFamily="18" charset="0"/>
              </a:rPr>
              <a:t>pseudotannins</a:t>
            </a:r>
            <a:r>
              <a:rPr lang="en-US" sz="2400" dirty="0" smtClean="0">
                <a:latin typeface="Times New Roman" pitchFamily="18" charset="0"/>
                <a:cs typeface="Times New Roman" pitchFamily="18" charset="0"/>
              </a:rPr>
              <a:t>. The detection test for </a:t>
            </a:r>
            <a:r>
              <a:rPr lang="en-US" sz="2400" dirty="0" err="1" smtClean="0">
                <a:latin typeface="Times New Roman" pitchFamily="18" charset="0"/>
                <a:cs typeface="Times New Roman" pitchFamily="18" charset="0"/>
              </a:rPr>
              <a:t>chlorogenic</a:t>
            </a:r>
            <a:r>
              <a:rPr lang="en-US" sz="2400" dirty="0" smtClean="0">
                <a:latin typeface="Times New Roman" pitchFamily="18" charset="0"/>
                <a:cs typeface="Times New Roman" pitchFamily="18" charset="0"/>
              </a:rPr>
              <a:t> acid is carried out by extracting the drug with  water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44525"/>
            <a:ext cx="8610600" cy="6740307"/>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Chemical tests: </a:t>
            </a:r>
          </a:p>
          <a:p>
            <a:pPr algn="just">
              <a:lnSpc>
                <a:spcPct val="150000"/>
              </a:lnSpc>
            </a:pPr>
            <a:r>
              <a:rPr lang="en-US" sz="2400" b="1" dirty="0" smtClean="0">
                <a:latin typeface="Times New Roman" pitchFamily="18" charset="0"/>
                <a:cs typeface="Times New Roman" pitchFamily="18" charset="0"/>
              </a:rPr>
              <a:t>1. Gelatin test:</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To a solution of tannin, aqueous solution of gelatin and sodium chloride are added. A white buff </a:t>
            </a:r>
            <a:r>
              <a:rPr lang="en-US" sz="2400" dirty="0" err="1" smtClean="0">
                <a:latin typeface="Times New Roman" pitchFamily="18" charset="0"/>
                <a:cs typeface="Times New Roman" pitchFamily="18" charset="0"/>
              </a:rPr>
              <a:t>coloured</a:t>
            </a:r>
            <a:r>
              <a:rPr lang="en-US" sz="2400" dirty="0" smtClean="0">
                <a:latin typeface="Times New Roman" pitchFamily="18" charset="0"/>
                <a:cs typeface="Times New Roman" pitchFamily="18" charset="0"/>
              </a:rPr>
              <a:t> precipitate is formed. </a:t>
            </a:r>
          </a:p>
          <a:p>
            <a:pPr algn="just">
              <a:lnSpc>
                <a:spcPct val="150000"/>
              </a:lnSpc>
            </a:pPr>
            <a:r>
              <a:rPr lang="en-US" sz="2400" b="1" dirty="0" smtClean="0">
                <a:latin typeface="Times New Roman" pitchFamily="18" charset="0"/>
                <a:cs typeface="Times New Roman" pitchFamily="18" charset="0"/>
              </a:rPr>
              <a:t>2. Match stick test (</a:t>
            </a:r>
            <a:r>
              <a:rPr lang="en-US" sz="2400" b="1" dirty="0" err="1" smtClean="0">
                <a:latin typeface="Times New Roman" pitchFamily="18" charset="0"/>
                <a:cs typeface="Times New Roman" pitchFamily="18" charset="0"/>
              </a:rPr>
              <a:t>Catechin</a:t>
            </a:r>
            <a:r>
              <a:rPr lang="en-US" sz="2400" b="1" dirty="0" smtClean="0">
                <a:latin typeface="Times New Roman" pitchFamily="18" charset="0"/>
                <a:cs typeface="Times New Roman" pitchFamily="18" charset="0"/>
              </a:rPr>
              <a:t> test):</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A match stick is dipped in aqueous plant extract, dried near burner and moistened with concentrated hydrochloric acid. On warming near flame, the matchstick wood turns pink or red due to formation of </a:t>
            </a:r>
            <a:r>
              <a:rPr lang="en-US" sz="2400" dirty="0" err="1" smtClean="0">
                <a:latin typeface="Times New Roman" pitchFamily="18" charset="0"/>
                <a:cs typeface="Times New Roman" pitchFamily="18" charset="0"/>
              </a:rPr>
              <a:t>phloroglucinol</a:t>
            </a:r>
            <a:r>
              <a:rPr lang="en-US" sz="2400" dirty="0" smtClean="0">
                <a:latin typeface="Times New Roman" pitchFamily="18" charset="0"/>
                <a:cs typeface="Times New Roman" pitchFamily="18" charset="0"/>
              </a:rPr>
              <a:t>. </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77653"/>
            <a:ext cx="8534400" cy="5565947"/>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Chlorogenic</a:t>
            </a:r>
            <a:r>
              <a:rPr lang="en-US" sz="2400" b="1" dirty="0" smtClean="0">
                <a:latin typeface="Times New Roman" pitchFamily="18" charset="0"/>
                <a:cs typeface="Times New Roman" pitchFamily="18" charset="0"/>
              </a:rPr>
              <a:t> acid test:</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An extract of </a:t>
            </a:r>
            <a:r>
              <a:rPr lang="en-US" sz="2400" dirty="0" err="1" smtClean="0">
                <a:latin typeface="Times New Roman" pitchFamily="18" charset="0"/>
                <a:cs typeface="Times New Roman" pitchFamily="18" charset="0"/>
              </a:rPr>
              <a:t>chlorogenic</a:t>
            </a:r>
            <a:r>
              <a:rPr lang="en-US" sz="2400" dirty="0" smtClean="0">
                <a:latin typeface="Times New Roman" pitchFamily="18" charset="0"/>
                <a:cs typeface="Times New Roman" pitchFamily="18" charset="0"/>
              </a:rPr>
              <a:t> acid containing drug is treated with aqueous ammonia. A green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is formed on exposure to air. </a:t>
            </a:r>
          </a:p>
          <a:p>
            <a:pPr algn="just">
              <a:lnSpc>
                <a:spcPct val="150000"/>
              </a:lnSpc>
            </a:pPr>
            <a:r>
              <a:rPr lang="en-US" sz="2400" b="1" dirty="0" smtClean="0">
                <a:latin typeface="Times New Roman" pitchFamily="18" charset="0"/>
                <a:cs typeface="Times New Roman" pitchFamily="18" charset="0"/>
              </a:rPr>
              <a:t>4. Goldbeater’s skin test:</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	A small piece of goldbeater skin (membrane prepared from the intestine of an ox) is soaked in 20% hydrochloric acid, ringed with distilled water and placed in a solution of tannin for 5 minutes. The skin piece is washed with distilled water and kept in a solution of ferrous </a:t>
            </a:r>
            <a:r>
              <a:rPr lang="en-US" sz="2400" dirty="0" err="1" smtClean="0">
                <a:latin typeface="Times New Roman" pitchFamily="18" charset="0"/>
                <a:cs typeface="Times New Roman" pitchFamily="18" charset="0"/>
              </a:rPr>
              <a:t>sulphate</a:t>
            </a:r>
            <a:r>
              <a:rPr lang="en-US" sz="2400" dirty="0" smtClean="0">
                <a:latin typeface="Times New Roman" pitchFamily="18" charset="0"/>
                <a:cs typeface="Times New Roman" pitchFamily="18" charset="0"/>
              </a:rPr>
              <a:t>. A brown or black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is produced on the skin due presence of tannins.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382000" cy="5632311"/>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Phenazone</a:t>
            </a:r>
            <a:r>
              <a:rPr lang="en-US" sz="2400" b="1" dirty="0" smtClean="0">
                <a:latin typeface="Times New Roman" pitchFamily="18" charset="0"/>
                <a:cs typeface="Times New Roman" pitchFamily="18" charset="0"/>
              </a:rPr>
              <a:t> test: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 mixture of aqueous extract of a drug and sodium acid phosphate is heated and cooled and filtered. A solution of </a:t>
            </a:r>
            <a:r>
              <a:rPr lang="en-US" sz="2400" dirty="0" err="1" smtClean="0">
                <a:latin typeface="Times New Roman" pitchFamily="18" charset="0"/>
                <a:cs typeface="Times New Roman" pitchFamily="18" charset="0"/>
              </a:rPr>
              <a:t>phenazone</a:t>
            </a:r>
            <a:r>
              <a:rPr lang="en-US" sz="2400" dirty="0" smtClean="0">
                <a:latin typeface="Times New Roman" pitchFamily="18" charset="0"/>
                <a:cs typeface="Times New Roman" pitchFamily="18" charset="0"/>
              </a:rPr>
              <a:t> is added to the filtrate. A bulky </a:t>
            </a:r>
            <a:r>
              <a:rPr lang="en-US" sz="2400" dirty="0" err="1" smtClean="0">
                <a:latin typeface="Times New Roman" pitchFamily="18" charset="0"/>
                <a:cs typeface="Times New Roman" pitchFamily="18" charset="0"/>
              </a:rPr>
              <a:t>coloured</a:t>
            </a:r>
            <a:r>
              <a:rPr lang="en-US" sz="2400" dirty="0" smtClean="0">
                <a:latin typeface="Times New Roman" pitchFamily="18" charset="0"/>
                <a:cs typeface="Times New Roman" pitchFamily="18" charset="0"/>
              </a:rPr>
              <a:t> precipitate is formed. </a:t>
            </a:r>
          </a:p>
          <a:p>
            <a:pPr algn="just">
              <a:lnSpc>
                <a:spcPct val="150000"/>
              </a:lnSpc>
            </a:pPr>
            <a:r>
              <a:rPr lang="en-US" sz="2400" b="1" dirty="0" smtClean="0">
                <a:latin typeface="Times New Roman" pitchFamily="18" charset="0"/>
                <a:cs typeface="Times New Roman" pitchFamily="18" charset="0"/>
              </a:rPr>
              <a:t>6. Vanillin-hydrochloric acid test: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Sample solution and added vanillin- hydrochloric acid reagent (Vanillin 1 gm, alcohol 10 ml, concentrated hydrochloric acid 10 ml). A pink or red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is formed due to formation of </a:t>
            </a:r>
            <a:r>
              <a:rPr lang="en-US" sz="2400" dirty="0" err="1" smtClean="0">
                <a:latin typeface="Times New Roman" pitchFamily="18" charset="0"/>
                <a:cs typeface="Times New Roman" pitchFamily="18" charset="0"/>
              </a:rPr>
              <a:t>phloroglucinol</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73289"/>
            <a:ext cx="8763000" cy="5632311"/>
          </a:xfrm>
          <a:prstGeom prst="rect">
            <a:avLst/>
          </a:prstGeom>
          <a:noFill/>
        </p:spPr>
        <p:txBody>
          <a:bodyPr wrap="square" rtlCol="0">
            <a:spAutoFit/>
          </a:bodyPr>
          <a:lstStyle/>
          <a:p>
            <a:pPr algn="just">
              <a:lnSpc>
                <a:spcPct val="150000"/>
              </a:lnSpc>
            </a:pPr>
            <a:r>
              <a:rPr lang="en-US" sz="2400" dirty="0" smtClean="0">
                <a:latin typeface="Times New Roman" pitchFamily="18" charset="0"/>
                <a:cs typeface="Times New Roman" pitchFamily="18" charset="0"/>
              </a:rPr>
              <a:t>	The term ‘resin’ is applied to more or less solid, amorphous products of complex chemical nature. These are amorphous mixtures of essential oils, oxygenated products of </a:t>
            </a:r>
            <a:r>
              <a:rPr lang="en-US" sz="2400" dirty="0" err="1" smtClean="0">
                <a:latin typeface="Times New Roman" pitchFamily="18" charset="0"/>
                <a:cs typeface="Times New Roman" pitchFamily="18" charset="0"/>
              </a:rPr>
              <a:t>terpene</a:t>
            </a:r>
            <a:r>
              <a:rPr lang="en-US" sz="2400" dirty="0" smtClean="0">
                <a:latin typeface="Times New Roman" pitchFamily="18" charset="0"/>
                <a:cs typeface="Times New Roman" pitchFamily="18" charset="0"/>
              </a:rPr>
              <a:t> and carboxylic acids found as exudation from the trunk of various trees.</a:t>
            </a:r>
          </a:p>
          <a:p>
            <a:pPr algn="just">
              <a:lnSpc>
                <a:spcPct val="150000"/>
              </a:lnSpc>
            </a:pPr>
            <a:r>
              <a:rPr lang="en-US" sz="2400" dirty="0" smtClean="0">
                <a:latin typeface="Times New Roman" pitchFamily="18" charset="0"/>
                <a:cs typeface="Times New Roman" pitchFamily="18" charset="0"/>
              </a:rPr>
              <a:t>	Resins and related resinous products are produced in plants during normal growth or secreted as a result of injury to the plants They are usually occur in </a:t>
            </a:r>
            <a:r>
              <a:rPr lang="en-US" sz="2400" dirty="0" err="1" smtClean="0">
                <a:latin typeface="Times New Roman" pitchFamily="18" charset="0"/>
                <a:cs typeface="Times New Roman" pitchFamily="18" charset="0"/>
              </a:rPr>
              <a:t>schizogenous</a:t>
            </a:r>
            <a:r>
              <a:rPr lang="en-US" sz="2400" dirty="0" smtClean="0">
                <a:latin typeface="Times New Roman" pitchFamily="18" charset="0"/>
                <a:cs typeface="Times New Roman" pitchFamily="18" charset="0"/>
              </a:rPr>
              <a:t> or </a:t>
            </a:r>
            <a:r>
              <a:rPr lang="en-US" sz="2400" dirty="0" err="1" smtClean="0">
                <a:latin typeface="Times New Roman" pitchFamily="18" charset="0"/>
                <a:cs typeface="Times New Roman" pitchFamily="18" charset="0"/>
              </a:rPr>
              <a:t>schizolysigenous</a:t>
            </a:r>
            <a:r>
              <a:rPr lang="en-US" sz="2400" dirty="0" smtClean="0">
                <a:latin typeface="Times New Roman" pitchFamily="18" charset="0"/>
                <a:cs typeface="Times New Roman" pitchFamily="18" charset="0"/>
              </a:rPr>
              <a:t> cavities or duct.</a:t>
            </a:r>
          </a:p>
          <a:p>
            <a:pPr algn="just">
              <a:lnSpc>
                <a:spcPct val="150000"/>
              </a:lnSpc>
            </a:pPr>
            <a:r>
              <a:rPr lang="en-US" sz="2400" dirty="0" smtClean="0">
                <a:latin typeface="Times New Roman" pitchFamily="18" charset="0"/>
                <a:cs typeface="Times New Roman" pitchFamily="18" charset="0"/>
              </a:rPr>
              <a:t>	They are transparent or translucent solid, semi solid or liquid substances containing large number of carbon atom.</a:t>
            </a:r>
            <a:endParaRPr lang="en-US" sz="2400" dirty="0">
              <a:latin typeface="Times New Roman" pitchFamily="18" charset="0"/>
              <a:cs typeface="Times New Roman" pitchFamily="18" charset="0"/>
            </a:endParaRPr>
          </a:p>
        </p:txBody>
      </p:sp>
      <p:sp>
        <p:nvSpPr>
          <p:cNvPr id="4" name="TextBox 3"/>
          <p:cNvSpPr txBox="1"/>
          <p:nvPr/>
        </p:nvSpPr>
        <p:spPr>
          <a:xfrm>
            <a:off x="685800" y="457200"/>
            <a:ext cx="3200400" cy="369332"/>
          </a:xfrm>
          <a:prstGeom prst="rect">
            <a:avLst/>
          </a:prstGeom>
          <a:noFill/>
        </p:spPr>
        <p:txBody>
          <a:bodyPr wrap="square" rtlCol="0">
            <a:spAutoFit/>
          </a:bodyPr>
          <a:lstStyle/>
          <a:p>
            <a:r>
              <a:rPr lang="en-US" dirty="0" smtClean="0"/>
              <a:t> </a:t>
            </a:r>
            <a:endParaRPr lang="en-US" dirty="0"/>
          </a:p>
        </p:txBody>
      </p:sp>
      <p:sp>
        <p:nvSpPr>
          <p:cNvPr id="5" name="Rectangle 4"/>
          <p:cNvSpPr/>
          <p:nvPr/>
        </p:nvSpPr>
        <p:spPr>
          <a:xfrm>
            <a:off x="3810000" y="457200"/>
            <a:ext cx="1518364" cy="646331"/>
          </a:xfrm>
          <a:prstGeom prst="rect">
            <a:avLst/>
          </a:prstGeom>
        </p:spPr>
        <p:txBody>
          <a:bodyPr wrap="none">
            <a:spAutoFit/>
          </a:bodyPr>
          <a:lstStyle/>
          <a:p>
            <a:r>
              <a:rPr lang="en-US" sz="3600" dirty="0" smtClean="0">
                <a:solidFill>
                  <a:srgbClr val="FF9933"/>
                </a:solidFill>
                <a:latin typeface="Times New Roman" pitchFamily="18" charset="0"/>
                <a:cs typeface="Times New Roman" pitchFamily="18" charset="0"/>
              </a:rPr>
              <a:t>RESIN</a:t>
            </a:r>
            <a:endParaRPr lang="en-US" sz="3600" dirty="0">
              <a:solidFill>
                <a:srgbClr val="FF9933"/>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509200"/>
          </a:xfrm>
          <a:prstGeom prst="rect">
            <a:avLst/>
          </a:prstGeom>
        </p:spPr>
        <p:txBody>
          <a:bodyPr wrap="square">
            <a:spAutoFit/>
          </a:bodyPr>
          <a:lstStyle/>
          <a:p>
            <a:r>
              <a:rPr lang="en-US" sz="2800" b="1" dirty="0" smtClean="0">
                <a:latin typeface="Times New Roman" pitchFamily="18" charset="0"/>
                <a:cs typeface="Times New Roman" pitchFamily="18" charset="0"/>
              </a:rPr>
              <a:t>Physical characters of Resins :–</a:t>
            </a:r>
          </a:p>
          <a:p>
            <a:pPr>
              <a:lnSpc>
                <a:spcPct val="150000"/>
              </a:lnSpc>
              <a:buFont typeface="Wingdings" pitchFamily="2" charset="2"/>
              <a:buChar char="ü"/>
            </a:pPr>
            <a:r>
              <a:rPr lang="en-US" sz="2400" dirty="0" smtClean="0">
                <a:latin typeface="Times New Roman" pitchFamily="18" charset="0"/>
                <a:cs typeface="Times New Roman" pitchFamily="18" charset="0"/>
              </a:rPr>
              <a:t>Heavier than water </a:t>
            </a:r>
          </a:p>
          <a:p>
            <a:pPr>
              <a:lnSpc>
                <a:spcPct val="150000"/>
              </a:lnSpc>
              <a:buFont typeface="Wingdings" pitchFamily="2" charset="2"/>
              <a:buChar char="ü"/>
            </a:pPr>
            <a:r>
              <a:rPr lang="en-US" sz="2400" dirty="0" smtClean="0">
                <a:latin typeface="Times New Roman" pitchFamily="18" charset="0"/>
                <a:cs typeface="Times New Roman" pitchFamily="18" charset="0"/>
              </a:rPr>
              <a:t> Amorphous ,hard, and brittle solids</a:t>
            </a:r>
          </a:p>
          <a:p>
            <a:pPr>
              <a:lnSpc>
                <a:spcPct val="150000"/>
              </a:lnSpc>
              <a:buFont typeface="Wingdings" pitchFamily="2" charset="2"/>
              <a:buChar char="ü"/>
            </a:pPr>
            <a:r>
              <a:rPr lang="en-US" sz="2400" dirty="0" smtClean="0">
                <a:latin typeface="Times New Roman" pitchFamily="18" charset="0"/>
                <a:cs typeface="Times New Roman" pitchFamily="18" charset="0"/>
              </a:rPr>
              <a:t> Insoluble in water.</a:t>
            </a:r>
          </a:p>
          <a:p>
            <a:pPr>
              <a:lnSpc>
                <a:spcPct val="150000"/>
              </a:lnSpc>
              <a:buFont typeface="Wingdings" pitchFamily="2" charset="2"/>
              <a:buChar char="ü"/>
            </a:pPr>
            <a:r>
              <a:rPr lang="en-US" sz="2400" dirty="0" smtClean="0">
                <a:latin typeface="Times New Roman" pitchFamily="18" charset="0"/>
                <a:cs typeface="Times New Roman" pitchFamily="18" charset="0"/>
              </a:rPr>
              <a:t> Soluble in more or less completely in alcohol, volatile oils, fixed</a:t>
            </a:r>
          </a:p>
          <a:p>
            <a:pPr>
              <a:lnSpc>
                <a:spcPct val="150000"/>
              </a:lnSpc>
            </a:pPr>
            <a:r>
              <a:rPr lang="en-US" sz="2400" dirty="0" smtClean="0">
                <a:latin typeface="Times New Roman" pitchFamily="18" charset="0"/>
                <a:cs typeface="Times New Roman" pitchFamily="18" charset="0"/>
              </a:rPr>
              <a:t>    oils, chloral hydrate and non polar organic solvents like benzene,</a:t>
            </a:r>
          </a:p>
          <a:p>
            <a:pPr>
              <a:lnSpc>
                <a:spcPct val="150000"/>
              </a:lnSpc>
            </a:pPr>
            <a:r>
              <a:rPr lang="en-US" sz="2400" dirty="0" smtClean="0">
                <a:latin typeface="Times New Roman" pitchFamily="18" charset="0"/>
                <a:cs typeface="Times New Roman" pitchFamily="18" charset="0"/>
              </a:rPr>
              <a:t>    chloroform and ether. </a:t>
            </a:r>
          </a:p>
          <a:p>
            <a:pPr>
              <a:lnSpc>
                <a:spcPct val="150000"/>
              </a:lnSpc>
              <a:buFont typeface="Wingdings" pitchFamily="2" charset="2"/>
              <a:buChar char="ü"/>
            </a:pPr>
            <a:r>
              <a:rPr lang="en-US" sz="2400" dirty="0" smtClean="0">
                <a:latin typeface="Times New Roman" pitchFamily="18" charset="0"/>
                <a:cs typeface="Times New Roman" pitchFamily="18" charset="0"/>
              </a:rPr>
              <a:t>Electrically non conductive</a:t>
            </a:r>
          </a:p>
          <a:p>
            <a:pPr>
              <a:lnSpc>
                <a:spcPct val="150000"/>
              </a:lnSpc>
              <a:buFont typeface="Wingdings" pitchFamily="2" charset="2"/>
              <a:buChar char="ü"/>
            </a:pPr>
            <a:r>
              <a:rPr lang="en-US" sz="2400" dirty="0" smtClean="0">
                <a:latin typeface="Times New Roman" pitchFamily="18" charset="0"/>
                <a:cs typeface="Times New Roman" pitchFamily="18" charset="0"/>
              </a:rPr>
              <a:t>Combustible mass</a:t>
            </a:r>
          </a:p>
          <a:p>
            <a:pPr>
              <a:lnSpc>
                <a:spcPct val="150000"/>
              </a:lnSpc>
              <a:buFont typeface="Wingdings" pitchFamily="2" charset="2"/>
              <a:buChar char="ü"/>
            </a:pPr>
            <a:r>
              <a:rPr lang="en-US" sz="2400" dirty="0" smtClean="0">
                <a:latin typeface="Times New Roman" pitchFamily="18" charset="0"/>
                <a:cs typeface="Times New Roman" pitchFamily="18" charset="0"/>
              </a:rPr>
              <a:t> When heated, they soften and ultimately melt.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6555641"/>
          </a:xfrm>
          <a:prstGeom prst="rect">
            <a:avLst/>
          </a:prstGeom>
        </p:spPr>
        <p:txBody>
          <a:bodyPr wrap="square">
            <a:spAutoFit/>
          </a:bodyPr>
          <a:lstStyle/>
          <a:p>
            <a:r>
              <a:rPr lang="en-US" sz="2400" b="1" dirty="0" smtClean="0">
                <a:latin typeface="Times New Roman" pitchFamily="18" charset="0"/>
                <a:cs typeface="Times New Roman" pitchFamily="18" charset="0"/>
              </a:rPr>
              <a:t>Classification</a:t>
            </a:r>
            <a:r>
              <a:rPr lang="en-US" sz="2400" b="1" dirty="0" smtClean="0">
                <a:solidFill>
                  <a:srgbClr val="FFFF00"/>
                </a:solidFill>
                <a:latin typeface="Arial" pitchFamily="34" charset="0"/>
                <a:cs typeface="Arial" pitchFamily="34" charset="0"/>
              </a:rPr>
              <a:t> </a:t>
            </a:r>
          </a:p>
          <a:p>
            <a:pPr algn="just">
              <a:lnSpc>
                <a:spcPct val="150000"/>
              </a:lnSpc>
            </a:pPr>
            <a:r>
              <a:rPr lang="en-US" sz="2400" b="1" i="1" dirty="0" smtClean="0">
                <a:solidFill>
                  <a:srgbClr val="FF0000"/>
                </a:solidFill>
                <a:latin typeface="Times New Roman" pitchFamily="18" charset="0"/>
                <a:cs typeface="Times New Roman" pitchFamily="18" charset="0"/>
              </a:rPr>
              <a:t>Acid resin : </a:t>
            </a:r>
            <a:r>
              <a:rPr lang="en-US" sz="2400" dirty="0" smtClean="0">
                <a:latin typeface="Times New Roman" pitchFamily="18" charset="0"/>
                <a:cs typeface="Times New Roman" pitchFamily="18" charset="0"/>
              </a:rPr>
              <a:t>carboxylic acid group containing resinous substances </a:t>
            </a:r>
          </a:p>
          <a:p>
            <a:pPr algn="just">
              <a:lnSpc>
                <a:spcPct val="150000"/>
              </a:lnSpc>
            </a:pPr>
            <a:r>
              <a:rPr lang="en-US" sz="2400" dirty="0" smtClean="0">
                <a:latin typeface="Times New Roman" pitchFamily="18" charset="0"/>
                <a:cs typeface="Times New Roman" pitchFamily="18" charset="0"/>
              </a:rPr>
              <a:t>e.g. </a:t>
            </a:r>
            <a:r>
              <a:rPr lang="en-US" sz="2400" dirty="0" err="1" smtClean="0">
                <a:latin typeface="Times New Roman" pitchFamily="18" charset="0"/>
                <a:cs typeface="Times New Roman" pitchFamily="18" charset="0"/>
              </a:rPr>
              <a:t>Abietic</a:t>
            </a:r>
            <a:r>
              <a:rPr lang="en-US" sz="2400" dirty="0" smtClean="0">
                <a:latin typeface="Times New Roman" pitchFamily="18" charset="0"/>
                <a:cs typeface="Times New Roman" pitchFamily="18" charset="0"/>
              </a:rPr>
              <a:t> acid (Colophony), </a:t>
            </a:r>
            <a:r>
              <a:rPr lang="en-US" sz="2400" dirty="0" err="1" smtClean="0">
                <a:latin typeface="Times New Roman" pitchFamily="18" charset="0"/>
                <a:cs typeface="Times New Roman" pitchFamily="18" charset="0"/>
              </a:rPr>
              <a:t>Sandracolic</a:t>
            </a:r>
            <a:r>
              <a:rPr lang="en-US" sz="2400" dirty="0" smtClean="0">
                <a:latin typeface="Times New Roman" pitchFamily="18" charset="0"/>
                <a:cs typeface="Times New Roman" pitchFamily="18" charset="0"/>
              </a:rPr>
              <a:t> acid (</a:t>
            </a:r>
            <a:r>
              <a:rPr lang="en-US" sz="2400" dirty="0" err="1" smtClean="0">
                <a:latin typeface="Times New Roman" pitchFamily="18" charset="0"/>
                <a:cs typeface="Times New Roman" pitchFamily="18" charset="0"/>
              </a:rPr>
              <a:t>Sandrac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Copaivic</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Oxycopaivic</a:t>
            </a:r>
            <a:r>
              <a:rPr lang="en-US" sz="2400" dirty="0" smtClean="0">
                <a:latin typeface="Times New Roman" pitchFamily="18" charset="0"/>
                <a:cs typeface="Times New Roman" pitchFamily="18" charset="0"/>
              </a:rPr>
              <a:t> acid (Copaiba) &amp; </a:t>
            </a:r>
            <a:r>
              <a:rPr lang="en-US" sz="2400" dirty="0" err="1" smtClean="0">
                <a:latin typeface="Times New Roman" pitchFamily="18" charset="0"/>
                <a:cs typeface="Times New Roman" pitchFamily="18" charset="0"/>
              </a:rPr>
              <a:t>Commiphoric</a:t>
            </a:r>
            <a:r>
              <a:rPr lang="en-US" sz="2400" dirty="0" smtClean="0">
                <a:latin typeface="Times New Roman" pitchFamily="18" charset="0"/>
                <a:cs typeface="Times New Roman" pitchFamily="18" charset="0"/>
              </a:rPr>
              <a:t> acid (Myrrh) </a:t>
            </a:r>
          </a:p>
          <a:p>
            <a:pPr algn="just">
              <a:lnSpc>
                <a:spcPct val="150000"/>
              </a:lnSpc>
            </a:pPr>
            <a:r>
              <a:rPr lang="en-US" sz="2400" b="1" i="1" dirty="0" smtClean="0">
                <a:solidFill>
                  <a:srgbClr val="FF0000"/>
                </a:solidFill>
                <a:latin typeface="Times New Roman" pitchFamily="18" charset="0"/>
                <a:cs typeface="Times New Roman" pitchFamily="18" charset="0"/>
              </a:rPr>
              <a:t>Ester resin : </a:t>
            </a:r>
            <a:r>
              <a:rPr lang="en-US" sz="2400" dirty="0" smtClean="0">
                <a:latin typeface="Times New Roman" pitchFamily="18" charset="0"/>
                <a:cs typeface="Times New Roman" pitchFamily="18" charset="0"/>
              </a:rPr>
              <a:t>contains esters as the chief </a:t>
            </a:r>
            <a:r>
              <a:rPr lang="en-US" sz="2400" dirty="0" err="1" smtClean="0">
                <a:latin typeface="Times New Roman" pitchFamily="18" charset="0"/>
                <a:cs typeface="Times New Roman" pitchFamily="18" charset="0"/>
              </a:rPr>
              <a:t>constituts</a:t>
            </a:r>
            <a:r>
              <a:rPr lang="en-US" sz="2400" dirty="0" smtClean="0">
                <a:latin typeface="Times New Roman" pitchFamily="18" charset="0"/>
                <a:cs typeface="Times New Roman" pitchFamily="18" charset="0"/>
              </a:rPr>
              <a:t> of resin, </a:t>
            </a:r>
          </a:p>
          <a:p>
            <a:pPr algn="just">
              <a:lnSpc>
                <a:spcPct val="150000"/>
              </a:lnSpc>
            </a:pP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Benzoin</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Storax</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storax</a:t>
            </a:r>
            <a:r>
              <a:rPr lang="en-US" sz="2400" dirty="0" smtClean="0">
                <a:latin typeface="Times New Roman" pitchFamily="18" charset="0"/>
                <a:cs typeface="Times New Roman" pitchFamily="18" charset="0"/>
              </a:rPr>
              <a:t> contains </a:t>
            </a:r>
            <a:r>
              <a:rPr lang="en-US" sz="2400" dirty="0" err="1" smtClean="0">
                <a:latin typeface="Times New Roman" pitchFamily="18" charset="0"/>
                <a:cs typeface="Times New Roman" pitchFamily="18" charset="0"/>
              </a:rPr>
              <a:t>Cinnamyl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cinnamate</a:t>
            </a:r>
            <a:r>
              <a:rPr lang="en-US" sz="2400" dirty="0" smtClean="0">
                <a:latin typeface="Times New Roman" pitchFamily="18" charset="0"/>
                <a:cs typeface="Times New Roman" pitchFamily="18" charset="0"/>
              </a:rPr>
              <a:t>,</a:t>
            </a:r>
          </a:p>
          <a:p>
            <a:pPr algn="just">
              <a:lnSpc>
                <a:spcPct val="150000"/>
              </a:lnSpc>
            </a:pPr>
            <a:r>
              <a:rPr lang="en-US" sz="2400" dirty="0" err="1" smtClean="0">
                <a:latin typeface="Times New Roman" pitchFamily="18" charset="0"/>
                <a:cs typeface="Times New Roman" pitchFamily="18" charset="0"/>
              </a:rPr>
              <a:t>Benzoin</a:t>
            </a:r>
            <a:r>
              <a:rPr lang="en-US" sz="2400" dirty="0" smtClean="0">
                <a:latin typeface="Times New Roman" pitchFamily="18" charset="0"/>
                <a:cs typeface="Times New Roman" pitchFamily="18" charset="0"/>
              </a:rPr>
              <a:t>  contains </a:t>
            </a:r>
            <a:r>
              <a:rPr lang="en-US" sz="2400" dirty="0" err="1" smtClean="0">
                <a:latin typeface="Times New Roman" pitchFamily="18" charset="0"/>
                <a:cs typeface="Times New Roman" pitchFamily="18" charset="0"/>
              </a:rPr>
              <a:t>Coniferyl</a:t>
            </a:r>
            <a:r>
              <a:rPr lang="en-US" sz="2400" dirty="0" smtClean="0">
                <a:latin typeface="Times New Roman" pitchFamily="18" charset="0"/>
                <a:cs typeface="Times New Roman" pitchFamily="18" charset="0"/>
              </a:rPr>
              <a:t> benzoate</a:t>
            </a:r>
          </a:p>
          <a:p>
            <a:pPr algn="just">
              <a:lnSpc>
                <a:spcPct val="150000"/>
              </a:lnSpc>
            </a:pPr>
            <a:r>
              <a:rPr lang="en-US" sz="2400" b="1" i="1" dirty="0" smtClean="0">
                <a:solidFill>
                  <a:srgbClr val="FF0000"/>
                </a:solidFill>
                <a:latin typeface="Times New Roman" pitchFamily="18" charset="0"/>
                <a:cs typeface="Times New Roman" pitchFamily="18" charset="0"/>
              </a:rPr>
              <a:t>Alcohol resin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resinol</a:t>
            </a:r>
            <a:r>
              <a:rPr lang="en-US" sz="2400" dirty="0" smtClean="0">
                <a:latin typeface="Times New Roman" pitchFamily="18" charset="0"/>
                <a:cs typeface="Times New Roman" pitchFamily="18" charset="0"/>
              </a:rPr>
              <a:t>): alcoholic compound with high mol. wt. </a:t>
            </a:r>
          </a:p>
          <a:p>
            <a:pPr algn="just">
              <a:lnSpc>
                <a:spcPct val="150000"/>
              </a:lnSpc>
            </a:pPr>
            <a:r>
              <a:rPr lang="en-US" sz="2400" dirty="0" smtClean="0">
                <a:latin typeface="Times New Roman" pitchFamily="18" charset="0"/>
                <a:cs typeface="Times New Roman" pitchFamily="18" charset="0"/>
              </a:rPr>
              <a:t>e.g. </a:t>
            </a:r>
            <a:r>
              <a:rPr lang="en-US" sz="2400" dirty="0" err="1" smtClean="0">
                <a:latin typeface="Times New Roman" pitchFamily="18" charset="0"/>
                <a:cs typeface="Times New Roman" pitchFamily="18" charset="0"/>
              </a:rPr>
              <a:t>benzoresinol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benzoin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storesinol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storax</a:t>
            </a:r>
            <a:r>
              <a:rPr lang="en-US" sz="2400" dirty="0" smtClean="0">
                <a:latin typeface="Times New Roman" pitchFamily="18" charset="0"/>
                <a:cs typeface="Times New Roman" pitchFamily="18" charset="0"/>
              </a:rPr>
              <a:t>, </a:t>
            </a:r>
          </a:p>
          <a:p>
            <a:pPr algn="just">
              <a:lnSpc>
                <a:spcPct val="150000"/>
              </a:lnSpc>
            </a:pPr>
            <a:r>
              <a:rPr lang="en-US" sz="2400" b="1" i="1" dirty="0" smtClean="0">
                <a:solidFill>
                  <a:srgbClr val="FF0000"/>
                </a:solidFill>
                <a:latin typeface="Times New Roman" pitchFamily="18" charset="0"/>
                <a:cs typeface="Times New Roman" pitchFamily="18" charset="0"/>
              </a:rPr>
              <a:t>Resin phenol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resino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tannols</a:t>
            </a:r>
            <a:r>
              <a:rPr lang="en-US" sz="2400" dirty="0" smtClean="0">
                <a:latin typeface="Times New Roman" pitchFamily="18" charset="0"/>
                <a:cs typeface="Times New Roman" pitchFamily="18" charset="0"/>
              </a:rPr>
              <a:t>): contains phenol group </a:t>
            </a:r>
          </a:p>
          <a:p>
            <a:pPr algn="just">
              <a:lnSpc>
                <a:spcPct val="150000"/>
              </a:lnSpc>
            </a:pPr>
            <a:r>
              <a:rPr lang="en-US" sz="2400" dirty="0" smtClean="0">
                <a:latin typeface="Times New Roman" pitchFamily="18" charset="0"/>
                <a:cs typeface="Times New Roman" pitchFamily="18" charset="0"/>
              </a:rPr>
              <a:t>e.g. </a:t>
            </a:r>
            <a:r>
              <a:rPr lang="en-US" sz="2400" dirty="0" err="1" smtClean="0">
                <a:latin typeface="Times New Roman" pitchFamily="18" charset="0"/>
                <a:cs typeface="Times New Roman" pitchFamily="18" charset="0"/>
              </a:rPr>
              <a:t>peru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resinotannol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peru</a:t>
            </a:r>
            <a:r>
              <a:rPr lang="en-US" sz="2400" dirty="0" smtClean="0">
                <a:latin typeface="Times New Roman" pitchFamily="18" charset="0"/>
                <a:cs typeface="Times New Roman" pitchFamily="18" charset="0"/>
              </a:rPr>
              <a:t> balsam &amp; </a:t>
            </a:r>
            <a:r>
              <a:rPr lang="en-US" sz="2400" dirty="0" err="1" smtClean="0">
                <a:latin typeface="Times New Roman" pitchFamily="18" charset="0"/>
                <a:cs typeface="Times New Roman" pitchFamily="18" charset="0"/>
              </a:rPr>
              <a:t>tolu-resinotannol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tolu</a:t>
            </a:r>
            <a:r>
              <a:rPr lang="en-US" sz="2400" dirty="0" smtClean="0">
                <a:latin typeface="Times New Roman" pitchFamily="18" charset="0"/>
                <a:cs typeface="Times New Roman" pitchFamily="18" charset="0"/>
              </a:rPr>
              <a:t> balsam &amp; </a:t>
            </a:r>
            <a:r>
              <a:rPr lang="en-US" sz="2400" dirty="0" err="1" smtClean="0">
                <a:latin typeface="Times New Roman" pitchFamily="18" charset="0"/>
                <a:cs typeface="Times New Roman" pitchFamily="18" charset="0"/>
              </a:rPr>
              <a:t>siaresinotannol</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benzoin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740307"/>
          </a:xfrm>
          <a:prstGeom prst="rect">
            <a:avLst/>
          </a:prstGeom>
        </p:spPr>
        <p:txBody>
          <a:bodyPr wrap="square">
            <a:spAutoFit/>
          </a:bodyPr>
          <a:lstStyle/>
          <a:p>
            <a:pPr algn="just">
              <a:lnSpc>
                <a:spcPct val="150000"/>
              </a:lnSpc>
            </a:pPr>
            <a:r>
              <a:rPr lang="en-US" sz="2400" b="1" i="1" dirty="0" err="1" smtClean="0">
                <a:solidFill>
                  <a:srgbClr val="FF0000"/>
                </a:solidFill>
                <a:latin typeface="Times New Roman" pitchFamily="18" charset="0"/>
                <a:cs typeface="Times New Roman" pitchFamily="18" charset="0"/>
              </a:rPr>
              <a:t>Gluco</a:t>
            </a:r>
            <a:r>
              <a:rPr lang="en-US" sz="2400" b="1" i="1" dirty="0" smtClean="0">
                <a:solidFill>
                  <a:srgbClr val="FF0000"/>
                </a:solidFill>
                <a:latin typeface="Times New Roman" pitchFamily="18" charset="0"/>
                <a:cs typeface="Times New Roman" pitchFamily="18" charset="0"/>
              </a:rPr>
              <a:t> </a:t>
            </a:r>
            <a:r>
              <a:rPr lang="en-US" sz="2400" b="1" i="1" dirty="0" err="1" smtClean="0">
                <a:solidFill>
                  <a:srgbClr val="FF0000"/>
                </a:solidFill>
                <a:latin typeface="Times New Roman" pitchFamily="18" charset="0"/>
                <a:cs typeface="Times New Roman" pitchFamily="18" charset="0"/>
              </a:rPr>
              <a:t>resins:</a:t>
            </a:r>
            <a:r>
              <a:rPr lang="en-US" sz="2400" dirty="0" err="1" smtClean="0">
                <a:latin typeface="Times New Roman" pitchFamily="18" charset="0"/>
                <a:cs typeface="Times New Roman" pitchFamily="18" charset="0"/>
              </a:rPr>
              <a:t>resins</a:t>
            </a:r>
            <a:r>
              <a:rPr lang="en-US" sz="2400" dirty="0" smtClean="0">
                <a:latin typeface="Times New Roman" pitchFamily="18" charset="0"/>
                <a:cs typeface="Times New Roman" pitchFamily="18" charset="0"/>
              </a:rPr>
              <a:t> when get combined with sugars by </a:t>
            </a:r>
            <a:r>
              <a:rPr lang="en-US" sz="2400" dirty="0" err="1" smtClean="0">
                <a:latin typeface="Times New Roman" pitchFamily="18" charset="0"/>
                <a:cs typeface="Times New Roman" pitchFamily="18" charset="0"/>
              </a:rPr>
              <a:t>glycosylation</a:t>
            </a:r>
            <a:r>
              <a:rPr lang="en-US" sz="2400" dirty="0" smtClean="0">
                <a:latin typeface="Times New Roman" pitchFamily="18" charset="0"/>
                <a:cs typeface="Times New Roman" pitchFamily="18" charset="0"/>
              </a:rPr>
              <a:t>, e.g. </a:t>
            </a:r>
            <a:r>
              <a:rPr lang="en-US" sz="2400" dirty="0" err="1" smtClean="0">
                <a:latin typeface="Times New Roman" pitchFamily="18" charset="0"/>
                <a:cs typeface="Times New Roman" pitchFamily="18" charset="0"/>
              </a:rPr>
              <a:t>Convolvulaceae</a:t>
            </a:r>
            <a:r>
              <a:rPr lang="en-US" sz="2400" dirty="0" smtClean="0">
                <a:latin typeface="Times New Roman" pitchFamily="18" charset="0"/>
                <a:cs typeface="Times New Roman" pitchFamily="18" charset="0"/>
              </a:rPr>
              <a:t> family drugs </a:t>
            </a:r>
          </a:p>
          <a:p>
            <a:pPr algn="just">
              <a:lnSpc>
                <a:spcPct val="150000"/>
              </a:lnSpc>
            </a:pPr>
            <a:r>
              <a:rPr lang="en-US" sz="2400" b="1" i="1" dirty="0" err="1" smtClean="0">
                <a:solidFill>
                  <a:srgbClr val="FF0000"/>
                </a:solidFill>
                <a:latin typeface="Times New Roman" pitchFamily="18" charset="0"/>
                <a:cs typeface="Times New Roman" pitchFamily="18" charset="0"/>
              </a:rPr>
              <a:t>Resene</a:t>
            </a:r>
            <a:r>
              <a:rPr lang="en-US" sz="2400" b="1" i="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stable, neutral, unaffected by most chemical reagents or by exposure to moisture produced a hard film.</a:t>
            </a:r>
          </a:p>
          <a:p>
            <a:pPr algn="just">
              <a:lnSpc>
                <a:spcPct val="150000"/>
              </a:lnSpc>
            </a:pPr>
            <a:r>
              <a:rPr lang="en-US" sz="2400" dirty="0" smtClean="0">
                <a:latin typeface="Times New Roman" pitchFamily="18" charset="0"/>
                <a:cs typeface="Times New Roman" pitchFamily="18" charset="0"/>
              </a:rPr>
              <a:t>e.g. asafetida </a:t>
            </a:r>
          </a:p>
          <a:p>
            <a:pPr algn="just">
              <a:lnSpc>
                <a:spcPct val="150000"/>
              </a:lnSpc>
            </a:pPr>
            <a:r>
              <a:rPr lang="en-US" sz="2400" b="1" i="1" dirty="0" smtClean="0">
                <a:solidFill>
                  <a:srgbClr val="FF0000"/>
                </a:solidFill>
                <a:latin typeface="Times New Roman" pitchFamily="18" charset="0"/>
                <a:cs typeface="Times New Roman" pitchFamily="18" charset="0"/>
              </a:rPr>
              <a:t>Oleo resin: </a:t>
            </a:r>
            <a:r>
              <a:rPr lang="en-US" sz="2400" dirty="0" smtClean="0">
                <a:latin typeface="Times New Roman" pitchFamily="18" charset="0"/>
                <a:cs typeface="Times New Roman" pitchFamily="18" charset="0"/>
              </a:rPr>
              <a:t>resin + volatile oil </a:t>
            </a:r>
          </a:p>
          <a:p>
            <a:pPr algn="just">
              <a:lnSpc>
                <a:spcPct val="150000"/>
              </a:lnSpc>
            </a:pPr>
            <a:r>
              <a:rPr lang="en-US" sz="2400" dirty="0" smtClean="0">
                <a:latin typeface="Times New Roman" pitchFamily="18" charset="0"/>
                <a:cs typeface="Times New Roman" pitchFamily="18" charset="0"/>
              </a:rPr>
              <a:t>e.g. turpentine, ginger, copaiba, Canada  </a:t>
            </a:r>
          </a:p>
          <a:p>
            <a:pPr algn="just">
              <a:lnSpc>
                <a:spcPct val="150000"/>
              </a:lnSpc>
            </a:pPr>
            <a:r>
              <a:rPr lang="en-US" sz="2400" b="1" i="1" dirty="0" smtClean="0">
                <a:solidFill>
                  <a:srgbClr val="FF0000"/>
                </a:solidFill>
                <a:latin typeface="Times New Roman" pitchFamily="18" charset="0"/>
                <a:cs typeface="Times New Roman" pitchFamily="18" charset="0"/>
              </a:rPr>
              <a:t>Gum resin: </a:t>
            </a:r>
            <a:r>
              <a:rPr lang="en-US" sz="2400" dirty="0" smtClean="0">
                <a:latin typeface="Times New Roman" pitchFamily="18" charset="0"/>
                <a:cs typeface="Times New Roman" pitchFamily="18" charset="0"/>
              </a:rPr>
              <a:t>resin +  gum e.g. </a:t>
            </a:r>
            <a:r>
              <a:rPr lang="en-US" sz="2400" dirty="0" err="1" smtClean="0">
                <a:latin typeface="Times New Roman" pitchFamily="18" charset="0"/>
                <a:cs typeface="Times New Roman" pitchFamily="18" charset="0"/>
              </a:rPr>
              <a:t>ammoniacum</a:t>
            </a:r>
            <a:r>
              <a:rPr lang="en-US" sz="2400" dirty="0" smtClean="0">
                <a:latin typeface="Times New Roman" pitchFamily="18" charset="0"/>
                <a:cs typeface="Times New Roman" pitchFamily="18" charset="0"/>
              </a:rPr>
              <a:t> </a:t>
            </a:r>
          </a:p>
          <a:p>
            <a:pPr algn="just">
              <a:lnSpc>
                <a:spcPct val="150000"/>
              </a:lnSpc>
            </a:pPr>
            <a:r>
              <a:rPr lang="en-US" sz="2400" b="1" i="1" dirty="0" err="1" smtClean="0">
                <a:solidFill>
                  <a:srgbClr val="FF0000"/>
                </a:solidFill>
                <a:latin typeface="Times New Roman" pitchFamily="18" charset="0"/>
                <a:cs typeface="Times New Roman" pitchFamily="18" charset="0"/>
              </a:rPr>
              <a:t>Oleogum</a:t>
            </a:r>
            <a:r>
              <a:rPr lang="en-US" sz="2400" b="1" i="1" dirty="0" smtClean="0">
                <a:solidFill>
                  <a:srgbClr val="FF0000"/>
                </a:solidFill>
                <a:latin typeface="Times New Roman" pitchFamily="18" charset="0"/>
                <a:cs typeface="Times New Roman" pitchFamily="18" charset="0"/>
              </a:rPr>
              <a:t> resin: </a:t>
            </a:r>
            <a:r>
              <a:rPr lang="en-US" sz="2400" dirty="0" smtClean="0">
                <a:latin typeface="Times New Roman" pitchFamily="18" charset="0"/>
                <a:cs typeface="Times New Roman" pitchFamily="18" charset="0"/>
              </a:rPr>
              <a:t>resin + volatile oil + gum </a:t>
            </a:r>
          </a:p>
          <a:p>
            <a:pPr algn="just">
              <a:lnSpc>
                <a:spcPct val="150000"/>
              </a:lnSpc>
            </a:pPr>
            <a:r>
              <a:rPr lang="en-US" sz="2400" dirty="0" smtClean="0">
                <a:latin typeface="Times New Roman" pitchFamily="18" charset="0"/>
                <a:cs typeface="Times New Roman" pitchFamily="18" charset="0"/>
              </a:rPr>
              <a:t>e.g. myrrh, asafetida, gamboges </a:t>
            </a:r>
          </a:p>
          <a:p>
            <a:pPr algn="just">
              <a:lnSpc>
                <a:spcPct val="150000"/>
              </a:lnSpc>
            </a:pPr>
            <a:r>
              <a:rPr lang="en-US" sz="2400" b="1" i="1" dirty="0" smtClean="0">
                <a:solidFill>
                  <a:srgbClr val="FF0000"/>
                </a:solidFill>
                <a:latin typeface="Times New Roman" pitchFamily="18" charset="0"/>
                <a:cs typeface="Times New Roman" pitchFamily="18" charset="0"/>
              </a:rPr>
              <a:t>Balsam: </a:t>
            </a:r>
            <a:r>
              <a:rPr lang="en-US" sz="2400" dirty="0" smtClean="0">
                <a:latin typeface="Times New Roman" pitchFamily="18" charset="0"/>
                <a:cs typeface="Times New Roman" pitchFamily="18" charset="0"/>
              </a:rPr>
              <a:t>contains aromatic acids like </a:t>
            </a:r>
            <a:r>
              <a:rPr lang="en-US" sz="2400" dirty="0" err="1" smtClean="0">
                <a:latin typeface="Times New Roman" pitchFamily="18" charset="0"/>
                <a:cs typeface="Times New Roman" pitchFamily="18" charset="0"/>
              </a:rPr>
              <a:t>benzoin</a:t>
            </a:r>
            <a:r>
              <a:rPr lang="en-US" sz="2400" dirty="0" smtClean="0">
                <a:latin typeface="Times New Roman" pitchFamily="18" charset="0"/>
                <a:cs typeface="Times New Roman" pitchFamily="18" charset="0"/>
              </a:rPr>
              <a:t> &amp; </a:t>
            </a:r>
            <a:r>
              <a:rPr lang="en-US" sz="2400" dirty="0" err="1" smtClean="0">
                <a:latin typeface="Times New Roman" pitchFamily="18" charset="0"/>
                <a:cs typeface="Times New Roman" pitchFamily="18" charset="0"/>
              </a:rPr>
              <a:t>cinnamic</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e.g. </a:t>
            </a:r>
            <a:r>
              <a:rPr lang="en-US" sz="2400" dirty="0" err="1" smtClean="0">
                <a:latin typeface="Times New Roman" pitchFamily="18" charset="0"/>
                <a:cs typeface="Times New Roman" pitchFamily="18" charset="0"/>
              </a:rPr>
              <a:t>Tolu</a:t>
            </a:r>
            <a:r>
              <a:rPr lang="en-US" sz="2400" dirty="0" smtClean="0">
                <a:latin typeface="Times New Roman" pitchFamily="18" charset="0"/>
                <a:cs typeface="Times New Roman" pitchFamily="18" charset="0"/>
              </a:rPr>
              <a:t> balsam, </a:t>
            </a:r>
            <a:r>
              <a:rPr lang="en-US" sz="2400" dirty="0" err="1" smtClean="0">
                <a:latin typeface="Times New Roman" pitchFamily="18" charset="0"/>
                <a:cs typeface="Times New Roman" pitchFamily="18" charset="0"/>
              </a:rPr>
              <a:t>peru</a:t>
            </a:r>
            <a:r>
              <a:rPr lang="en-US" sz="2400" dirty="0" smtClean="0">
                <a:latin typeface="Times New Roman" pitchFamily="18" charset="0"/>
                <a:cs typeface="Times New Roman" pitchFamily="18" charset="0"/>
              </a:rPr>
              <a:t> balsam, </a:t>
            </a:r>
            <a:r>
              <a:rPr lang="en-US" sz="2400" dirty="0" err="1" smtClean="0">
                <a:latin typeface="Times New Roman" pitchFamily="18" charset="0"/>
                <a:cs typeface="Times New Roman" pitchFamily="18" charset="0"/>
              </a:rPr>
              <a:t>storax</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00619"/>
            <a:ext cx="7998460" cy="443070"/>
          </a:xfrm>
          <a:prstGeom prst="rect">
            <a:avLst/>
          </a:prstGeom>
        </p:spPr>
        <p:txBody>
          <a:bodyPr vert="horz" wrap="square" lIns="0" tIns="12065" rIns="0" bIns="0" rtlCol="0">
            <a:spAutoFit/>
          </a:bodyPr>
          <a:lstStyle/>
          <a:p>
            <a:pPr marL="12700">
              <a:lnSpc>
                <a:spcPct val="100000"/>
              </a:lnSpc>
              <a:spcBef>
                <a:spcPts val="95"/>
              </a:spcBef>
            </a:pPr>
            <a:r>
              <a:rPr lang="en-US" sz="2800" spc="-5" dirty="0" smtClean="0">
                <a:solidFill>
                  <a:srgbClr val="FF6600"/>
                </a:solidFill>
              </a:rPr>
              <a:t>PHYSICAL </a:t>
            </a:r>
            <a:r>
              <a:rPr lang="en-US" sz="2800" spc="-30" dirty="0" smtClean="0">
                <a:solidFill>
                  <a:srgbClr val="FF6600"/>
                </a:solidFill>
              </a:rPr>
              <a:t>PROPERTIES</a:t>
            </a:r>
            <a:r>
              <a:rPr lang="en-US" sz="2800" spc="-155" dirty="0" smtClean="0">
                <a:solidFill>
                  <a:srgbClr val="FF6600"/>
                </a:solidFill>
              </a:rPr>
              <a:t> </a:t>
            </a:r>
            <a:r>
              <a:rPr lang="en-US" sz="2800" dirty="0" smtClean="0">
                <a:solidFill>
                  <a:srgbClr val="FF6600"/>
                </a:solidFill>
              </a:rPr>
              <a:t>continue…</a:t>
            </a:r>
            <a:endParaRPr sz="2800"/>
          </a:p>
        </p:txBody>
      </p:sp>
      <p:sp>
        <p:nvSpPr>
          <p:cNvPr id="3" name="object 3"/>
          <p:cNvSpPr txBox="1"/>
          <p:nvPr/>
        </p:nvSpPr>
        <p:spPr>
          <a:xfrm>
            <a:off x="304800" y="838200"/>
            <a:ext cx="8534400" cy="5720156"/>
          </a:xfrm>
          <a:prstGeom prst="rect">
            <a:avLst/>
          </a:prstGeom>
        </p:spPr>
        <p:txBody>
          <a:bodyPr vert="horz" wrap="square" lIns="0" tIns="89535" rIns="0" bIns="0" rtlCol="0">
            <a:spAutoFit/>
          </a:bodyPr>
          <a:lstStyle/>
          <a:p>
            <a:pPr marL="355600" indent="-342900" algn="just">
              <a:lnSpc>
                <a:spcPct val="150000"/>
              </a:lnSpc>
              <a:spcBef>
                <a:spcPts val="705"/>
              </a:spcBef>
              <a:buClr>
                <a:srgbClr val="FD8537"/>
              </a:buClr>
              <a:buSzPct val="70000"/>
              <a:buFont typeface="Wingdings"/>
              <a:buChar char=""/>
              <a:tabLst>
                <a:tab pos="355600" algn="l"/>
              </a:tabLst>
            </a:pPr>
            <a:r>
              <a:rPr lang="en-US" sz="3000" dirty="0" smtClean="0">
                <a:latin typeface="Times New Roman"/>
                <a:cs typeface="Times New Roman"/>
              </a:rPr>
              <a:t>Quaternary bases are only water</a:t>
            </a:r>
            <a:r>
              <a:rPr lang="en-US" sz="3000" spc="15" dirty="0" smtClean="0">
                <a:latin typeface="Times New Roman"/>
                <a:cs typeface="Times New Roman"/>
              </a:rPr>
              <a:t> </a:t>
            </a:r>
            <a:r>
              <a:rPr lang="en-US" sz="3000" spc="-5" dirty="0" smtClean="0">
                <a:latin typeface="Times New Roman"/>
                <a:cs typeface="Times New Roman"/>
              </a:rPr>
              <a:t>soluble</a:t>
            </a:r>
            <a:endParaRPr lang="en-US" sz="3000" dirty="0" smtClean="0">
              <a:latin typeface="Times New Roman"/>
              <a:cs typeface="Times New Roman"/>
            </a:endParaRPr>
          </a:p>
          <a:p>
            <a:pPr marL="355600" marR="642620" indent="-342900" algn="just">
              <a:lnSpc>
                <a:spcPct val="150000"/>
              </a:lnSpc>
              <a:spcBef>
                <a:spcPts val="600"/>
              </a:spcBef>
              <a:buClr>
                <a:srgbClr val="FD8537"/>
              </a:buClr>
              <a:buSzPct val="70000"/>
              <a:buFont typeface="Wingdings"/>
              <a:buChar char=""/>
              <a:tabLst>
                <a:tab pos="355600" algn="l"/>
              </a:tabLst>
            </a:pPr>
            <a:r>
              <a:rPr lang="en-US" sz="3000" dirty="0" smtClean="0">
                <a:latin typeface="Times New Roman"/>
                <a:cs typeface="Times New Roman"/>
              </a:rPr>
              <a:t>Pseudo and proto alkaloid give</a:t>
            </a:r>
            <a:r>
              <a:rPr lang="en-US" sz="3000" spc="-40" dirty="0" smtClean="0">
                <a:latin typeface="Times New Roman"/>
                <a:cs typeface="Times New Roman"/>
              </a:rPr>
              <a:t> </a:t>
            </a:r>
            <a:r>
              <a:rPr lang="en-US" sz="3000" dirty="0" smtClean="0">
                <a:latin typeface="Times New Roman"/>
                <a:cs typeface="Times New Roman"/>
              </a:rPr>
              <a:t>higher </a:t>
            </a:r>
            <a:r>
              <a:rPr lang="en-US" sz="3000" spc="-5" dirty="0" smtClean="0">
                <a:latin typeface="Times New Roman"/>
                <a:cs typeface="Times New Roman"/>
              </a:rPr>
              <a:t>solubility </a:t>
            </a:r>
            <a:r>
              <a:rPr lang="en-US" sz="3000" dirty="0" smtClean="0">
                <a:latin typeface="Times New Roman"/>
                <a:cs typeface="Times New Roman"/>
              </a:rPr>
              <a:t>in</a:t>
            </a:r>
            <a:r>
              <a:rPr lang="en-US" sz="3000" spc="50" dirty="0" smtClean="0">
                <a:latin typeface="Times New Roman"/>
                <a:cs typeface="Times New Roman"/>
              </a:rPr>
              <a:t> </a:t>
            </a:r>
            <a:r>
              <a:rPr lang="en-US" sz="3000" spc="-30" dirty="0" smtClean="0">
                <a:latin typeface="Times New Roman"/>
                <a:cs typeface="Times New Roman"/>
              </a:rPr>
              <a:t>water.</a:t>
            </a:r>
            <a:endParaRPr lang="en-US" sz="3000" dirty="0" smtClean="0">
              <a:latin typeface="Times New Roman"/>
              <a:cs typeface="Times New Roman"/>
            </a:endParaRPr>
          </a:p>
          <a:p>
            <a:pPr marL="355600" marR="5080" indent="-342900" algn="just">
              <a:lnSpc>
                <a:spcPct val="150000"/>
              </a:lnSpc>
              <a:spcBef>
                <a:spcPts val="600"/>
              </a:spcBef>
              <a:buClr>
                <a:srgbClr val="FD8537"/>
              </a:buClr>
              <a:buSzPct val="70000"/>
              <a:buFont typeface="Wingdings"/>
              <a:buChar char=""/>
              <a:tabLst>
                <a:tab pos="355600" algn="l"/>
              </a:tabLst>
            </a:pPr>
            <a:r>
              <a:rPr lang="en-US" sz="3000" spc="-5" dirty="0" smtClean="0">
                <a:latin typeface="Times New Roman"/>
                <a:cs typeface="Times New Roman"/>
              </a:rPr>
              <a:t>Solubility </a:t>
            </a:r>
            <a:r>
              <a:rPr lang="en-US" sz="3000" dirty="0" smtClean="0">
                <a:latin typeface="Times New Roman"/>
                <a:cs typeface="Times New Roman"/>
              </a:rPr>
              <a:t>and </a:t>
            </a:r>
            <a:r>
              <a:rPr lang="en-US" sz="3000" spc="-5" dirty="0" smtClean="0">
                <a:latin typeface="Times New Roman"/>
                <a:cs typeface="Times New Roman"/>
              </a:rPr>
              <a:t>salts </a:t>
            </a:r>
            <a:r>
              <a:rPr lang="en-US" sz="3000" dirty="0" smtClean="0">
                <a:latin typeface="Times New Roman"/>
                <a:cs typeface="Times New Roman"/>
              </a:rPr>
              <a:t>of alkaloid </a:t>
            </a:r>
            <a:r>
              <a:rPr lang="en-US" sz="3000" spc="-5" dirty="0" smtClean="0">
                <a:latin typeface="Times New Roman"/>
                <a:cs typeface="Times New Roman"/>
              </a:rPr>
              <a:t>is </a:t>
            </a:r>
            <a:r>
              <a:rPr lang="en-US" sz="3000" dirty="0" smtClean="0">
                <a:latin typeface="Times New Roman"/>
                <a:cs typeface="Times New Roman"/>
              </a:rPr>
              <a:t>useful in  pharmaceutical industry for</a:t>
            </a:r>
            <a:r>
              <a:rPr lang="en-US" sz="3000" spc="40" dirty="0" smtClean="0">
                <a:latin typeface="Times New Roman"/>
                <a:cs typeface="Times New Roman"/>
              </a:rPr>
              <a:t> </a:t>
            </a:r>
            <a:r>
              <a:rPr lang="en-US" sz="3000" spc="-5" dirty="0" smtClean="0">
                <a:latin typeface="Times New Roman"/>
                <a:cs typeface="Times New Roman"/>
              </a:rPr>
              <a:t>extraction</a:t>
            </a:r>
            <a:endParaRPr lang="en-US" sz="3000" dirty="0" smtClean="0">
              <a:latin typeface="Times New Roman"/>
              <a:cs typeface="Times New Roman"/>
            </a:endParaRPr>
          </a:p>
          <a:p>
            <a:pPr marL="355600" marR="278765" indent="-342900" algn="just">
              <a:lnSpc>
                <a:spcPct val="150000"/>
              </a:lnSpc>
              <a:spcBef>
                <a:spcPts val="605"/>
              </a:spcBef>
              <a:buClr>
                <a:srgbClr val="FD8537"/>
              </a:buClr>
              <a:buSzPct val="70000"/>
              <a:buFont typeface="Wingdings"/>
              <a:buChar char=""/>
              <a:tabLst>
                <a:tab pos="355600" algn="l"/>
                <a:tab pos="3904615" algn="l"/>
              </a:tabLst>
            </a:pPr>
            <a:r>
              <a:rPr lang="en-US" sz="3000" dirty="0" smtClean="0">
                <a:latin typeface="Times New Roman"/>
                <a:cs typeface="Times New Roman"/>
              </a:rPr>
              <a:t>They give</a:t>
            </a:r>
            <a:r>
              <a:rPr lang="en-US" sz="3000" spc="5" dirty="0" smtClean="0">
                <a:latin typeface="Times New Roman"/>
                <a:cs typeface="Times New Roman"/>
              </a:rPr>
              <a:t> </a:t>
            </a:r>
            <a:r>
              <a:rPr lang="en-US" sz="3000" dirty="0" smtClean="0">
                <a:latin typeface="Times New Roman"/>
                <a:cs typeface="Times New Roman"/>
              </a:rPr>
              <a:t>color</a:t>
            </a:r>
            <a:r>
              <a:rPr lang="en-US" sz="3000" spc="10" dirty="0" smtClean="0">
                <a:latin typeface="Times New Roman"/>
                <a:cs typeface="Times New Roman"/>
              </a:rPr>
              <a:t> </a:t>
            </a:r>
            <a:r>
              <a:rPr lang="en-US" sz="3000" dirty="0" smtClean="0">
                <a:latin typeface="Times New Roman"/>
                <a:cs typeface="Times New Roman"/>
              </a:rPr>
              <a:t>precipitation </a:t>
            </a:r>
            <a:r>
              <a:rPr lang="en-US" sz="3000" spc="-5" dirty="0" smtClean="0">
                <a:latin typeface="Times New Roman"/>
                <a:cs typeface="Times New Roman"/>
              </a:rPr>
              <a:t>with</a:t>
            </a:r>
            <a:r>
              <a:rPr lang="en-US" sz="3000" spc="-95" dirty="0" smtClean="0">
                <a:latin typeface="Times New Roman"/>
                <a:cs typeface="Times New Roman"/>
              </a:rPr>
              <a:t> </a:t>
            </a:r>
            <a:r>
              <a:rPr lang="en-US" sz="3000" dirty="0" smtClean="0">
                <a:latin typeface="Times New Roman"/>
                <a:cs typeface="Times New Roman"/>
              </a:rPr>
              <a:t>halogenated compound</a:t>
            </a:r>
          </a:p>
          <a:p>
            <a:pPr marL="355600" indent="-342900">
              <a:lnSpc>
                <a:spcPct val="100000"/>
              </a:lnSpc>
              <a:spcBef>
                <a:spcPts val="705"/>
              </a:spcBef>
              <a:buClr>
                <a:srgbClr val="FD8537"/>
              </a:buClr>
              <a:buSzPct val="70000"/>
              <a:buFont typeface="Wingdings"/>
              <a:buChar char=""/>
              <a:tabLst>
                <a:tab pos="355600" algn="l"/>
              </a:tabLst>
            </a:pPr>
            <a:endParaRPr sz="3000">
              <a:latin typeface="Times New Roman"/>
              <a:cs typeface="Times New Roman"/>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153400" cy="5632311"/>
          </a:xfrm>
          <a:prstGeom prst="rect">
            <a:avLst/>
          </a:prstGeom>
        </p:spPr>
        <p:txBody>
          <a:bodyPr wrap="square">
            <a:spAutoFit/>
          </a:bodyPr>
          <a:lstStyle/>
          <a:p>
            <a:pPr algn="just">
              <a:lnSpc>
                <a:spcPct val="150000"/>
              </a:lnSpc>
            </a:pPr>
            <a:r>
              <a:rPr lang="en-US" sz="2400" b="1" dirty="0" smtClean="0">
                <a:solidFill>
                  <a:schemeClr val="accent6">
                    <a:lumMod val="10000"/>
                  </a:schemeClr>
                </a:solidFill>
                <a:latin typeface="Times New Roman" pitchFamily="18" charset="0"/>
                <a:cs typeface="Times New Roman" pitchFamily="18" charset="0"/>
              </a:rPr>
              <a:t>COLOPHONY </a:t>
            </a:r>
          </a:p>
          <a:p>
            <a:pPr algn="just">
              <a:lnSpc>
                <a:spcPct val="150000"/>
              </a:lnSpc>
            </a:pPr>
            <a:r>
              <a:rPr lang="en-US" sz="2400" b="1" dirty="0" smtClean="0">
                <a:latin typeface="Times New Roman" pitchFamily="18" charset="0"/>
                <a:cs typeface="Times New Roman" pitchFamily="18" charset="0"/>
              </a:rPr>
              <a:t>Chemical tests </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1.Dissolve the 1 gm of powdered drug in 10 ml of acetic anhydride by gentle heat and add a drop of con. </a:t>
            </a:r>
            <a:r>
              <a:rPr lang="en-US" sz="2400" dirty="0" err="1" smtClean="0">
                <a:latin typeface="Times New Roman" pitchFamily="18" charset="0"/>
                <a:cs typeface="Times New Roman" pitchFamily="18" charset="0"/>
              </a:rPr>
              <a:t>Sulphuric</a:t>
            </a:r>
            <a:r>
              <a:rPr lang="en-US" sz="2400" dirty="0" smtClean="0">
                <a:latin typeface="Times New Roman" pitchFamily="18" charset="0"/>
                <a:cs typeface="Times New Roman" pitchFamily="18" charset="0"/>
              </a:rPr>
              <a:t> acid – violet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is produced</a:t>
            </a:r>
          </a:p>
          <a:p>
            <a:pPr algn="just">
              <a:lnSpc>
                <a:spcPct val="150000"/>
              </a:lnSpc>
            </a:pPr>
            <a:r>
              <a:rPr lang="en-US" sz="2400" dirty="0" smtClean="0">
                <a:latin typeface="Times New Roman" pitchFamily="18" charset="0"/>
                <a:cs typeface="Times New Roman" pitchFamily="18" charset="0"/>
              </a:rPr>
              <a:t>2. An alcoholic solution of colophony is acidic to litmus</a:t>
            </a:r>
          </a:p>
          <a:p>
            <a:pPr algn="just">
              <a:lnSpc>
                <a:spcPct val="150000"/>
              </a:lnSpc>
            </a:pPr>
            <a:r>
              <a:rPr lang="en-US" sz="2400" dirty="0" smtClean="0">
                <a:latin typeface="Times New Roman" pitchFamily="18" charset="0"/>
                <a:cs typeface="Times New Roman" pitchFamily="18" charset="0"/>
              </a:rPr>
              <a:t>3. Colophony is dissolved in light petroleum and filtered. To the filtrate 2-3 times its volume , dilute copper acetate solution is added – emerald green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is seen in the petroleum layer ( upper layer )</a:t>
            </a:r>
            <a:endParaRPr lang="en-US"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001000" cy="5262979"/>
          </a:xfrm>
          <a:prstGeom prst="rect">
            <a:avLst/>
          </a:prstGeom>
        </p:spPr>
        <p:txBody>
          <a:bodyPr wrap="square">
            <a:spAutoFit/>
          </a:bodyPr>
          <a:lstStyle/>
          <a:p>
            <a:r>
              <a:rPr lang="en-US" sz="2400" b="1" dirty="0" smtClean="0">
                <a:solidFill>
                  <a:schemeClr val="accent6">
                    <a:lumMod val="10000"/>
                  </a:schemeClr>
                </a:solidFill>
                <a:latin typeface="Times New Roman" pitchFamily="18" charset="0"/>
                <a:cs typeface="Times New Roman" pitchFamily="18" charset="0"/>
              </a:rPr>
              <a:t>PODOPHYLLUM</a:t>
            </a:r>
          </a:p>
          <a:p>
            <a:r>
              <a:rPr lang="en-US" sz="2400" b="1" dirty="0" smtClean="0">
                <a:latin typeface="Times New Roman" pitchFamily="18" charset="0"/>
                <a:cs typeface="Times New Roman" pitchFamily="18" charset="0"/>
              </a:rPr>
              <a:t>Identification:</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0.5 gm powdered resin </a:t>
            </a:r>
          </a:p>
          <a:p>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5 ml of 60% alcohol and 5 ml 1 N KOH sol</a:t>
            </a:r>
          </a:p>
          <a:p>
            <a:pPr algn="ctr"/>
            <a:endParaRPr lang="en-US" sz="2400" dirty="0" smtClean="0">
              <a:latin typeface="Times New Roman" pitchFamily="18" charset="0"/>
              <a:cs typeface="Times New Roman" pitchFamily="18" charset="0"/>
            </a:endParaRPr>
          </a:p>
          <a:p>
            <a:pPr algn="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(Yes) Indian </a:t>
            </a:r>
            <a:r>
              <a:rPr lang="en-US" sz="2400" dirty="0" err="1" smtClean="0">
                <a:latin typeface="Times New Roman" pitchFamily="18" charset="0"/>
                <a:cs typeface="Times New Roman" pitchFamily="18" charset="0"/>
              </a:rPr>
              <a:t>podophyllum</a:t>
            </a:r>
            <a:r>
              <a:rPr lang="en-US" sz="2400" dirty="0" smtClean="0">
                <a:latin typeface="Times New Roman" pitchFamily="18" charset="0"/>
                <a:cs typeface="Times New Roman" pitchFamily="18" charset="0"/>
              </a:rPr>
              <a:t> resin</a:t>
            </a:r>
          </a:p>
          <a:p>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Stiff Jelly </a:t>
            </a:r>
          </a:p>
          <a:p>
            <a:endParaRPr lang="en-US" sz="2400" dirty="0" smtClean="0">
              <a:latin typeface="Times New Roman" pitchFamily="18" charset="0"/>
              <a:cs typeface="Times New Roman" pitchFamily="18" charset="0"/>
            </a:endParaRPr>
          </a:p>
          <a:p>
            <a:pPr algn="r"/>
            <a:r>
              <a:rPr lang="en-US" sz="2400" dirty="0" smtClean="0">
                <a:latin typeface="Times New Roman" pitchFamily="18" charset="0"/>
                <a:cs typeface="Times New Roman" pitchFamily="18" charset="0"/>
              </a:rPr>
              <a:t>   (NO) American </a:t>
            </a:r>
            <a:r>
              <a:rPr lang="en-US" sz="2400" dirty="0" err="1" smtClean="0">
                <a:latin typeface="Times New Roman" pitchFamily="18" charset="0"/>
                <a:cs typeface="Times New Roman" pitchFamily="18" charset="0"/>
              </a:rPr>
              <a:t>podophyllum</a:t>
            </a:r>
            <a:r>
              <a:rPr lang="en-US" sz="2400" dirty="0" smtClean="0">
                <a:latin typeface="Times New Roman" pitchFamily="18" charset="0"/>
                <a:cs typeface="Times New Roman" pitchFamily="18" charset="0"/>
              </a:rPr>
              <a:t> resin </a:t>
            </a:r>
          </a:p>
        </p:txBody>
      </p:sp>
      <p:sp>
        <p:nvSpPr>
          <p:cNvPr id="5" name="Down Arrow 4"/>
          <p:cNvSpPr/>
          <p:nvPr/>
        </p:nvSpPr>
        <p:spPr>
          <a:xfrm>
            <a:off x="4038600" y="1828800"/>
            <a:ext cx="2286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2133600" y="3048000"/>
            <a:ext cx="3810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20291915">
            <a:off x="2914546" y="4117348"/>
            <a:ext cx="1307444" cy="3254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211860">
            <a:off x="2910094" y="4778701"/>
            <a:ext cx="1259451" cy="3485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458200" cy="1754326"/>
          </a:xfrm>
          <a:prstGeom prst="rect">
            <a:avLst/>
          </a:prstGeom>
        </p:spPr>
        <p:txBody>
          <a:bodyPr wrap="square">
            <a:spAutoFit/>
          </a:bodyPr>
          <a:lstStyle/>
          <a:p>
            <a:pPr marL="457200" indent="-457200" algn="just">
              <a:lnSpc>
                <a:spcPct val="150000"/>
              </a:lnSpc>
              <a:buAutoNum type="arabicPeriod"/>
            </a:pPr>
            <a:r>
              <a:rPr lang="en-US" sz="2400" dirty="0" smtClean="0">
                <a:latin typeface="Times New Roman" pitchFamily="18" charset="0"/>
                <a:cs typeface="Times New Roman" pitchFamily="18" charset="0"/>
              </a:rPr>
              <a:t>Powder + Water          after triturating          yellow emulsion </a:t>
            </a:r>
          </a:p>
          <a:p>
            <a:pPr marL="457200" indent="-457200" algn="just">
              <a:lnSpc>
                <a:spcPct val="150000"/>
              </a:lnSpc>
              <a:buAutoNum type="arabicPeriod"/>
            </a:pPr>
            <a:r>
              <a:rPr lang="en-US" sz="2400" dirty="0" smtClean="0">
                <a:latin typeface="Times New Roman" pitchFamily="18" charset="0"/>
                <a:cs typeface="Times New Roman" pitchFamily="18" charset="0"/>
              </a:rPr>
              <a:t> Ethereal extract         evaporate to dryness       exposed to  bromine vapor            violet color </a:t>
            </a:r>
          </a:p>
        </p:txBody>
      </p:sp>
      <p:sp>
        <p:nvSpPr>
          <p:cNvPr id="3" name="Right Arrow 2"/>
          <p:cNvSpPr/>
          <p:nvPr/>
        </p:nvSpPr>
        <p:spPr>
          <a:xfrm>
            <a:off x="2895600" y="16764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5486400" y="16764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553200" y="22098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124200" y="22098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819400" y="27432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152400"/>
            <a:ext cx="3886200" cy="1384995"/>
          </a:xfrm>
          <a:prstGeom prst="rect">
            <a:avLst/>
          </a:prstGeom>
        </p:spPr>
        <p:txBody>
          <a:bodyPr wrap="square">
            <a:spAutoFit/>
          </a:bodyPr>
          <a:lstStyle/>
          <a:p>
            <a:pPr>
              <a:lnSpc>
                <a:spcPct val="150000"/>
              </a:lnSpc>
            </a:pPr>
            <a:r>
              <a:rPr lang="en-US" sz="2800" b="1" dirty="0" smtClean="0">
                <a:solidFill>
                  <a:schemeClr val="accent6">
                    <a:lumMod val="10000"/>
                  </a:schemeClr>
                </a:solidFill>
                <a:latin typeface="Times New Roman" pitchFamily="18" charset="0"/>
                <a:cs typeface="Times New Roman" pitchFamily="18" charset="0"/>
              </a:rPr>
              <a:t>MYRRH</a:t>
            </a:r>
          </a:p>
          <a:p>
            <a:pPr>
              <a:lnSpc>
                <a:spcPct val="150000"/>
              </a:lnSpc>
            </a:pPr>
            <a:r>
              <a:rPr lang="en-US" sz="2800" b="1" dirty="0" smtClean="0">
                <a:solidFill>
                  <a:schemeClr val="accent6">
                    <a:lumMod val="10000"/>
                  </a:schemeClr>
                </a:solidFill>
                <a:latin typeface="Times New Roman" pitchFamily="18" charset="0"/>
                <a:cs typeface="Times New Roman" pitchFamily="18" charset="0"/>
              </a:rPr>
              <a:t>Identification test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305800" cy="6278642"/>
          </a:xfrm>
          <a:prstGeom prst="rect">
            <a:avLst/>
          </a:prstGeom>
        </p:spPr>
        <p:txBody>
          <a:bodyPr wrap="square">
            <a:spAutoFit/>
          </a:bodyPr>
          <a:lstStyle/>
          <a:p>
            <a:pPr marL="342900" indent="-342900" algn="just">
              <a:lnSpc>
                <a:spcPct val="150000"/>
              </a:lnSpc>
            </a:pPr>
            <a:r>
              <a:rPr lang="en-US" sz="2800" b="1" dirty="0" smtClean="0">
                <a:solidFill>
                  <a:srgbClr val="002060"/>
                </a:solidFill>
                <a:latin typeface="Times New Roman" pitchFamily="18" charset="0"/>
                <a:cs typeface="Times New Roman" pitchFamily="18" charset="0"/>
              </a:rPr>
              <a:t>References:</a:t>
            </a:r>
          </a:p>
          <a:p>
            <a:pPr marL="342900" indent="-342900" algn="just">
              <a:lnSpc>
                <a:spcPct val="150000"/>
              </a:lnSpc>
              <a:buFont typeface="+mj-lt"/>
              <a:buAutoNum type="arabicPeriod"/>
            </a:pPr>
            <a:r>
              <a:rPr lang="en-US" sz="2000" dirty="0" smtClean="0">
                <a:cs typeface="Times New Roman" pitchFamily="18" charset="0"/>
              </a:rPr>
              <a:t>“C. K. </a:t>
            </a:r>
            <a:r>
              <a:rPr lang="en-US" sz="2000" dirty="0" err="1" smtClean="0">
                <a:cs typeface="Times New Roman" pitchFamily="18" charset="0"/>
              </a:rPr>
              <a:t>Kokate</a:t>
            </a:r>
            <a:r>
              <a:rPr lang="en-US" sz="2000" dirty="0" smtClean="0">
                <a:cs typeface="Times New Roman" pitchFamily="18" charset="0"/>
              </a:rPr>
              <a:t>”,  “A.P. </a:t>
            </a:r>
            <a:r>
              <a:rPr lang="en-US" sz="2000" dirty="0" err="1" smtClean="0">
                <a:cs typeface="Times New Roman" pitchFamily="18" charset="0"/>
              </a:rPr>
              <a:t>Purohit</a:t>
            </a:r>
            <a:r>
              <a:rPr lang="en-US" sz="2000" dirty="0" smtClean="0">
                <a:cs typeface="Times New Roman" pitchFamily="18" charset="0"/>
              </a:rPr>
              <a:t>”, “S. B. </a:t>
            </a:r>
            <a:r>
              <a:rPr lang="en-US" sz="2000" dirty="0" err="1" smtClean="0">
                <a:cs typeface="Times New Roman" pitchFamily="18" charset="0"/>
              </a:rPr>
              <a:t>Gokhale</a:t>
            </a:r>
            <a:r>
              <a:rPr lang="en-US" sz="2000" dirty="0" smtClean="0">
                <a:cs typeface="Times New Roman" pitchFamily="18" charset="0"/>
              </a:rPr>
              <a:t>” </a:t>
            </a:r>
            <a:r>
              <a:rPr lang="en-US" sz="2000" dirty="0" err="1" smtClean="0">
                <a:cs typeface="Times New Roman" pitchFamily="18" charset="0"/>
              </a:rPr>
              <a:t>Pharmacognosy</a:t>
            </a:r>
            <a:r>
              <a:rPr lang="en-US" sz="2000" dirty="0" smtClean="0">
                <a:cs typeface="Times New Roman" pitchFamily="18" charset="0"/>
              </a:rPr>
              <a:t>,  41</a:t>
            </a:r>
            <a:r>
              <a:rPr lang="en-US" sz="2000" baseline="30000" dirty="0" smtClean="0">
                <a:cs typeface="Times New Roman" pitchFamily="18" charset="0"/>
              </a:rPr>
              <a:t>st</a:t>
            </a:r>
            <a:r>
              <a:rPr lang="en-US" sz="2000" dirty="0" smtClean="0">
                <a:cs typeface="Times New Roman" pitchFamily="18" charset="0"/>
              </a:rPr>
              <a:t> edition  May 2008, </a:t>
            </a:r>
            <a:r>
              <a:rPr lang="en-US" sz="2000" dirty="0" err="1" smtClean="0">
                <a:cs typeface="Times New Roman" pitchFamily="18" charset="0"/>
              </a:rPr>
              <a:t>Nirali</a:t>
            </a:r>
            <a:r>
              <a:rPr lang="en-US" sz="2000" dirty="0" smtClean="0">
                <a:cs typeface="Times New Roman" pitchFamily="18" charset="0"/>
              </a:rPr>
              <a:t> </a:t>
            </a:r>
            <a:r>
              <a:rPr lang="en-US" sz="2000" dirty="0" err="1" smtClean="0">
                <a:cs typeface="Times New Roman" pitchFamily="18" charset="0"/>
              </a:rPr>
              <a:t>prakashan</a:t>
            </a:r>
            <a:r>
              <a:rPr lang="en-US" sz="2000" dirty="0" smtClean="0">
                <a:cs typeface="Times New Roman" pitchFamily="18" charset="0"/>
              </a:rPr>
              <a:t> , </a:t>
            </a:r>
          </a:p>
          <a:p>
            <a:pPr marL="342900" indent="-342900" algn="just">
              <a:lnSpc>
                <a:spcPct val="150000"/>
              </a:lnSpc>
            </a:pPr>
            <a:r>
              <a:rPr lang="en-US" sz="2000" dirty="0" smtClean="0">
                <a:cs typeface="Times New Roman" pitchFamily="18" charset="0"/>
              </a:rPr>
              <a:t>page no 9.1  to 9.17,</a:t>
            </a:r>
          </a:p>
          <a:p>
            <a:pPr marL="342900" indent="-342900" algn="just">
              <a:lnSpc>
                <a:spcPct val="150000"/>
              </a:lnSpc>
            </a:pPr>
            <a:r>
              <a:rPr lang="en-US" sz="2000" dirty="0" smtClean="0">
                <a:latin typeface="Times New Roman" pitchFamily="18" charset="0"/>
                <a:cs typeface="Times New Roman" pitchFamily="18" charset="0"/>
              </a:rPr>
              <a:t>page no 11.100 to 11.140, </a:t>
            </a:r>
          </a:p>
          <a:p>
            <a:pPr marL="342900" indent="-342900" algn="just">
              <a:lnSpc>
                <a:spcPct val="150000"/>
              </a:lnSpc>
            </a:pPr>
            <a:r>
              <a:rPr lang="en-US" sz="2000" dirty="0" err="1" smtClean="0">
                <a:latin typeface="Times New Roman" pitchFamily="18" charset="0"/>
                <a:cs typeface="Times New Roman" pitchFamily="18" charset="0"/>
              </a:rPr>
              <a:t>Appendics</a:t>
            </a:r>
            <a:r>
              <a:rPr lang="en-US" sz="2000" dirty="0" smtClean="0">
                <a:latin typeface="Times New Roman" pitchFamily="18" charset="0"/>
                <a:cs typeface="Times New Roman" pitchFamily="18" charset="0"/>
              </a:rPr>
              <a:t>  A. 1 to  A.5 </a:t>
            </a:r>
          </a:p>
          <a:p>
            <a:pPr marL="342900" indent="-342900" algn="just">
              <a:lnSpc>
                <a:spcPct val="150000"/>
              </a:lnSpc>
            </a:pP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2. </a:t>
            </a:r>
            <a:r>
              <a:rPr lang="en-US" sz="2000" dirty="0" smtClean="0"/>
              <a:t>Jones ME, Kossel A. A biographical sketch. Yale Journal of Biology and Medicine. 1953;</a:t>
            </a:r>
            <a:r>
              <a:rPr lang="en-US" sz="2000" b="1" dirty="0" smtClean="0"/>
              <a:t>26(1):80-97</a:t>
            </a:r>
          </a:p>
          <a:p>
            <a:pPr algn="just">
              <a:lnSpc>
                <a:spcPct val="150000"/>
              </a:lnSpc>
            </a:pPr>
            <a:endParaRPr lang="en-US" sz="2000" b="1" dirty="0" smtClean="0">
              <a:cs typeface="Times New Roman" pitchFamily="18" charset="0"/>
            </a:endParaRPr>
          </a:p>
          <a:p>
            <a:pPr algn="just">
              <a:lnSpc>
                <a:spcPct val="150000"/>
              </a:lnSpc>
            </a:pPr>
            <a:r>
              <a:rPr lang="en-US" sz="2000" b="1" dirty="0" smtClean="0">
                <a:latin typeface="Times New Roman" pitchFamily="18" charset="0"/>
                <a:cs typeface="Times New Roman" pitchFamily="18" charset="0"/>
              </a:rPr>
              <a:t>3. </a:t>
            </a:r>
            <a:r>
              <a:rPr lang="en-US" sz="2000" dirty="0" err="1" smtClean="0"/>
              <a:t>Bennets</a:t>
            </a:r>
            <a:r>
              <a:rPr lang="en-US" sz="2000" dirty="0" smtClean="0"/>
              <a:t> HW, Underwood EJ, Shier FL. A specific breeding problem of sheep in subterranean clover pastures in Western Australia. Australian Veterinary Journal. 1946;</a:t>
            </a:r>
            <a:r>
              <a:rPr lang="en-US" sz="2000" b="1" dirty="0" smtClean="0"/>
              <a:t>22(1):2-12</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740" y="153111"/>
            <a:ext cx="5742305" cy="635000"/>
          </a:xfrm>
          <a:prstGeom prst="rect">
            <a:avLst/>
          </a:prstGeom>
        </p:spPr>
        <p:txBody>
          <a:bodyPr vert="horz" wrap="square" lIns="0" tIns="12065" rIns="0" bIns="0" rtlCol="0">
            <a:spAutoFit/>
          </a:bodyPr>
          <a:lstStyle/>
          <a:p>
            <a:pPr marL="12700">
              <a:lnSpc>
                <a:spcPct val="100000"/>
              </a:lnSpc>
              <a:spcBef>
                <a:spcPts val="95"/>
              </a:spcBef>
            </a:pPr>
            <a:r>
              <a:rPr spc="-5" dirty="0">
                <a:solidFill>
                  <a:srgbClr val="FF6600"/>
                </a:solidFill>
              </a:rPr>
              <a:t>CHEMICAL</a:t>
            </a:r>
            <a:r>
              <a:rPr spc="-210" dirty="0">
                <a:solidFill>
                  <a:srgbClr val="FF6600"/>
                </a:solidFill>
              </a:rPr>
              <a:t> </a:t>
            </a:r>
            <a:r>
              <a:rPr spc="-30" dirty="0">
                <a:solidFill>
                  <a:srgbClr val="FF6600"/>
                </a:solidFill>
              </a:rPr>
              <a:t>PROPERTIES</a:t>
            </a:r>
          </a:p>
        </p:txBody>
      </p:sp>
      <p:sp>
        <p:nvSpPr>
          <p:cNvPr id="3" name="object 3"/>
          <p:cNvSpPr txBox="1"/>
          <p:nvPr/>
        </p:nvSpPr>
        <p:spPr>
          <a:xfrm>
            <a:off x="228600" y="933958"/>
            <a:ext cx="8534400" cy="5568191"/>
          </a:xfrm>
          <a:prstGeom prst="rect">
            <a:avLst/>
          </a:prstGeom>
        </p:spPr>
        <p:txBody>
          <a:bodyPr vert="horz" wrap="square" lIns="0" tIns="88900" rIns="0" bIns="0" rtlCol="0">
            <a:spAutoFit/>
          </a:bodyPr>
          <a:lstStyle/>
          <a:p>
            <a:pPr marL="285115" indent="-273050" algn="just">
              <a:lnSpc>
                <a:spcPct val="150000"/>
              </a:lnSpc>
              <a:spcBef>
                <a:spcPts val="700"/>
              </a:spcBef>
              <a:buClr>
                <a:srgbClr val="FD8537"/>
              </a:buClr>
              <a:buSzPct val="70000"/>
              <a:buFont typeface="Wingdings"/>
              <a:buChar char=""/>
              <a:tabLst>
                <a:tab pos="285750" algn="l"/>
              </a:tabLst>
            </a:pPr>
            <a:r>
              <a:rPr lang="en-US" sz="2800" dirty="0" smtClean="0">
                <a:latin typeface="Times New Roman"/>
                <a:cs typeface="Times New Roman"/>
              </a:rPr>
              <a:t>Basic in reaction</a:t>
            </a:r>
          </a:p>
          <a:p>
            <a:pPr marL="285115" marR="5080" indent="-273050" algn="just">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Turns to be neutral or acidic when adjacent  functional groups are electron withdrawing like  amide group.</a:t>
            </a:r>
          </a:p>
          <a:p>
            <a:pPr marL="285115" indent="-273050" algn="just">
              <a:lnSpc>
                <a:spcPct val="150000"/>
              </a:lnSpc>
              <a:spcBef>
                <a:spcPts val="605"/>
              </a:spcBef>
              <a:buClr>
                <a:srgbClr val="FD8537"/>
              </a:buClr>
              <a:buSzPct val="70000"/>
              <a:buFont typeface="Wingdings"/>
              <a:buChar char=""/>
              <a:tabLst>
                <a:tab pos="285750" algn="l"/>
              </a:tabLst>
            </a:pPr>
            <a:r>
              <a:rPr lang="en-US" sz="2800" dirty="0" smtClean="0">
                <a:latin typeface="Times New Roman"/>
                <a:cs typeface="Times New Roman"/>
              </a:rPr>
              <a:t>Contain 1 or more N</a:t>
            </a:r>
          </a:p>
          <a:p>
            <a:pPr marL="285115" marR="593725" indent="-273050" algn="just">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In natural form – exist either in free state as  amine or as salt with acid or </a:t>
            </a:r>
            <a:r>
              <a:rPr lang="en-US" sz="2800" dirty="0" err="1" smtClean="0">
                <a:latin typeface="Times New Roman"/>
                <a:cs typeface="Times New Roman"/>
              </a:rPr>
              <a:t>alk</a:t>
            </a:r>
            <a:r>
              <a:rPr lang="en-US" sz="2800" dirty="0" smtClean="0">
                <a:latin typeface="Times New Roman"/>
                <a:cs typeface="Times New Roman"/>
              </a:rPr>
              <a:t>. N-oxide </a:t>
            </a:r>
          </a:p>
          <a:p>
            <a:pPr marL="285115" marR="593725" indent="-273050" algn="just">
              <a:lnSpc>
                <a:spcPct val="150000"/>
              </a:lnSpc>
              <a:spcBef>
                <a:spcPts val="600"/>
              </a:spcBef>
              <a:buClr>
                <a:srgbClr val="FD8537"/>
              </a:buClr>
              <a:buSzPct val="70000"/>
              <a:buFont typeface="Wingdings"/>
              <a:buChar char=""/>
              <a:tabLst>
                <a:tab pos="285750" algn="l"/>
              </a:tabLst>
            </a:pPr>
            <a:r>
              <a:rPr lang="en-US" sz="2800" dirty="0" smtClean="0">
                <a:latin typeface="Times New Roman"/>
                <a:cs typeface="Times New Roman"/>
              </a:rPr>
              <a:t>Salt formation with inorganic acid: their decomposition during their storage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7495" y="304800"/>
            <a:ext cx="7037705" cy="574040"/>
          </a:xfrm>
          <a:prstGeom prst="rect">
            <a:avLst/>
          </a:prstGeom>
        </p:spPr>
        <p:txBody>
          <a:bodyPr vert="horz" wrap="square" lIns="0" tIns="12700" rIns="0" bIns="0" rtlCol="0">
            <a:spAutoFit/>
          </a:bodyPr>
          <a:lstStyle/>
          <a:p>
            <a:pPr marL="12700">
              <a:lnSpc>
                <a:spcPct val="100000"/>
              </a:lnSpc>
              <a:spcBef>
                <a:spcPts val="100"/>
              </a:spcBef>
            </a:pPr>
            <a:r>
              <a:rPr lang="en-US" sz="3600" spc="-30" dirty="0" smtClean="0">
                <a:solidFill>
                  <a:srgbClr val="FF6600"/>
                </a:solidFill>
              </a:rPr>
              <a:t>Identification </a:t>
            </a:r>
            <a:r>
              <a:rPr lang="en-US" sz="3600" spc="-5" dirty="0" smtClean="0">
                <a:solidFill>
                  <a:srgbClr val="FF6600"/>
                </a:solidFill>
              </a:rPr>
              <a:t>of</a:t>
            </a:r>
            <a:r>
              <a:rPr lang="en-US" sz="3600" spc="-235" dirty="0" smtClean="0">
                <a:solidFill>
                  <a:srgbClr val="FF6600"/>
                </a:solidFill>
              </a:rPr>
              <a:t> </a:t>
            </a:r>
            <a:r>
              <a:rPr lang="en-US" sz="3600" dirty="0" smtClean="0">
                <a:solidFill>
                  <a:srgbClr val="FF6600"/>
                </a:solidFill>
              </a:rPr>
              <a:t>Alkaloids</a:t>
            </a:r>
            <a:endParaRPr lang="en-US" sz="3600" dirty="0"/>
          </a:p>
        </p:txBody>
      </p:sp>
      <p:sp>
        <p:nvSpPr>
          <p:cNvPr id="3" name="object 3"/>
          <p:cNvSpPr txBox="1"/>
          <p:nvPr/>
        </p:nvSpPr>
        <p:spPr>
          <a:xfrm>
            <a:off x="304800" y="838200"/>
            <a:ext cx="8382000" cy="5797741"/>
          </a:xfrm>
          <a:prstGeom prst="rect">
            <a:avLst/>
          </a:prstGeom>
          <a:solidFill>
            <a:schemeClr val="tx1">
              <a:lumMod val="95000"/>
              <a:lumOff val="5000"/>
            </a:schemeClr>
          </a:solidFill>
        </p:spPr>
        <p:txBody>
          <a:bodyPr vert="horz" wrap="square" lIns="0" tIns="49530" rIns="0" bIns="0" rtlCol="0">
            <a:spAutoFit/>
          </a:bodyPr>
          <a:lstStyle/>
          <a:p>
            <a:pPr marL="12700" algn="just">
              <a:lnSpc>
                <a:spcPct val="150000"/>
              </a:lnSpc>
              <a:spcBef>
                <a:spcPts val="390"/>
              </a:spcBef>
            </a:pPr>
            <a:r>
              <a:rPr lang="en-US" sz="2600" dirty="0" smtClean="0">
                <a:solidFill>
                  <a:schemeClr val="bg1"/>
                </a:solidFill>
                <a:latin typeface="Times New Roman"/>
                <a:cs typeface="Times New Roman"/>
              </a:rPr>
              <a:t>The </a:t>
            </a:r>
            <a:r>
              <a:rPr lang="en-US" sz="2600" spc="-10" dirty="0" smtClean="0">
                <a:solidFill>
                  <a:schemeClr val="bg1"/>
                </a:solidFill>
                <a:latin typeface="Times New Roman"/>
                <a:cs typeface="Times New Roman"/>
              </a:rPr>
              <a:t>different </a:t>
            </a:r>
            <a:r>
              <a:rPr lang="en-US" sz="2600" dirty="0" smtClean="0">
                <a:solidFill>
                  <a:schemeClr val="bg1"/>
                </a:solidFill>
                <a:latin typeface="Times New Roman"/>
                <a:cs typeface="Times New Roman"/>
              </a:rPr>
              <a:t>reagents</a:t>
            </a:r>
            <a:r>
              <a:rPr lang="en-US" sz="2600" spc="-60" dirty="0" smtClean="0">
                <a:solidFill>
                  <a:schemeClr val="bg1"/>
                </a:solidFill>
                <a:latin typeface="Times New Roman"/>
                <a:cs typeface="Times New Roman"/>
              </a:rPr>
              <a:t> </a:t>
            </a:r>
            <a:r>
              <a:rPr lang="en-US" sz="2600" dirty="0" smtClean="0">
                <a:solidFill>
                  <a:schemeClr val="bg1"/>
                </a:solidFill>
                <a:latin typeface="Times New Roman"/>
                <a:cs typeface="Times New Roman"/>
              </a:rPr>
              <a:t>are</a:t>
            </a:r>
          </a:p>
          <a:p>
            <a:pPr marL="526415" indent="-514350" algn="just">
              <a:lnSpc>
                <a:spcPct val="150000"/>
              </a:lnSpc>
              <a:spcBef>
                <a:spcPts val="290"/>
              </a:spcBef>
              <a:buClr>
                <a:srgbClr val="000000"/>
              </a:buClr>
              <a:tabLst>
                <a:tab pos="369570" algn="l"/>
              </a:tabLst>
            </a:pPr>
            <a:r>
              <a:rPr lang="en-US" sz="2600" dirty="0" smtClean="0">
                <a:solidFill>
                  <a:schemeClr val="bg1"/>
                </a:solidFill>
                <a:latin typeface="Times New Roman"/>
                <a:cs typeface="Times New Roman"/>
              </a:rPr>
              <a:t>    1.  DRAGENDORFF’S</a:t>
            </a:r>
            <a:r>
              <a:rPr lang="en-US" sz="2600" spc="-40" dirty="0" smtClean="0">
                <a:solidFill>
                  <a:schemeClr val="bg1"/>
                </a:solidFill>
                <a:latin typeface="Times New Roman"/>
                <a:cs typeface="Times New Roman"/>
              </a:rPr>
              <a:t> </a:t>
            </a:r>
            <a:r>
              <a:rPr lang="en-US" sz="2600" dirty="0" smtClean="0">
                <a:solidFill>
                  <a:schemeClr val="bg1"/>
                </a:solidFill>
                <a:latin typeface="Times New Roman"/>
                <a:cs typeface="Times New Roman"/>
              </a:rPr>
              <a:t>REAGENTS:</a:t>
            </a:r>
          </a:p>
          <a:p>
            <a:pPr marL="355600" marR="82550" indent="-12700" algn="just">
              <a:lnSpc>
                <a:spcPct val="150000"/>
              </a:lnSpc>
              <a:spcBef>
                <a:spcPts val="640"/>
              </a:spcBef>
            </a:pPr>
            <a:r>
              <a:rPr lang="en-US" sz="2600" dirty="0" smtClean="0">
                <a:solidFill>
                  <a:schemeClr val="bg1"/>
                </a:solidFill>
                <a:latin typeface="Times New Roman"/>
                <a:cs typeface="Times New Roman"/>
              </a:rPr>
              <a:t>(potassium bismuth iodide solution) giving</a:t>
            </a:r>
            <a:r>
              <a:rPr lang="en-US" sz="2600" spc="-100" dirty="0" smtClean="0">
                <a:solidFill>
                  <a:schemeClr val="bg1"/>
                </a:solidFill>
                <a:latin typeface="Times New Roman"/>
                <a:cs typeface="Times New Roman"/>
              </a:rPr>
              <a:t> </a:t>
            </a:r>
            <a:r>
              <a:rPr lang="en-US" sz="2600" dirty="0" smtClean="0">
                <a:solidFill>
                  <a:srgbClr val="FF3300"/>
                </a:solidFill>
                <a:latin typeface="Times New Roman"/>
                <a:cs typeface="Times New Roman"/>
              </a:rPr>
              <a:t>reddish  brown</a:t>
            </a:r>
            <a:r>
              <a:rPr lang="en-US" sz="2600" spc="-40" dirty="0" smtClean="0">
                <a:solidFill>
                  <a:schemeClr val="bg1"/>
                </a:solidFill>
                <a:latin typeface="Times New Roman"/>
                <a:cs typeface="Times New Roman"/>
              </a:rPr>
              <a:t> </a:t>
            </a:r>
            <a:r>
              <a:rPr lang="en-US" sz="2600" dirty="0" err="1" smtClean="0">
                <a:solidFill>
                  <a:schemeClr val="bg1"/>
                </a:solidFill>
                <a:latin typeface="Times New Roman"/>
                <a:cs typeface="Times New Roman"/>
              </a:rPr>
              <a:t>ppts</a:t>
            </a:r>
            <a:r>
              <a:rPr lang="en-US" sz="2600" dirty="0" smtClean="0">
                <a:solidFill>
                  <a:schemeClr val="bg1"/>
                </a:solidFill>
                <a:latin typeface="Times New Roman"/>
                <a:cs typeface="Times New Roman"/>
              </a:rPr>
              <a:t>.</a:t>
            </a:r>
            <a:endParaRPr lang="en-US" sz="2600" dirty="0">
              <a:solidFill>
                <a:schemeClr val="bg1"/>
              </a:solidFill>
              <a:latin typeface="Times New Roman"/>
              <a:cs typeface="Times New Roman"/>
            </a:endParaRPr>
          </a:p>
          <a:p>
            <a:pPr marL="355600" marR="82550" indent="-12700" algn="just">
              <a:lnSpc>
                <a:spcPct val="150000"/>
              </a:lnSpc>
              <a:spcBef>
                <a:spcPts val="640"/>
              </a:spcBef>
            </a:pPr>
            <a:r>
              <a:rPr lang="en-US" sz="2600" spc="-45" dirty="0" smtClean="0">
                <a:solidFill>
                  <a:schemeClr val="bg1"/>
                </a:solidFill>
                <a:latin typeface="Times New Roman"/>
                <a:cs typeface="Times New Roman"/>
              </a:rPr>
              <a:t>2. MAYER </a:t>
            </a:r>
            <a:r>
              <a:rPr lang="en-US" sz="2600" spc="-15" dirty="0" smtClean="0">
                <a:solidFill>
                  <a:schemeClr val="bg1"/>
                </a:solidFill>
                <a:latin typeface="Times New Roman"/>
                <a:cs typeface="Times New Roman"/>
              </a:rPr>
              <a:t>REAGENT: </a:t>
            </a:r>
            <a:r>
              <a:rPr lang="en-US" sz="2600" spc="-5" dirty="0" smtClean="0">
                <a:solidFill>
                  <a:schemeClr val="bg1"/>
                </a:solidFill>
                <a:latin typeface="Times New Roman"/>
                <a:cs typeface="Times New Roman"/>
              </a:rPr>
              <a:t>(</a:t>
            </a:r>
            <a:r>
              <a:rPr lang="en-US" sz="2600" spc="-5" dirty="0" err="1" smtClean="0">
                <a:solidFill>
                  <a:schemeClr val="bg1"/>
                </a:solidFill>
                <a:latin typeface="Times New Roman"/>
                <a:cs typeface="Times New Roman"/>
              </a:rPr>
              <a:t>polassium</a:t>
            </a:r>
            <a:r>
              <a:rPr lang="en-US" sz="2600" spc="-5" dirty="0" smtClean="0">
                <a:solidFill>
                  <a:schemeClr val="bg1"/>
                </a:solidFill>
                <a:latin typeface="Times New Roman"/>
                <a:cs typeface="Times New Roman"/>
              </a:rPr>
              <a:t> mercuric </a:t>
            </a:r>
            <a:r>
              <a:rPr lang="en-US" sz="2600" dirty="0" smtClean="0">
                <a:solidFill>
                  <a:schemeClr val="bg1"/>
                </a:solidFill>
                <a:latin typeface="Times New Roman"/>
                <a:cs typeface="Times New Roman"/>
              </a:rPr>
              <a:t>iodine  solution) giving </a:t>
            </a:r>
            <a:r>
              <a:rPr lang="en-US" sz="2600" spc="-5" dirty="0" smtClean="0">
                <a:solidFill>
                  <a:srgbClr val="FFFF66"/>
                </a:solidFill>
                <a:latin typeface="Times New Roman"/>
                <a:cs typeface="Times New Roman"/>
              </a:rPr>
              <a:t>cream</a:t>
            </a:r>
            <a:r>
              <a:rPr lang="en-US" sz="2600" spc="-5" dirty="0" smtClean="0">
                <a:solidFill>
                  <a:schemeClr val="bg1"/>
                </a:solidFill>
                <a:latin typeface="Times New Roman"/>
                <a:cs typeface="Times New Roman"/>
              </a:rPr>
              <a:t> </a:t>
            </a:r>
            <a:r>
              <a:rPr lang="en-US" sz="2600" dirty="0" smtClean="0">
                <a:solidFill>
                  <a:schemeClr val="bg1"/>
                </a:solidFill>
                <a:latin typeface="Times New Roman"/>
                <a:cs typeface="Times New Roman"/>
              </a:rPr>
              <a:t>colored</a:t>
            </a:r>
            <a:r>
              <a:rPr lang="en-US" sz="2600" spc="-70" dirty="0" smtClean="0">
                <a:solidFill>
                  <a:schemeClr val="bg1"/>
                </a:solidFill>
                <a:latin typeface="Times New Roman"/>
                <a:cs typeface="Times New Roman"/>
              </a:rPr>
              <a:t> </a:t>
            </a:r>
            <a:r>
              <a:rPr lang="en-US" sz="2600" dirty="0" err="1" smtClean="0">
                <a:solidFill>
                  <a:schemeClr val="bg1"/>
                </a:solidFill>
                <a:latin typeface="Times New Roman"/>
                <a:cs typeface="Times New Roman"/>
              </a:rPr>
              <a:t>ppts</a:t>
            </a:r>
            <a:r>
              <a:rPr lang="en-US" sz="2600" dirty="0" smtClean="0">
                <a:solidFill>
                  <a:schemeClr val="bg1"/>
                </a:solidFill>
                <a:latin typeface="Times New Roman"/>
                <a:cs typeface="Times New Roman"/>
              </a:rPr>
              <a:t>.</a:t>
            </a:r>
          </a:p>
          <a:p>
            <a:pPr marL="355600" marR="82550" indent="-12700" algn="just">
              <a:lnSpc>
                <a:spcPct val="150000"/>
              </a:lnSpc>
              <a:spcBef>
                <a:spcPts val="640"/>
              </a:spcBef>
            </a:pPr>
            <a:r>
              <a:rPr lang="en-US" sz="2600" spc="-45" dirty="0" smtClean="0">
                <a:solidFill>
                  <a:schemeClr val="bg1"/>
                </a:solidFill>
                <a:latin typeface="Times New Roman"/>
                <a:cs typeface="Times New Roman"/>
              </a:rPr>
              <a:t>3. WAGNER </a:t>
            </a:r>
            <a:r>
              <a:rPr lang="en-US" sz="2600" spc="-20" dirty="0" smtClean="0">
                <a:solidFill>
                  <a:schemeClr val="bg1"/>
                </a:solidFill>
                <a:latin typeface="Times New Roman"/>
                <a:cs typeface="Times New Roman"/>
              </a:rPr>
              <a:t>REAGENT: </a:t>
            </a:r>
            <a:r>
              <a:rPr lang="en-US" sz="2600" dirty="0" smtClean="0">
                <a:solidFill>
                  <a:schemeClr val="bg1"/>
                </a:solidFill>
                <a:latin typeface="Times New Roman"/>
                <a:cs typeface="Times New Roman"/>
              </a:rPr>
              <a:t>(iodine potassium</a:t>
            </a:r>
            <a:r>
              <a:rPr lang="en-US" sz="2600" spc="-40" dirty="0" smtClean="0">
                <a:solidFill>
                  <a:schemeClr val="bg1"/>
                </a:solidFill>
                <a:latin typeface="Times New Roman"/>
                <a:cs typeface="Times New Roman"/>
              </a:rPr>
              <a:t> </a:t>
            </a:r>
            <a:r>
              <a:rPr lang="en-US" sz="2600" dirty="0" smtClean="0">
                <a:solidFill>
                  <a:schemeClr val="bg1"/>
                </a:solidFill>
                <a:latin typeface="Times New Roman"/>
                <a:cs typeface="Times New Roman"/>
              </a:rPr>
              <a:t>iodide  solution) yielding </a:t>
            </a:r>
            <a:r>
              <a:rPr lang="en-US" sz="2600" dirty="0" smtClean="0">
                <a:solidFill>
                  <a:srgbClr val="FF3300"/>
                </a:solidFill>
                <a:latin typeface="Times New Roman"/>
                <a:cs typeface="Times New Roman"/>
              </a:rPr>
              <a:t>reddish brown</a:t>
            </a:r>
            <a:r>
              <a:rPr lang="en-US" sz="2600" spc="-65" dirty="0" smtClean="0">
                <a:solidFill>
                  <a:srgbClr val="FF3300"/>
                </a:solidFill>
                <a:latin typeface="Times New Roman"/>
                <a:cs typeface="Times New Roman"/>
              </a:rPr>
              <a:t> </a:t>
            </a:r>
            <a:r>
              <a:rPr lang="en-US" sz="2600" dirty="0" err="1" smtClean="0">
                <a:solidFill>
                  <a:schemeClr val="bg1"/>
                </a:solidFill>
                <a:latin typeface="Times New Roman"/>
                <a:cs typeface="Times New Roman"/>
              </a:rPr>
              <a:t>ppts</a:t>
            </a:r>
            <a:r>
              <a:rPr lang="en-US" sz="2600" dirty="0" smtClean="0">
                <a:solidFill>
                  <a:schemeClr val="bg1"/>
                </a:solidFill>
                <a:latin typeface="Times New Roman"/>
                <a:cs typeface="Times New Roman"/>
              </a:rPr>
              <a:t>.</a:t>
            </a:r>
          </a:p>
          <a:p>
            <a:pPr marL="355600" marR="82550" indent="-12700" algn="just">
              <a:lnSpc>
                <a:spcPct val="150000"/>
              </a:lnSpc>
              <a:spcBef>
                <a:spcPts val="640"/>
              </a:spcBef>
            </a:pPr>
            <a:r>
              <a:rPr lang="en-US" sz="2600" dirty="0" smtClean="0">
                <a:solidFill>
                  <a:schemeClr val="bg1"/>
                </a:solidFill>
                <a:latin typeface="Times New Roman"/>
                <a:cs typeface="Times New Roman"/>
              </a:rPr>
              <a:t>4. H</a:t>
            </a:r>
            <a:r>
              <a:rPr lang="en-US" sz="2600" spc="5" dirty="0" smtClean="0">
                <a:solidFill>
                  <a:schemeClr val="bg1"/>
                </a:solidFill>
                <a:latin typeface="Times New Roman"/>
                <a:cs typeface="Times New Roman"/>
              </a:rPr>
              <a:t>A</a:t>
            </a:r>
            <a:r>
              <a:rPr lang="en-US" sz="2600" dirty="0" smtClean="0">
                <a:solidFill>
                  <a:schemeClr val="bg1"/>
                </a:solidFill>
                <a:latin typeface="Times New Roman"/>
                <a:cs typeface="Times New Roman"/>
              </a:rPr>
              <a:t>G</a:t>
            </a:r>
            <a:r>
              <a:rPr lang="en-US" sz="2600" spc="5" dirty="0" smtClean="0">
                <a:solidFill>
                  <a:schemeClr val="bg1"/>
                </a:solidFill>
                <a:latin typeface="Times New Roman"/>
                <a:cs typeface="Times New Roman"/>
              </a:rPr>
              <a:t>E</a:t>
            </a:r>
            <a:r>
              <a:rPr lang="en-US" sz="2600" dirty="0" smtClean="0">
                <a:solidFill>
                  <a:schemeClr val="bg1"/>
                </a:solidFill>
                <a:latin typeface="Times New Roman"/>
                <a:cs typeface="Times New Roman"/>
              </a:rPr>
              <a:t>R</a:t>
            </a:r>
            <a:r>
              <a:rPr lang="en-US" sz="2600" spc="-35" dirty="0" smtClean="0">
                <a:solidFill>
                  <a:schemeClr val="bg1"/>
                </a:solidFill>
                <a:latin typeface="Times New Roman"/>
                <a:cs typeface="Times New Roman"/>
              </a:rPr>
              <a:t> </a:t>
            </a:r>
            <a:r>
              <a:rPr lang="en-US" sz="2600" dirty="0" smtClean="0">
                <a:solidFill>
                  <a:schemeClr val="bg1"/>
                </a:solidFill>
                <a:latin typeface="Times New Roman"/>
                <a:cs typeface="Times New Roman"/>
              </a:rPr>
              <a:t>R</a:t>
            </a:r>
            <a:r>
              <a:rPr lang="en-US" sz="2600" spc="5" dirty="0" smtClean="0">
                <a:solidFill>
                  <a:schemeClr val="bg1"/>
                </a:solidFill>
                <a:latin typeface="Times New Roman"/>
                <a:cs typeface="Times New Roman"/>
              </a:rPr>
              <a:t>E</a:t>
            </a:r>
            <a:r>
              <a:rPr lang="en-US" sz="2600" dirty="0" smtClean="0">
                <a:solidFill>
                  <a:schemeClr val="bg1"/>
                </a:solidFill>
                <a:latin typeface="Times New Roman"/>
                <a:cs typeface="Times New Roman"/>
              </a:rPr>
              <a:t>A</a:t>
            </a:r>
            <a:r>
              <a:rPr lang="en-US" sz="2600" spc="5" dirty="0" smtClean="0">
                <a:solidFill>
                  <a:schemeClr val="bg1"/>
                </a:solidFill>
                <a:latin typeface="Times New Roman"/>
                <a:cs typeface="Times New Roman"/>
              </a:rPr>
              <a:t>G</a:t>
            </a:r>
            <a:r>
              <a:rPr lang="en-US" sz="2600" dirty="0" smtClean="0">
                <a:solidFill>
                  <a:schemeClr val="bg1"/>
                </a:solidFill>
                <a:latin typeface="Times New Roman"/>
                <a:cs typeface="Times New Roman"/>
              </a:rPr>
              <a:t>E</a:t>
            </a:r>
            <a:r>
              <a:rPr lang="en-US" sz="2600" spc="5" dirty="0" smtClean="0">
                <a:solidFill>
                  <a:schemeClr val="bg1"/>
                </a:solidFill>
                <a:latin typeface="Times New Roman"/>
                <a:cs typeface="Times New Roman"/>
              </a:rPr>
              <a:t>N</a:t>
            </a:r>
            <a:r>
              <a:rPr lang="en-US" sz="2600" spc="-150" dirty="0" smtClean="0">
                <a:solidFill>
                  <a:schemeClr val="bg1"/>
                </a:solidFill>
                <a:latin typeface="Times New Roman"/>
                <a:cs typeface="Times New Roman"/>
              </a:rPr>
              <a:t>T</a:t>
            </a:r>
            <a:r>
              <a:rPr lang="en-US" sz="2600" dirty="0" smtClean="0">
                <a:solidFill>
                  <a:schemeClr val="bg1"/>
                </a:solidFill>
                <a:latin typeface="Times New Roman"/>
                <a:cs typeface="Times New Roman"/>
              </a:rPr>
              <a:t>:</a:t>
            </a:r>
            <a:r>
              <a:rPr lang="en-US" sz="2600" spc="-30" dirty="0" smtClean="0">
                <a:solidFill>
                  <a:schemeClr val="bg1"/>
                </a:solidFill>
                <a:latin typeface="Times New Roman"/>
                <a:cs typeface="Times New Roman"/>
              </a:rPr>
              <a:t> </a:t>
            </a:r>
            <a:r>
              <a:rPr lang="en-US" sz="2600" dirty="0" smtClean="0">
                <a:solidFill>
                  <a:schemeClr val="bg1"/>
                </a:solidFill>
                <a:latin typeface="Times New Roman"/>
                <a:cs typeface="Times New Roman"/>
              </a:rPr>
              <a:t>give</a:t>
            </a:r>
            <a:r>
              <a:rPr lang="en-US" sz="2600" spc="-15" dirty="0" smtClean="0">
                <a:solidFill>
                  <a:schemeClr val="bg1"/>
                </a:solidFill>
                <a:latin typeface="Times New Roman"/>
                <a:cs typeface="Times New Roman"/>
              </a:rPr>
              <a:t> </a:t>
            </a:r>
            <a:r>
              <a:rPr lang="en-US" sz="2600" dirty="0" smtClean="0">
                <a:solidFill>
                  <a:srgbClr val="FFFF00"/>
                </a:solidFill>
                <a:latin typeface="Times New Roman"/>
                <a:cs typeface="Times New Roman"/>
              </a:rPr>
              <a:t>yel</a:t>
            </a:r>
            <a:r>
              <a:rPr lang="en-US" sz="2600" spc="-15" dirty="0" smtClean="0">
                <a:solidFill>
                  <a:srgbClr val="FFFF00"/>
                </a:solidFill>
                <a:latin typeface="Times New Roman"/>
                <a:cs typeface="Times New Roman"/>
              </a:rPr>
              <a:t>l</a:t>
            </a:r>
            <a:r>
              <a:rPr lang="en-US" sz="2600" dirty="0" smtClean="0">
                <a:solidFill>
                  <a:srgbClr val="FFFF00"/>
                </a:solidFill>
                <a:latin typeface="Times New Roman"/>
                <a:cs typeface="Times New Roman"/>
              </a:rPr>
              <a:t>ow</a:t>
            </a:r>
            <a:r>
              <a:rPr lang="en-US" sz="2600" spc="-20" dirty="0" smtClean="0">
                <a:solidFill>
                  <a:schemeClr val="bg1"/>
                </a:solidFill>
                <a:latin typeface="Times New Roman"/>
                <a:cs typeface="Times New Roman"/>
              </a:rPr>
              <a:t> </a:t>
            </a:r>
            <a:r>
              <a:rPr lang="en-US" sz="2600" dirty="0" err="1" smtClean="0">
                <a:solidFill>
                  <a:schemeClr val="bg1"/>
                </a:solidFill>
                <a:latin typeface="Times New Roman"/>
                <a:cs typeface="Times New Roman"/>
              </a:rPr>
              <a:t>p</a:t>
            </a:r>
            <a:r>
              <a:rPr lang="en-US" sz="2600" spc="5" dirty="0" err="1" smtClean="0">
                <a:solidFill>
                  <a:schemeClr val="bg1"/>
                </a:solidFill>
                <a:latin typeface="Times New Roman"/>
                <a:cs typeface="Times New Roman"/>
              </a:rPr>
              <a:t>p</a:t>
            </a:r>
            <a:r>
              <a:rPr lang="en-US" sz="2600" dirty="0" err="1" smtClean="0">
                <a:solidFill>
                  <a:schemeClr val="bg1"/>
                </a:solidFill>
                <a:latin typeface="Times New Roman"/>
                <a:cs typeface="Times New Roman"/>
              </a:rPr>
              <a:t>ts</a:t>
            </a:r>
            <a:r>
              <a:rPr lang="en-US" sz="2600" spc="-10" dirty="0" smtClean="0">
                <a:solidFill>
                  <a:schemeClr val="bg1"/>
                </a:solidFill>
                <a:latin typeface="Times New Roman"/>
                <a:cs typeface="Times New Roman"/>
              </a:rPr>
              <a:t> </a:t>
            </a:r>
            <a:r>
              <a:rPr lang="en-US" sz="2600" dirty="0" smtClean="0">
                <a:solidFill>
                  <a:schemeClr val="bg1"/>
                </a:solidFill>
                <a:latin typeface="Times New Roman"/>
                <a:cs typeface="Times New Roman"/>
              </a:rPr>
              <a:t>with pic</a:t>
            </a:r>
            <a:r>
              <a:rPr lang="en-US" sz="2600" spc="-10" dirty="0" smtClean="0">
                <a:solidFill>
                  <a:schemeClr val="bg1"/>
                </a:solidFill>
                <a:latin typeface="Times New Roman"/>
                <a:cs typeface="Times New Roman"/>
              </a:rPr>
              <a:t>r</a:t>
            </a:r>
            <a:r>
              <a:rPr lang="en-US" sz="2600" dirty="0" smtClean="0">
                <a:solidFill>
                  <a:schemeClr val="bg1"/>
                </a:solidFill>
                <a:latin typeface="Times New Roman"/>
                <a:cs typeface="Times New Roman"/>
              </a:rPr>
              <a:t>ic  acid.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15866" y="6510526"/>
            <a:ext cx="85835" cy="13512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83540" y="630682"/>
            <a:ext cx="5712460" cy="574040"/>
          </a:xfrm>
          <a:prstGeom prst="rect">
            <a:avLst/>
          </a:prstGeom>
        </p:spPr>
        <p:txBody>
          <a:bodyPr vert="horz" wrap="square" lIns="0" tIns="12700" rIns="0" bIns="0" rtlCol="0">
            <a:spAutoFit/>
          </a:bodyPr>
          <a:lstStyle/>
          <a:p>
            <a:pPr marL="12700">
              <a:lnSpc>
                <a:spcPct val="100000"/>
              </a:lnSpc>
              <a:spcBef>
                <a:spcPts val="100"/>
              </a:spcBef>
              <a:tabLst>
                <a:tab pos="1553845" algn="l"/>
                <a:tab pos="2239645" algn="l"/>
              </a:tabLst>
            </a:pPr>
            <a:r>
              <a:rPr lang="en-US" sz="3600" b="1" spc="-270" dirty="0" smtClean="0">
                <a:solidFill>
                  <a:srgbClr val="FF0000"/>
                </a:solidFill>
                <a:latin typeface="Times New Roman" pitchFamily="18" charset="0"/>
                <a:cs typeface="Times New Roman" pitchFamily="18" charset="0"/>
              </a:rPr>
              <a:t>T</a:t>
            </a:r>
            <a:r>
              <a:rPr lang="en-US" sz="3600" b="1" spc="-5" dirty="0" smtClean="0">
                <a:solidFill>
                  <a:srgbClr val="FF0000"/>
                </a:solidFill>
                <a:latin typeface="Times New Roman" pitchFamily="18" charset="0"/>
                <a:cs typeface="Times New Roman" pitchFamily="18" charset="0"/>
              </a:rPr>
              <a:t>ypes</a:t>
            </a:r>
            <a:r>
              <a:rPr lang="en-US" sz="3600" b="1" dirty="0" smtClean="0">
                <a:solidFill>
                  <a:srgbClr val="FF0000"/>
                </a:solidFill>
                <a:latin typeface="Times New Roman" pitchFamily="18" charset="0"/>
                <a:cs typeface="Times New Roman" pitchFamily="18" charset="0"/>
              </a:rPr>
              <a:t>	of	alkal</a:t>
            </a:r>
            <a:r>
              <a:rPr lang="en-US" sz="3600" b="1" spc="-15" dirty="0" smtClean="0">
                <a:solidFill>
                  <a:srgbClr val="FF0000"/>
                </a:solidFill>
                <a:latin typeface="Times New Roman" pitchFamily="18" charset="0"/>
                <a:cs typeface="Times New Roman" pitchFamily="18" charset="0"/>
              </a:rPr>
              <a:t>o</a:t>
            </a:r>
            <a:r>
              <a:rPr lang="en-US" sz="3600" b="1" dirty="0" smtClean="0">
                <a:solidFill>
                  <a:srgbClr val="FF0000"/>
                </a:solidFill>
                <a:latin typeface="Times New Roman" pitchFamily="18" charset="0"/>
                <a:cs typeface="Times New Roman" pitchFamily="18" charset="0"/>
              </a:rPr>
              <a:t>id</a:t>
            </a:r>
            <a:endParaRPr sz="3600">
              <a:latin typeface="Times New Roman" pitchFamily="18" charset="0"/>
              <a:cs typeface="Times New Roman" pitchFamily="18" charset="0"/>
            </a:endParaRPr>
          </a:p>
        </p:txBody>
      </p:sp>
      <p:sp>
        <p:nvSpPr>
          <p:cNvPr id="5" name="object 5"/>
          <p:cNvSpPr txBox="1">
            <a:spLocks noGrp="1"/>
          </p:cNvSpPr>
          <p:nvPr>
            <p:ph type="sldNum" sz="quarter" idx="4294967295"/>
          </p:nvPr>
        </p:nvSpPr>
        <p:spPr>
          <a:xfrm>
            <a:off x="8386318" y="6475383"/>
            <a:ext cx="247015" cy="196215"/>
          </a:xfrm>
          <a:prstGeom prst="rect">
            <a:avLst/>
          </a:prstGeom>
        </p:spPr>
        <p:txBody>
          <a:bodyPr vert="horz" wrap="square" lIns="0" tIns="0" rIns="0" bIns="0" rtlCol="0">
            <a:spAutoFit/>
          </a:bodyPr>
          <a:lstStyle/>
          <a:p>
            <a:pPr marL="38100">
              <a:lnSpc>
                <a:spcPts val="1425"/>
              </a:lnSpc>
            </a:pPr>
            <a:fld id="{81D60167-4931-47E6-BA6A-407CBD079E47}" type="slidenum">
              <a:rPr spc="-5" dirty="0"/>
              <a:pPr marL="38100">
                <a:lnSpc>
                  <a:spcPts val="1425"/>
                </a:lnSpc>
              </a:pPr>
              <a:t>9</a:t>
            </a:fld>
            <a:endParaRPr spc="-5" dirty="0"/>
          </a:p>
        </p:txBody>
      </p:sp>
      <p:sp>
        <p:nvSpPr>
          <p:cNvPr id="4" name="object 4"/>
          <p:cNvSpPr txBox="1"/>
          <p:nvPr/>
        </p:nvSpPr>
        <p:spPr>
          <a:xfrm>
            <a:off x="535940" y="1371600"/>
            <a:ext cx="6398260" cy="4801314"/>
          </a:xfrm>
          <a:prstGeom prst="rect">
            <a:avLst/>
          </a:prstGeom>
        </p:spPr>
        <p:txBody>
          <a:bodyPr vert="horz" wrap="square" lIns="0" tIns="12700" rIns="0" bIns="0" rtlCol="0">
            <a:spAutoFit/>
          </a:bodyPr>
          <a:lstStyle/>
          <a:p>
            <a:pPr marL="530225" indent="-474345">
              <a:lnSpc>
                <a:spcPct val="100000"/>
              </a:lnSpc>
              <a:spcBef>
                <a:spcPts val="100"/>
              </a:spcBef>
              <a:buAutoNum type="alphaUcParenR"/>
              <a:tabLst>
                <a:tab pos="530225" algn="l"/>
                <a:tab pos="530860" algn="l"/>
              </a:tabLst>
            </a:pPr>
            <a:r>
              <a:rPr lang="en-US" sz="2800" spc="-5" dirty="0" smtClean="0">
                <a:latin typeface="Times New Roman" pitchFamily="18" charset="0"/>
                <a:cs typeface="Times New Roman" pitchFamily="18" charset="0"/>
              </a:rPr>
              <a:t>Biosynthetic</a:t>
            </a:r>
            <a:r>
              <a:rPr lang="en-US" sz="2800" spc="5"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classification</a:t>
            </a:r>
            <a:endParaRPr lang="en-US" sz="2800" dirty="0" smtClean="0">
              <a:latin typeface="Times New Roman" pitchFamily="18" charset="0"/>
              <a:cs typeface="Times New Roman" pitchFamily="18" charset="0"/>
            </a:endParaRPr>
          </a:p>
          <a:p>
            <a:pPr>
              <a:lnSpc>
                <a:spcPct val="100000"/>
              </a:lnSpc>
              <a:spcBef>
                <a:spcPts val="20"/>
              </a:spcBef>
              <a:buFont typeface="Arial"/>
              <a:buAutoNum type="alphaUcParenR"/>
            </a:pPr>
            <a:endParaRPr lang="en-US" sz="2800" dirty="0" smtClean="0">
              <a:latin typeface="Times New Roman" pitchFamily="18" charset="0"/>
              <a:cs typeface="Times New Roman" pitchFamily="18" charset="0"/>
            </a:endParaRPr>
          </a:p>
          <a:p>
            <a:pPr marL="401320" indent="-388620">
              <a:lnSpc>
                <a:spcPct val="100000"/>
              </a:lnSpc>
              <a:buAutoNum type="alphaUcParenR"/>
              <a:tabLst>
                <a:tab pos="401320" algn="l"/>
              </a:tabLst>
            </a:pPr>
            <a:r>
              <a:rPr lang="en-US" sz="2800" spc="-5" dirty="0" smtClean="0">
                <a:latin typeface="Times New Roman" pitchFamily="18" charset="0"/>
                <a:cs typeface="Times New Roman" pitchFamily="18" charset="0"/>
              </a:rPr>
              <a:t> Chemical</a:t>
            </a:r>
            <a:r>
              <a:rPr lang="en-US" sz="2800" spc="2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classification</a:t>
            </a:r>
            <a:endParaRPr lang="en-US" sz="2800" dirty="0" smtClean="0">
              <a:latin typeface="Times New Roman" pitchFamily="18" charset="0"/>
              <a:cs typeface="Times New Roman" pitchFamily="18" charset="0"/>
            </a:endParaRPr>
          </a:p>
          <a:p>
            <a:pPr marL="614680" lvl="1" indent="-349250">
              <a:lnSpc>
                <a:spcPct val="100000"/>
              </a:lnSpc>
              <a:spcBef>
                <a:spcPts val="1440"/>
              </a:spcBef>
              <a:buAutoNum type="alphaLcParenR"/>
              <a:tabLst>
                <a:tab pos="614680" algn="l"/>
              </a:tabLst>
            </a:pPr>
            <a:r>
              <a:rPr lang="en-US" sz="2800" spc="-25" dirty="0" smtClean="0">
                <a:latin typeface="Times New Roman" pitchFamily="18" charset="0"/>
                <a:cs typeface="Times New Roman" pitchFamily="18" charset="0"/>
              </a:rPr>
              <a:t>True</a:t>
            </a:r>
            <a:r>
              <a:rPr lang="en-US" sz="2800" spc="-5" dirty="0" smtClean="0">
                <a:latin typeface="Times New Roman" pitchFamily="18" charset="0"/>
                <a:cs typeface="Times New Roman" pitchFamily="18" charset="0"/>
              </a:rPr>
              <a:t> alkaloid</a:t>
            </a:r>
            <a:endParaRPr lang="en-US" sz="2800" dirty="0" smtClean="0">
              <a:latin typeface="Times New Roman" pitchFamily="18" charset="0"/>
              <a:cs typeface="Times New Roman" pitchFamily="18" charset="0"/>
            </a:endParaRPr>
          </a:p>
          <a:p>
            <a:pPr marL="621030" lvl="1" indent="-356235">
              <a:lnSpc>
                <a:spcPct val="100000"/>
              </a:lnSpc>
              <a:spcBef>
                <a:spcPts val="1440"/>
              </a:spcBef>
              <a:buAutoNum type="alphaLcParenR"/>
              <a:tabLst>
                <a:tab pos="621665" algn="l"/>
              </a:tabLst>
            </a:pPr>
            <a:r>
              <a:rPr lang="en-US" sz="2800" spc="-5" dirty="0" smtClean="0">
                <a:latin typeface="Times New Roman" pitchFamily="18" charset="0"/>
                <a:cs typeface="Times New Roman" pitchFamily="18" charset="0"/>
              </a:rPr>
              <a:t>Proto alkaloid</a:t>
            </a:r>
            <a:endParaRPr lang="en-US" sz="2800" dirty="0" smtClean="0">
              <a:latin typeface="Times New Roman" pitchFamily="18" charset="0"/>
              <a:cs typeface="Times New Roman" pitchFamily="18" charset="0"/>
            </a:endParaRPr>
          </a:p>
          <a:p>
            <a:pPr marL="601980" lvl="1" indent="-337185">
              <a:lnSpc>
                <a:spcPct val="100000"/>
              </a:lnSpc>
              <a:spcBef>
                <a:spcPts val="1440"/>
              </a:spcBef>
              <a:buAutoNum type="alphaLcParenR"/>
              <a:tabLst>
                <a:tab pos="602615" algn="l"/>
              </a:tabLst>
            </a:pPr>
            <a:r>
              <a:rPr lang="en-US" sz="2800" spc="-5" dirty="0" smtClean="0">
                <a:latin typeface="Times New Roman" pitchFamily="18" charset="0"/>
                <a:cs typeface="Times New Roman" pitchFamily="18" charset="0"/>
              </a:rPr>
              <a:t>Pseudo</a:t>
            </a:r>
            <a:r>
              <a:rPr lang="en-US" sz="2800" spc="1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alkaloid</a:t>
            </a:r>
            <a:endParaRPr lang="en-US" sz="2800" dirty="0" smtClean="0">
              <a:latin typeface="Times New Roman" pitchFamily="18" charset="0"/>
              <a:cs typeface="Times New Roman" pitchFamily="18" charset="0"/>
            </a:endParaRPr>
          </a:p>
          <a:p>
            <a:pPr marL="413384" indent="-401320">
              <a:lnSpc>
                <a:spcPct val="100000"/>
              </a:lnSpc>
              <a:spcBef>
                <a:spcPts val="1440"/>
              </a:spcBef>
              <a:buAutoNum type="alphaUcParenR"/>
              <a:tabLst>
                <a:tab pos="414020" algn="l"/>
                <a:tab pos="2278380" algn="l"/>
              </a:tabLst>
            </a:pPr>
            <a:r>
              <a:rPr lang="en-US" sz="2800" spc="-30" dirty="0" smtClean="0">
                <a:latin typeface="Times New Roman" pitchFamily="18" charset="0"/>
                <a:cs typeface="Times New Roman" pitchFamily="18" charset="0"/>
              </a:rPr>
              <a:t>Taxonomical	</a:t>
            </a:r>
            <a:r>
              <a:rPr lang="en-US" sz="2800" spc="-5" dirty="0" smtClean="0">
                <a:latin typeface="Times New Roman" pitchFamily="18" charset="0"/>
                <a:cs typeface="Times New Roman" pitchFamily="18" charset="0"/>
              </a:rPr>
              <a:t>classification</a:t>
            </a:r>
            <a:endParaRPr lang="en-US" sz="2800" dirty="0" smtClean="0">
              <a:latin typeface="Times New Roman" pitchFamily="18" charset="0"/>
              <a:cs typeface="Times New Roman" pitchFamily="18" charset="0"/>
            </a:endParaRPr>
          </a:p>
          <a:p>
            <a:pPr marL="418465" indent="-406400">
              <a:lnSpc>
                <a:spcPct val="100000"/>
              </a:lnSpc>
              <a:spcBef>
                <a:spcPts val="1445"/>
              </a:spcBef>
              <a:buAutoNum type="alphaUcParenR"/>
              <a:tabLst>
                <a:tab pos="419100" algn="l"/>
              </a:tabLst>
            </a:pPr>
            <a:r>
              <a:rPr lang="en-US" sz="2800" spc="-5" dirty="0" smtClean="0">
                <a:latin typeface="Times New Roman" pitchFamily="18" charset="0"/>
                <a:cs typeface="Times New Roman" pitchFamily="18" charset="0"/>
              </a:rPr>
              <a:t>Pharmacological</a:t>
            </a:r>
            <a:r>
              <a:rPr lang="en-US" sz="2800" spc="40" dirty="0" smtClean="0">
                <a:latin typeface="Times New Roman" pitchFamily="18" charset="0"/>
                <a:cs typeface="Times New Roman" pitchFamily="18" charset="0"/>
              </a:rPr>
              <a:t> </a:t>
            </a:r>
            <a:r>
              <a:rPr lang="en-US" sz="2800" spc="-5" dirty="0" smtClean="0">
                <a:latin typeface="Times New Roman" pitchFamily="18" charset="0"/>
                <a:cs typeface="Times New Roman" pitchFamily="18" charset="0"/>
              </a:rPr>
              <a:t>classification</a:t>
            </a:r>
            <a:endParaRPr lang="en-US" sz="2800" dirty="0" smtClean="0">
              <a:latin typeface="Times New Roman" pitchFamily="18" charset="0"/>
              <a:cs typeface="Times New Roman" pitchFamily="18" charset="0"/>
            </a:endParaRPr>
          </a:p>
          <a:p>
            <a:pPr marL="530225" indent="-474345">
              <a:lnSpc>
                <a:spcPct val="100000"/>
              </a:lnSpc>
              <a:spcBef>
                <a:spcPts val="100"/>
              </a:spcBef>
              <a:buAutoNum type="alphaUcParenR"/>
              <a:tabLst>
                <a:tab pos="530225" algn="l"/>
                <a:tab pos="530860" algn="l"/>
              </a:tabLst>
            </a:pPr>
            <a:endParaRPr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TotalTime>
  <Words>2879</Words>
  <Application>Microsoft Office PowerPoint</Application>
  <PresentationFormat>On-screen Show (4:3)</PresentationFormat>
  <Paragraphs>509</Paragraphs>
  <Slides>63</Slides>
  <Notes>2</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Oriel</vt:lpstr>
      <vt:lpstr>Slide 1</vt:lpstr>
      <vt:lpstr>Slide 2</vt:lpstr>
      <vt:lpstr>Slide 3</vt:lpstr>
      <vt:lpstr>Slide 4</vt:lpstr>
      <vt:lpstr>Physical properties</vt:lpstr>
      <vt:lpstr>PHYSICAL PROPERTIES continue…</vt:lpstr>
      <vt:lpstr>CHEMICAL PROPERTIES</vt:lpstr>
      <vt:lpstr>Identification of Alkaloids</vt:lpstr>
      <vt:lpstr>Types of alkaloid</vt:lpstr>
      <vt:lpstr>A) Biosynthetic classification</vt:lpstr>
      <vt:lpstr>B) Chemical classification</vt:lpstr>
      <vt:lpstr>Chemical classification</vt:lpstr>
      <vt:lpstr>Slide 13</vt:lpstr>
      <vt:lpstr>Slide 14</vt:lpstr>
      <vt:lpstr>Slide 15</vt:lpstr>
      <vt:lpstr>Slide 16</vt:lpstr>
      <vt:lpstr>Slide 17</vt:lpstr>
      <vt:lpstr>Classification of Glycosides</vt:lpstr>
      <vt:lpstr>Based on nature of sugar</vt:lpstr>
      <vt:lpstr>Based on therapeutic action</vt:lpstr>
      <vt:lpstr>Slide 21</vt:lpstr>
      <vt:lpstr>Slide 22</vt:lpstr>
      <vt:lpstr>Slide 23</vt:lpstr>
      <vt:lpstr>Slide 24</vt:lpstr>
      <vt:lpstr>Slide 25</vt:lpstr>
      <vt:lpstr>Slide 26</vt:lpstr>
      <vt:lpstr>Slide 27</vt:lpstr>
      <vt:lpstr>Slide 28</vt:lpstr>
      <vt:lpstr>Slide 29</vt:lpstr>
      <vt:lpstr>Slide 30</vt:lpstr>
      <vt:lpstr>Specific test:</vt:lpstr>
      <vt:lpstr>7) Coumarins &amp; Furanocoumarins glycosides</vt:lpstr>
      <vt:lpstr>Slide 33</vt:lpstr>
      <vt:lpstr>Identification Tests of Glycosides. . .</vt:lpstr>
      <vt:lpstr>Aglycone / sugar</vt:lpstr>
      <vt:lpstr>VOLATILE OIL</vt:lpstr>
      <vt:lpstr>Properties</vt:lpstr>
      <vt:lpstr>Identification Tests</vt:lpstr>
      <vt:lpstr>1) Physical Characteristics</vt:lpstr>
      <vt:lpstr>2) Chemical Characteristics</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narendra kumar</dc:creator>
  <cp:lastModifiedBy>Owner</cp:lastModifiedBy>
  <cp:revision>7</cp:revision>
  <dcterms:created xsi:type="dcterms:W3CDTF">2006-08-16T00:00:00Z</dcterms:created>
  <dcterms:modified xsi:type="dcterms:W3CDTF">2020-05-20T12:09:45Z</dcterms:modified>
</cp:coreProperties>
</file>