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6B9B63-B083-457A-9FEC-AC1AA57171AD}" type="datetimeFigureOut">
              <a:rPr lang="en-IN" smtClean="0"/>
              <a:pPr/>
              <a:t>26-04-2020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0B3858-6599-4990-8E93-8E6976BF491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B00B3858-6599-4990-8E93-8E6976BF4919}" type="slidenum">
              <a:rPr lang="en-IN" smtClean="0"/>
              <a:pPr/>
              <a:t>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LETTER OF CREDIT PART 2</a:t>
            </a:r>
            <a:endParaRPr lang="en-IN" dirty="0"/>
          </a:p>
        </p:txBody>
      </p:sp>
      <p:sp>
        <p:nvSpPr>
          <p:cNvPr id="3" name="Subtitle 2"/>
          <p:cNvSpPr>
            <a:spLocks noGrp="1"/>
          </p:cNvSpPr>
          <p:nvPr>
            <p:ph type="subTitle" idx="1"/>
          </p:nvPr>
        </p:nvSpPr>
        <p:spPr/>
        <p:txBody>
          <a:bodyPr>
            <a:normAutofit fontScale="85000" lnSpcReduction="10000"/>
          </a:bodyPr>
          <a:lstStyle/>
          <a:p>
            <a:r>
              <a:rPr lang="en-US" dirty="0" smtClean="0"/>
              <a:t>By Dr. </a:t>
            </a:r>
            <a:r>
              <a:rPr lang="en-US" dirty="0" err="1" smtClean="0"/>
              <a:t>Anubha</a:t>
            </a:r>
            <a:r>
              <a:rPr lang="en-US" dirty="0" smtClean="0"/>
              <a:t> Gupta</a:t>
            </a:r>
          </a:p>
          <a:p>
            <a:r>
              <a:rPr lang="en-US" dirty="0" smtClean="0"/>
              <a:t>Faculty , S.S.in Commerce </a:t>
            </a:r>
            <a:r>
              <a:rPr lang="en-US" dirty="0" err="1" smtClean="0"/>
              <a:t>Vikram</a:t>
            </a:r>
            <a:r>
              <a:rPr lang="en-US" dirty="0" smtClean="0"/>
              <a:t> University</a:t>
            </a:r>
          </a:p>
          <a:p>
            <a:r>
              <a:rPr lang="en-US" dirty="0" smtClean="0"/>
              <a:t>Useful for BBA(H)/B.COM(H)/M.COM and allied subject</a:t>
            </a:r>
            <a:endParaRPr lang="en-IN" dirty="0" smtClean="0"/>
          </a:p>
          <a:p>
            <a:endParaRPr lang="en-IN" dirty="0" smtClean="0"/>
          </a:p>
          <a:p>
            <a:endParaRPr lang="en-IN"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LETTER OF CREDIT</a:t>
            </a:r>
            <a:endParaRPr lang="en-IN" dirty="0"/>
          </a:p>
        </p:txBody>
      </p:sp>
      <p:sp>
        <p:nvSpPr>
          <p:cNvPr id="3" name="Content Placeholder 2"/>
          <p:cNvSpPr>
            <a:spLocks noGrp="1"/>
          </p:cNvSpPr>
          <p:nvPr>
            <p:ph idx="1"/>
          </p:nvPr>
        </p:nvSpPr>
        <p:spPr/>
        <p:txBody>
          <a:bodyPr/>
          <a:lstStyle/>
          <a:p>
            <a:pPr fontAlgn="base">
              <a:buNone/>
            </a:pPr>
            <a:r>
              <a:rPr lang="en-IN" smtClean="0"/>
              <a:t>9. Green </a:t>
            </a:r>
            <a:r>
              <a:rPr lang="en-IN" dirty="0" smtClean="0"/>
              <a:t>Clause LC</a:t>
            </a:r>
          </a:p>
          <a:p>
            <a:pPr fontAlgn="base">
              <a:buNone/>
            </a:pPr>
            <a:r>
              <a:rPr lang="en-IN" dirty="0" smtClean="0"/>
              <a:t>	An LC that pays advance to the seller just not against the written undertaking and a receipt, but also a proof of warehousing the goods.</a:t>
            </a:r>
          </a:p>
          <a:p>
            <a:pPr>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 of LC</a:t>
            </a:r>
            <a:endParaRPr lang="en-IN" dirty="0"/>
          </a:p>
        </p:txBody>
      </p:sp>
      <p:sp>
        <p:nvSpPr>
          <p:cNvPr id="3" name="Content Placeholder 2"/>
          <p:cNvSpPr>
            <a:spLocks noGrp="1"/>
          </p:cNvSpPr>
          <p:nvPr>
            <p:ph idx="1"/>
          </p:nvPr>
        </p:nvSpPr>
        <p:spPr/>
        <p:txBody>
          <a:bodyPr/>
          <a:lstStyle/>
          <a:p>
            <a:pPr>
              <a:buNone/>
            </a:pPr>
            <a:r>
              <a:rPr lang="en-US" dirty="0" smtClean="0"/>
              <a:t>1.Absolute assurance to the exporter that he will get payment for his goods.</a:t>
            </a:r>
          </a:p>
          <a:p>
            <a:pPr>
              <a:buNone/>
            </a:pPr>
            <a:r>
              <a:rPr lang="en-US" dirty="0" smtClean="0"/>
              <a:t>2. Risk Avoiding.</a:t>
            </a:r>
          </a:p>
          <a:p>
            <a:pPr>
              <a:buNone/>
            </a:pPr>
            <a:r>
              <a:rPr lang="en-US" dirty="0" smtClean="0"/>
              <a:t>3.Immediate negotiation of the bill possible. </a:t>
            </a:r>
          </a:p>
          <a:p>
            <a:pPr>
              <a:buNone/>
            </a:pPr>
            <a:r>
              <a:rPr lang="en-US" dirty="0" smtClean="0"/>
              <a:t>4.Certainty of Payment.</a:t>
            </a:r>
          </a:p>
          <a:p>
            <a:pPr>
              <a:buNone/>
            </a:pPr>
            <a:r>
              <a:rPr lang="en-US" dirty="0" smtClean="0"/>
              <a:t>5.Certainty of regarding observance of foreign exchange restriction.</a:t>
            </a:r>
          </a:p>
          <a:p>
            <a:pPr>
              <a:buNone/>
            </a:pPr>
            <a:endParaRPr lang="en-US" dirty="0" smtClean="0"/>
          </a:p>
          <a:p>
            <a:pPr>
              <a:buNone/>
            </a:pPr>
            <a:endParaRPr lang="en-US" dirty="0" smtClean="0"/>
          </a:p>
          <a:p>
            <a:pPr>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IN" dirty="0"/>
          </a:p>
        </p:txBody>
      </p:sp>
      <p:sp>
        <p:nvSpPr>
          <p:cNvPr id="3" name="Content Placeholder 2"/>
          <p:cNvSpPr>
            <a:spLocks noGrp="1"/>
          </p:cNvSpPr>
          <p:nvPr>
            <p:ph idx="1"/>
          </p:nvPr>
        </p:nvSpPr>
        <p:spPr/>
        <p:txBody>
          <a:bodyPr/>
          <a:lstStyle/>
          <a:p>
            <a:pPr>
              <a:buNone/>
            </a:pPr>
            <a:r>
              <a:rPr lang="en-US" dirty="0" smtClean="0"/>
              <a:t>			</a:t>
            </a:r>
            <a:r>
              <a:rPr lang="en-US" smtClean="0"/>
              <a:t>	Thank You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LETTER OF CREDIT</a:t>
            </a:r>
            <a:endParaRPr lang="en-IN" dirty="0"/>
          </a:p>
        </p:txBody>
      </p:sp>
      <p:sp>
        <p:nvSpPr>
          <p:cNvPr id="3" name="Content Placeholder 2"/>
          <p:cNvSpPr>
            <a:spLocks noGrp="1"/>
          </p:cNvSpPr>
          <p:nvPr>
            <p:ph idx="1"/>
          </p:nvPr>
        </p:nvSpPr>
        <p:spPr/>
        <p:txBody>
          <a:bodyPr>
            <a:normAutofit lnSpcReduction="10000"/>
          </a:bodyPr>
          <a:lstStyle/>
          <a:p>
            <a:pPr fontAlgn="base">
              <a:buNone/>
            </a:pPr>
            <a:r>
              <a:rPr lang="en-US" dirty="0" smtClean="0"/>
              <a:t>1. </a:t>
            </a:r>
            <a:r>
              <a:rPr lang="en-US" dirty="0" smtClean="0"/>
              <a:t>Revocable  LC : </a:t>
            </a:r>
          </a:p>
          <a:p>
            <a:pPr fontAlgn="base">
              <a:buNone/>
            </a:pPr>
            <a:r>
              <a:rPr lang="en-US" dirty="0" smtClean="0"/>
              <a:t>	 </a:t>
            </a:r>
            <a:r>
              <a:rPr lang="en-IN" dirty="0" smtClean="0"/>
              <a:t>An LC that issuing bank or the buyer can alter any time without any notification to the seller/beneficiary. It may be cancelled without consent of beneficiary, Such types of letters are not used frequently as the beneficiary is not provided any protection.</a:t>
            </a:r>
          </a:p>
          <a:p>
            <a:pPr>
              <a:buNone/>
            </a:pPr>
            <a:r>
              <a:rPr lang="en-IN" dirty="0" smtClean="0"/>
              <a:t/>
            </a:r>
            <a:br>
              <a:rPr lang="en-IN" dirty="0" smtClean="0"/>
            </a:b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LETTER OF CREDIT</a:t>
            </a:r>
            <a:endParaRPr lang="en-IN" dirty="0"/>
          </a:p>
        </p:txBody>
      </p:sp>
      <p:sp>
        <p:nvSpPr>
          <p:cNvPr id="3" name="Content Placeholder 2"/>
          <p:cNvSpPr>
            <a:spLocks noGrp="1"/>
          </p:cNvSpPr>
          <p:nvPr>
            <p:ph idx="1"/>
          </p:nvPr>
        </p:nvSpPr>
        <p:spPr/>
        <p:txBody>
          <a:bodyPr/>
          <a:lstStyle/>
          <a:p>
            <a:pPr fontAlgn="base">
              <a:buNone/>
            </a:pPr>
            <a:r>
              <a:rPr lang="en-US" dirty="0" smtClean="0"/>
              <a:t>2. </a:t>
            </a:r>
            <a:r>
              <a:rPr lang="en-US" dirty="0" smtClean="0"/>
              <a:t>Irrevocable LC</a:t>
            </a:r>
          </a:p>
          <a:p>
            <a:pPr fontAlgn="base">
              <a:buNone/>
            </a:pPr>
            <a:r>
              <a:rPr lang="en-IN" dirty="0" smtClean="0"/>
              <a:t>	An LC that does not allow the issuing bank to make any changes without the approval of all the parties, It may not be cancelled without the consent of the beneficiary.</a:t>
            </a:r>
            <a:br>
              <a:rPr lang="en-IN" dirty="0" smtClean="0"/>
            </a:b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LETTER OF CREDIT</a:t>
            </a:r>
            <a:endParaRPr lang="en-IN" dirty="0"/>
          </a:p>
        </p:txBody>
      </p:sp>
      <p:sp>
        <p:nvSpPr>
          <p:cNvPr id="3" name="Content Placeholder 2"/>
          <p:cNvSpPr>
            <a:spLocks noGrp="1"/>
          </p:cNvSpPr>
          <p:nvPr>
            <p:ph idx="1"/>
          </p:nvPr>
        </p:nvSpPr>
        <p:spPr/>
        <p:txBody>
          <a:bodyPr>
            <a:normAutofit lnSpcReduction="10000"/>
          </a:bodyPr>
          <a:lstStyle/>
          <a:p>
            <a:pPr>
              <a:buNone/>
            </a:pPr>
            <a:r>
              <a:rPr lang="en-US" dirty="0" smtClean="0"/>
              <a:t>3 </a:t>
            </a:r>
            <a:r>
              <a:rPr lang="en-US" dirty="0" smtClean="0"/>
              <a:t>.Confirmed </a:t>
            </a:r>
            <a:r>
              <a:rPr lang="en-US" dirty="0" smtClean="0"/>
              <a:t>LC 	</a:t>
            </a:r>
          </a:p>
          <a:p>
            <a:pPr>
              <a:buNone/>
            </a:pPr>
            <a:r>
              <a:rPr lang="en-US" dirty="0" smtClean="0"/>
              <a:t>	</a:t>
            </a:r>
            <a:r>
              <a:rPr lang="en-IN" dirty="0" smtClean="0"/>
              <a:t>Which the seller or exporter acquires the guarantee of payment from a confirming bank (also called the second bank). This is primarily to avoid the risk of non-payment from the first bank. In simple word its confirmation by bank in the beneficiaries country .</a:t>
            </a:r>
          </a:p>
          <a:p>
            <a:pPr>
              <a:buNone/>
            </a:pPr>
            <a:r>
              <a:rPr lang="en-IN" dirty="0" smtClean="0"/>
              <a:t/>
            </a:r>
            <a:br>
              <a:rPr lang="en-IN" dirty="0" smtClean="0"/>
            </a:b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LETTER OF CREDIT</a:t>
            </a:r>
            <a:endParaRPr lang="en-IN" dirty="0"/>
          </a:p>
        </p:txBody>
      </p:sp>
      <p:sp>
        <p:nvSpPr>
          <p:cNvPr id="3" name="Content Placeholder 2"/>
          <p:cNvSpPr>
            <a:spLocks noGrp="1"/>
          </p:cNvSpPr>
          <p:nvPr>
            <p:ph idx="1"/>
          </p:nvPr>
        </p:nvSpPr>
        <p:spPr/>
        <p:txBody>
          <a:bodyPr>
            <a:normAutofit fontScale="92500" lnSpcReduction="20000"/>
          </a:bodyPr>
          <a:lstStyle/>
          <a:p>
            <a:pPr marL="514350" indent="-514350" fontAlgn="base">
              <a:buNone/>
            </a:pPr>
            <a:r>
              <a:rPr lang="en-IN" dirty="0" smtClean="0"/>
              <a:t>4. Transferable </a:t>
            </a:r>
            <a:r>
              <a:rPr lang="en-IN" dirty="0" smtClean="0"/>
              <a:t>LC  </a:t>
            </a:r>
          </a:p>
          <a:p>
            <a:pPr marL="514350" indent="-514350" fontAlgn="base">
              <a:buNone/>
            </a:pPr>
            <a:r>
              <a:rPr lang="en-IN" dirty="0" smtClean="0"/>
              <a:t>	A letter of credit that allows a beneficiary to further transfer all or a part of the payment to another supplier in the chain or any other beneficiary. This generally happens when the beneficiary is just an intermediary for the actual supplier. Such LC allows the beneficiary to provide its own documents but transfer the money further.</a:t>
            </a:r>
          </a:p>
          <a:p>
            <a:pPr>
              <a:buNone/>
            </a:pPr>
            <a:r>
              <a:rPr lang="en-IN" dirty="0" smtClean="0"/>
              <a:t/>
            </a:r>
            <a:br>
              <a:rPr lang="en-IN" dirty="0" smtClean="0"/>
            </a:b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LETTER OF CREDIT</a:t>
            </a:r>
            <a:endParaRPr lang="en-IN" dirty="0"/>
          </a:p>
        </p:txBody>
      </p:sp>
      <p:sp>
        <p:nvSpPr>
          <p:cNvPr id="3" name="Content Placeholder 2"/>
          <p:cNvSpPr>
            <a:spLocks noGrp="1"/>
          </p:cNvSpPr>
          <p:nvPr>
            <p:ph idx="1"/>
          </p:nvPr>
        </p:nvSpPr>
        <p:spPr/>
        <p:txBody>
          <a:bodyPr/>
          <a:lstStyle/>
          <a:p>
            <a:pPr>
              <a:buNone/>
            </a:pPr>
            <a:r>
              <a:rPr lang="en-IN" dirty="0" smtClean="0"/>
              <a:t>5.Un </a:t>
            </a:r>
            <a:r>
              <a:rPr lang="en-IN" dirty="0" smtClean="0"/>
              <a:t>Transferable</a:t>
            </a:r>
          </a:p>
          <a:p>
            <a:pPr>
              <a:buNone/>
            </a:pPr>
            <a:r>
              <a:rPr lang="en-IN" dirty="0" smtClean="0"/>
              <a:t>	A letter of credit that doesn’t allow the transfer of money to any third parties. The beneficiary is the only recipient of the money and cannot further use the letter of credit to pay anyone.</a:t>
            </a:r>
            <a:br>
              <a:rPr lang="en-IN" dirty="0" smtClean="0"/>
            </a:b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LETTER OF CREDIT</a:t>
            </a:r>
            <a:endParaRPr lang="en-IN" dirty="0"/>
          </a:p>
        </p:txBody>
      </p:sp>
      <p:sp>
        <p:nvSpPr>
          <p:cNvPr id="3" name="Content Placeholder 2"/>
          <p:cNvSpPr>
            <a:spLocks noGrp="1"/>
          </p:cNvSpPr>
          <p:nvPr>
            <p:ph idx="1"/>
          </p:nvPr>
        </p:nvSpPr>
        <p:spPr/>
        <p:txBody>
          <a:bodyPr>
            <a:normAutofit/>
          </a:bodyPr>
          <a:lstStyle/>
          <a:p>
            <a:pPr fontAlgn="base">
              <a:buNone/>
            </a:pPr>
            <a:r>
              <a:rPr lang="en-IN" dirty="0" smtClean="0"/>
              <a:t>6 </a:t>
            </a:r>
            <a:r>
              <a:rPr lang="en-IN" dirty="0" smtClean="0"/>
              <a:t>.</a:t>
            </a:r>
            <a:r>
              <a:rPr lang="en-IN" dirty="0" smtClean="0"/>
              <a:t>Back </a:t>
            </a:r>
            <a:r>
              <a:rPr lang="en-IN" dirty="0" smtClean="0"/>
              <a:t>to Back LC </a:t>
            </a:r>
          </a:p>
          <a:p>
            <a:pPr fontAlgn="base">
              <a:buNone/>
            </a:pPr>
            <a:r>
              <a:rPr lang="en-IN" dirty="0" smtClean="0"/>
              <a:t>	Its commonly involves an intermediary in a transaction. There are two letters of credit, the first issued by the bank of the buyer to the intermediary and the second issued by the bank of an intermediary to the seller.</a:t>
            </a:r>
          </a:p>
          <a:p>
            <a:pPr>
              <a:buNone/>
            </a:pPr>
            <a:r>
              <a:rPr lang="en-IN" dirty="0" smtClean="0"/>
              <a:t/>
            </a:r>
            <a:br>
              <a:rPr lang="en-IN" dirty="0" smtClean="0"/>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LETTER OF CREDIT</a:t>
            </a:r>
            <a:endParaRPr lang="en-IN" dirty="0"/>
          </a:p>
        </p:txBody>
      </p:sp>
      <p:sp>
        <p:nvSpPr>
          <p:cNvPr id="3" name="Content Placeholder 2"/>
          <p:cNvSpPr>
            <a:spLocks noGrp="1"/>
          </p:cNvSpPr>
          <p:nvPr>
            <p:ph idx="1"/>
          </p:nvPr>
        </p:nvSpPr>
        <p:spPr/>
        <p:txBody>
          <a:bodyPr>
            <a:normAutofit lnSpcReduction="10000"/>
          </a:bodyPr>
          <a:lstStyle/>
          <a:p>
            <a:pPr fontAlgn="base">
              <a:buNone/>
            </a:pPr>
            <a:endParaRPr lang="en-IN" cap="all" dirty="0" smtClean="0"/>
          </a:p>
          <a:p>
            <a:pPr fontAlgn="base">
              <a:buNone/>
            </a:pPr>
            <a:r>
              <a:rPr lang="en-IN" dirty="0" smtClean="0"/>
              <a:t>7	Deferred Payment LC</a:t>
            </a:r>
          </a:p>
          <a:p>
            <a:pPr fontAlgn="base">
              <a:buNone/>
            </a:pPr>
            <a:r>
              <a:rPr lang="en-IN" dirty="0" smtClean="0"/>
              <a:t>	An LC that ensures payment after a certain period. The bank may review the documents early but the payment to the beneficiary is made after the agreed-to time line passes. It is also known as </a:t>
            </a:r>
            <a:r>
              <a:rPr lang="en-IN" dirty="0" err="1" smtClean="0"/>
              <a:t>Usance</a:t>
            </a:r>
            <a:r>
              <a:rPr lang="en-IN" dirty="0" smtClean="0"/>
              <a:t> LC.</a:t>
            </a:r>
          </a:p>
          <a:p>
            <a:pPr>
              <a:buNone/>
            </a:pPr>
            <a:r>
              <a:rPr lang="en-IN" dirty="0" smtClean="0"/>
              <a:t/>
            </a:r>
            <a:br>
              <a:rPr lang="en-IN" dirty="0" smtClean="0"/>
            </a:b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LETTER OF CREDIT</a:t>
            </a:r>
            <a:endParaRPr lang="en-IN" dirty="0"/>
          </a:p>
        </p:txBody>
      </p:sp>
      <p:sp>
        <p:nvSpPr>
          <p:cNvPr id="3" name="Content Placeholder 2"/>
          <p:cNvSpPr>
            <a:spLocks noGrp="1"/>
          </p:cNvSpPr>
          <p:nvPr>
            <p:ph idx="1"/>
          </p:nvPr>
        </p:nvSpPr>
        <p:spPr/>
        <p:txBody>
          <a:bodyPr>
            <a:normAutofit/>
          </a:bodyPr>
          <a:lstStyle/>
          <a:p>
            <a:pPr fontAlgn="base">
              <a:buNone/>
            </a:pPr>
            <a:r>
              <a:rPr lang="en-IN" dirty="0" smtClean="0"/>
              <a:t>8.</a:t>
            </a:r>
            <a:r>
              <a:rPr lang="en-IN" dirty="0" smtClean="0"/>
              <a:t>	Red Clause LC</a:t>
            </a:r>
          </a:p>
          <a:p>
            <a:pPr fontAlgn="base">
              <a:buNone/>
            </a:pPr>
            <a:r>
              <a:rPr lang="en-IN" dirty="0" smtClean="0"/>
              <a:t>	A letter of credit that partially pays the beneficiary before the goods are shipped or the services are performed. The advance is paid against the written confirmation from the seller and the receipt. </a:t>
            </a:r>
            <a:br>
              <a:rPr lang="en-IN" dirty="0" smtClean="0"/>
            </a:b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148</Words>
  <Application>Microsoft Office PowerPoint</Application>
  <PresentationFormat>On-screen Show (4:3)</PresentationFormat>
  <Paragraphs>48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LETTER OF CREDIT PART 2</vt:lpstr>
      <vt:lpstr>TYPES OF LETTER OF CREDIT</vt:lpstr>
      <vt:lpstr>TYPES OF LETTER OF CREDIT</vt:lpstr>
      <vt:lpstr>TYPES OF LETTER OF CREDIT</vt:lpstr>
      <vt:lpstr>TYPES OF LETTER OF CREDIT</vt:lpstr>
      <vt:lpstr>TYPES OF LETTER OF CREDIT</vt:lpstr>
      <vt:lpstr>TYPES OF LETTER OF CREDIT</vt:lpstr>
      <vt:lpstr>TYPES OF LETTER OF CREDIT</vt:lpstr>
      <vt:lpstr>TYPES OF LETTER OF CREDIT</vt:lpstr>
      <vt:lpstr>TYPES OF LETTER OF CREDIT</vt:lpstr>
      <vt:lpstr>Advantage of LC</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ANUBHA</dc:creator>
  <cp:lastModifiedBy>ANUBHA</cp:lastModifiedBy>
  <cp:revision>17</cp:revision>
  <dcterms:created xsi:type="dcterms:W3CDTF">2006-08-16T00:00:00Z</dcterms:created>
  <dcterms:modified xsi:type="dcterms:W3CDTF">2020-04-26T17:17:21Z</dcterms:modified>
</cp:coreProperties>
</file>