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79"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445D-F3DC-584E-940F-F152B35939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797C59-F834-B443-B780-68630B81F3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E5483B-2212-5745-973E-327430BBA0E7}"/>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5" name="Footer Placeholder 4">
            <a:extLst>
              <a:ext uri="{FF2B5EF4-FFF2-40B4-BE49-F238E27FC236}">
                <a16:creationId xmlns:a16="http://schemas.microsoft.com/office/drawing/2014/main" id="{CBB674D4-F30F-414E-BFF9-D871F5E91D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12DAB4-FFF5-7448-940B-BC4FE1BB2E29}"/>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801249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75DC4-1CAA-7944-B9E2-A249DECFB5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8897B6-6A6B-4F42-B763-0A936424B0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8B41E-6504-CA49-9DBA-B2B95CD25F1D}"/>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5" name="Footer Placeholder 4">
            <a:extLst>
              <a:ext uri="{FF2B5EF4-FFF2-40B4-BE49-F238E27FC236}">
                <a16:creationId xmlns:a16="http://schemas.microsoft.com/office/drawing/2014/main" id="{371BC5C7-2709-5F40-8C43-191EED887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490AB-EA4A-A143-A299-744CDF12C1D1}"/>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349007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5135F-72A4-6041-B147-9EF606410D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641578-7969-AA47-A8D1-6AF441EAA5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7FD8B5-A020-3447-8F78-7825952079CE}"/>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5" name="Footer Placeholder 4">
            <a:extLst>
              <a:ext uri="{FF2B5EF4-FFF2-40B4-BE49-F238E27FC236}">
                <a16:creationId xmlns:a16="http://schemas.microsoft.com/office/drawing/2014/main" id="{79CF067D-A18B-A647-B222-095AA6A92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B11156-9F10-A54C-AA2C-25ED7B52D2BB}"/>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176058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04AA-809E-6B40-9375-52C7495CFF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F1F859-AC69-F342-9981-1A00B671C3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CDAAE0-1469-3146-8C1B-3648A6126677}"/>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5" name="Footer Placeholder 4">
            <a:extLst>
              <a:ext uri="{FF2B5EF4-FFF2-40B4-BE49-F238E27FC236}">
                <a16:creationId xmlns:a16="http://schemas.microsoft.com/office/drawing/2014/main" id="{60AF5D7F-FA8E-E341-9BFC-FE201435FF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1CE6D-D2F5-1D48-971A-01EE76C598BB}"/>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353309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0AB5-6606-6146-BA23-2DA36BB1C0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125195-FF6F-CA49-89CD-5228308925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5C294A-5F4B-4749-B489-44359F8BCC26}"/>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5" name="Footer Placeholder 4">
            <a:extLst>
              <a:ext uri="{FF2B5EF4-FFF2-40B4-BE49-F238E27FC236}">
                <a16:creationId xmlns:a16="http://schemas.microsoft.com/office/drawing/2014/main" id="{E251B06B-542E-BC41-96DB-CE3B37825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EBCA17-609A-E141-95A9-78D02453BC90}"/>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225929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55E0-F98F-974E-AE1A-3E6CF7A971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224E84-5AFA-204D-9FF1-EB8C4C9EE1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AD23E1-4017-2C4D-8C1A-D359E0ABC2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259A2C-4FD0-C742-9D99-53ADE0DE34F7}"/>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6" name="Footer Placeholder 5">
            <a:extLst>
              <a:ext uri="{FF2B5EF4-FFF2-40B4-BE49-F238E27FC236}">
                <a16:creationId xmlns:a16="http://schemas.microsoft.com/office/drawing/2014/main" id="{A569C45A-55FA-2349-8B8E-A38B61D2DC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2BAE36-716F-F04E-A741-5D929B2BD42E}"/>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4074410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4BD28-A772-284C-ACA3-F34E792DCF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7F441-F0AC-A64E-909B-0A33139B7F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29244E-BFF2-E140-8242-1CE5E6840C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ED2997-ACE6-7142-BA1F-B0344AAB3A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815AAD-C3F9-084B-9B12-C39530DA18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7BED53-10A9-534A-B77F-EED0A1763944}"/>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8" name="Footer Placeholder 7">
            <a:extLst>
              <a:ext uri="{FF2B5EF4-FFF2-40B4-BE49-F238E27FC236}">
                <a16:creationId xmlns:a16="http://schemas.microsoft.com/office/drawing/2014/main" id="{2ADFED61-75E1-4546-AA41-7AEB716967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9C6330-EF2E-CF40-8B16-6FDD7F14DD15}"/>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50923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7D96F-03C6-004F-90FF-232C422C22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1B2EAF-F5B3-BE4D-9560-DB267905FBF4}"/>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4" name="Footer Placeholder 3">
            <a:extLst>
              <a:ext uri="{FF2B5EF4-FFF2-40B4-BE49-F238E27FC236}">
                <a16:creationId xmlns:a16="http://schemas.microsoft.com/office/drawing/2014/main" id="{77350D06-031C-4049-B77E-286302A7AD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18DAC9-F859-9D46-A9E2-69630DD61219}"/>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142357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DD1E52-0681-D74E-BC7C-F3B65549DA50}"/>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3" name="Footer Placeholder 2">
            <a:extLst>
              <a:ext uri="{FF2B5EF4-FFF2-40B4-BE49-F238E27FC236}">
                <a16:creationId xmlns:a16="http://schemas.microsoft.com/office/drawing/2014/main" id="{DCA775F7-B046-A548-A367-43C62715B9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CEF29E-C6FA-954A-850C-AD12FAD5B38D}"/>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3989844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6722-B1B7-CA46-BF2C-BE5E49E68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ECB333-04A5-FE4C-9951-7265FFDDB1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941F1B-D22E-974C-A6E1-3AB0D804E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B2ED51-C4A4-E345-8F54-834996B30BAD}"/>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6" name="Footer Placeholder 5">
            <a:extLst>
              <a:ext uri="{FF2B5EF4-FFF2-40B4-BE49-F238E27FC236}">
                <a16:creationId xmlns:a16="http://schemas.microsoft.com/office/drawing/2014/main" id="{A2C6DF81-6466-F24C-90DA-224F2B701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75A42E-4A07-954D-8189-E9AF9B16442E}"/>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57908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8E4E2-4D45-7341-929A-870A452EAE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E596B-521D-CE41-B3E5-9865036BD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CDAAA7-D5DC-AE41-9F6C-D8AA376E41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A3F6CE-537E-764D-9C95-11045BF6D2D0}"/>
              </a:ext>
            </a:extLst>
          </p:cNvPr>
          <p:cNvSpPr>
            <a:spLocks noGrp="1"/>
          </p:cNvSpPr>
          <p:nvPr>
            <p:ph type="dt" sz="half" idx="10"/>
          </p:nvPr>
        </p:nvSpPr>
        <p:spPr/>
        <p:txBody>
          <a:bodyPr/>
          <a:lstStyle/>
          <a:p>
            <a:fld id="{DB75FFFC-3764-334D-8B3C-F9A211AA55C1}" type="datetimeFigureOut">
              <a:rPr lang="en-US" smtClean="0"/>
              <a:t>4/20/2020</a:t>
            </a:fld>
            <a:endParaRPr lang="en-US"/>
          </a:p>
        </p:txBody>
      </p:sp>
      <p:sp>
        <p:nvSpPr>
          <p:cNvPr id="6" name="Footer Placeholder 5">
            <a:extLst>
              <a:ext uri="{FF2B5EF4-FFF2-40B4-BE49-F238E27FC236}">
                <a16:creationId xmlns:a16="http://schemas.microsoft.com/office/drawing/2014/main" id="{0AA83E05-E2CE-A84B-B3E3-6C46A85F4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A1E3E9-4896-3843-84BB-91C1A9F9EF63}"/>
              </a:ext>
            </a:extLst>
          </p:cNvPr>
          <p:cNvSpPr>
            <a:spLocks noGrp="1"/>
          </p:cNvSpPr>
          <p:nvPr>
            <p:ph type="sldNum" sz="quarter" idx="12"/>
          </p:nvPr>
        </p:nvSpPr>
        <p:spPr/>
        <p:txBody>
          <a:bodyPr/>
          <a:lstStyle/>
          <a:p>
            <a:fld id="{40B048C0-6551-C14D-A2E9-4A5DF03C06E5}" type="slidenum">
              <a:rPr lang="en-US" smtClean="0"/>
              <a:t>‹#›</a:t>
            </a:fld>
            <a:endParaRPr lang="en-US"/>
          </a:p>
        </p:txBody>
      </p:sp>
    </p:spTree>
    <p:extLst>
      <p:ext uri="{BB962C8B-B14F-4D97-AF65-F5344CB8AC3E}">
        <p14:creationId xmlns:p14="http://schemas.microsoft.com/office/powerpoint/2010/main" val="364152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95D541-B6BE-894B-892B-B8E0C4799E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7E18B6-8DF1-7C46-95C2-E67FA0AECD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2CBB2F-9DDF-6C46-9DA2-ABA91D8CC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5FFFC-3764-334D-8B3C-F9A211AA55C1}" type="datetimeFigureOut">
              <a:rPr lang="en-US" smtClean="0"/>
              <a:t>4/20/2020</a:t>
            </a:fld>
            <a:endParaRPr lang="en-US"/>
          </a:p>
        </p:txBody>
      </p:sp>
      <p:sp>
        <p:nvSpPr>
          <p:cNvPr id="5" name="Footer Placeholder 4">
            <a:extLst>
              <a:ext uri="{FF2B5EF4-FFF2-40B4-BE49-F238E27FC236}">
                <a16:creationId xmlns:a16="http://schemas.microsoft.com/office/drawing/2014/main" id="{2A9E1539-E319-1A4A-AF5B-0D06DD3584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7B4932-AFFF-324D-AD40-2EFA6DBEED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048C0-6551-C14D-A2E9-4A5DF03C06E5}" type="slidenum">
              <a:rPr lang="en-US" smtClean="0"/>
              <a:t>‹#›</a:t>
            </a:fld>
            <a:endParaRPr lang="en-US"/>
          </a:p>
        </p:txBody>
      </p:sp>
    </p:spTree>
    <p:extLst>
      <p:ext uri="{BB962C8B-B14F-4D97-AF65-F5344CB8AC3E}">
        <p14:creationId xmlns:p14="http://schemas.microsoft.com/office/powerpoint/2010/main" val="192719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4860-36EB-B342-8406-3FCA93E6B485}"/>
              </a:ext>
            </a:extLst>
          </p:cNvPr>
          <p:cNvSpPr>
            <a:spLocks noGrp="1"/>
          </p:cNvSpPr>
          <p:nvPr>
            <p:ph type="ctrTitle"/>
          </p:nvPr>
        </p:nvSpPr>
        <p:spPr>
          <a:xfrm>
            <a:off x="1635331" y="324097"/>
            <a:ext cx="9144000" cy="3782785"/>
          </a:xfrm>
        </p:spPr>
        <p:txBody>
          <a:bodyPr>
            <a:normAutofit/>
          </a:bodyPr>
          <a:lstStyle/>
          <a:p>
            <a:r>
              <a:rPr lang="en-IN" sz="4800"/>
              <a:t>Subject – Operations Management</a:t>
            </a:r>
            <a:br>
              <a:rPr lang="en-IN" sz="4800"/>
            </a:br>
            <a:br>
              <a:rPr lang="en-IN" sz="4800"/>
            </a:br>
            <a:r>
              <a:rPr lang="en-IN" sz="4800"/>
              <a:t>Unit-2 : Products</a:t>
            </a:r>
            <a:br>
              <a:rPr lang="en-IN" sz="4800"/>
            </a:br>
            <a:r>
              <a:rPr lang="en-IN" sz="4800"/>
              <a:t>Module-1</a:t>
            </a:r>
            <a:endParaRPr lang="en-US" sz="4800"/>
          </a:p>
        </p:txBody>
      </p:sp>
      <p:sp>
        <p:nvSpPr>
          <p:cNvPr id="3" name="Subtitle 2">
            <a:extLst>
              <a:ext uri="{FF2B5EF4-FFF2-40B4-BE49-F238E27FC236}">
                <a16:creationId xmlns:a16="http://schemas.microsoft.com/office/drawing/2014/main" id="{FEECEE70-F538-3142-A8AC-AFA6269770D6}"/>
              </a:ext>
            </a:extLst>
          </p:cNvPr>
          <p:cNvSpPr>
            <a:spLocks noGrp="1"/>
          </p:cNvSpPr>
          <p:nvPr>
            <p:ph type="subTitle" idx="1"/>
          </p:nvPr>
        </p:nvSpPr>
        <p:spPr>
          <a:xfrm>
            <a:off x="1524000" y="4799611"/>
            <a:ext cx="9144000" cy="1734292"/>
          </a:xfrm>
        </p:spPr>
        <p:txBody>
          <a:bodyPr/>
          <a:lstStyle/>
          <a:p>
            <a:r>
              <a:rPr lang="en-IN"/>
              <a:t>Mrs. Anjali Upadhyay </a:t>
            </a:r>
          </a:p>
          <a:p>
            <a:r>
              <a:rPr lang="en-IN"/>
              <a:t>Mechanical Engineering Dept.</a:t>
            </a:r>
          </a:p>
          <a:p>
            <a:r>
              <a:rPr lang="en-IN"/>
              <a:t>SoET, VU, Ujjain (M.P)</a:t>
            </a:r>
            <a:endParaRPr lang="en-US"/>
          </a:p>
        </p:txBody>
      </p:sp>
    </p:spTree>
    <p:extLst>
      <p:ext uri="{BB962C8B-B14F-4D97-AF65-F5344CB8AC3E}">
        <p14:creationId xmlns:p14="http://schemas.microsoft.com/office/powerpoint/2010/main" val="2922159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A043-78C1-E047-AF04-22D4E1C6AB27}"/>
              </a:ext>
            </a:extLst>
          </p:cNvPr>
          <p:cNvSpPr>
            <a:spLocks noGrp="1"/>
          </p:cNvSpPr>
          <p:nvPr>
            <p:ph type="title"/>
          </p:nvPr>
        </p:nvSpPr>
        <p:spPr/>
        <p:txBody>
          <a:bodyPr/>
          <a:lstStyle/>
          <a:p>
            <a:r>
              <a:rPr lang="en-IN"/>
              <a:t>Concurrent Engineering</a:t>
            </a:r>
            <a:endParaRPr lang="en-US"/>
          </a:p>
        </p:txBody>
      </p:sp>
      <p:sp>
        <p:nvSpPr>
          <p:cNvPr id="3" name="Content Placeholder 2">
            <a:extLst>
              <a:ext uri="{FF2B5EF4-FFF2-40B4-BE49-F238E27FC236}">
                <a16:creationId xmlns:a16="http://schemas.microsoft.com/office/drawing/2014/main" id="{F968594F-500F-DC4B-B5C0-06D47C9B3FF6}"/>
              </a:ext>
            </a:extLst>
          </p:cNvPr>
          <p:cNvSpPr>
            <a:spLocks noGrp="1"/>
          </p:cNvSpPr>
          <p:nvPr>
            <p:ph idx="1"/>
          </p:nvPr>
        </p:nvSpPr>
        <p:spPr/>
        <p:txBody>
          <a:bodyPr/>
          <a:lstStyle/>
          <a:p>
            <a:r>
              <a:rPr lang="en-GB" b="0" i="0">
                <a:solidFill>
                  <a:srgbClr val="1A475C"/>
                </a:solidFill>
                <a:effectLst/>
                <a:latin typeface="Exo 2"/>
              </a:rPr>
              <a:t>Concurrent engineering, also known as simultaneous engineering</a:t>
            </a:r>
            <a:r>
              <a:rPr lang="en-IN">
                <a:solidFill>
                  <a:srgbClr val="1A475C"/>
                </a:solidFill>
                <a:latin typeface="Exo 2"/>
              </a:rPr>
              <a:t>.</a:t>
            </a:r>
          </a:p>
          <a:p>
            <a:r>
              <a:rPr lang="en-IN" b="0" i="0">
                <a:solidFill>
                  <a:srgbClr val="1A475C"/>
                </a:solidFill>
                <a:effectLst/>
                <a:latin typeface="Exo 2"/>
              </a:rPr>
              <a:t>Concurrent engineering i</a:t>
            </a:r>
            <a:r>
              <a:rPr lang="en-GB" b="0" i="0">
                <a:solidFill>
                  <a:srgbClr val="1A475C"/>
                </a:solidFill>
                <a:effectLst/>
                <a:latin typeface="Exo 2"/>
              </a:rPr>
              <a:t>s a method of designing and developing products, in which the different stages run simultaneously, rather than consecutively. </a:t>
            </a:r>
            <a:endParaRPr lang="en-IN" b="0" i="0">
              <a:solidFill>
                <a:srgbClr val="1A475C"/>
              </a:solidFill>
              <a:effectLst/>
              <a:latin typeface="Exo 2"/>
            </a:endParaRPr>
          </a:p>
          <a:p>
            <a:r>
              <a:rPr lang="en-GB" b="0" i="0">
                <a:solidFill>
                  <a:srgbClr val="1A475C"/>
                </a:solidFill>
                <a:effectLst/>
                <a:latin typeface="Exo 2"/>
              </a:rPr>
              <a:t>It decreases product development time and also the time to market, leading to improved productivity and reduced costs</a:t>
            </a:r>
            <a:r>
              <a:rPr lang="en-IN" b="0" i="0">
                <a:solidFill>
                  <a:srgbClr val="1A475C"/>
                </a:solidFill>
                <a:effectLst/>
                <a:latin typeface="Exo 2"/>
              </a:rPr>
              <a:t>.</a:t>
            </a:r>
            <a:endParaRPr lang="en-US"/>
          </a:p>
        </p:txBody>
      </p:sp>
    </p:spTree>
    <p:extLst>
      <p:ext uri="{BB962C8B-B14F-4D97-AF65-F5344CB8AC3E}">
        <p14:creationId xmlns:p14="http://schemas.microsoft.com/office/powerpoint/2010/main" val="263802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5FDA7-2B73-904B-8ACD-52BE5B1E9332}"/>
              </a:ext>
            </a:extLst>
          </p:cNvPr>
          <p:cNvSpPr>
            <a:spLocks noGrp="1"/>
          </p:cNvSpPr>
          <p:nvPr>
            <p:ph type="title"/>
          </p:nvPr>
        </p:nvSpPr>
        <p:spPr/>
        <p:txBody>
          <a:bodyPr/>
          <a:lstStyle/>
          <a:p>
            <a:r>
              <a:rPr lang="en-IN"/>
              <a:t>Traditional Engineering</a:t>
            </a:r>
            <a:endParaRPr lang="en-US"/>
          </a:p>
        </p:txBody>
      </p:sp>
      <p:sp>
        <p:nvSpPr>
          <p:cNvPr id="3" name="Content Placeholder 2">
            <a:extLst>
              <a:ext uri="{FF2B5EF4-FFF2-40B4-BE49-F238E27FC236}">
                <a16:creationId xmlns:a16="http://schemas.microsoft.com/office/drawing/2014/main" id="{0FF759E2-FE57-6549-94FA-A41C387C11AF}"/>
              </a:ext>
            </a:extLst>
          </p:cNvPr>
          <p:cNvSpPr>
            <a:spLocks noGrp="1"/>
          </p:cNvSpPr>
          <p:nvPr>
            <p:ph idx="1"/>
          </p:nvPr>
        </p:nvSpPr>
        <p:spPr>
          <a:xfrm>
            <a:off x="627908" y="1423750"/>
            <a:ext cx="10515600" cy="4351338"/>
          </a:xfrm>
        </p:spPr>
        <p:txBody>
          <a:bodyPr/>
          <a:lstStyle/>
          <a:p>
            <a:r>
              <a:rPr lang="en-GB" b="1" i="0">
                <a:solidFill>
                  <a:srgbClr val="222222"/>
                </a:solidFill>
                <a:effectLst/>
                <a:latin typeface="-apple-system"/>
              </a:rPr>
              <a:t>Traditional engineering</a:t>
            </a:r>
            <a:r>
              <a:rPr lang="en-GB" b="0" i="0">
                <a:solidFill>
                  <a:srgbClr val="222222"/>
                </a:solidFill>
                <a:effectLst/>
                <a:latin typeface="-apple-system"/>
              </a:rPr>
              <a:t>, also known as </a:t>
            </a:r>
            <a:r>
              <a:rPr lang="en-GB" b="1" i="0">
                <a:solidFill>
                  <a:srgbClr val="222222"/>
                </a:solidFill>
                <a:effectLst/>
                <a:latin typeface="-apple-system"/>
              </a:rPr>
              <a:t>sequential engineering</a:t>
            </a:r>
            <a:r>
              <a:rPr lang="en-IN">
                <a:solidFill>
                  <a:srgbClr val="222222"/>
                </a:solidFill>
                <a:latin typeface="-apple-system"/>
              </a:rPr>
              <a:t>.</a:t>
            </a:r>
          </a:p>
          <a:p>
            <a:r>
              <a:rPr lang="en-IN" b="0" i="0">
                <a:solidFill>
                  <a:srgbClr val="222222"/>
                </a:solidFill>
                <a:effectLst/>
                <a:latin typeface="-apple-system"/>
              </a:rPr>
              <a:t>In traditional engineering t</a:t>
            </a:r>
            <a:r>
              <a:rPr lang="en-GB" b="0" i="0">
                <a:solidFill>
                  <a:srgbClr val="222222"/>
                </a:solidFill>
                <a:effectLst/>
                <a:latin typeface="-apple-system"/>
              </a:rPr>
              <a:t>he process</a:t>
            </a:r>
            <a:r>
              <a:rPr lang="en-IN" b="0" i="0">
                <a:solidFill>
                  <a:srgbClr val="222222"/>
                </a:solidFill>
                <a:effectLst/>
                <a:latin typeface="-apple-system"/>
              </a:rPr>
              <a:t> of design</a:t>
            </a:r>
            <a:r>
              <a:rPr lang="en-IN">
                <a:solidFill>
                  <a:srgbClr val="222222"/>
                </a:solidFill>
                <a:latin typeface="-apple-system"/>
              </a:rPr>
              <a:t>, manufacturing,</a:t>
            </a:r>
            <a:r>
              <a:rPr lang="en-GB" b="0" i="0">
                <a:solidFill>
                  <a:srgbClr val="222222"/>
                </a:solidFill>
                <a:effectLst/>
                <a:latin typeface="-apple-system"/>
              </a:rPr>
              <a:t> testing</a:t>
            </a:r>
            <a:r>
              <a:rPr lang="en-IN" b="0" i="0">
                <a:solidFill>
                  <a:srgbClr val="222222"/>
                </a:solidFill>
                <a:effectLst/>
                <a:latin typeface="-apple-system"/>
              </a:rPr>
              <a:t>, production and marketing and</a:t>
            </a:r>
            <a:r>
              <a:rPr lang="en-GB" b="0" i="0">
                <a:solidFill>
                  <a:srgbClr val="222222"/>
                </a:solidFill>
                <a:effectLst/>
                <a:latin typeface="-apple-system"/>
              </a:rPr>
              <a:t> each stage of the development process is carried out separately</a:t>
            </a:r>
            <a:r>
              <a:rPr lang="en-IN" b="0" i="0">
                <a:solidFill>
                  <a:srgbClr val="222222"/>
                </a:solidFill>
                <a:effectLst/>
                <a:latin typeface="-apple-system"/>
              </a:rPr>
              <a:t>.</a:t>
            </a:r>
          </a:p>
          <a:p>
            <a:r>
              <a:rPr lang="en-IN">
                <a:solidFill>
                  <a:srgbClr val="222222"/>
                </a:solidFill>
                <a:latin typeface="-apple-system"/>
              </a:rPr>
              <a:t>N</a:t>
            </a:r>
            <a:r>
              <a:rPr lang="en-GB" b="0" i="0">
                <a:solidFill>
                  <a:srgbClr val="222222"/>
                </a:solidFill>
                <a:effectLst/>
                <a:latin typeface="-apple-system"/>
              </a:rPr>
              <a:t>ext stage cannot start until the previous stage is finished. </a:t>
            </a:r>
            <a:endParaRPr lang="en-IN" b="0" i="0">
              <a:solidFill>
                <a:srgbClr val="222222"/>
              </a:solidFill>
              <a:effectLst/>
              <a:latin typeface="-apple-system"/>
            </a:endParaRPr>
          </a:p>
          <a:p>
            <a:r>
              <a:rPr lang="en-GB" b="0" i="0">
                <a:solidFill>
                  <a:srgbClr val="222222"/>
                </a:solidFill>
                <a:effectLst/>
                <a:latin typeface="-apple-system"/>
              </a:rPr>
              <a:t>The information flow is only in one direction</a:t>
            </a:r>
            <a:r>
              <a:rPr lang="en-IN" b="0" i="0">
                <a:solidFill>
                  <a:srgbClr val="222222"/>
                </a:solidFill>
                <a:effectLst/>
                <a:latin typeface="-apple-system"/>
              </a:rPr>
              <a:t>.</a:t>
            </a:r>
            <a:endParaRPr lang="en-US"/>
          </a:p>
        </p:txBody>
      </p:sp>
    </p:spTree>
    <p:extLst>
      <p:ext uri="{BB962C8B-B14F-4D97-AF65-F5344CB8AC3E}">
        <p14:creationId xmlns:p14="http://schemas.microsoft.com/office/powerpoint/2010/main" val="3052493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D8ABF-2484-3B47-9D4C-996872E9D229}"/>
              </a:ext>
            </a:extLst>
          </p:cNvPr>
          <p:cNvSpPr>
            <a:spLocks noGrp="1"/>
          </p:cNvSpPr>
          <p:nvPr>
            <p:ph type="title"/>
          </p:nvPr>
        </p:nvSpPr>
        <p:spPr/>
        <p:txBody>
          <a:bodyPr/>
          <a:lstStyle/>
          <a:p>
            <a:r>
              <a:rPr lang="en-IN"/>
              <a:t>Concurrent Engineering and Traditional Engineering</a:t>
            </a:r>
            <a:endParaRPr lang="en-US"/>
          </a:p>
        </p:txBody>
      </p:sp>
      <p:pic>
        <p:nvPicPr>
          <p:cNvPr id="4" name="Picture 4">
            <a:extLst>
              <a:ext uri="{FF2B5EF4-FFF2-40B4-BE49-F238E27FC236}">
                <a16:creationId xmlns:a16="http://schemas.microsoft.com/office/drawing/2014/main" id="{CD6754A9-2284-DA44-95E2-321028E9A8D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1670" r="1934" b="4751"/>
          <a:stretch/>
        </p:blipFill>
        <p:spPr>
          <a:xfrm>
            <a:off x="1432461" y="1690688"/>
            <a:ext cx="9327078" cy="4543857"/>
          </a:xfrm>
          <a:prstGeom prst="rect">
            <a:avLst/>
          </a:prstGeom>
        </p:spPr>
      </p:pic>
      <p:sp>
        <p:nvSpPr>
          <p:cNvPr id="6" name="TextBox 5">
            <a:extLst>
              <a:ext uri="{FF2B5EF4-FFF2-40B4-BE49-F238E27FC236}">
                <a16:creationId xmlns:a16="http://schemas.microsoft.com/office/drawing/2014/main" id="{B9071155-773C-3E45-ACD5-D77C274B5005}"/>
              </a:ext>
            </a:extLst>
          </p:cNvPr>
          <p:cNvSpPr txBox="1"/>
          <p:nvPr/>
        </p:nvSpPr>
        <p:spPr>
          <a:xfrm>
            <a:off x="4267200" y="6234545"/>
            <a:ext cx="2932216" cy="369332"/>
          </a:xfrm>
          <a:prstGeom prst="rect">
            <a:avLst/>
          </a:prstGeom>
          <a:noFill/>
        </p:spPr>
        <p:txBody>
          <a:bodyPr wrap="square" rtlCol="0">
            <a:spAutoFit/>
          </a:bodyPr>
          <a:lstStyle/>
          <a:p>
            <a:pPr algn="l"/>
            <a:r>
              <a:rPr lang="en-IN"/>
              <a:t>TIME</a:t>
            </a:r>
            <a:endParaRPr lang="en-US"/>
          </a:p>
        </p:txBody>
      </p:sp>
      <p:cxnSp>
        <p:nvCxnSpPr>
          <p:cNvPr id="7" name="Straight Arrow Connector 6">
            <a:extLst>
              <a:ext uri="{FF2B5EF4-FFF2-40B4-BE49-F238E27FC236}">
                <a16:creationId xmlns:a16="http://schemas.microsoft.com/office/drawing/2014/main" id="{7A46BEBA-A421-374C-B435-C562F9F3B0EA}"/>
              </a:ext>
            </a:extLst>
          </p:cNvPr>
          <p:cNvCxnSpPr>
            <a:cxnSpLocks/>
          </p:cNvCxnSpPr>
          <p:nvPr/>
        </p:nvCxnSpPr>
        <p:spPr>
          <a:xfrm>
            <a:off x="5318909" y="6419211"/>
            <a:ext cx="14661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370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E2E7-4866-EF4F-9DE8-8E38FEF524AF}"/>
              </a:ext>
            </a:extLst>
          </p:cNvPr>
          <p:cNvSpPr>
            <a:spLocks noGrp="1"/>
          </p:cNvSpPr>
          <p:nvPr>
            <p:ph type="title"/>
          </p:nvPr>
        </p:nvSpPr>
        <p:spPr/>
        <p:txBody>
          <a:bodyPr/>
          <a:lstStyle/>
          <a:p>
            <a:r>
              <a:rPr lang="en-IN"/>
              <a:t>Form and Functional Design</a:t>
            </a:r>
            <a:endParaRPr lang="en-US"/>
          </a:p>
        </p:txBody>
      </p:sp>
      <p:sp>
        <p:nvSpPr>
          <p:cNvPr id="3" name="Content Placeholder 2">
            <a:extLst>
              <a:ext uri="{FF2B5EF4-FFF2-40B4-BE49-F238E27FC236}">
                <a16:creationId xmlns:a16="http://schemas.microsoft.com/office/drawing/2014/main" id="{16E2A0E0-9B4C-8140-A896-6F5BFA82DF22}"/>
              </a:ext>
            </a:extLst>
          </p:cNvPr>
          <p:cNvSpPr>
            <a:spLocks noGrp="1"/>
          </p:cNvSpPr>
          <p:nvPr>
            <p:ph idx="1"/>
          </p:nvPr>
        </p:nvSpPr>
        <p:spPr/>
        <p:txBody>
          <a:bodyPr>
            <a:normAutofit fontScale="92500" lnSpcReduction="20000"/>
          </a:bodyPr>
          <a:lstStyle/>
          <a:p>
            <a:pPr marL="0" indent="0">
              <a:buNone/>
            </a:pPr>
            <a:r>
              <a:rPr lang="en-IN"/>
              <a:t>Form Design- Associated with how product will look.</a:t>
            </a:r>
          </a:p>
          <a:p>
            <a:pPr lvl="1"/>
            <a:r>
              <a:rPr lang="en-IN"/>
              <a:t>Design </a:t>
            </a:r>
          </a:p>
          <a:p>
            <a:pPr lvl="1"/>
            <a:r>
              <a:rPr lang="en-IN"/>
              <a:t>Size and Shape</a:t>
            </a:r>
          </a:p>
          <a:p>
            <a:pPr lvl="1"/>
            <a:r>
              <a:rPr lang="en-IN"/>
              <a:t>Colour</a:t>
            </a:r>
          </a:p>
          <a:p>
            <a:pPr lvl="1"/>
            <a:r>
              <a:rPr lang="en-IN"/>
              <a:t>Texture</a:t>
            </a:r>
          </a:p>
          <a:p>
            <a:endParaRPr lang="en-IN"/>
          </a:p>
          <a:p>
            <a:pPr marL="0" indent="0">
              <a:buNone/>
            </a:pPr>
            <a:r>
              <a:rPr lang="en-IN"/>
              <a:t>Functional Design- It is associated with the working or performance of the product</a:t>
            </a:r>
          </a:p>
          <a:p>
            <a:pPr lvl="1"/>
            <a:r>
              <a:rPr lang="en-IN"/>
              <a:t>Reliabitity</a:t>
            </a:r>
          </a:p>
          <a:p>
            <a:pPr lvl="1"/>
            <a:r>
              <a:rPr lang="en-IN"/>
              <a:t>Maintainability</a:t>
            </a:r>
          </a:p>
          <a:p>
            <a:pPr lvl="1"/>
            <a:r>
              <a:rPr lang="en-IN"/>
              <a:t>Usability</a:t>
            </a:r>
          </a:p>
          <a:p>
            <a:pPr lvl="1"/>
            <a:endParaRPr lang="en-IN"/>
          </a:p>
          <a:p>
            <a:pPr marL="457200" lvl="1" indent="0">
              <a:buNone/>
            </a:pPr>
            <a:r>
              <a:rPr lang="en-IN"/>
              <a:t>“FORM FOLLOWS FUNCTION”</a:t>
            </a:r>
          </a:p>
        </p:txBody>
      </p:sp>
    </p:spTree>
    <p:extLst>
      <p:ext uri="{BB962C8B-B14F-4D97-AF65-F5344CB8AC3E}">
        <p14:creationId xmlns:p14="http://schemas.microsoft.com/office/powerpoint/2010/main" val="2833009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E3C95-7388-8240-9057-DEDA17B738C6}"/>
              </a:ext>
            </a:extLst>
          </p:cNvPr>
          <p:cNvSpPr>
            <a:spLocks noGrp="1"/>
          </p:cNvSpPr>
          <p:nvPr>
            <p:ph type="title"/>
          </p:nvPr>
        </p:nvSpPr>
        <p:spPr/>
        <p:txBody>
          <a:bodyPr/>
          <a:lstStyle/>
          <a:p>
            <a:r>
              <a:rPr lang="en-IN"/>
              <a:t>Simplification and Standardisation</a:t>
            </a:r>
            <a:endParaRPr lang="en-US"/>
          </a:p>
        </p:txBody>
      </p:sp>
      <p:sp>
        <p:nvSpPr>
          <p:cNvPr id="3" name="Content Placeholder 2">
            <a:extLst>
              <a:ext uri="{FF2B5EF4-FFF2-40B4-BE49-F238E27FC236}">
                <a16:creationId xmlns:a16="http://schemas.microsoft.com/office/drawing/2014/main" id="{2C539887-71A5-DA40-A2C3-BB841EFDD69D}"/>
              </a:ext>
            </a:extLst>
          </p:cNvPr>
          <p:cNvSpPr>
            <a:spLocks noGrp="1"/>
          </p:cNvSpPr>
          <p:nvPr>
            <p:ph idx="1"/>
          </p:nvPr>
        </p:nvSpPr>
        <p:spPr>
          <a:xfrm>
            <a:off x="627907" y="1690688"/>
            <a:ext cx="10132125" cy="3982399"/>
          </a:xfrm>
        </p:spPr>
        <p:txBody>
          <a:bodyPr>
            <a:noAutofit/>
          </a:bodyPr>
          <a:lstStyle/>
          <a:p>
            <a:r>
              <a:rPr lang="en-IN"/>
              <a:t>Simplification- </a:t>
            </a:r>
            <a:r>
              <a:rPr lang="en-GB" b="0" i="0">
                <a:solidFill>
                  <a:srgbClr val="000000"/>
                </a:solidFill>
                <a:effectLst/>
              </a:rPr>
              <a:t>Simplification is the process of reducing the variety of products manufactured. Simplification is concerned with the reduction of product range, assemblies, parts, materials and design.</a:t>
            </a:r>
            <a:endParaRPr lang="en-IN" b="0" i="0">
              <a:solidFill>
                <a:srgbClr val="000000"/>
              </a:solidFill>
              <a:effectLst/>
            </a:endParaRPr>
          </a:p>
          <a:p>
            <a:endParaRPr lang="en-IN" b="0" i="0">
              <a:solidFill>
                <a:srgbClr val="000000"/>
              </a:solidFill>
              <a:effectLst/>
            </a:endParaRPr>
          </a:p>
          <a:p>
            <a:r>
              <a:rPr lang="en-IN">
                <a:solidFill>
                  <a:srgbClr val="000000"/>
                </a:solidFill>
              </a:rPr>
              <a:t>Standerization-</a:t>
            </a:r>
            <a:r>
              <a:rPr lang="en-GB" b="0" i="0">
                <a:solidFill>
                  <a:srgbClr val="000000"/>
                </a:solidFill>
                <a:effectLst/>
              </a:rPr>
              <a:t>Standardization means producing maximum variety of products from the minimum variety of materials, parts, tools and processes. It is the process of establishing standards or units of measure by which extent, quality, quantity, value, performance etc., may be compared and measured.</a:t>
            </a:r>
            <a:endParaRPr lang="en-US"/>
          </a:p>
        </p:txBody>
      </p:sp>
    </p:spTree>
    <p:extLst>
      <p:ext uri="{BB962C8B-B14F-4D97-AF65-F5344CB8AC3E}">
        <p14:creationId xmlns:p14="http://schemas.microsoft.com/office/powerpoint/2010/main" val="2520494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9AA56-D337-1D48-8503-6ED898AA6273}"/>
              </a:ext>
            </a:extLst>
          </p:cNvPr>
          <p:cNvSpPr>
            <a:spLocks noGrp="1"/>
          </p:cNvSpPr>
          <p:nvPr>
            <p:ph type="title"/>
          </p:nvPr>
        </p:nvSpPr>
        <p:spPr/>
        <p:txBody>
          <a:bodyPr/>
          <a:lstStyle/>
          <a:p>
            <a:r>
              <a:rPr lang="en-IN"/>
              <a:t>Product Differentiation</a:t>
            </a:r>
            <a:endParaRPr lang="en-US"/>
          </a:p>
        </p:txBody>
      </p:sp>
      <p:sp>
        <p:nvSpPr>
          <p:cNvPr id="3" name="Content Placeholder 2">
            <a:extLst>
              <a:ext uri="{FF2B5EF4-FFF2-40B4-BE49-F238E27FC236}">
                <a16:creationId xmlns:a16="http://schemas.microsoft.com/office/drawing/2014/main" id="{3F52920F-7CEA-5342-98F2-2AD546BBD69C}"/>
              </a:ext>
            </a:extLst>
          </p:cNvPr>
          <p:cNvSpPr>
            <a:spLocks noGrp="1"/>
          </p:cNvSpPr>
          <p:nvPr>
            <p:ph idx="1"/>
          </p:nvPr>
        </p:nvSpPr>
        <p:spPr>
          <a:xfrm>
            <a:off x="397546" y="1385454"/>
            <a:ext cx="10739776" cy="4642818"/>
          </a:xfrm>
        </p:spPr>
        <p:txBody>
          <a:bodyPr>
            <a:normAutofit fontScale="92500"/>
          </a:bodyPr>
          <a:lstStyle/>
          <a:p>
            <a:r>
              <a:rPr lang="en-IN">
                <a:solidFill>
                  <a:srgbClr val="000000"/>
                </a:solidFill>
                <a:latin typeface="Arial, Helvetica, sans-serif"/>
              </a:rPr>
              <a:t>P</a:t>
            </a:r>
            <a:r>
              <a:rPr lang="en-GB" b="0" i="0">
                <a:solidFill>
                  <a:srgbClr val="000000"/>
                </a:solidFill>
                <a:effectLst/>
                <a:latin typeface="Arial, Helvetica, sans-serif"/>
              </a:rPr>
              <a:t>rocess of distinguishing a good or service from others</a:t>
            </a:r>
            <a:r>
              <a:rPr lang="en-IN" b="0" i="0">
                <a:solidFill>
                  <a:srgbClr val="000000"/>
                </a:solidFill>
                <a:effectLst/>
                <a:latin typeface="Arial, Helvetica, sans-serif"/>
              </a:rPr>
              <a:t>.</a:t>
            </a:r>
            <a:r>
              <a:rPr lang="en-GB" b="0" i="0">
                <a:solidFill>
                  <a:srgbClr val="000000"/>
                </a:solidFill>
                <a:effectLst/>
                <a:latin typeface="Arial, Helvetica, sans-serif"/>
              </a:rPr>
              <a:t> </a:t>
            </a:r>
            <a:endParaRPr lang="en-IN" b="0" i="0">
              <a:solidFill>
                <a:srgbClr val="000000"/>
              </a:solidFill>
              <a:effectLst/>
              <a:latin typeface="Arial, Helvetica, sans-serif"/>
            </a:endParaRPr>
          </a:p>
          <a:p>
            <a:r>
              <a:rPr lang="en-IN" b="0" i="0">
                <a:solidFill>
                  <a:srgbClr val="000000"/>
                </a:solidFill>
                <a:effectLst/>
                <a:latin typeface="Arial, Helvetica, sans-serif"/>
              </a:rPr>
              <a:t>M</a:t>
            </a:r>
            <a:r>
              <a:rPr lang="en-GB" b="0" i="0">
                <a:solidFill>
                  <a:srgbClr val="000000"/>
                </a:solidFill>
                <a:effectLst/>
                <a:latin typeface="Arial, Helvetica, sans-serif"/>
              </a:rPr>
              <a:t>aking </a:t>
            </a:r>
            <a:r>
              <a:rPr lang="en-IN" b="0" i="0">
                <a:solidFill>
                  <a:srgbClr val="000000"/>
                </a:solidFill>
                <a:effectLst/>
                <a:latin typeface="Arial, Helvetica, sans-serif"/>
              </a:rPr>
              <a:t>a product or service to </a:t>
            </a:r>
            <a:r>
              <a:rPr lang="en-GB" b="0" i="0">
                <a:solidFill>
                  <a:srgbClr val="000000"/>
                </a:solidFill>
                <a:effectLst/>
                <a:latin typeface="Arial, Helvetica, sans-serif"/>
              </a:rPr>
              <a:t>stand out. </a:t>
            </a:r>
            <a:endParaRPr lang="en-IN" b="0" i="0">
              <a:solidFill>
                <a:srgbClr val="000000"/>
              </a:solidFill>
              <a:effectLst/>
              <a:latin typeface="Arial, Helvetica, sans-serif"/>
            </a:endParaRPr>
          </a:p>
          <a:p>
            <a:r>
              <a:rPr lang="en-GB" b="0" i="0">
                <a:solidFill>
                  <a:srgbClr val="000000"/>
                </a:solidFill>
                <a:effectLst/>
                <a:latin typeface="Arial, Helvetica, sans-serif"/>
              </a:rPr>
              <a:t>Companies do this to show  their product’s </a:t>
            </a:r>
            <a:r>
              <a:rPr lang="en-IN" b="0" i="0">
                <a:solidFill>
                  <a:srgbClr val="000000"/>
                </a:solidFill>
                <a:effectLst/>
                <a:latin typeface="Arial, Helvetica, sans-serif"/>
              </a:rPr>
              <a:t>uniqueness and </a:t>
            </a:r>
            <a:r>
              <a:rPr lang="en-GB" b="0" i="0">
                <a:solidFill>
                  <a:srgbClr val="000000"/>
                </a:solidFill>
                <a:effectLst/>
                <a:latin typeface="Arial, Helvetica, sans-serif"/>
              </a:rPr>
              <a:t>attributes</a:t>
            </a:r>
            <a:r>
              <a:rPr lang="en-IN" b="0" i="0">
                <a:solidFill>
                  <a:srgbClr val="000000"/>
                </a:solidFill>
                <a:effectLst/>
                <a:latin typeface="Arial, Helvetica, sans-serif"/>
              </a:rPr>
              <a:t> to customers.</a:t>
            </a:r>
          </a:p>
          <a:p>
            <a:r>
              <a:rPr lang="en-GB" b="0" i="0">
                <a:solidFill>
                  <a:srgbClr val="000000"/>
                </a:solidFill>
                <a:effectLst/>
                <a:latin typeface="Arial, Helvetica, sans-serif"/>
              </a:rPr>
              <a:t>This may include products within the company or of the same line.</a:t>
            </a:r>
            <a:endParaRPr lang="en-IN" b="0" i="0">
              <a:solidFill>
                <a:srgbClr val="000000"/>
              </a:solidFill>
              <a:effectLst/>
              <a:latin typeface="Arial, Helvetica, sans-serif"/>
            </a:endParaRPr>
          </a:p>
          <a:p>
            <a:pPr fontAlgn="base"/>
            <a:r>
              <a:rPr lang="en-GB" b="0" i="0">
                <a:solidFill>
                  <a:srgbClr val="000000"/>
                </a:solidFill>
                <a:effectLst/>
                <a:latin typeface="Arial, Helvetica, sans-serif"/>
              </a:rPr>
              <a:t>Rita Gunther McGrath and Ian MacMillan wrote:</a:t>
            </a:r>
            <a:r>
              <a:rPr lang="en-IN" b="0" i="0">
                <a:solidFill>
                  <a:srgbClr val="000000"/>
                </a:solidFill>
                <a:effectLst/>
                <a:latin typeface="Arial, Helvetica, sans-serif"/>
              </a:rPr>
              <a:t> “O</a:t>
            </a:r>
            <a:r>
              <a:rPr lang="en-GB" b="0" i="0">
                <a:solidFill>
                  <a:srgbClr val="000000"/>
                </a:solidFill>
                <a:effectLst/>
                <a:latin typeface="Arial, Helvetica, sans-serif"/>
              </a:rPr>
              <a:t>ffering customers something they value that competitors don’t have.”</a:t>
            </a:r>
            <a:endParaRPr lang="en-IN" b="0" i="0">
              <a:solidFill>
                <a:srgbClr val="000000"/>
              </a:solidFill>
              <a:effectLst/>
              <a:latin typeface="Arial, Helvetica, sans-serif"/>
            </a:endParaRPr>
          </a:p>
          <a:p>
            <a:pPr fontAlgn="base"/>
            <a:r>
              <a:rPr lang="en-GB" b="0" i="0">
                <a:solidFill>
                  <a:srgbClr val="000000"/>
                </a:solidFill>
                <a:effectLst/>
                <a:latin typeface="Arial, Helvetica, sans-serif"/>
              </a:rPr>
              <a:t>Differentiation </a:t>
            </a:r>
            <a:r>
              <a:rPr lang="en-IN" b="0" i="0">
                <a:solidFill>
                  <a:srgbClr val="000000"/>
                </a:solidFill>
                <a:effectLst/>
                <a:latin typeface="Arial, Helvetica, sans-serif"/>
              </a:rPr>
              <a:t>provides</a:t>
            </a:r>
            <a:r>
              <a:rPr lang="en-GB" b="0" i="0">
                <a:solidFill>
                  <a:srgbClr val="000000"/>
                </a:solidFill>
                <a:effectLst/>
                <a:latin typeface="Arial, Helvetica, sans-serif"/>
              </a:rPr>
              <a:t> </a:t>
            </a:r>
            <a:r>
              <a:rPr lang="en-IN" b="0" i="0">
                <a:solidFill>
                  <a:srgbClr val="000000"/>
                </a:solidFill>
                <a:effectLst/>
                <a:latin typeface="Arial, Helvetica, sans-serif"/>
              </a:rPr>
              <a:t>better</a:t>
            </a:r>
            <a:r>
              <a:rPr lang="en-GB" b="0" i="0">
                <a:solidFill>
                  <a:srgbClr val="000000"/>
                </a:solidFill>
                <a:effectLst/>
                <a:latin typeface="Arial, Helvetica, sans-serif"/>
              </a:rPr>
              <a:t> value to customers at </a:t>
            </a:r>
            <a:r>
              <a:rPr lang="en-IN" b="0" i="0">
                <a:solidFill>
                  <a:srgbClr val="000000"/>
                </a:solidFill>
                <a:effectLst/>
                <a:latin typeface="Arial, Helvetica, sans-serif"/>
              </a:rPr>
              <a:t>reasonable</a:t>
            </a:r>
            <a:r>
              <a:rPr lang="en-GB" b="0" i="0">
                <a:solidFill>
                  <a:srgbClr val="000000"/>
                </a:solidFill>
                <a:effectLst/>
                <a:latin typeface="Arial, Helvetica, sans-serif"/>
              </a:rPr>
              <a:t> price, </a:t>
            </a:r>
            <a:endParaRPr lang="en-IN" b="0" i="0">
              <a:solidFill>
                <a:srgbClr val="000000"/>
              </a:solidFill>
              <a:effectLst/>
              <a:latin typeface="Arial, Helvetica, sans-serif"/>
            </a:endParaRPr>
          </a:p>
          <a:p>
            <a:pPr fontAlgn="base"/>
            <a:r>
              <a:rPr lang="en-IN">
                <a:solidFill>
                  <a:srgbClr val="000000"/>
                </a:solidFill>
                <a:latin typeface="Arial, Helvetica, sans-serif"/>
              </a:rPr>
              <a:t>Creats </a:t>
            </a:r>
            <a:r>
              <a:rPr lang="en-GB" b="0" i="0">
                <a:solidFill>
                  <a:srgbClr val="000000"/>
                </a:solidFill>
                <a:effectLst/>
                <a:latin typeface="Arial, Helvetica, sans-serif"/>
              </a:rPr>
              <a:t>win-win scenario</a:t>
            </a:r>
            <a:endParaRPr lang="en-IN" b="0" i="0">
              <a:solidFill>
                <a:srgbClr val="000000"/>
              </a:solidFill>
              <a:effectLst/>
              <a:latin typeface="Arial, Helvetica, sans-serif"/>
            </a:endParaRPr>
          </a:p>
          <a:p>
            <a:pPr fontAlgn="base"/>
            <a:r>
              <a:rPr lang="en-GB" b="0" i="0">
                <a:solidFill>
                  <a:srgbClr val="000000"/>
                </a:solidFill>
                <a:effectLst/>
                <a:latin typeface="Arial, Helvetica, sans-serif"/>
              </a:rPr>
              <a:t> </a:t>
            </a:r>
            <a:r>
              <a:rPr lang="en-IN" b="0" i="0">
                <a:solidFill>
                  <a:srgbClr val="000000"/>
                </a:solidFill>
                <a:effectLst/>
                <a:latin typeface="Arial, Helvetica, sans-serif"/>
              </a:rPr>
              <a:t>Boost profitabitity and buisness viability.</a:t>
            </a:r>
          </a:p>
          <a:p>
            <a:pPr fontAlgn="base"/>
            <a:endParaRPr lang="en-GB" b="0" i="0">
              <a:solidFill>
                <a:srgbClr val="000000"/>
              </a:solidFill>
              <a:effectLst/>
              <a:latin typeface="Arial, Helvetica, sans-serif"/>
            </a:endParaRPr>
          </a:p>
          <a:p>
            <a:endParaRPr lang="en-US"/>
          </a:p>
        </p:txBody>
      </p:sp>
    </p:spTree>
    <p:extLst>
      <p:ext uri="{BB962C8B-B14F-4D97-AF65-F5344CB8AC3E}">
        <p14:creationId xmlns:p14="http://schemas.microsoft.com/office/powerpoint/2010/main" val="174396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1C38-2616-5D4D-990D-B08CACFA42B3}"/>
              </a:ext>
            </a:extLst>
          </p:cNvPr>
          <p:cNvSpPr>
            <a:spLocks noGrp="1"/>
          </p:cNvSpPr>
          <p:nvPr>
            <p:ph type="title"/>
          </p:nvPr>
        </p:nvSpPr>
        <p:spPr/>
        <p:txBody>
          <a:bodyPr/>
          <a:lstStyle/>
          <a:p>
            <a:r>
              <a:rPr lang="en-IN"/>
              <a:t>Types of product differentiation</a:t>
            </a:r>
            <a:endParaRPr lang="en-US"/>
          </a:p>
        </p:txBody>
      </p:sp>
      <p:sp>
        <p:nvSpPr>
          <p:cNvPr id="3" name="Content Placeholder 2">
            <a:extLst>
              <a:ext uri="{FF2B5EF4-FFF2-40B4-BE49-F238E27FC236}">
                <a16:creationId xmlns:a16="http://schemas.microsoft.com/office/drawing/2014/main" id="{B2CE715C-DDC1-4A47-A102-7DA757EEC118}"/>
              </a:ext>
            </a:extLst>
          </p:cNvPr>
          <p:cNvSpPr>
            <a:spLocks noGrp="1"/>
          </p:cNvSpPr>
          <p:nvPr>
            <p:ph idx="1"/>
          </p:nvPr>
        </p:nvSpPr>
        <p:spPr>
          <a:xfrm>
            <a:off x="838200" y="1317759"/>
            <a:ext cx="10975275" cy="5063785"/>
          </a:xfrm>
        </p:spPr>
        <p:txBody>
          <a:bodyPr/>
          <a:lstStyle/>
          <a:p>
            <a:pPr marL="514350" indent="-514350">
              <a:buFont typeface="+mj-lt"/>
              <a:buAutoNum type="arabicPeriod"/>
            </a:pPr>
            <a:r>
              <a:rPr lang="en-IN"/>
              <a:t>Horizontal differentiation- Not associated with product price or quality. It depends on customer’s personal choice because this offers almost same thing at same price.Ex- Mineral water bottles, dishwash bars.</a:t>
            </a:r>
          </a:p>
          <a:p>
            <a:pPr marL="514350" indent="-514350">
              <a:buFont typeface="+mj-lt"/>
              <a:buAutoNum type="arabicPeriod"/>
            </a:pPr>
            <a:endParaRPr lang="en-IN"/>
          </a:p>
          <a:p>
            <a:pPr marL="514350" indent="-514350">
              <a:buFont typeface="+mj-lt"/>
              <a:buAutoNum type="arabicPeriod"/>
            </a:pPr>
            <a:r>
              <a:rPr lang="en-IN"/>
              <a:t>Vertical differentiation- Products with vertical differentiation highly dependent on price. High price denotes mark of luxury or quality. Ex.- Branded vs generics; Sonata vs Fossils etc. </a:t>
            </a:r>
          </a:p>
          <a:p>
            <a:pPr marL="514350" indent="-514350">
              <a:buFont typeface="+mj-lt"/>
              <a:buAutoNum type="arabicPeriod"/>
            </a:pPr>
            <a:endParaRPr lang="en-IN"/>
          </a:p>
          <a:p>
            <a:pPr marL="514350" indent="-514350">
              <a:buFont typeface="+mj-lt"/>
              <a:buAutoNum type="arabicPeriod"/>
            </a:pPr>
            <a:r>
              <a:rPr lang="en-IN"/>
              <a:t>Mixed differentiation (Simple differentiation)- Combination of vertical and horizontal differentiation. Ex-</a:t>
            </a:r>
            <a:r>
              <a:rPr lang="en-GB" b="0" i="0">
                <a:solidFill>
                  <a:srgbClr val="333333"/>
                </a:solidFill>
                <a:effectLst/>
                <a:latin typeface="CharterITCPro-Regular"/>
              </a:rPr>
              <a:t>Vehicles of the same class and similar price points from two different manufacturers.</a:t>
            </a:r>
            <a:endParaRPr lang="en-IN"/>
          </a:p>
          <a:p>
            <a:pPr marL="0" indent="0">
              <a:buNone/>
            </a:pPr>
            <a:endParaRPr lang="en-US"/>
          </a:p>
        </p:txBody>
      </p:sp>
    </p:spTree>
    <p:extLst>
      <p:ext uri="{BB962C8B-B14F-4D97-AF65-F5344CB8AC3E}">
        <p14:creationId xmlns:p14="http://schemas.microsoft.com/office/powerpoint/2010/main" val="3007175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3016C-410A-0149-BDE6-5F092E3AEBA7}"/>
              </a:ext>
            </a:extLst>
          </p:cNvPr>
          <p:cNvSpPr>
            <a:spLocks noGrp="1"/>
          </p:cNvSpPr>
          <p:nvPr>
            <p:ph type="title"/>
          </p:nvPr>
        </p:nvSpPr>
        <p:spPr/>
        <p:txBody>
          <a:bodyPr/>
          <a:lstStyle/>
          <a:p>
            <a:r>
              <a:rPr lang="en-IN"/>
              <a:t>Factors of differentiation</a:t>
            </a:r>
            <a:endParaRPr lang="en-US"/>
          </a:p>
        </p:txBody>
      </p:sp>
      <p:sp>
        <p:nvSpPr>
          <p:cNvPr id="3" name="Content Placeholder 2">
            <a:extLst>
              <a:ext uri="{FF2B5EF4-FFF2-40B4-BE49-F238E27FC236}">
                <a16:creationId xmlns:a16="http://schemas.microsoft.com/office/drawing/2014/main" id="{4E5DEB2C-FAB2-5F43-85EA-7B1360E512CF}"/>
              </a:ext>
            </a:extLst>
          </p:cNvPr>
          <p:cNvSpPr>
            <a:spLocks noGrp="1"/>
          </p:cNvSpPr>
          <p:nvPr>
            <p:ph idx="1"/>
          </p:nvPr>
        </p:nvSpPr>
        <p:spPr/>
        <p:txBody>
          <a:bodyPr/>
          <a:lstStyle/>
          <a:p>
            <a:r>
              <a:rPr lang="en-IN"/>
              <a:t>Form </a:t>
            </a:r>
          </a:p>
          <a:p>
            <a:r>
              <a:rPr lang="en-IN"/>
              <a:t>Feature</a:t>
            </a:r>
          </a:p>
          <a:p>
            <a:r>
              <a:rPr lang="en-IN"/>
              <a:t>Customization</a:t>
            </a:r>
          </a:p>
          <a:p>
            <a:r>
              <a:rPr lang="en-IN"/>
              <a:t>Durability</a:t>
            </a:r>
          </a:p>
          <a:p>
            <a:r>
              <a:rPr lang="en-IN"/>
              <a:t>Quality</a:t>
            </a:r>
          </a:p>
          <a:p>
            <a:r>
              <a:rPr lang="en-IN"/>
              <a:t>Price</a:t>
            </a:r>
          </a:p>
          <a:p>
            <a:r>
              <a:rPr lang="en-IN"/>
              <a:t>Style</a:t>
            </a:r>
          </a:p>
          <a:p>
            <a:r>
              <a:rPr lang="en-IN"/>
              <a:t>Reliability</a:t>
            </a:r>
            <a:endParaRPr lang="en-US"/>
          </a:p>
        </p:txBody>
      </p:sp>
    </p:spTree>
    <p:extLst>
      <p:ext uri="{BB962C8B-B14F-4D97-AF65-F5344CB8AC3E}">
        <p14:creationId xmlns:p14="http://schemas.microsoft.com/office/powerpoint/2010/main" val="2807433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28BA-A82B-134D-A76D-B005735F0C58}"/>
              </a:ext>
            </a:extLst>
          </p:cNvPr>
          <p:cNvSpPr>
            <a:spLocks noGrp="1"/>
          </p:cNvSpPr>
          <p:nvPr>
            <p:ph type="title"/>
          </p:nvPr>
        </p:nvSpPr>
        <p:spPr/>
        <p:txBody>
          <a:bodyPr/>
          <a:lstStyle/>
          <a:p>
            <a:r>
              <a:rPr lang="en-IN"/>
              <a:t>Mass Customization</a:t>
            </a:r>
            <a:endParaRPr lang="en-US"/>
          </a:p>
        </p:txBody>
      </p:sp>
      <p:sp>
        <p:nvSpPr>
          <p:cNvPr id="3" name="Content Placeholder 2">
            <a:extLst>
              <a:ext uri="{FF2B5EF4-FFF2-40B4-BE49-F238E27FC236}">
                <a16:creationId xmlns:a16="http://schemas.microsoft.com/office/drawing/2014/main" id="{7681A9D8-5C14-5145-A277-5C52C058695D}"/>
              </a:ext>
            </a:extLst>
          </p:cNvPr>
          <p:cNvSpPr>
            <a:spLocks noGrp="1"/>
          </p:cNvSpPr>
          <p:nvPr>
            <p:ph idx="1"/>
          </p:nvPr>
        </p:nvSpPr>
        <p:spPr>
          <a:xfrm>
            <a:off x="331024" y="1497971"/>
            <a:ext cx="10515600" cy="4902840"/>
          </a:xfrm>
        </p:spPr>
        <p:txBody>
          <a:bodyPr>
            <a:normAutofit/>
          </a:bodyPr>
          <a:lstStyle/>
          <a:p>
            <a:r>
              <a:rPr lang="en-IN" b="0" i="0">
                <a:solidFill>
                  <a:srgbClr val="555555"/>
                </a:solidFill>
                <a:effectLst/>
                <a:latin typeface="Open Sans"/>
              </a:rPr>
              <a:t>Organization’s</a:t>
            </a:r>
            <a:r>
              <a:rPr lang="en-GB" b="0" i="0">
                <a:solidFill>
                  <a:srgbClr val="555555"/>
                </a:solidFill>
                <a:effectLst/>
                <a:latin typeface="Open Sans"/>
              </a:rPr>
              <a:t> ability to efficiently mass produce products that meet individual consumer wants and needs.</a:t>
            </a:r>
            <a:endParaRPr lang="en-IN" b="0" i="0">
              <a:solidFill>
                <a:srgbClr val="555555"/>
              </a:solidFill>
              <a:effectLst/>
              <a:latin typeface="Open Sans"/>
            </a:endParaRPr>
          </a:p>
          <a:p>
            <a:r>
              <a:rPr lang="en-GB" b="0" i="0">
                <a:solidFill>
                  <a:srgbClr val="555555"/>
                </a:solidFill>
                <a:effectLst/>
                <a:latin typeface="Open Sans"/>
              </a:rPr>
              <a:t> </a:t>
            </a:r>
            <a:r>
              <a:rPr lang="en-GB" b="0" i="0">
                <a:solidFill>
                  <a:srgbClr val="111111"/>
                </a:solidFill>
                <a:effectLst/>
                <a:latin typeface="SourceSansPro"/>
              </a:rPr>
              <a:t>Mass customization is a</a:t>
            </a:r>
            <a:r>
              <a:rPr lang="en-IN" b="0" i="0">
                <a:solidFill>
                  <a:srgbClr val="111111"/>
                </a:solidFill>
                <a:effectLst/>
                <a:latin typeface="SourceSansPro"/>
              </a:rPr>
              <a:t> marketing </a:t>
            </a:r>
            <a:r>
              <a:rPr lang="en-GB" b="0" i="0">
                <a:solidFill>
                  <a:srgbClr val="111111"/>
                </a:solidFill>
                <a:effectLst/>
                <a:latin typeface="SourceSansPro"/>
              </a:rPr>
              <a:t>and manufacturing </a:t>
            </a:r>
            <a:r>
              <a:rPr lang="en-IN" b="0" i="0">
                <a:solidFill>
                  <a:srgbClr val="111111"/>
                </a:solidFill>
                <a:effectLst/>
                <a:latin typeface="SourceSansPro"/>
              </a:rPr>
              <a:t>technique</a:t>
            </a:r>
            <a:r>
              <a:rPr lang="en-GB" b="0" i="0">
                <a:solidFill>
                  <a:srgbClr val="111111"/>
                </a:solidFill>
                <a:effectLst/>
                <a:latin typeface="SourceSansPro"/>
              </a:rPr>
              <a:t> which combines the flexibility and personalization of custom-made products with the </a:t>
            </a:r>
            <a:r>
              <a:rPr lang="en-IN" b="0" i="0">
                <a:solidFill>
                  <a:srgbClr val="111111"/>
                </a:solidFill>
                <a:effectLst/>
                <a:latin typeface="SourceSansPro"/>
              </a:rPr>
              <a:t>low costs</a:t>
            </a:r>
            <a:r>
              <a:rPr lang="en-GB" b="0" i="0">
                <a:solidFill>
                  <a:srgbClr val="111111"/>
                </a:solidFill>
                <a:effectLst/>
                <a:latin typeface="SourceSansPro"/>
              </a:rPr>
              <a:t>  associated with </a:t>
            </a:r>
            <a:r>
              <a:rPr lang="en-IN" b="0" i="0">
                <a:solidFill>
                  <a:srgbClr val="111111"/>
                </a:solidFill>
                <a:effectLst/>
                <a:latin typeface="SourceSansPro"/>
              </a:rPr>
              <a:t>mass production</a:t>
            </a:r>
            <a:r>
              <a:rPr lang="en-GB" b="0" i="0">
                <a:solidFill>
                  <a:srgbClr val="111111"/>
                </a:solidFill>
                <a:effectLst/>
                <a:latin typeface="SourceSansPro"/>
              </a:rPr>
              <a:t>. </a:t>
            </a:r>
            <a:endParaRPr lang="en-IN" b="0" i="0">
              <a:solidFill>
                <a:srgbClr val="111111"/>
              </a:solidFill>
              <a:effectLst/>
              <a:latin typeface="SourceSansPro"/>
            </a:endParaRPr>
          </a:p>
          <a:p>
            <a:r>
              <a:rPr lang="en-IN">
                <a:solidFill>
                  <a:srgbClr val="555555"/>
                </a:solidFill>
                <a:latin typeface="Open Sans"/>
              </a:rPr>
              <a:t>P</a:t>
            </a:r>
            <a:r>
              <a:rPr lang="en-GB" b="0" i="0">
                <a:solidFill>
                  <a:srgbClr val="555555"/>
                </a:solidFill>
                <a:effectLst/>
                <a:latin typeface="Open Sans"/>
              </a:rPr>
              <a:t>eople stri</a:t>
            </a:r>
            <a:r>
              <a:rPr lang="en-IN" b="0" i="0">
                <a:solidFill>
                  <a:srgbClr val="555555"/>
                </a:solidFill>
                <a:effectLst/>
                <a:latin typeface="Open Sans"/>
              </a:rPr>
              <a:t>ves t</a:t>
            </a:r>
            <a:r>
              <a:rPr lang="en-GB" b="0" i="0">
                <a:solidFill>
                  <a:srgbClr val="555555"/>
                </a:solidFill>
                <a:effectLst/>
                <a:latin typeface="Open Sans"/>
              </a:rPr>
              <a:t>o be unique</a:t>
            </a:r>
            <a:r>
              <a:rPr lang="en-IN" b="0" i="0">
                <a:solidFill>
                  <a:srgbClr val="555555"/>
                </a:solidFill>
                <a:effectLst/>
                <a:latin typeface="Open Sans"/>
              </a:rPr>
              <a:t> so a c</a:t>
            </a:r>
            <a:r>
              <a:rPr lang="en-GB" b="0" i="0">
                <a:solidFill>
                  <a:srgbClr val="555555"/>
                </a:solidFill>
                <a:effectLst/>
                <a:latin typeface="Open Sans"/>
              </a:rPr>
              <a:t>ommon way to carry out mass customization is to offer a basic package for a product and then offer customers a range of features they can add or subtract. </a:t>
            </a:r>
            <a:endParaRPr lang="en-IN" b="0" i="0">
              <a:solidFill>
                <a:srgbClr val="555555"/>
              </a:solidFill>
              <a:effectLst/>
              <a:latin typeface="Open Sans"/>
            </a:endParaRPr>
          </a:p>
          <a:p>
            <a:r>
              <a:rPr lang="en-GB" b="0" i="0">
                <a:solidFill>
                  <a:srgbClr val="555555"/>
                </a:solidFill>
                <a:effectLst/>
                <a:latin typeface="Open Sans"/>
              </a:rPr>
              <a:t>That way, businesses can provide a certain set of options for modifying a product without the costs associated with making a unique product.</a:t>
            </a:r>
            <a:endParaRPr lang="en-US"/>
          </a:p>
        </p:txBody>
      </p:sp>
    </p:spTree>
    <p:extLst>
      <p:ext uri="{BB962C8B-B14F-4D97-AF65-F5344CB8AC3E}">
        <p14:creationId xmlns:p14="http://schemas.microsoft.com/office/powerpoint/2010/main" val="11808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1DE34-33C7-1848-B71A-9FBE47047B94}"/>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3E56EF76-57DF-E845-A500-45DE14E0436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024" r="1873" b="3835"/>
          <a:stretch/>
        </p:blipFill>
        <p:spPr>
          <a:xfrm>
            <a:off x="655617" y="0"/>
            <a:ext cx="10898084" cy="6492875"/>
          </a:xfrm>
          <a:prstGeom prst="rect">
            <a:avLst/>
          </a:prstGeom>
        </p:spPr>
      </p:pic>
    </p:spTree>
    <p:extLst>
      <p:ext uri="{BB962C8B-B14F-4D97-AF65-F5344CB8AC3E}">
        <p14:creationId xmlns:p14="http://schemas.microsoft.com/office/powerpoint/2010/main" val="358927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E437B-E5E9-654A-B23C-144E390159D5}"/>
              </a:ext>
            </a:extLst>
          </p:cNvPr>
          <p:cNvSpPr>
            <a:spLocks noGrp="1"/>
          </p:cNvSpPr>
          <p:nvPr>
            <p:ph type="title"/>
          </p:nvPr>
        </p:nvSpPr>
        <p:spPr/>
        <p:txBody>
          <a:bodyPr/>
          <a:lstStyle/>
          <a:p>
            <a:r>
              <a:rPr lang="en-IN"/>
              <a:t>Contents</a:t>
            </a:r>
            <a:endParaRPr lang="en-US"/>
          </a:p>
        </p:txBody>
      </p:sp>
      <p:sp>
        <p:nvSpPr>
          <p:cNvPr id="3" name="Content Placeholder 2">
            <a:extLst>
              <a:ext uri="{FF2B5EF4-FFF2-40B4-BE49-F238E27FC236}">
                <a16:creationId xmlns:a16="http://schemas.microsoft.com/office/drawing/2014/main" id="{48A8C264-3514-E740-AC1E-A487C2B4682B}"/>
              </a:ext>
            </a:extLst>
          </p:cNvPr>
          <p:cNvSpPr>
            <a:spLocks noGrp="1"/>
          </p:cNvSpPr>
          <p:nvPr>
            <p:ph idx="1"/>
          </p:nvPr>
        </p:nvSpPr>
        <p:spPr/>
        <p:txBody>
          <a:bodyPr>
            <a:normAutofit fontScale="85000" lnSpcReduction="20000"/>
          </a:bodyPr>
          <a:lstStyle/>
          <a:p>
            <a:r>
              <a:rPr lang="en-IN"/>
              <a:t>Product life cycle</a:t>
            </a:r>
          </a:p>
          <a:p>
            <a:r>
              <a:rPr lang="en-IN"/>
              <a:t>Product life cycle management (PLM)</a:t>
            </a:r>
          </a:p>
          <a:p>
            <a:r>
              <a:rPr lang="en-IN"/>
              <a:t>Design process</a:t>
            </a:r>
          </a:p>
          <a:p>
            <a:r>
              <a:rPr lang="en-IN"/>
              <a:t>Morphology of design</a:t>
            </a:r>
          </a:p>
          <a:p>
            <a:r>
              <a:rPr lang="en-IN"/>
              <a:t>Evolution and innovation in design</a:t>
            </a:r>
          </a:p>
          <a:p>
            <a:r>
              <a:rPr lang="en-IN"/>
              <a:t>Concurrent Engineering</a:t>
            </a:r>
          </a:p>
          <a:p>
            <a:r>
              <a:rPr lang="en-IN"/>
              <a:t>Form and functional design</a:t>
            </a:r>
          </a:p>
          <a:p>
            <a:r>
              <a:rPr lang="en-IN"/>
              <a:t>Simplification and Standardization
Product Differentiation</a:t>
            </a:r>
          </a:p>
          <a:p>
            <a:r>
              <a:rPr lang="en-IN"/>
              <a:t>Mass Customization</a:t>
            </a:r>
          </a:p>
          <a:p>
            <a:r>
              <a:rPr lang="en-IN"/>
              <a:t>Modular design</a:t>
            </a:r>
          </a:p>
        </p:txBody>
      </p:sp>
    </p:spTree>
    <p:extLst>
      <p:ext uri="{BB962C8B-B14F-4D97-AF65-F5344CB8AC3E}">
        <p14:creationId xmlns:p14="http://schemas.microsoft.com/office/powerpoint/2010/main" val="2055481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DDE8-EC50-B842-AF8B-9FEA6B54B05C}"/>
              </a:ext>
            </a:extLst>
          </p:cNvPr>
          <p:cNvSpPr>
            <a:spLocks noGrp="1"/>
          </p:cNvSpPr>
          <p:nvPr>
            <p:ph type="title"/>
          </p:nvPr>
        </p:nvSpPr>
        <p:spPr/>
        <p:txBody>
          <a:bodyPr/>
          <a:lstStyle/>
          <a:p>
            <a:r>
              <a:rPr lang="en-IN"/>
              <a:t>Mass Production v/s Mass customization</a:t>
            </a:r>
            <a:endParaRPr lang="en-US"/>
          </a:p>
        </p:txBody>
      </p:sp>
      <p:pic>
        <p:nvPicPr>
          <p:cNvPr id="4" name="Picture 4">
            <a:extLst>
              <a:ext uri="{FF2B5EF4-FFF2-40B4-BE49-F238E27FC236}">
                <a16:creationId xmlns:a16="http://schemas.microsoft.com/office/drawing/2014/main" id="{7371666A-F21B-EE42-86D6-5CE0FD1C12C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135" t="13814" r="4544" b="6532"/>
          <a:stretch/>
        </p:blipFill>
        <p:spPr>
          <a:xfrm>
            <a:off x="726870" y="1544824"/>
            <a:ext cx="10515600" cy="4948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35325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5989C-9BF5-1247-B5BF-E0ABAF695B69}"/>
              </a:ext>
            </a:extLst>
          </p:cNvPr>
          <p:cNvSpPr>
            <a:spLocks noGrp="1"/>
          </p:cNvSpPr>
          <p:nvPr>
            <p:ph type="title"/>
          </p:nvPr>
        </p:nvSpPr>
        <p:spPr/>
        <p:txBody>
          <a:bodyPr/>
          <a:lstStyle/>
          <a:p>
            <a:r>
              <a:rPr lang="en-IN"/>
              <a:t>Modular Design</a:t>
            </a:r>
            <a:endParaRPr lang="en-US"/>
          </a:p>
        </p:txBody>
      </p:sp>
      <p:sp>
        <p:nvSpPr>
          <p:cNvPr id="3" name="Content Placeholder 2">
            <a:extLst>
              <a:ext uri="{FF2B5EF4-FFF2-40B4-BE49-F238E27FC236}">
                <a16:creationId xmlns:a16="http://schemas.microsoft.com/office/drawing/2014/main" id="{60389382-1324-EF4D-B592-28FFE7132A5A}"/>
              </a:ext>
            </a:extLst>
          </p:cNvPr>
          <p:cNvSpPr>
            <a:spLocks noGrp="1"/>
          </p:cNvSpPr>
          <p:nvPr>
            <p:ph idx="1"/>
          </p:nvPr>
        </p:nvSpPr>
        <p:spPr/>
        <p:txBody>
          <a:bodyPr>
            <a:normAutofit fontScale="92500" lnSpcReduction="10000"/>
          </a:bodyPr>
          <a:lstStyle/>
          <a:p>
            <a:r>
              <a:rPr lang="en-GB" b="1" i="0">
                <a:solidFill>
                  <a:srgbClr val="222222"/>
                </a:solidFill>
                <a:effectLst/>
                <a:latin typeface="-apple-system"/>
              </a:rPr>
              <a:t>Modular design</a:t>
            </a:r>
            <a:r>
              <a:rPr lang="en-IN">
                <a:solidFill>
                  <a:srgbClr val="222222"/>
                </a:solidFill>
                <a:latin typeface="-apple-system"/>
              </a:rPr>
              <a:t> i</a:t>
            </a:r>
            <a:r>
              <a:rPr lang="en-GB" b="0" i="0">
                <a:solidFill>
                  <a:srgbClr val="222222"/>
                </a:solidFill>
                <a:effectLst/>
                <a:latin typeface="-apple-system"/>
              </a:rPr>
              <a:t>s a</a:t>
            </a:r>
            <a:r>
              <a:rPr lang="en-IN" b="0" i="0">
                <a:solidFill>
                  <a:srgbClr val="222222"/>
                </a:solidFill>
                <a:effectLst/>
                <a:latin typeface="-apple-system"/>
              </a:rPr>
              <a:t> design theory </a:t>
            </a:r>
            <a:r>
              <a:rPr lang="en-GB" b="0" i="0">
                <a:solidFill>
                  <a:srgbClr val="222222"/>
                </a:solidFill>
                <a:effectLst/>
                <a:latin typeface="-apple-system"/>
              </a:rPr>
              <a:t>and practice that subdivides a system into smaller parts called </a:t>
            </a:r>
            <a:r>
              <a:rPr lang="en-GB" b="0" i="1">
                <a:solidFill>
                  <a:srgbClr val="222222"/>
                </a:solidFill>
                <a:effectLst/>
                <a:latin typeface="-apple-system"/>
              </a:rPr>
              <a:t>modules</a:t>
            </a:r>
            <a:r>
              <a:rPr lang="en-IN">
                <a:solidFill>
                  <a:srgbClr val="222222"/>
                </a:solidFill>
                <a:latin typeface="-apple-system"/>
              </a:rPr>
              <a:t>,</a:t>
            </a:r>
            <a:r>
              <a:rPr lang="en-GB" b="0" i="0">
                <a:solidFill>
                  <a:srgbClr val="222222"/>
                </a:solidFill>
                <a:effectLst/>
                <a:latin typeface="-apple-system"/>
              </a:rPr>
              <a:t> which can be independently created, modified, replaced or exchanged between different systems.</a:t>
            </a:r>
            <a:endParaRPr lang="en-IN" b="0" i="0">
              <a:solidFill>
                <a:srgbClr val="222222"/>
              </a:solidFill>
              <a:effectLst/>
              <a:latin typeface="-apple-system"/>
            </a:endParaRPr>
          </a:p>
          <a:p>
            <a:r>
              <a:rPr lang="en-IN"/>
              <a:t>Combine customization with advantages of standardization.</a:t>
            </a:r>
          </a:p>
          <a:p>
            <a:r>
              <a:rPr lang="en-IN"/>
              <a:t>Advantages</a:t>
            </a:r>
          </a:p>
          <a:p>
            <a:pPr lvl="1"/>
            <a:r>
              <a:rPr lang="en-IN"/>
              <a:t>Faster time to market
Reduced cost
Reduced resource requirement</a:t>
            </a:r>
          </a:p>
          <a:p>
            <a:pPr lvl="1"/>
            <a:r>
              <a:rPr lang="en-IN"/>
              <a:t>Reduced risk and high safety</a:t>
            </a:r>
          </a:p>
          <a:p>
            <a:pPr lvl="1"/>
            <a:r>
              <a:rPr lang="en-IN"/>
              <a:t>Quality fabrication or assembly</a:t>
            </a:r>
          </a:p>
          <a:p>
            <a:pPr lvl="1"/>
            <a:r>
              <a:rPr lang="en-IN"/>
              <a:t>Simple changes</a:t>
            </a:r>
          </a:p>
          <a:p>
            <a:pPr lvl="1"/>
            <a:r>
              <a:rPr lang="en-IN"/>
              <a:t>More organized</a:t>
            </a:r>
          </a:p>
          <a:p>
            <a:pPr marL="457200" lvl="1" indent="0">
              <a:buNone/>
            </a:pPr>
            <a:endParaRPr lang="en-IN"/>
          </a:p>
        </p:txBody>
      </p:sp>
    </p:spTree>
    <p:extLst>
      <p:ext uri="{BB962C8B-B14F-4D97-AF65-F5344CB8AC3E}">
        <p14:creationId xmlns:p14="http://schemas.microsoft.com/office/powerpoint/2010/main" val="105669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1A79-EC2A-2843-8186-6DC73C7B6E04}"/>
              </a:ext>
            </a:extLst>
          </p:cNvPr>
          <p:cNvSpPr>
            <a:spLocks noGrp="1"/>
          </p:cNvSpPr>
          <p:nvPr>
            <p:ph type="title"/>
          </p:nvPr>
        </p:nvSpPr>
        <p:spPr/>
        <p:txBody>
          <a:bodyPr/>
          <a:lstStyle/>
          <a:p>
            <a:r>
              <a:rPr lang="en-IN"/>
              <a:t>Product Life Cycle</a:t>
            </a:r>
            <a:endParaRPr lang="en-US"/>
          </a:p>
        </p:txBody>
      </p:sp>
      <p:sp>
        <p:nvSpPr>
          <p:cNvPr id="3" name="Content Placeholder 2">
            <a:extLst>
              <a:ext uri="{FF2B5EF4-FFF2-40B4-BE49-F238E27FC236}">
                <a16:creationId xmlns:a16="http://schemas.microsoft.com/office/drawing/2014/main" id="{04CB4248-EEFB-0248-9E1F-F956BDAC8275}"/>
              </a:ext>
            </a:extLst>
          </p:cNvPr>
          <p:cNvSpPr>
            <a:spLocks noGrp="1"/>
          </p:cNvSpPr>
          <p:nvPr>
            <p:ph idx="1"/>
          </p:nvPr>
        </p:nvSpPr>
        <p:spPr/>
        <p:txBody>
          <a:bodyPr/>
          <a:lstStyle/>
          <a:p>
            <a:r>
              <a:rPr lang="en-GB" b="0" i="0">
                <a:solidFill>
                  <a:srgbClr val="333333"/>
                </a:solidFill>
                <a:effectLst/>
                <a:latin typeface="roboto"/>
              </a:rPr>
              <a:t>The product life cycle is the process a product goes through from when it is first introduced into the market until it declines or is removed from the market. </a:t>
            </a:r>
            <a:endParaRPr lang="en-IN" b="0" i="0">
              <a:solidFill>
                <a:srgbClr val="333333"/>
              </a:solidFill>
              <a:effectLst/>
              <a:latin typeface="roboto"/>
            </a:endParaRPr>
          </a:p>
          <a:p>
            <a:r>
              <a:rPr lang="en-GB" b="0" i="0">
                <a:solidFill>
                  <a:srgbClr val="333333"/>
                </a:solidFill>
                <a:effectLst/>
                <a:latin typeface="roboto"/>
              </a:rPr>
              <a:t>The life cycle has four stages – </a:t>
            </a:r>
            <a:endParaRPr lang="en-IN" b="0" i="0">
              <a:solidFill>
                <a:srgbClr val="333333"/>
              </a:solidFill>
              <a:effectLst/>
              <a:latin typeface="roboto"/>
            </a:endParaRPr>
          </a:p>
          <a:p>
            <a:pPr marL="914400" lvl="1" indent="-457200">
              <a:buFont typeface="+mj-lt"/>
              <a:buAutoNum type="arabicPeriod"/>
            </a:pPr>
            <a:r>
              <a:rPr lang="en-IN">
                <a:solidFill>
                  <a:srgbClr val="333333"/>
                </a:solidFill>
                <a:latin typeface="roboto"/>
              </a:rPr>
              <a:t>I</a:t>
            </a:r>
            <a:r>
              <a:rPr lang="en-GB" b="0" i="0">
                <a:solidFill>
                  <a:srgbClr val="333333"/>
                </a:solidFill>
                <a:effectLst/>
                <a:latin typeface="roboto"/>
              </a:rPr>
              <a:t>ntroduction</a:t>
            </a:r>
            <a:endParaRPr lang="en-IN">
              <a:solidFill>
                <a:srgbClr val="333333"/>
              </a:solidFill>
              <a:latin typeface="roboto"/>
            </a:endParaRPr>
          </a:p>
          <a:p>
            <a:pPr marL="914400" lvl="1" indent="-457200">
              <a:buFont typeface="+mj-lt"/>
              <a:buAutoNum type="arabicPeriod"/>
            </a:pPr>
            <a:r>
              <a:rPr lang="en-IN">
                <a:solidFill>
                  <a:srgbClr val="333333"/>
                </a:solidFill>
                <a:latin typeface="roboto"/>
              </a:rPr>
              <a:t>G</a:t>
            </a:r>
            <a:r>
              <a:rPr lang="en-GB" b="0" i="0">
                <a:solidFill>
                  <a:srgbClr val="333333"/>
                </a:solidFill>
                <a:effectLst/>
                <a:latin typeface="roboto"/>
              </a:rPr>
              <a:t>rowth</a:t>
            </a:r>
            <a:endParaRPr lang="en-IN" b="0" i="0">
              <a:solidFill>
                <a:srgbClr val="333333"/>
              </a:solidFill>
              <a:effectLst/>
              <a:latin typeface="roboto"/>
            </a:endParaRPr>
          </a:p>
          <a:p>
            <a:pPr marL="914400" lvl="1" indent="-457200">
              <a:buFont typeface="+mj-lt"/>
              <a:buAutoNum type="arabicPeriod"/>
            </a:pPr>
            <a:r>
              <a:rPr lang="en-IN">
                <a:solidFill>
                  <a:srgbClr val="333333"/>
                </a:solidFill>
                <a:latin typeface="roboto"/>
              </a:rPr>
              <a:t>M</a:t>
            </a:r>
            <a:r>
              <a:rPr lang="en-GB" b="0" i="0">
                <a:solidFill>
                  <a:srgbClr val="333333"/>
                </a:solidFill>
                <a:effectLst/>
                <a:latin typeface="roboto"/>
              </a:rPr>
              <a:t>aturity  </a:t>
            </a:r>
            <a:endParaRPr lang="en-IN" b="0" i="0">
              <a:solidFill>
                <a:srgbClr val="333333"/>
              </a:solidFill>
              <a:effectLst/>
              <a:latin typeface="roboto"/>
            </a:endParaRPr>
          </a:p>
          <a:p>
            <a:pPr marL="914400" lvl="1" indent="-457200">
              <a:buFont typeface="+mj-lt"/>
              <a:buAutoNum type="arabicPeriod"/>
            </a:pPr>
            <a:r>
              <a:rPr lang="en-IN">
                <a:solidFill>
                  <a:srgbClr val="333333"/>
                </a:solidFill>
                <a:latin typeface="roboto"/>
              </a:rPr>
              <a:t>D</a:t>
            </a:r>
            <a:r>
              <a:rPr lang="en-GB" b="0" i="0">
                <a:solidFill>
                  <a:srgbClr val="333333"/>
                </a:solidFill>
                <a:effectLst/>
                <a:latin typeface="roboto"/>
              </a:rPr>
              <a:t>ecline</a:t>
            </a:r>
            <a:endParaRPr lang="en-US"/>
          </a:p>
        </p:txBody>
      </p:sp>
    </p:spTree>
    <p:extLst>
      <p:ext uri="{BB962C8B-B14F-4D97-AF65-F5344CB8AC3E}">
        <p14:creationId xmlns:p14="http://schemas.microsoft.com/office/powerpoint/2010/main" val="245304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486EB51-FFAC-3544-B955-79B4F693A84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644" r="4319"/>
          <a:stretch/>
        </p:blipFill>
        <p:spPr>
          <a:xfrm>
            <a:off x="2758538" y="841169"/>
            <a:ext cx="8176657" cy="5440656"/>
          </a:xfrm>
          <a:prstGeom prst="rect">
            <a:avLst/>
          </a:prstGeom>
        </p:spPr>
      </p:pic>
      <p:sp>
        <p:nvSpPr>
          <p:cNvPr id="6" name="TextBox 5">
            <a:extLst>
              <a:ext uri="{FF2B5EF4-FFF2-40B4-BE49-F238E27FC236}">
                <a16:creationId xmlns:a16="http://schemas.microsoft.com/office/drawing/2014/main" id="{FB02EFE8-58E7-7F43-ADCE-DF2BBA73E779}"/>
              </a:ext>
            </a:extLst>
          </p:cNvPr>
          <p:cNvSpPr txBox="1"/>
          <p:nvPr/>
        </p:nvSpPr>
        <p:spPr>
          <a:xfrm rot="10800000" flipV="1">
            <a:off x="1000493" y="4403431"/>
            <a:ext cx="10515600" cy="1477328"/>
          </a:xfrm>
          <a:prstGeom prst="rect">
            <a:avLst/>
          </a:prstGeom>
          <a:noFill/>
        </p:spPr>
        <p:txBody>
          <a:bodyPr wrap="square" rtlCol="0">
            <a:spAutoFit/>
          </a:bodyPr>
          <a:lstStyle/>
          <a:p>
            <a:pPr marL="285750" indent="-285750" algn="l">
              <a:buFont typeface="Arial" panose="020B0604020202020204" pitchFamily="34" charset="0"/>
              <a:buChar char="•"/>
            </a:pPr>
            <a:r>
              <a:rPr lang="en-IN">
                <a:solidFill>
                  <a:srgbClr val="C00000"/>
                </a:solidFill>
              </a:rPr>
              <a:t>Sales</a:t>
            </a:r>
          </a:p>
          <a:p>
            <a:pPr marL="285750" indent="-285750" algn="l">
              <a:buFont typeface="Arial" panose="020B0604020202020204" pitchFamily="34" charset="0"/>
              <a:buChar char="•"/>
            </a:pPr>
            <a:r>
              <a:rPr lang="en-IN">
                <a:solidFill>
                  <a:srgbClr val="C00000"/>
                </a:solidFill>
              </a:rPr>
              <a:t>Cost per customer</a:t>
            </a:r>
          </a:p>
          <a:p>
            <a:pPr marL="285750" indent="-285750" algn="l">
              <a:buFont typeface="Arial" panose="020B0604020202020204" pitchFamily="34" charset="0"/>
              <a:buChar char="•"/>
            </a:pPr>
            <a:r>
              <a:rPr lang="en-IN">
                <a:solidFill>
                  <a:srgbClr val="C00000"/>
                </a:solidFill>
              </a:rPr>
              <a:t>Profit /loss</a:t>
            </a:r>
          </a:p>
          <a:p>
            <a:pPr marL="285750" indent="-285750" algn="l">
              <a:buFont typeface="Arial" panose="020B0604020202020204" pitchFamily="34" charset="0"/>
              <a:buChar char="•"/>
            </a:pPr>
            <a:r>
              <a:rPr lang="en-IN">
                <a:solidFill>
                  <a:srgbClr val="C00000"/>
                </a:solidFill>
              </a:rPr>
              <a:t>Customers</a:t>
            </a:r>
          </a:p>
          <a:p>
            <a:pPr marL="285750" indent="-285750" algn="l">
              <a:buFont typeface="Arial" panose="020B0604020202020204" pitchFamily="34" charset="0"/>
              <a:buChar char="•"/>
            </a:pPr>
            <a:r>
              <a:rPr lang="en-IN">
                <a:solidFill>
                  <a:srgbClr val="C00000"/>
                </a:solidFill>
              </a:rPr>
              <a:t>Competitors</a:t>
            </a:r>
          </a:p>
        </p:txBody>
      </p:sp>
      <p:sp>
        <p:nvSpPr>
          <p:cNvPr id="7" name="TextBox 6">
            <a:extLst>
              <a:ext uri="{FF2B5EF4-FFF2-40B4-BE49-F238E27FC236}">
                <a16:creationId xmlns:a16="http://schemas.microsoft.com/office/drawing/2014/main" id="{A10BE613-D017-ED4B-B98A-93E1B71BA2DD}"/>
              </a:ext>
            </a:extLst>
          </p:cNvPr>
          <p:cNvSpPr txBox="1"/>
          <p:nvPr/>
        </p:nvSpPr>
        <p:spPr>
          <a:xfrm>
            <a:off x="929738" y="607908"/>
            <a:ext cx="1828800" cy="369332"/>
          </a:xfrm>
          <a:prstGeom prst="rect">
            <a:avLst/>
          </a:prstGeom>
          <a:noFill/>
        </p:spPr>
        <p:txBody>
          <a:bodyPr wrap="square" rtlCol="0">
            <a:spAutoFit/>
          </a:bodyPr>
          <a:lstStyle/>
          <a:p>
            <a:pPr marL="285750" indent="-285750" algn="l">
              <a:buFont typeface="Arial" panose="020B0604020202020204" pitchFamily="34" charset="0"/>
              <a:buChar char="•"/>
            </a:pPr>
            <a:endParaRPr lang="en-US"/>
          </a:p>
        </p:txBody>
      </p:sp>
      <p:sp>
        <p:nvSpPr>
          <p:cNvPr id="8" name="TextBox 7">
            <a:extLst>
              <a:ext uri="{FF2B5EF4-FFF2-40B4-BE49-F238E27FC236}">
                <a16:creationId xmlns:a16="http://schemas.microsoft.com/office/drawing/2014/main" id="{E9C0D020-C6E9-7C45-81F7-3E812C9FC091}"/>
              </a:ext>
            </a:extLst>
          </p:cNvPr>
          <p:cNvSpPr txBox="1"/>
          <p:nvPr/>
        </p:nvSpPr>
        <p:spPr>
          <a:xfrm flipH="1">
            <a:off x="742209" y="199694"/>
            <a:ext cx="5353791" cy="461665"/>
          </a:xfrm>
          <a:prstGeom prst="rect">
            <a:avLst/>
          </a:prstGeom>
          <a:noFill/>
        </p:spPr>
        <p:txBody>
          <a:bodyPr wrap="square" rtlCol="0">
            <a:spAutoFit/>
          </a:bodyPr>
          <a:lstStyle/>
          <a:p>
            <a:pPr algn="l"/>
            <a:r>
              <a:rPr lang="en-IN" sz="2400"/>
              <a:t>Product Life Cycle</a:t>
            </a:r>
            <a:endParaRPr lang="en-US" sz="2400"/>
          </a:p>
        </p:txBody>
      </p:sp>
    </p:spTree>
    <p:extLst>
      <p:ext uri="{BB962C8B-B14F-4D97-AF65-F5344CB8AC3E}">
        <p14:creationId xmlns:p14="http://schemas.microsoft.com/office/powerpoint/2010/main" val="187075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CA33-CF23-6F4C-9FA2-8876D7B36994}"/>
              </a:ext>
            </a:extLst>
          </p:cNvPr>
          <p:cNvSpPr>
            <a:spLocks noGrp="1"/>
          </p:cNvSpPr>
          <p:nvPr>
            <p:ph type="title"/>
          </p:nvPr>
        </p:nvSpPr>
        <p:spPr/>
        <p:txBody>
          <a:bodyPr/>
          <a:lstStyle/>
          <a:p>
            <a:r>
              <a:rPr lang="en-IN"/>
              <a:t>Product Life Cycle Management</a:t>
            </a:r>
            <a:endParaRPr lang="en-US"/>
          </a:p>
        </p:txBody>
      </p:sp>
      <p:sp>
        <p:nvSpPr>
          <p:cNvPr id="3" name="Content Placeholder 2">
            <a:extLst>
              <a:ext uri="{FF2B5EF4-FFF2-40B4-BE49-F238E27FC236}">
                <a16:creationId xmlns:a16="http://schemas.microsoft.com/office/drawing/2014/main" id="{9291F743-10D3-1E4E-BC9B-C79B6EDE8457}"/>
              </a:ext>
            </a:extLst>
          </p:cNvPr>
          <p:cNvSpPr>
            <a:spLocks noGrp="1"/>
          </p:cNvSpPr>
          <p:nvPr>
            <p:ph idx="1"/>
          </p:nvPr>
        </p:nvSpPr>
        <p:spPr/>
        <p:txBody>
          <a:bodyPr/>
          <a:lstStyle/>
          <a:p>
            <a:r>
              <a:rPr lang="en-GB" b="0" i="0">
                <a:solidFill>
                  <a:srgbClr val="455264"/>
                </a:solidFill>
                <a:effectLst/>
                <a:latin typeface="robotoregular"/>
              </a:rPr>
              <a:t>Product life cycle management (PLM) is the integration of all aspects of a product, taking it from conception through the product life cycle (PLC) to the disposal of the product and components. </a:t>
            </a:r>
            <a:endParaRPr lang="en-IN" b="0" i="0">
              <a:solidFill>
                <a:srgbClr val="455264"/>
              </a:solidFill>
              <a:effectLst/>
              <a:latin typeface="robotoregular"/>
            </a:endParaRPr>
          </a:p>
          <a:p>
            <a:r>
              <a:rPr lang="en-IN">
                <a:solidFill>
                  <a:srgbClr val="455264"/>
                </a:solidFill>
                <a:latin typeface="robotoregular"/>
              </a:rPr>
              <a:t>PLM consists of mainly three phases-</a:t>
            </a:r>
          </a:p>
          <a:p>
            <a:endParaRPr lang="en-IN">
              <a:solidFill>
                <a:srgbClr val="455264"/>
              </a:solidFill>
              <a:latin typeface="robotoregular"/>
            </a:endParaRPr>
          </a:p>
          <a:p>
            <a:pPr marL="971550" lvl="1" indent="-514350">
              <a:buFont typeface="+mj-lt"/>
              <a:buAutoNum type="arabicPeriod"/>
            </a:pPr>
            <a:r>
              <a:rPr lang="en-IN">
                <a:solidFill>
                  <a:srgbClr val="455264"/>
                </a:solidFill>
                <a:latin typeface="robotoregular"/>
              </a:rPr>
              <a:t>Beginning of life phase – Conceptualization ,design to manufacturing</a:t>
            </a:r>
          </a:p>
          <a:p>
            <a:pPr marL="971550" lvl="1" indent="-514350">
              <a:buFont typeface="+mj-lt"/>
              <a:buAutoNum type="arabicPeriod"/>
            </a:pPr>
            <a:r>
              <a:rPr lang="en-IN">
                <a:solidFill>
                  <a:srgbClr val="455264"/>
                </a:solidFill>
                <a:latin typeface="robotoregular"/>
              </a:rPr>
              <a:t>Middle of life phase- Post manufacturing, distribution, sales and service</a:t>
            </a:r>
          </a:p>
          <a:p>
            <a:pPr marL="971550" lvl="1" indent="-514350">
              <a:buFont typeface="+mj-lt"/>
              <a:buAutoNum type="arabicPeriod"/>
            </a:pPr>
            <a:r>
              <a:rPr lang="en-IN">
                <a:solidFill>
                  <a:srgbClr val="455264"/>
                </a:solidFill>
                <a:latin typeface="robotoregular"/>
              </a:rPr>
              <a:t>End of life phase- Retirement, disposal, recycling, reuse etc.</a:t>
            </a:r>
            <a:endParaRPr lang="en-US"/>
          </a:p>
        </p:txBody>
      </p:sp>
    </p:spTree>
    <p:extLst>
      <p:ext uri="{BB962C8B-B14F-4D97-AF65-F5344CB8AC3E}">
        <p14:creationId xmlns:p14="http://schemas.microsoft.com/office/powerpoint/2010/main" val="281158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98EBA09B-2DB7-1D44-B302-1ADD7C642D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0"/>
            <a:ext cx="10542319" cy="6857999"/>
          </a:xfrm>
          <a:prstGeom prst="rect">
            <a:avLst/>
          </a:prstGeom>
        </p:spPr>
      </p:pic>
      <p:sp>
        <p:nvSpPr>
          <p:cNvPr id="9" name="Oval 8">
            <a:extLst>
              <a:ext uri="{FF2B5EF4-FFF2-40B4-BE49-F238E27FC236}">
                <a16:creationId xmlns:a16="http://schemas.microsoft.com/office/drawing/2014/main" id="{7FF58670-731D-F54B-950E-75016F31FAD5}"/>
              </a:ext>
            </a:extLst>
          </p:cNvPr>
          <p:cNvSpPr/>
          <p:nvPr/>
        </p:nvSpPr>
        <p:spPr>
          <a:xfrm>
            <a:off x="4366796" y="2245969"/>
            <a:ext cx="3649403" cy="23660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a:t>Product Life Cycle Management</a:t>
            </a:r>
            <a:endParaRPr lang="en-US" sz="3200"/>
          </a:p>
        </p:txBody>
      </p:sp>
    </p:spTree>
    <p:extLst>
      <p:ext uri="{BB962C8B-B14F-4D97-AF65-F5344CB8AC3E}">
        <p14:creationId xmlns:p14="http://schemas.microsoft.com/office/powerpoint/2010/main" val="66259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988A-CDAA-474B-95CB-343C163CA2E7}"/>
              </a:ext>
            </a:extLst>
          </p:cNvPr>
          <p:cNvSpPr>
            <a:spLocks noGrp="1"/>
          </p:cNvSpPr>
          <p:nvPr>
            <p:ph type="title"/>
          </p:nvPr>
        </p:nvSpPr>
        <p:spPr/>
        <p:txBody>
          <a:bodyPr/>
          <a:lstStyle/>
          <a:p>
            <a:r>
              <a:rPr lang="en-IN"/>
              <a:t>Product Design Steps</a:t>
            </a:r>
            <a:endParaRPr lang="en-US"/>
          </a:p>
        </p:txBody>
      </p:sp>
      <p:pic>
        <p:nvPicPr>
          <p:cNvPr id="4" name="Picture 4">
            <a:extLst>
              <a:ext uri="{FF2B5EF4-FFF2-40B4-BE49-F238E27FC236}">
                <a16:creationId xmlns:a16="http://schemas.microsoft.com/office/drawing/2014/main" id="{275FB1D7-7789-F643-AE1A-6FFD30FC516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2170" r="6684"/>
          <a:stretch/>
        </p:blipFill>
        <p:spPr>
          <a:xfrm>
            <a:off x="4151250" y="1348343"/>
            <a:ext cx="6605650" cy="5405748"/>
          </a:xfrm>
          <a:prstGeom prst="rect">
            <a:avLst/>
          </a:prstGeom>
        </p:spPr>
      </p:pic>
      <p:sp>
        <p:nvSpPr>
          <p:cNvPr id="9" name="Flowchart: Decision 8">
            <a:extLst>
              <a:ext uri="{FF2B5EF4-FFF2-40B4-BE49-F238E27FC236}">
                <a16:creationId xmlns:a16="http://schemas.microsoft.com/office/drawing/2014/main" id="{82F466A9-9422-8E4A-AE83-21450E6B8320}"/>
              </a:ext>
            </a:extLst>
          </p:cNvPr>
          <p:cNvSpPr/>
          <p:nvPr/>
        </p:nvSpPr>
        <p:spPr>
          <a:xfrm>
            <a:off x="1855519" y="1462149"/>
            <a:ext cx="2295731" cy="71499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1</a:t>
            </a:r>
            <a:endParaRPr lang="en-US"/>
          </a:p>
        </p:txBody>
      </p:sp>
      <p:sp>
        <p:nvSpPr>
          <p:cNvPr id="11" name="Flowchart: Decision 10">
            <a:extLst>
              <a:ext uri="{FF2B5EF4-FFF2-40B4-BE49-F238E27FC236}">
                <a16:creationId xmlns:a16="http://schemas.microsoft.com/office/drawing/2014/main" id="{99668FB4-00A5-1E48-9EAC-FE2DD409E33B}"/>
              </a:ext>
            </a:extLst>
          </p:cNvPr>
          <p:cNvSpPr/>
          <p:nvPr/>
        </p:nvSpPr>
        <p:spPr>
          <a:xfrm>
            <a:off x="1913782" y="1890652"/>
            <a:ext cx="2143331" cy="101964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2</a:t>
            </a:r>
            <a:endParaRPr lang="en-US"/>
          </a:p>
        </p:txBody>
      </p:sp>
      <p:sp>
        <p:nvSpPr>
          <p:cNvPr id="15" name="TextBox 14">
            <a:extLst>
              <a:ext uri="{FF2B5EF4-FFF2-40B4-BE49-F238E27FC236}">
                <a16:creationId xmlns:a16="http://schemas.microsoft.com/office/drawing/2014/main" id="{F22FAEAB-77E9-2245-9A0A-1449EE389F64}"/>
              </a:ext>
            </a:extLst>
          </p:cNvPr>
          <p:cNvSpPr txBox="1"/>
          <p:nvPr/>
        </p:nvSpPr>
        <p:spPr>
          <a:xfrm>
            <a:off x="2891311" y="3988336"/>
            <a:ext cx="6098474" cy="369332"/>
          </a:xfrm>
          <a:prstGeom prst="rect">
            <a:avLst/>
          </a:prstGeom>
          <a:noFill/>
        </p:spPr>
        <p:txBody>
          <a:bodyPr wrap="square">
            <a:spAutoFit/>
          </a:bodyPr>
          <a:lstStyle/>
          <a:p>
            <a:endParaRPr lang="en-US"/>
          </a:p>
        </p:txBody>
      </p:sp>
      <p:sp>
        <p:nvSpPr>
          <p:cNvPr id="17" name="Flowchart: Decision 16">
            <a:extLst>
              <a:ext uri="{FF2B5EF4-FFF2-40B4-BE49-F238E27FC236}">
                <a16:creationId xmlns:a16="http://schemas.microsoft.com/office/drawing/2014/main" id="{998240FD-1472-9B42-924E-877ABD8C4126}"/>
              </a:ext>
            </a:extLst>
          </p:cNvPr>
          <p:cNvSpPr/>
          <p:nvPr/>
        </p:nvSpPr>
        <p:spPr>
          <a:xfrm>
            <a:off x="1748517" y="3069701"/>
            <a:ext cx="2143331" cy="10920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4</a:t>
            </a:r>
            <a:endParaRPr lang="en-US"/>
          </a:p>
        </p:txBody>
      </p:sp>
      <p:sp>
        <p:nvSpPr>
          <p:cNvPr id="19" name="Flowchart: Decision 18">
            <a:extLst>
              <a:ext uri="{FF2B5EF4-FFF2-40B4-BE49-F238E27FC236}">
                <a16:creationId xmlns:a16="http://schemas.microsoft.com/office/drawing/2014/main" id="{84E4A7BD-E6D4-BD46-AAC3-E662B4BD0CB2}"/>
              </a:ext>
            </a:extLst>
          </p:cNvPr>
          <p:cNvSpPr/>
          <p:nvPr/>
        </p:nvSpPr>
        <p:spPr>
          <a:xfrm>
            <a:off x="1819646" y="4918966"/>
            <a:ext cx="2143331" cy="101964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7</a:t>
            </a:r>
            <a:endParaRPr lang="en-US"/>
          </a:p>
        </p:txBody>
      </p:sp>
      <p:sp>
        <p:nvSpPr>
          <p:cNvPr id="21" name="Flowchart: Decision 20">
            <a:extLst>
              <a:ext uri="{FF2B5EF4-FFF2-40B4-BE49-F238E27FC236}">
                <a16:creationId xmlns:a16="http://schemas.microsoft.com/office/drawing/2014/main" id="{816EBA4B-BAD9-604C-B08A-80D5023C1B3C}"/>
              </a:ext>
            </a:extLst>
          </p:cNvPr>
          <p:cNvSpPr/>
          <p:nvPr/>
        </p:nvSpPr>
        <p:spPr>
          <a:xfrm rot="10800000">
            <a:off x="1772577" y="5540789"/>
            <a:ext cx="2143331" cy="101964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8</a:t>
            </a:r>
            <a:endParaRPr lang="en-US"/>
          </a:p>
        </p:txBody>
      </p:sp>
      <p:sp>
        <p:nvSpPr>
          <p:cNvPr id="23" name="Flowchart: Decision 22">
            <a:extLst>
              <a:ext uri="{FF2B5EF4-FFF2-40B4-BE49-F238E27FC236}">
                <a16:creationId xmlns:a16="http://schemas.microsoft.com/office/drawing/2014/main" id="{122E34BB-9412-354E-A404-77E308B46A59}"/>
              </a:ext>
            </a:extLst>
          </p:cNvPr>
          <p:cNvSpPr/>
          <p:nvPr/>
        </p:nvSpPr>
        <p:spPr>
          <a:xfrm>
            <a:off x="1819646" y="4317126"/>
            <a:ext cx="2143331" cy="10920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6</a:t>
            </a:r>
            <a:endParaRPr lang="en-US"/>
          </a:p>
        </p:txBody>
      </p:sp>
      <p:sp>
        <p:nvSpPr>
          <p:cNvPr id="25" name="Flowchart: Decision 24">
            <a:extLst>
              <a:ext uri="{FF2B5EF4-FFF2-40B4-BE49-F238E27FC236}">
                <a16:creationId xmlns:a16="http://schemas.microsoft.com/office/drawing/2014/main" id="{41F2C7E2-BB35-E44F-A551-12E752AA06A9}"/>
              </a:ext>
            </a:extLst>
          </p:cNvPr>
          <p:cNvSpPr/>
          <p:nvPr/>
        </p:nvSpPr>
        <p:spPr>
          <a:xfrm>
            <a:off x="1772577" y="3715286"/>
            <a:ext cx="2143331" cy="10920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5</a:t>
            </a:r>
            <a:endParaRPr lang="en-US"/>
          </a:p>
        </p:txBody>
      </p:sp>
      <p:sp>
        <p:nvSpPr>
          <p:cNvPr id="27" name="Flowchart: Decision 26">
            <a:extLst>
              <a:ext uri="{FF2B5EF4-FFF2-40B4-BE49-F238E27FC236}">
                <a16:creationId xmlns:a16="http://schemas.microsoft.com/office/drawing/2014/main" id="{AC2FDB95-5782-8941-BC75-459F7A16DD9C}"/>
              </a:ext>
            </a:extLst>
          </p:cNvPr>
          <p:cNvSpPr/>
          <p:nvPr/>
        </p:nvSpPr>
        <p:spPr>
          <a:xfrm>
            <a:off x="1772577" y="2443351"/>
            <a:ext cx="2143331" cy="109207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3</a:t>
            </a:r>
            <a:endParaRPr lang="en-US"/>
          </a:p>
        </p:txBody>
      </p:sp>
    </p:spTree>
    <p:extLst>
      <p:ext uri="{BB962C8B-B14F-4D97-AF65-F5344CB8AC3E}">
        <p14:creationId xmlns:p14="http://schemas.microsoft.com/office/powerpoint/2010/main" val="91321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274E-6FA4-194B-A088-B7DC40C54382}"/>
              </a:ext>
            </a:extLst>
          </p:cNvPr>
          <p:cNvSpPr>
            <a:spLocks noGrp="1"/>
          </p:cNvSpPr>
          <p:nvPr>
            <p:ph type="title"/>
          </p:nvPr>
        </p:nvSpPr>
        <p:spPr/>
        <p:txBody>
          <a:bodyPr/>
          <a:lstStyle/>
          <a:p>
            <a:r>
              <a:rPr lang="en-IN"/>
              <a:t>Morphology of Design</a:t>
            </a:r>
            <a:endParaRPr lang="en-US"/>
          </a:p>
        </p:txBody>
      </p:sp>
      <p:pic>
        <p:nvPicPr>
          <p:cNvPr id="4" name="Picture 4">
            <a:extLst>
              <a:ext uri="{FF2B5EF4-FFF2-40B4-BE49-F238E27FC236}">
                <a16:creationId xmlns:a16="http://schemas.microsoft.com/office/drawing/2014/main" id="{36BECB4F-5AAF-DD40-AF77-00633364B0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1459675"/>
            <a:ext cx="10876313" cy="5504708"/>
          </a:xfrm>
          <a:prstGeom prst="rect">
            <a:avLst/>
          </a:prstGeom>
        </p:spPr>
      </p:pic>
    </p:spTree>
    <p:extLst>
      <p:ext uri="{BB962C8B-B14F-4D97-AF65-F5344CB8AC3E}">
        <p14:creationId xmlns:p14="http://schemas.microsoft.com/office/powerpoint/2010/main" val="3758466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45C5-B137-5F4B-94F7-D52BC90A46E7}"/>
              </a:ext>
            </a:extLst>
          </p:cNvPr>
          <p:cNvSpPr>
            <a:spLocks noGrp="1"/>
          </p:cNvSpPr>
          <p:nvPr>
            <p:ph type="title"/>
          </p:nvPr>
        </p:nvSpPr>
        <p:spPr/>
        <p:txBody>
          <a:bodyPr/>
          <a:lstStyle/>
          <a:p>
            <a:r>
              <a:rPr lang="en-IN"/>
              <a:t>Evolution in Design</a:t>
            </a:r>
            <a:endParaRPr lang="en-US"/>
          </a:p>
        </p:txBody>
      </p:sp>
      <p:sp>
        <p:nvSpPr>
          <p:cNvPr id="3" name="Content Placeholder 2">
            <a:extLst>
              <a:ext uri="{FF2B5EF4-FFF2-40B4-BE49-F238E27FC236}">
                <a16:creationId xmlns:a16="http://schemas.microsoft.com/office/drawing/2014/main" id="{29047B01-50CC-184C-92D1-5F54D5A3F099}"/>
              </a:ext>
            </a:extLst>
          </p:cNvPr>
          <p:cNvSpPr>
            <a:spLocks noGrp="1"/>
          </p:cNvSpPr>
          <p:nvPr>
            <p:ph idx="1"/>
          </p:nvPr>
        </p:nvSpPr>
        <p:spPr>
          <a:xfrm>
            <a:off x="838200" y="1825625"/>
            <a:ext cx="10515600" cy="1699862"/>
          </a:xfrm>
        </p:spPr>
        <p:txBody>
          <a:bodyPr>
            <a:normAutofit fontScale="92500"/>
          </a:bodyPr>
          <a:lstStyle/>
          <a:p>
            <a:r>
              <a:rPr lang="en-IN" b="0" i="0">
                <a:solidFill>
                  <a:srgbClr val="3C4043"/>
                </a:solidFill>
                <a:effectLst/>
                <a:latin typeface="Roboto"/>
              </a:rPr>
              <a:t>D</a:t>
            </a:r>
            <a:r>
              <a:rPr lang="en-GB" b="0" i="0">
                <a:solidFill>
                  <a:srgbClr val="3C4043"/>
                </a:solidFill>
                <a:effectLst/>
                <a:latin typeface="Roboto"/>
              </a:rPr>
              <a:t>esign approach based on the observation that products typically go through a series of phases after their initial market introduction.</a:t>
            </a:r>
            <a:endParaRPr lang="en-IN" b="0" i="0">
              <a:solidFill>
                <a:srgbClr val="3C4043"/>
              </a:solidFill>
              <a:effectLst/>
              <a:latin typeface="Roboto"/>
            </a:endParaRPr>
          </a:p>
          <a:p>
            <a:r>
              <a:rPr lang="en-IN">
                <a:solidFill>
                  <a:srgbClr val="3C4043"/>
                </a:solidFill>
                <a:latin typeface="Roboto"/>
              </a:rPr>
              <a:t>Ex-</a:t>
            </a:r>
            <a:r>
              <a:rPr lang="en-GB" b="0" i="0">
                <a:solidFill>
                  <a:srgbClr val="2E2E2E"/>
                </a:solidFill>
                <a:effectLst/>
                <a:latin typeface="NexusSans"/>
              </a:rPr>
              <a:t>motor vehicle, which started out as a horseless carriage fitted with a motor. </a:t>
            </a:r>
            <a:endParaRPr lang="en-US"/>
          </a:p>
        </p:txBody>
      </p:sp>
      <p:sp>
        <p:nvSpPr>
          <p:cNvPr id="5" name="Title 1">
            <a:extLst>
              <a:ext uri="{FF2B5EF4-FFF2-40B4-BE49-F238E27FC236}">
                <a16:creationId xmlns:a16="http://schemas.microsoft.com/office/drawing/2014/main" id="{DB3B3B8B-AE72-2F4B-BAB7-9F8B1AD3C9DD}"/>
              </a:ext>
            </a:extLst>
          </p:cNvPr>
          <p:cNvSpPr>
            <a:spLocks noGrp="1"/>
          </p:cNvSpPr>
          <p:nvPr>
            <p:ph type="title"/>
          </p:nvPr>
        </p:nvSpPr>
        <p:spPr>
          <a:xfrm>
            <a:off x="743198" y="3429000"/>
            <a:ext cx="10515600" cy="1325563"/>
          </a:xfrm>
        </p:spPr>
        <p:txBody>
          <a:bodyPr/>
          <a:lstStyle/>
          <a:p>
            <a:r>
              <a:rPr lang="en-IN"/>
              <a:t>Innovation in Design</a:t>
            </a:r>
            <a:endParaRPr lang="en-US"/>
          </a:p>
        </p:txBody>
      </p:sp>
      <p:sp>
        <p:nvSpPr>
          <p:cNvPr id="7" name="Content Placeholder 2">
            <a:extLst>
              <a:ext uri="{FF2B5EF4-FFF2-40B4-BE49-F238E27FC236}">
                <a16:creationId xmlns:a16="http://schemas.microsoft.com/office/drawing/2014/main" id="{F5F4232C-9B40-3C45-947A-6E91CD501FB0}"/>
              </a:ext>
            </a:extLst>
          </p:cNvPr>
          <p:cNvSpPr>
            <a:spLocks noGrp="1"/>
          </p:cNvSpPr>
          <p:nvPr>
            <p:ph idx="1"/>
          </p:nvPr>
        </p:nvSpPr>
        <p:spPr>
          <a:xfrm>
            <a:off x="933202" y="4658076"/>
            <a:ext cx="10515600" cy="1699862"/>
          </a:xfrm>
        </p:spPr>
        <p:txBody>
          <a:bodyPr/>
          <a:lstStyle/>
          <a:p>
            <a:r>
              <a:rPr lang="en-IN">
                <a:solidFill>
                  <a:srgbClr val="3C4043"/>
                </a:solidFill>
                <a:latin typeface="Roboto"/>
              </a:rPr>
              <a:t>D</a:t>
            </a:r>
            <a:r>
              <a:rPr lang="en-GB" b="0" i="0">
                <a:solidFill>
                  <a:srgbClr val="3C4043"/>
                </a:solidFill>
                <a:effectLst/>
                <a:latin typeface="Roboto"/>
              </a:rPr>
              <a:t>esign approaches focussing on improving existing or developing completely new products. </a:t>
            </a:r>
            <a:endParaRPr lang="en-IN" b="0" i="0">
              <a:solidFill>
                <a:srgbClr val="3C4043"/>
              </a:solidFill>
              <a:effectLst/>
              <a:latin typeface="Roboto"/>
            </a:endParaRPr>
          </a:p>
          <a:p>
            <a:r>
              <a:rPr lang="en-IN">
                <a:solidFill>
                  <a:srgbClr val="3C4043"/>
                </a:solidFill>
                <a:latin typeface="Roboto"/>
              </a:rPr>
              <a:t>Ex-Robots, smartphones, smart bands</a:t>
            </a:r>
            <a:endParaRPr lang="en-US"/>
          </a:p>
        </p:txBody>
      </p:sp>
    </p:spTree>
    <p:extLst>
      <p:ext uri="{BB962C8B-B14F-4D97-AF65-F5344CB8AC3E}">
        <p14:creationId xmlns:p14="http://schemas.microsoft.com/office/powerpoint/2010/main" val="1497174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Subject – Operations Management  Unit-2 : Products Module-1</vt:lpstr>
      <vt:lpstr>Contents</vt:lpstr>
      <vt:lpstr>Product Life Cycle</vt:lpstr>
      <vt:lpstr>PowerPoint Presentation</vt:lpstr>
      <vt:lpstr>Product Life Cycle Management</vt:lpstr>
      <vt:lpstr>PowerPoint Presentation</vt:lpstr>
      <vt:lpstr>Product Design Steps</vt:lpstr>
      <vt:lpstr>Morphology of Design</vt:lpstr>
      <vt:lpstr>Evolution in Design</vt:lpstr>
      <vt:lpstr>Concurrent Engineering</vt:lpstr>
      <vt:lpstr>Traditional Engineering</vt:lpstr>
      <vt:lpstr>Concurrent Engineering and Traditional Engineering</vt:lpstr>
      <vt:lpstr>Form and Functional Design</vt:lpstr>
      <vt:lpstr>Simplification and Standardisation</vt:lpstr>
      <vt:lpstr>Product Differentiation</vt:lpstr>
      <vt:lpstr>Types of product differentiation</vt:lpstr>
      <vt:lpstr>Factors of differentiation</vt:lpstr>
      <vt:lpstr>Mass Customization</vt:lpstr>
      <vt:lpstr>PowerPoint Presentation</vt:lpstr>
      <vt:lpstr>Mass Production v/s Mass customization</vt:lpstr>
      <vt:lpstr>Modular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Operations Management  Topic-Product Life Cycle and PLC Management</dc:title>
  <dc:creator>anjali upadhyay</dc:creator>
  <cp:lastModifiedBy>anjali upadhyay</cp:lastModifiedBy>
  <cp:revision>5</cp:revision>
  <dcterms:created xsi:type="dcterms:W3CDTF">2020-04-19T07:16:16Z</dcterms:created>
  <dcterms:modified xsi:type="dcterms:W3CDTF">2020-04-20T10:07:33Z</dcterms:modified>
</cp:coreProperties>
</file>