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1" r:id="rId22"/>
    <p:sldId id="282" r:id="rId23"/>
    <p:sldId id="283" r:id="rId24"/>
    <p:sldId id="287" r:id="rId25"/>
    <p:sldId id="289" r:id="rId26"/>
    <p:sldId id="290" r:id="rId27"/>
    <p:sldId id="284" r:id="rId28"/>
    <p:sldId id="291" r:id="rId29"/>
    <p:sldId id="285" r:id="rId30"/>
    <p:sldId id="279" r:id="rId31"/>
    <p:sldId id="288" r:id="rId32"/>
    <p:sldId id="292" r:id="rId33"/>
    <p:sldId id="293" r:id="rId34"/>
    <p:sldId id="294" r:id="rId35"/>
    <p:sldId id="295" r:id="rId36"/>
    <p:sldId id="296" r:id="rId37"/>
    <p:sldId id="297" r:id="rId38"/>
    <p:sldId id="286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Casting_riser_types.sv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Tuyere-21.JPG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RISERS</a:t>
            </a:r>
            <a:endParaRPr lang="en-US" dirty="0"/>
          </a:p>
        </p:txBody>
      </p:sp>
      <p:pic>
        <p:nvPicPr>
          <p:cNvPr id="1026" name="Picture 2" descr="http://upload.wikimedia.org/wikipedia/commons/thumb/b/bb/Casting_riser_types.svg/400px-Casting_riser_typ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Causes of blow holes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moisture in sand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Improper baked and inadequately vented core.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gas producing ingredients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 hard ramming of sand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0"/>
            <a:ext cx="41910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DROP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mixing of sand into the molten metal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Causes-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green strength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mold hardness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Insufficient reinforcement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SCAB-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penetration of molten metal in sand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Causes-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 fine sand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moisture content sand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heating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Uneven ramming</a:t>
            </a:r>
          </a:p>
          <a:p>
            <a:pPr>
              <a:buNone/>
            </a:pPr>
            <a:endParaRPr lang="en-US" u="sng" dirty="0"/>
          </a:p>
        </p:txBody>
      </p:sp>
      <p:pic>
        <p:nvPicPr>
          <p:cNvPr id="6" name="Content Placeholder 5" descr="Picture1 - Copy - Copy (4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1725" y="3476345"/>
            <a:ext cx="2371550" cy="13229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800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PIN HOLES/POROSITY-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of small holes present on casting surface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moisture in sand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Metal-mold reaction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958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44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HOT TEARS-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internal/ external cracks with ragged edges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7848600" cy="39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Causes-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sulphur content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 pouring temperature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very hard 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dry &amp; hot strength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Too much shrinkage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724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MISRUN-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Incomplete filling of casting before solidification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Causes-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 cold metal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 thin casting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 small gates</a:t>
            </a:r>
          </a:p>
          <a:p>
            <a:pPr marL="571500" indent="-571500">
              <a:buFont typeface="+mj-lt"/>
              <a:buAutoNum type="romanL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1" name="Picture 1" descr="C:\Users\Prakash.Mech\Pictures\Picture1 - Copy - Copy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505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7467600" cy="1752599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7) COLD SHUTS-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Inability of fusing metal coming from 2 gates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Prakash.Mech\Pictures\Picture1 - Copy - Copy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334000" cy="183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8) SLAG HOLES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9) SHRINKAGE DEFECTS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DEFECTS DUE TO MOLTEN METAL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SAND CUTS &amp; WASHES-</a:t>
            </a:r>
          </a:p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Flow of molten metal over mold /core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Causes-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Soft ramming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Insufficient draft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Improper gating system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Prakash.Mech\Pictures\Picture1 - Copy - Copy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7432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Mainly used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the shrinkage problem in the casting.</a:t>
            </a:r>
          </a:p>
          <a:p>
            <a:r>
              <a:rPr lang="en-US" dirty="0" smtClean="0"/>
              <a:t>Promotes direction solidification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WARPAGE</a:t>
            </a:r>
          </a:p>
          <a:p>
            <a:r>
              <a:rPr lang="en-US" dirty="0" smtClean="0"/>
              <a:t>HARD SPOTS</a:t>
            </a:r>
          </a:p>
          <a:p>
            <a:r>
              <a:rPr lang="en-US" dirty="0" smtClean="0"/>
              <a:t>SWELLS</a:t>
            </a:r>
          </a:p>
          <a:p>
            <a:r>
              <a:rPr lang="en-US" dirty="0" smtClean="0"/>
              <a:t>INCLUSIONS</a:t>
            </a:r>
          </a:p>
          <a:p>
            <a:r>
              <a:rPr lang="en-US" dirty="0" smtClean="0"/>
              <a:t>FUSION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8211692" cy="51463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d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729219" cy="3276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MELTING FURNACES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315200" cy="3810000"/>
          </a:xfrm>
        </p:spPr>
        <p:txBody>
          <a:bodyPr/>
          <a:lstStyle/>
          <a:p>
            <a:r>
              <a:rPr lang="en-US" dirty="0" smtClean="0"/>
              <a:t>used to melt the metal </a:t>
            </a:r>
          </a:p>
          <a:p>
            <a:r>
              <a:rPr lang="en-US" dirty="0" err="1" smtClean="0"/>
              <a:t>Remelting</a:t>
            </a:r>
            <a:r>
              <a:rPr lang="en-US" dirty="0" smtClean="0"/>
              <a:t> created by combustion of fuel, electric arc, electric resistance</a:t>
            </a:r>
          </a:p>
          <a:p>
            <a:r>
              <a:rPr lang="en-US" dirty="0" smtClean="0"/>
              <a:t>Blast furnace for melting</a:t>
            </a:r>
          </a:p>
          <a:p>
            <a:r>
              <a:rPr lang="en-US" dirty="0" smtClean="0"/>
              <a:t>Electric arc furnace for </a:t>
            </a:r>
            <a:r>
              <a:rPr lang="en-US" dirty="0" err="1" smtClean="0"/>
              <a:t>remelting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SELECTION CRITERION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/>
              <a:t> cost </a:t>
            </a:r>
          </a:p>
          <a:p>
            <a:r>
              <a:rPr lang="en-US" dirty="0" smtClean="0"/>
              <a:t>Type of metal to be melted</a:t>
            </a:r>
          </a:p>
          <a:p>
            <a:r>
              <a:rPr lang="en-US" dirty="0" smtClean="0"/>
              <a:t>Quality required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Melting efficiency</a:t>
            </a:r>
          </a:p>
          <a:p>
            <a:r>
              <a:rPr lang="en-US" dirty="0" smtClean="0"/>
              <a:t>Degree of control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5648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Furnace for melting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Grey cast iron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Cupola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reveberatory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Rotary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 arc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Steel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 hearth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converter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Non-ferrous metals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Crucible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Rotary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Induction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 arc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CUPOLA FURNACE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Melt scrap metal</a:t>
            </a:r>
          </a:p>
          <a:p>
            <a:r>
              <a:rPr lang="en-US" dirty="0" smtClean="0"/>
              <a:t>Economical for gray, nodular, malleable cast Fe</a:t>
            </a:r>
          </a:p>
          <a:p>
            <a:r>
              <a:rPr lang="en-US" dirty="0" smtClean="0"/>
              <a:t>Fuel used</a:t>
            </a:r>
          </a:p>
          <a:p>
            <a:pPr lvl="1"/>
            <a:r>
              <a:rPr lang="en-US" dirty="0" smtClean="0"/>
              <a:t> high grade low sulphur coke</a:t>
            </a:r>
          </a:p>
          <a:p>
            <a:pPr lvl="1"/>
            <a:r>
              <a:rPr lang="en-US" dirty="0" smtClean="0"/>
              <a:t>Anthracite coal</a:t>
            </a:r>
          </a:p>
          <a:p>
            <a:pPr lvl="1"/>
            <a:r>
              <a:rPr lang="en-US" dirty="0" smtClean="0"/>
              <a:t>Or  C- briquettes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7162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276600" cy="4434840"/>
          </a:xfrm>
        </p:spPr>
        <p:txBody>
          <a:bodyPr/>
          <a:lstStyle/>
          <a:p>
            <a:r>
              <a:rPr lang="en-US" dirty="0" smtClean="0"/>
              <a:t>Cylindrical shell of 6-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/>
              <a:t> mm thick plate</a:t>
            </a:r>
          </a:p>
          <a:p>
            <a:r>
              <a:rPr lang="en-US" dirty="0" smtClean="0"/>
              <a:t>Tuyeres dimensions-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dirty="0" smtClean="0"/>
              <a:t>mm*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en-US" dirty="0" smtClean="0"/>
              <a:t>mm</a:t>
            </a:r>
          </a:p>
          <a:p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75cm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cupola 3-4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used</a:t>
            </a:r>
          </a:p>
          <a:p>
            <a:endParaRPr lang="en-US" dirty="0"/>
          </a:p>
        </p:txBody>
      </p:sp>
      <p:pic>
        <p:nvPicPr>
          <p:cNvPr id="7" name="Picture 2" descr="A tuye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7010400" cy="47547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 air pressure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12”-16” water gauge for small cupola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16”-35” for large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Capacity- 1-15 tons/heat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Height – 2.5 m - 4 m &amp; 6 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- 75 cm – 2.5m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b/w open &amp; blind riser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Riser</a:t>
            </a:r>
          </a:p>
          <a:p>
            <a:r>
              <a:rPr lang="en-US" dirty="0" smtClean="0"/>
              <a:t>Having open top</a:t>
            </a:r>
          </a:p>
          <a:p>
            <a:r>
              <a:rPr lang="en-US" dirty="0" smtClean="0"/>
              <a:t>Feeding force is gravity force and atm. Pressure</a:t>
            </a:r>
          </a:p>
          <a:p>
            <a:r>
              <a:rPr lang="en-US" dirty="0" smtClean="0"/>
              <a:t>Connected at the top/on the side at the parting line</a:t>
            </a:r>
          </a:p>
          <a:p>
            <a:r>
              <a:rPr lang="en-US" dirty="0" smtClean="0"/>
              <a:t>Cylindrical in shape</a:t>
            </a:r>
          </a:p>
          <a:p>
            <a:r>
              <a:rPr lang="en-US" dirty="0" smtClean="0"/>
              <a:t>Comparatively larger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Blind Riser </a:t>
            </a:r>
          </a:p>
          <a:p>
            <a:r>
              <a:rPr lang="en-US" dirty="0" smtClean="0"/>
              <a:t>Closed at the top</a:t>
            </a:r>
          </a:p>
          <a:p>
            <a:r>
              <a:rPr lang="en-US" dirty="0" smtClean="0"/>
              <a:t>Only gravity force responsible for feeding</a:t>
            </a:r>
          </a:p>
          <a:p>
            <a:r>
              <a:rPr lang="en-US" dirty="0" smtClean="0"/>
              <a:t>Can be placed at any position in the mold</a:t>
            </a:r>
          </a:p>
          <a:p>
            <a:r>
              <a:rPr lang="en-US" dirty="0" smtClean="0"/>
              <a:t>A rounded cavity</a:t>
            </a:r>
          </a:p>
          <a:p>
            <a:r>
              <a:rPr lang="en-US" dirty="0" smtClean="0"/>
              <a:t>Smaller in size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6629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391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CUPOLA OPERATION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PREPARATION  OF CUPOLA</a:t>
            </a:r>
          </a:p>
          <a:p>
            <a:pPr lvl="1"/>
            <a:r>
              <a:rPr lang="en-US" dirty="0" smtClean="0"/>
              <a:t>Cleaning repairing operation</a:t>
            </a:r>
          </a:p>
          <a:p>
            <a:pPr lvl="1"/>
            <a:r>
              <a:rPr lang="en-US" dirty="0" smtClean="0"/>
              <a:t>Patching-(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parts ganister/silica &amp; 1 part fireclay)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Cupola block-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 -  52% -62%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Al-  31%-43%</a:t>
            </a:r>
          </a:p>
          <a:p>
            <a:pPr lvl="2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Titania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1.5%-2.5%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Fluxing oxides- 3%- 6%</a:t>
            </a: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smtClean="0"/>
              <a:t>LIGHTNING THE FIRE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 hrs before working</a:t>
            </a:r>
          </a:p>
          <a:p>
            <a:pPr lvl="1"/>
            <a:r>
              <a:rPr lang="en-US" dirty="0" smtClean="0"/>
              <a:t>Can be lighten by-</a:t>
            </a:r>
          </a:p>
          <a:p>
            <a:pPr lvl="2"/>
            <a:r>
              <a:rPr lang="en-US" dirty="0" smtClean="0"/>
              <a:t>Electric spark </a:t>
            </a:r>
            <a:r>
              <a:rPr lang="en-US" dirty="0" err="1" smtClean="0"/>
              <a:t>ignitor</a:t>
            </a:r>
            <a:endParaRPr lang="en-US" dirty="0" smtClean="0"/>
          </a:p>
          <a:p>
            <a:pPr lvl="2"/>
            <a:r>
              <a:rPr lang="en-US" dirty="0" smtClean="0"/>
              <a:t>Gas torch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CHARGING OF CUPOLA-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Adding layers of flux ,iron &amp; coke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Commonly used flux-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dirty="0" smtClean="0">
                <a:cs typeface="Times New Roman" pitchFamily="18" charset="0"/>
              </a:rPr>
              <a:t>3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Na2CO3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CaF2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CaC2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Avoid large amount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flux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Amount – 2% - 4% by weight of metal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Fuel used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Low S coke, anthracite coal &amp; carbon briquettes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Metal fuel ratio-   4:1-12:1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Metal charge consists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Pig Fe -30%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Scrap iron -30%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Returns -40%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u="sng" dirty="0" smtClean="0"/>
              <a:t>MELTING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soaking period- 30 min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SLAGGING AND METAL TAPPING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slag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 metal into the ladle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DROPPING DOWN THE BOTTOM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Shut down the cupola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ZONES OF CUPOLA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8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219200"/>
            <a:ext cx="6824003" cy="5410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85800"/>
            <a:ext cx="7162799" cy="5791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WELL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molten metal</a:t>
            </a:r>
          </a:p>
          <a:p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SUPERHEATING COMBUSTION/ OXIDIZING ZONE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15-30cm above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Si react with O</a:t>
            </a:r>
            <a:r>
              <a:rPr lang="en-US" dirty="0" smtClean="0">
                <a:cs typeface="Times New Roman" pitchFamily="18" charset="0"/>
              </a:rPr>
              <a:t>2</a:t>
            </a:r>
          </a:p>
          <a:p>
            <a:r>
              <a:rPr lang="en-US" dirty="0" smtClean="0">
                <a:cs typeface="Times New Roman" pitchFamily="18" charset="0"/>
              </a:rPr>
              <a:t>Amount of heat generated-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14452 BTU/ pound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1550 -1850 degree C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Continue…..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rapid cooling rate insulating &amp; exothermic compounds is recommended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Height depends on height of molding box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 to mold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Slow cooling rate due to surrounding molding sand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Height depend on feeding requirement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Difficult to mold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REDUCING ZONE/ PROTECTIVE ZONE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Temperature- 1200 degree 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C + CO</a:t>
            </a:r>
            <a:r>
              <a:rPr lang="en-US" dirty="0" smtClean="0">
                <a:cs typeface="Times New Roman" pitchFamily="18" charset="0"/>
              </a:rPr>
              <a:t>2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2CO  - heat(2910BTU)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MELTING ZONE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90cm above coke bed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Temperature- 1600 degree 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3Fe +2CO  Fe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 +  CO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2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PREHEATING ZONE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Melting zone – bottom of charging door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about 1100 degree C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STACK ZONE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Exhaust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Stack gases contains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Nitrogen-76%, 12% CO</a:t>
            </a:r>
            <a:r>
              <a:rPr lang="en-US" dirty="0" smtClean="0"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Casting Defects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Deviation of  casting from its requirements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Flaws- due to improper appearance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1.gstatic.com/images?q=tbn:ANd9GcR2ejAJz3U34lPATALww-oBU14D6mun1vnZBuGgrA-5kGiUM8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581400"/>
            <a:ext cx="3276600" cy="2895600"/>
          </a:xfrm>
          <a:prstGeom prst="rect">
            <a:avLst/>
          </a:prstGeom>
          <a:noFill/>
        </p:spPr>
      </p:pic>
      <p:pic>
        <p:nvPicPr>
          <p:cNvPr id="29700" name="Picture 4" descr="http://t3.gstatic.com/images?q=tbn:ANd9GcSvcYQia2xLDf9f1U8f4tby_0V105lSPsGYpgxnIBJgiPduJh82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3200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of Defects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expectable</a:t>
            </a:r>
          </a:p>
          <a:p>
            <a:r>
              <a:rPr lang="en-US" dirty="0" smtClean="0"/>
              <a:t>Exists under surface</a:t>
            </a:r>
          </a:p>
          <a:p>
            <a:r>
              <a:rPr lang="en-US" dirty="0" smtClean="0"/>
              <a:t>Discovered by testing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 smtClean="0"/>
              <a:t>DEFECTS CAUSED BY PATTERN &amp; MOLDING 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38100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u="sng" dirty="0" smtClean="0"/>
              <a:t>MISMATCH/MOLD SHIFT</a:t>
            </a:r>
          </a:p>
          <a:p>
            <a:pPr marL="514350" indent="-514350"/>
            <a:r>
              <a:rPr lang="en-US" dirty="0" smtClean="0"/>
              <a:t>Mismatch of top &amp; bottom part of the casting</a:t>
            </a:r>
            <a:endParaRPr lang="en-US" dirty="0"/>
          </a:p>
        </p:txBody>
      </p:sp>
      <p:pic>
        <p:nvPicPr>
          <p:cNvPr id="14338" name="Picture 2" descr="http://t2.gstatic.com/images?q=tbn:ANd9GcQsTlD-ebmK-Pesu3H43SwDm3iYUxlfy8XTOsv58HnHICAKqMZ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050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229600" cy="3962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2) Variation in wall thickness of casting-</a:t>
            </a:r>
          </a:p>
          <a:p>
            <a:pPr marL="514350" indent="-514350">
              <a:buNone/>
            </a:pPr>
            <a:r>
              <a:rPr lang="en-US" dirty="0" smtClean="0"/>
              <a:t>				due to oversize dimensions</a:t>
            </a:r>
          </a:p>
          <a:p>
            <a:pPr marL="514350" indent="-514350">
              <a:buNone/>
            </a:pPr>
            <a:r>
              <a:rPr lang="en-US" dirty="0" smtClean="0"/>
              <a:t>3) Fins, </a:t>
            </a:r>
            <a:r>
              <a:rPr lang="en-US" dirty="0" err="1" smtClean="0"/>
              <a:t>Fash</a:t>
            </a:r>
            <a:r>
              <a:rPr lang="en-US" dirty="0" smtClean="0"/>
              <a:t> and strain-</a:t>
            </a:r>
          </a:p>
          <a:p>
            <a:pPr marL="514350" indent="-514350">
              <a:buNone/>
            </a:pPr>
            <a:r>
              <a:rPr lang="en-US" dirty="0" smtClean="0"/>
              <a:t>	occurs at parting line.</a:t>
            </a:r>
          </a:p>
          <a:p>
            <a:pPr marL="514350" indent="-514350">
              <a:buNone/>
            </a:pPr>
            <a:r>
              <a:rPr lang="en-US" dirty="0" smtClean="0"/>
              <a:t>	mold movement makes casting thicker</a:t>
            </a:r>
          </a:p>
          <a:p>
            <a:pPr marL="514350" indent="-514350">
              <a:buNone/>
            </a:pPr>
            <a:r>
              <a:rPr lang="en-US" dirty="0" smtClean="0"/>
              <a:t>4)crush-</a:t>
            </a:r>
          </a:p>
          <a:p>
            <a:pPr marL="514350" indent="-514350">
              <a:buNone/>
            </a:pPr>
            <a:r>
              <a:rPr lang="en-US" dirty="0" smtClean="0"/>
              <a:t>		displacement of sand during mold closing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13314" name="AutoShape 2" descr="Flash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Flash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 descr="C:\Users\Prakash.Mech\Pictures\Casting_FlashedBea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algn="l"/>
            <a:r>
              <a:rPr lang="en-US" dirty="0" smtClean="0"/>
              <a:t>2.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IMPROPER SAND CASTING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BLOWHOLES- </a:t>
            </a:r>
          </a:p>
          <a:p>
            <a:pPr marL="514350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round holes </a:t>
            </a:r>
          </a:p>
          <a:p>
            <a:pPr marL="514350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visible at surface – open holes</a:t>
            </a:r>
          </a:p>
          <a:p>
            <a:pPr marL="514350" indent="-51435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occur in cluster /one large smooth depression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Prakash.Mech\Picture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343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785</Words>
  <Application>Microsoft Office PowerPoint</Application>
  <PresentationFormat>On-screen Show (4:3)</PresentationFormat>
  <Paragraphs>218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RISERS</vt:lpstr>
      <vt:lpstr>Mainly used for</vt:lpstr>
      <vt:lpstr>Comparison b/w open &amp; blind riser</vt:lpstr>
      <vt:lpstr>Continue…..</vt:lpstr>
      <vt:lpstr>Casting Defects</vt:lpstr>
      <vt:lpstr>Classification of Defects</vt:lpstr>
      <vt:lpstr>DEFECTS CAUSED BY PATTERN &amp; MOLDING BOX</vt:lpstr>
      <vt:lpstr>Slide 8</vt:lpstr>
      <vt:lpstr>2.  DUE TO IMPROPER SAND CASTING</vt:lpstr>
      <vt:lpstr>Causes of blow holes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DEFECTS DUE TO MOLTEN METAL</vt:lpstr>
      <vt:lpstr>Slide 20</vt:lpstr>
      <vt:lpstr>Slide 21</vt:lpstr>
      <vt:lpstr>Slide 22</vt:lpstr>
      <vt:lpstr>MELTING FURNACES</vt:lpstr>
      <vt:lpstr>SELECTION CRITERION</vt:lpstr>
      <vt:lpstr>Furnace for melting</vt:lpstr>
      <vt:lpstr>Slide 26</vt:lpstr>
      <vt:lpstr>CUPOLA FURNACE</vt:lpstr>
      <vt:lpstr>CONSTRUCTION</vt:lpstr>
      <vt:lpstr>CONSTRUCTION</vt:lpstr>
      <vt:lpstr>Slide 30</vt:lpstr>
      <vt:lpstr>Slide 31</vt:lpstr>
      <vt:lpstr>CUPOLA OPERATION</vt:lpstr>
      <vt:lpstr>Slide 33</vt:lpstr>
      <vt:lpstr>Slide 34</vt:lpstr>
      <vt:lpstr>Slide 35</vt:lpstr>
      <vt:lpstr>Slide 36</vt:lpstr>
      <vt:lpstr>ZONES OF CUPOLA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RISERS</dc:title>
  <dc:creator>Prakash</dc:creator>
  <cp:lastModifiedBy>Prakash</cp:lastModifiedBy>
  <cp:revision>84</cp:revision>
  <dcterms:created xsi:type="dcterms:W3CDTF">2006-08-16T00:00:00Z</dcterms:created>
  <dcterms:modified xsi:type="dcterms:W3CDTF">2011-09-13T08:02:37Z</dcterms:modified>
</cp:coreProperties>
</file>