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60" r:id="rId6"/>
    <p:sldId id="259" r:id="rId7"/>
    <p:sldId id="261" r:id="rId8"/>
    <p:sldId id="258" r:id="rId9"/>
    <p:sldId id="273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li upadhyay" initials="au" lastIdx="1" clrIdx="0">
    <p:extLst>
      <p:ext uri="{19B8F6BF-5375-455C-9EA6-DF929625EA0E}">
        <p15:presenceInfo xmlns:p15="http://schemas.microsoft.com/office/powerpoint/2012/main" userId="02884ad6a1c8d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commentAuthors" Target="commentAuthor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2A5A-645B-4841-B2E5-2B3958623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12132-9D4E-AD48-B338-B0F455EB1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18EA0-D647-0743-9CB2-8B6B88F3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4978-9E7F-074C-B115-B9574F33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826C8-3508-C448-ADBE-98970024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6944-44C3-0142-AB8C-ADB74F22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08E75-33D3-8541-8AB9-8F42C4701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FF5E-27CF-ED4D-B989-DAE011A8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F8A9E-3C5A-7D4A-BD78-38ADFB82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20774-9D66-F64D-9095-4B2DD8B8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54AB3-F311-E146-BA03-865B25E86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45276-F4AB-5349-BFE1-D5E86224D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F619-5AE0-CF49-9824-5C8A30FA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0C27B-DF8D-8545-A469-249644A7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737A0-0020-1F43-B111-FF597F2E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130B-EF3E-5848-9ABC-C2376390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1B29E-3A87-DC4C-927E-C4EC9916F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D71D9-852D-C94A-BB9E-9943667F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97F2-E3B2-FE45-AC09-3D161554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6F60C-8A99-2547-A559-A26E9819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1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16A9C-3229-9C47-B424-E10B125B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6FB12-1FF5-2242-8FCD-174F23441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B1907-F482-6C48-9EA4-0C29B645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D6212-A042-274E-B2CD-EB5CBBE8A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29272-B9E3-7C4F-9C8D-4048592C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C871-F428-C84B-9455-933E1DD2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A6D2-B509-0A4B-A789-71CB3704B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23761-1A2A-1244-A573-B2E141B7B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337D5-C257-6149-85DE-AA49BBD5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6AF0F-0D34-614A-A7BD-C6379257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539EE-FF76-AD4E-9254-8303C0A2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4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81F9-559D-F246-A9E9-0AC27B3B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13310-D4D0-9B45-BD05-AF76EFD8A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3D7E4-DE39-F14C-AF2E-82FE9ABC3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F33FE-4E4B-6240-8947-DA0D4AF1E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3A26F-B357-984F-B73B-D01F9962D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21B5B-8960-FE41-88B6-499516F8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680EB-3393-6847-9261-D4B22703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B15E1-D5D2-8D4D-B294-8E752C00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5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9363-3133-304F-B760-277673F8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BD819-0B76-094B-A292-70FF6F16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9BA7E-AC1A-BC48-BF64-2DC53848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A227E-E514-3842-9090-C9D03847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317F6-3379-7A49-A739-D02389B7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C8FAD-4DEB-C845-ADEB-47892817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462B0-BC97-804B-A1A0-FD20E5F6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8FC9-B4CC-EF41-9741-5D16399F1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3949F-24FA-1D41-B171-3F632826F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814BF-DAFC-CB40-BC59-C838EFD9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F162E-F3BC-BD44-A80F-427BD49EE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AAAB-0E28-5F46-8B92-739D7038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84CB0-0F87-0C42-A43A-9EEB4722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A8C3-74A8-E441-A97F-17F7DB0E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6040D-0FBC-4A4D-9FFE-946216DC5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F9AD3-9D1D-CC49-BA15-1420A6D7E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76D95-F830-0A46-9EA9-858F584A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70BD3-3107-714B-A8D6-863F7938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CF9E5-B355-4341-B03D-BE3A001F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4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4AD6B-B4E3-0A41-B322-08B857FF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FC723-AD7E-A94E-ACEC-CE1D769D4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490C5-05DD-E749-91F5-D9C71EF28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1081-AE24-CF43-873E-6DD0EA38E181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D810C-6914-624F-B79A-45EA25D07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067FE-ACB2-3749-969A-D3A2A71FA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AF4B-4512-8942-84BE-40582B4A0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ACE8-A9F7-CF4E-BDAB-549C6128A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62" y="1975510"/>
            <a:ext cx="10698183" cy="18963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N"/>
              <a:t>Subject-Operations Management</a:t>
            </a:r>
            <a:br>
              <a:rPr lang="en-IN"/>
            </a:br>
            <a:r>
              <a:rPr lang="en-IN"/>
              <a:t> </a:t>
            </a:r>
            <a:br>
              <a:rPr lang="en-IN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85754-E16D-9D49-A2AC-9306FB47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9026"/>
            <a:ext cx="10515600" cy="1797937"/>
          </a:xfrm>
        </p:spPr>
        <p:txBody>
          <a:bodyPr/>
          <a:lstStyle/>
          <a:p>
            <a:pPr marL="0" indent="0" algn="ctr">
              <a:buNone/>
            </a:pPr>
            <a:r>
              <a:rPr lang="en-IN"/>
              <a:t> Mrs. Anjali Upadhyay (Pandya)</a:t>
            </a:r>
          </a:p>
          <a:p>
            <a:pPr marL="0" indent="0" algn="ctr">
              <a:buNone/>
            </a:pPr>
            <a:r>
              <a:rPr lang="en-IN"/>
              <a:t>Mechanical Engineering Department</a:t>
            </a:r>
          </a:p>
          <a:p>
            <a:pPr marL="0" indent="0" algn="ctr">
              <a:buNone/>
            </a:pPr>
            <a:r>
              <a:rPr lang="en-IN"/>
              <a:t>SoET, VU, Ujjain (M.P)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7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5E18-9C5F-A84C-88F0-D592B0DD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9FA787-9943-184F-86B7-7D2B68F80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356768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9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574C-68BB-3743-B28E-67D249DC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Volume -Variety Graph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7482E3-1521-D44F-AC84-B6DC5F8D9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8733"/>
          <a:stretch/>
        </p:blipFill>
        <p:spPr>
          <a:xfrm>
            <a:off x="1583377" y="1690688"/>
            <a:ext cx="9005453" cy="446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2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9BAB-C92F-714F-89BC-6452FA07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Production systems</a:t>
            </a:r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D3E3BC94-500D-9942-BE7B-AEE76D933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1" y="1475196"/>
            <a:ext cx="10609116" cy="489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3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8B35E-AC81-8E44-B61A-7F735445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Buisness Strategy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8A40B-A2C1-DB4E-8918-DA9E5AA6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>
                <a:solidFill>
                  <a:srgbClr val="333333"/>
                </a:solidFill>
                <a:latin typeface="Roboto"/>
              </a:rPr>
              <a:t>T</a:t>
            </a:r>
            <a:r>
              <a:rPr lang="en-GB" b="0" i="0">
                <a:solidFill>
                  <a:srgbClr val="333333"/>
                </a:solidFill>
                <a:effectLst/>
                <a:latin typeface="Roboto"/>
              </a:rPr>
              <a:t>he combination of the </a:t>
            </a:r>
            <a:r>
              <a:rPr lang="en-IN" b="0" i="0">
                <a:solidFill>
                  <a:srgbClr val="333333"/>
                </a:solidFill>
                <a:effectLst/>
                <a:latin typeface="Roboto"/>
              </a:rPr>
              <a:t>actions to be performed and decision taken</a:t>
            </a:r>
            <a:r>
              <a:rPr lang="en-GB" b="0" i="0">
                <a:solidFill>
                  <a:srgbClr val="333333"/>
                </a:solidFill>
                <a:effectLst/>
                <a:latin typeface="Roboto"/>
              </a:rPr>
              <a:t> by the </a:t>
            </a:r>
            <a:r>
              <a:rPr lang="en-IN">
                <a:solidFill>
                  <a:srgbClr val="333333"/>
                </a:solidFill>
                <a:latin typeface="Roboto"/>
              </a:rPr>
              <a:t>o</a:t>
            </a:r>
            <a:r>
              <a:rPr lang="en-IN" b="0" i="0">
                <a:solidFill>
                  <a:srgbClr val="333333"/>
                </a:solidFill>
                <a:effectLst/>
                <a:latin typeface="Roboto"/>
              </a:rPr>
              <a:t>rganisation</a:t>
            </a:r>
            <a:r>
              <a:rPr lang="en-GB" b="0" i="0">
                <a:solidFill>
                  <a:srgbClr val="333333"/>
                </a:solidFill>
                <a:effectLst/>
                <a:latin typeface="Roboto"/>
              </a:rPr>
              <a:t> to accomplish goals and to secure a competitive position in the market.</a:t>
            </a:r>
            <a:endParaRPr lang="en-IN" b="0" i="0">
              <a:solidFill>
                <a:srgbClr val="333333"/>
              </a:solidFill>
              <a:effectLst/>
              <a:latin typeface="Roboto"/>
            </a:endParaRPr>
          </a:p>
          <a:p>
            <a:r>
              <a:rPr lang="en-IN">
                <a:solidFill>
                  <a:srgbClr val="333333"/>
                </a:solidFill>
                <a:latin typeface="Roboto"/>
              </a:rPr>
              <a:t>Levels of buisness strategy-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>
                <a:solidFill>
                  <a:srgbClr val="333333"/>
                </a:solidFill>
                <a:latin typeface="Roboto"/>
              </a:rPr>
              <a:t>Corporate level- Sets goals, vision and 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/>
              <a:t>Organisation unit level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/>
              <a:t>Functional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7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13452-6CA9-7A43-95A7-47D72FFD0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Environment Scan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145F6-B9F0-2443-81A0-9B97BA17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6778"/>
          </a:xfrm>
        </p:spPr>
        <p:txBody>
          <a:bodyPr>
            <a:normAutofit fontScale="92500" lnSpcReduction="20000"/>
          </a:bodyPr>
          <a:lstStyle/>
          <a:p>
            <a:r>
              <a:rPr lang="en-IN" b="0" i="0">
                <a:effectLst/>
                <a:latin typeface="Minion Pro"/>
              </a:rPr>
              <a:t>E</a:t>
            </a:r>
            <a:r>
              <a:rPr lang="en-GB" b="0" i="0">
                <a:effectLst/>
                <a:latin typeface="Minion Pro"/>
              </a:rPr>
              <a:t>nvironmental scanning </a:t>
            </a:r>
            <a:r>
              <a:rPr lang="en-IN" b="0" i="0">
                <a:effectLst/>
                <a:latin typeface="Minion Pro"/>
              </a:rPr>
              <a:t>is </a:t>
            </a:r>
            <a:r>
              <a:rPr lang="en-GB" b="0" i="0">
                <a:effectLst/>
                <a:latin typeface="Minion Pro"/>
              </a:rPr>
              <a:t>to monitor external and internal environments</a:t>
            </a:r>
            <a:r>
              <a:rPr lang="en-IN" b="0" i="0">
                <a:effectLst/>
                <a:latin typeface="Minion Pro"/>
              </a:rPr>
              <a:t> by the organization.</a:t>
            </a:r>
            <a:endParaRPr lang="en-IN" b="1">
              <a:latin typeface="Minion Pro"/>
            </a:endParaRPr>
          </a:p>
          <a:p>
            <a:r>
              <a:rPr lang="en-IN">
                <a:latin typeface="Minion Pro"/>
              </a:rPr>
              <a:t>Techniques for environment scan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SWOT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PEST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PESTLE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Industry Analysis-Porter’s 5 Forces Model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Gap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QUEST</a:t>
            </a:r>
          </a:p>
          <a:p>
            <a:pPr marL="514350" indent="-514350">
              <a:buFont typeface="+mj-lt"/>
              <a:buAutoNum type="arabicPeriod"/>
            </a:pPr>
            <a:r>
              <a:rPr lang="en-IN">
                <a:latin typeface="Minion Pro"/>
              </a:rPr>
              <a:t>Life Cycle Analysis etc.</a:t>
            </a:r>
          </a:p>
          <a:p>
            <a:pPr marL="514350" indent="-514350">
              <a:buFont typeface="+mj-lt"/>
              <a:buAutoNum type="arabicPeriod"/>
            </a:pPr>
            <a:endParaRPr lang="en-IN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945949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1DE24D4-09A0-5E47-80AD-F58FE0C10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7" y="266133"/>
            <a:ext cx="9042565" cy="62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2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C762-D3BE-9B43-B31C-8318C046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SWOT Analysis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1A886F-6D78-9F44-910E-B28EA1399F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49600"/>
              </p:ext>
            </p:extLst>
          </p:nvPr>
        </p:nvGraphicFramePr>
        <p:xfrm>
          <a:off x="2560616" y="1883456"/>
          <a:ext cx="5424054" cy="460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018">
                  <a:extLst>
                    <a:ext uri="{9D8B030D-6E8A-4147-A177-3AD203B41FA5}">
                      <a16:colId xmlns:a16="http://schemas.microsoft.com/office/drawing/2014/main" val="660967864"/>
                    </a:ext>
                  </a:extLst>
                </a:gridCol>
                <a:gridCol w="1808018">
                  <a:extLst>
                    <a:ext uri="{9D8B030D-6E8A-4147-A177-3AD203B41FA5}">
                      <a16:colId xmlns:a16="http://schemas.microsoft.com/office/drawing/2014/main" val="3660607080"/>
                    </a:ext>
                  </a:extLst>
                </a:gridCol>
                <a:gridCol w="1808018">
                  <a:extLst>
                    <a:ext uri="{9D8B030D-6E8A-4147-A177-3AD203B41FA5}">
                      <a16:colId xmlns:a16="http://schemas.microsoft.com/office/drawing/2014/main" val="1449403915"/>
                    </a:ext>
                  </a:extLst>
                </a:gridCol>
              </a:tblGrid>
              <a:tr h="15364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FAVOURABLE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UNFAVOURABLE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687903"/>
                  </a:ext>
                </a:extLst>
              </a:tr>
              <a:tr h="1536473">
                <a:tc>
                  <a:txBody>
                    <a:bodyPr/>
                    <a:lstStyle/>
                    <a:p>
                      <a:r>
                        <a:rPr lang="en-IN"/>
                        <a:t>INTERNAL Environment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S – STRENGTH</a:t>
                      </a:r>
                    </a:p>
                    <a:p>
                      <a:pPr algn="ctr"/>
                      <a:r>
                        <a:rPr lang="en-IN" b="0" i="0">
                          <a:solidFill>
                            <a:srgbClr val="3F484B"/>
                          </a:solidFill>
                          <a:effectLst/>
                          <a:latin typeface="Open Sans"/>
                        </a:rPr>
                        <a:t>Po</a:t>
                      </a:r>
                      <a:r>
                        <a:rPr lang="en-GB" b="0" i="0">
                          <a:solidFill>
                            <a:srgbClr val="3F484B"/>
                          </a:solidFill>
                          <a:effectLst/>
                          <a:latin typeface="Open Sans"/>
                        </a:rPr>
                        <a:t>sitive </a:t>
                      </a:r>
                      <a:r>
                        <a:rPr lang="en-IN" b="0" i="0">
                          <a:solidFill>
                            <a:srgbClr val="3F484B"/>
                          </a:solidFill>
                          <a:effectLst/>
                          <a:latin typeface="Open Sans"/>
                        </a:rPr>
                        <a:t>Factors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W-WEAKNESS</a:t>
                      </a:r>
                    </a:p>
                    <a:p>
                      <a:r>
                        <a:rPr lang="en-IN"/>
                        <a:t>Negative factors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951073"/>
                  </a:ext>
                </a:extLst>
              </a:tr>
              <a:tr h="1536473">
                <a:tc>
                  <a:txBody>
                    <a:bodyPr/>
                    <a:lstStyle/>
                    <a:p>
                      <a:r>
                        <a:rPr lang="en-IN"/>
                        <a:t>EXTERNAL Environment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O- OPPORTUNITY</a:t>
                      </a:r>
                    </a:p>
                    <a:p>
                      <a:r>
                        <a:rPr lang="en-IN" b="0" i="0">
                          <a:solidFill>
                            <a:srgbClr val="3F484B"/>
                          </a:solidFill>
                          <a:effectLst/>
                          <a:latin typeface="Open Sans"/>
                        </a:rPr>
                        <a:t>Possibilities for Organization 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T-THREATS</a:t>
                      </a:r>
                    </a:p>
                    <a:p>
                      <a:r>
                        <a:rPr lang="en-IN"/>
                        <a:t>Outside obstacles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053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95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68C2E-FDEE-0845-B825-952CFD72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621" y="1"/>
            <a:ext cx="10515600" cy="927760"/>
          </a:xfrm>
        </p:spPr>
        <p:txBody>
          <a:bodyPr/>
          <a:lstStyle/>
          <a:p>
            <a:r>
              <a:rPr lang="en-IN"/>
              <a:t>Porter’s Five Forces Model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22915E-BEF3-274E-A863-DE91211D4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51461"/>
            <a:ext cx="10515600" cy="550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3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244D-A1EA-FC44-BA60-BE7F1C3E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35" y="562325"/>
            <a:ext cx="10515600" cy="1120013"/>
          </a:xfrm>
        </p:spPr>
        <p:txBody>
          <a:bodyPr>
            <a:normAutofit fontScale="90000"/>
          </a:bodyPr>
          <a:lstStyle/>
          <a:p>
            <a:r>
              <a:rPr lang="en-IN"/>
              <a:t>Competitive Priorities </a:t>
            </a:r>
            <a:br>
              <a:rPr lang="en-IN"/>
            </a:br>
            <a:r>
              <a:rPr lang="en-IN"/>
              <a:t>(Cost, Time, Quality, Flexibility)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E70B6B-4212-BB4E-B3F0-79F8B10D3A2D}"/>
              </a:ext>
            </a:extLst>
          </p:cNvPr>
          <p:cNvSpPr txBox="1"/>
          <p:nvPr/>
        </p:nvSpPr>
        <p:spPr>
          <a:xfrm>
            <a:off x="5184074" y="434909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7419E1F9-C0A5-514C-9D3D-7AF05AD74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86622"/>
              </p:ext>
            </p:extLst>
          </p:nvPr>
        </p:nvGraphicFramePr>
        <p:xfrm>
          <a:off x="2032000" y="2387435"/>
          <a:ext cx="8127999" cy="317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280811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801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69689146"/>
                    </a:ext>
                  </a:extLst>
                </a:gridCol>
              </a:tblGrid>
              <a:tr h="615414">
                <a:tc>
                  <a:txBody>
                    <a:bodyPr/>
                    <a:lstStyle/>
                    <a:p>
                      <a:r>
                        <a:rPr lang="en-IN"/>
                        <a:t>Competitive Priorities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Emphasis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Example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339078"/>
                  </a:ext>
                </a:extLst>
              </a:tr>
              <a:tr h="615414">
                <a:tc>
                  <a:txBody>
                    <a:bodyPr/>
                    <a:lstStyle/>
                    <a:p>
                      <a:r>
                        <a:rPr lang="en-IN"/>
                        <a:t>Cost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Low Cost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D- Mart</a:t>
                      </a:r>
                    </a:p>
                    <a:p>
                      <a:r>
                        <a:rPr lang="en-IN"/>
                        <a:t>Parle-G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01715"/>
                  </a:ext>
                </a:extLst>
              </a:tr>
              <a:tr h="615414">
                <a:tc>
                  <a:txBody>
                    <a:bodyPr/>
                    <a:lstStyle/>
                    <a:p>
                      <a:r>
                        <a:rPr lang="en-IN"/>
                        <a:t>Quality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High Performance or  consistent quality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Samsung , Sony</a:t>
                      </a:r>
                    </a:p>
                    <a:p>
                      <a:r>
                        <a:rPr lang="en-IN"/>
                        <a:t>Honda, toyota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73331"/>
                  </a:ext>
                </a:extLst>
              </a:tr>
              <a:tr h="615414">
                <a:tc>
                  <a:txBody>
                    <a:bodyPr/>
                    <a:lstStyle/>
                    <a:p>
                      <a:r>
                        <a:rPr lang="en-IN"/>
                        <a:t>Flexibility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Variety / Quantity Flexibility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Dell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63045"/>
                  </a:ext>
                </a:extLst>
              </a:tr>
              <a:tr h="615414">
                <a:tc>
                  <a:txBody>
                    <a:bodyPr/>
                    <a:lstStyle/>
                    <a:p>
                      <a:r>
                        <a:rPr lang="en-IN"/>
                        <a:t>Time/Pace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Rapid Delivery </a:t>
                      </a:r>
                    </a:p>
                    <a:p>
                      <a:r>
                        <a:rPr lang="en-IN"/>
                        <a:t>On time delivery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Swiggy</a:t>
                      </a:r>
                    </a:p>
                    <a:p>
                      <a:r>
                        <a:rPr lang="en-IN"/>
                        <a:t>Dominoz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723742"/>
                  </a:ext>
                </a:extLst>
              </a:tr>
            </a:tbl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70BA699-BD4E-0943-BAC0-D8C690ECE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109"/>
            <a:ext cx="10515600" cy="423485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DB10D-B5E5-3E4E-9C00-B98D8CB9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Contents-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F522-72B8-824E-8AA4-7FD60142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8748651" cy="5239544"/>
          </a:xfrm>
        </p:spPr>
        <p:txBody>
          <a:bodyPr>
            <a:normAutofit fontScale="70000" lnSpcReduction="20000"/>
          </a:bodyPr>
          <a:lstStyle/>
          <a:p>
            <a:r>
              <a:rPr lang="en-IN" sz="3300"/>
              <a:t>Operations management</a:t>
            </a:r>
          </a:p>
          <a:p>
            <a:r>
              <a:rPr lang="en-IN" sz="3300"/>
              <a:t>Goal of operations management</a:t>
            </a:r>
          </a:p>
          <a:p>
            <a:r>
              <a:rPr lang="en-IN" sz="3300"/>
              <a:t>Transformation process</a:t>
            </a:r>
          </a:p>
          <a:p>
            <a:r>
              <a:rPr lang="en-IN" sz="3300"/>
              <a:t>History of operations management</a:t>
            </a:r>
          </a:p>
          <a:p>
            <a:r>
              <a:rPr lang="en-IN" sz="3300"/>
              <a:t>Employment shift</a:t>
            </a:r>
          </a:p>
          <a:p>
            <a:r>
              <a:rPr lang="en-IN" sz="3300"/>
              <a:t>Goods v/s Services</a:t>
            </a:r>
          </a:p>
          <a:p>
            <a:r>
              <a:rPr lang="en-IN" sz="3300"/>
              <a:t>Goods service continuum</a:t>
            </a:r>
          </a:p>
          <a:p>
            <a:r>
              <a:rPr lang="en-IN" sz="3300"/>
              <a:t>Manufacturing System</a:t>
            </a:r>
          </a:p>
          <a:p>
            <a:r>
              <a:rPr lang="en-IN" sz="3300"/>
              <a:t>Volume variety graph</a:t>
            </a:r>
          </a:p>
          <a:p>
            <a:r>
              <a:rPr lang="en-IN" sz="3300"/>
              <a:t>Buisness strategy</a:t>
            </a:r>
          </a:p>
          <a:p>
            <a:r>
              <a:rPr lang="en-IN" sz="3300"/>
              <a:t>Environment scan</a:t>
            </a:r>
          </a:p>
          <a:p>
            <a:r>
              <a:rPr lang="en-IN" sz="3300"/>
              <a:t>SWOT analysis</a:t>
            </a:r>
          </a:p>
          <a:p>
            <a:r>
              <a:rPr lang="en-IN" sz="3300"/>
              <a:t>Porter’s five forces model</a:t>
            </a:r>
          </a:p>
          <a:p>
            <a:r>
              <a:rPr lang="en-IN" sz="3300"/>
              <a:t>Competitive Priorities</a:t>
            </a:r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4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58830-0F06-0F47-A823-0AD854AE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Operations Management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65106-8641-9245-9E1D-C5E4E0F90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b="0" i="0">
                <a:solidFill>
                  <a:srgbClr val="373D3F"/>
                </a:solidFill>
                <a:effectLst/>
                <a:latin typeface="proxima-nova"/>
              </a:rPr>
              <a:t>Operations management is the management of processes that transform inputs into goods and services that add value for the customer</a:t>
            </a:r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.</a:t>
            </a:r>
          </a:p>
          <a:p>
            <a:endParaRPr lang="en-IN" b="0" i="0">
              <a:solidFill>
                <a:srgbClr val="373D3F"/>
              </a:solidFill>
              <a:effectLst/>
              <a:latin typeface="proxima-nova"/>
            </a:endParaRPr>
          </a:p>
          <a:p>
            <a:r>
              <a:rPr lang="en-IN">
                <a:solidFill>
                  <a:srgbClr val="373D3F"/>
                </a:solidFill>
                <a:latin typeface="proxima-nova"/>
              </a:rPr>
              <a:t>Operations management is dealing with the value added activities with proper planning , organising, leading and controlling the organisations resources.</a:t>
            </a:r>
          </a:p>
          <a:p>
            <a:endParaRPr lang="en-IN" b="0" i="0">
              <a:solidFill>
                <a:srgbClr val="373D3F"/>
              </a:solidFill>
              <a:effectLst/>
              <a:latin typeface="proxima-nova"/>
            </a:endParaRPr>
          </a:p>
          <a:p>
            <a:r>
              <a:rPr lang="en-GB" b="0" i="0">
                <a:solidFill>
                  <a:srgbClr val="373D3F"/>
                </a:solidFill>
                <a:effectLst/>
                <a:latin typeface="proxima-nova"/>
              </a:rPr>
              <a:t>Operations management transforms inputs (labor, capital) into outputs (goods and services) that provide added value to customers.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162B-9FD0-944D-B50B-C39AE01FC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The Goal of Operations Management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44B4-91BE-7242-B004-BCA8CAB74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83" y="1397825"/>
            <a:ext cx="10515600" cy="498516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GB" b="1" i="0">
              <a:solidFill>
                <a:srgbClr val="6C64AD"/>
              </a:solidFill>
              <a:effectLst/>
              <a:latin typeface="proxima-nova"/>
            </a:endParaRPr>
          </a:p>
          <a:p>
            <a:pPr fontAlgn="base"/>
            <a:r>
              <a:rPr lang="en-IN">
                <a:solidFill>
                  <a:srgbClr val="373D3F"/>
                </a:solidFill>
                <a:latin typeface="proxima-nova"/>
              </a:rPr>
              <a:t>To</a:t>
            </a:r>
            <a:r>
              <a:rPr lang="en-GB" b="0" i="0">
                <a:solidFill>
                  <a:srgbClr val="373D3F"/>
                </a:solidFill>
                <a:effectLst/>
                <a:latin typeface="proxima-nova"/>
              </a:rPr>
              <a:t> maximize efficiency while </a:t>
            </a:r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producing output.</a:t>
            </a:r>
          </a:p>
          <a:p>
            <a:pPr fontAlgn="base"/>
            <a:r>
              <a:rPr lang="en-IN">
                <a:solidFill>
                  <a:srgbClr val="373D3F"/>
                </a:solidFill>
                <a:latin typeface="proxima-nova"/>
              </a:rPr>
              <a:t>Ef</a:t>
            </a:r>
            <a:r>
              <a:rPr lang="en-GB" b="0" i="0">
                <a:solidFill>
                  <a:srgbClr val="373D3F"/>
                </a:solidFill>
                <a:effectLst/>
                <a:latin typeface="proxima-nova"/>
              </a:rPr>
              <a:t>fectively fulfill customer needs.</a:t>
            </a:r>
          </a:p>
          <a:p>
            <a:pPr fontAlgn="base"/>
            <a:r>
              <a:rPr lang="en-IN">
                <a:solidFill>
                  <a:srgbClr val="373D3F"/>
                </a:solidFill>
                <a:latin typeface="proxima-nova"/>
              </a:rPr>
              <a:t>Decesion Making</a:t>
            </a:r>
          </a:p>
          <a:p>
            <a:pPr fontAlgn="base"/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A</a:t>
            </a:r>
            <a:r>
              <a:rPr lang="en-GB" b="0" i="0">
                <a:solidFill>
                  <a:srgbClr val="373D3F"/>
                </a:solidFill>
                <a:effectLst/>
                <a:latin typeface="proxima-nova"/>
              </a:rPr>
              <a:t>dded value to customers</a:t>
            </a:r>
            <a:endParaRPr lang="en-IN" b="0" i="0">
              <a:solidFill>
                <a:srgbClr val="373D3F"/>
              </a:solidFill>
              <a:effectLst/>
              <a:latin typeface="proxima-nova"/>
            </a:endParaRPr>
          </a:p>
          <a:p>
            <a:pPr fontAlgn="base"/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Quality Improvement</a:t>
            </a:r>
          </a:p>
          <a:p>
            <a:pPr fontAlgn="base"/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Improvement in scheduling</a:t>
            </a:r>
          </a:p>
          <a:p>
            <a:pPr fontAlgn="base"/>
            <a:r>
              <a:rPr lang="en-IN">
                <a:solidFill>
                  <a:srgbClr val="373D3F"/>
                </a:solidFill>
                <a:latin typeface="proxima-nova"/>
              </a:rPr>
              <a:t>Training of workers</a:t>
            </a:r>
          </a:p>
          <a:p>
            <a:pPr fontAlgn="base"/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Reduced cost</a:t>
            </a:r>
          </a:p>
          <a:p>
            <a:pPr fontAlgn="base"/>
            <a:r>
              <a:rPr lang="en-IN" b="0" i="0">
                <a:solidFill>
                  <a:srgbClr val="373D3F"/>
                </a:solidFill>
                <a:effectLst/>
                <a:latin typeface="proxima-nova"/>
              </a:rPr>
              <a:t>Improves productivity</a:t>
            </a:r>
            <a:endParaRPr lang="en-GB" b="0" i="0">
              <a:solidFill>
                <a:srgbClr val="373D3F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57430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C21D-74E6-6140-8C9E-DA2F7353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Typical Transformation Process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AB2D6-4C5D-AD48-8D98-AD32B9565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006" y="1942110"/>
            <a:ext cx="9330046" cy="432954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708798-A8B3-034C-8E90-8F443FEBF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357" y="2300227"/>
            <a:ext cx="9330047" cy="3414155"/>
          </a:xfrm>
        </p:spPr>
        <p:txBody>
          <a:bodyPr/>
          <a:lstStyle/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A38197-EED7-2347-A41C-6A5968FF2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/>
              <a:t>1776-1900- Industrial Revolution, Division of Labour ( Adam Smith)</a:t>
            </a:r>
          </a:p>
          <a:p>
            <a:r>
              <a:rPr lang="en-IN"/>
              <a:t>1900-1920-Scientific Management, Time &amp; Motion Study (F.W. Taylor)</a:t>
            </a:r>
          </a:p>
          <a:p>
            <a:r>
              <a:rPr lang="en-IN"/>
              <a:t>1920-1940- Howthron Study (Western Electric)</a:t>
            </a:r>
          </a:p>
          <a:p>
            <a:r>
              <a:rPr lang="en-IN"/>
              <a:t>1940-1960- Operations Research (World War 2)</a:t>
            </a:r>
          </a:p>
          <a:p>
            <a:r>
              <a:rPr lang="en-IN"/>
              <a:t>1960-1980- MRP, JIT</a:t>
            </a:r>
          </a:p>
          <a:p>
            <a:r>
              <a:rPr lang="en-IN"/>
              <a:t>1980-2000-Total Quality Management</a:t>
            </a:r>
          </a:p>
          <a:p>
            <a:r>
              <a:rPr lang="en-IN"/>
              <a:t>2000- Information technology </a:t>
            </a:r>
          </a:p>
          <a:p>
            <a:r>
              <a:rPr lang="en-IN"/>
              <a:t>2005- Flattening of World, Globalization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539074-26C9-E848-AB33-B3EB3555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History of Operations Management (Time Line)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4BB1-0337-0A4A-9882-4DE2D0334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Employment shift towards services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529D-771F-AA45-9D9C-9984A2B9A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/>
              <a:t>Agriculture➡️Manufacturing➡️Services</a:t>
            </a:r>
          </a:p>
          <a:p>
            <a:pPr marL="0" indent="0">
              <a:buNone/>
            </a:pPr>
            <a:endParaRPr lang="en-IN" b="0" i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IN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With </a:t>
            </a:r>
            <a:r>
              <a:rPr lang="en-GB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industrialization of the world in which the traditional agricultural economy was gradually replaced by the new industrial economy. </a:t>
            </a:r>
            <a:endParaRPr lang="en-IN" b="0" i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en-IN" b="0" i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GB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USA became the first country to shift to a ‘service economy’ in the middle of the twentieth century</a:t>
            </a:r>
            <a:endParaRPr lang="en-IN" b="0" i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IN" b="0" i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en-IN">
                <a:solidFill>
                  <a:srgbClr val="333333"/>
                </a:solidFill>
                <a:latin typeface="Georgia" panose="02040502050405020303" pitchFamily="18" charset="0"/>
              </a:rPr>
              <a:t>O</a:t>
            </a:r>
            <a:r>
              <a:rPr lang="en-GB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ther countries and developed countries  now</a:t>
            </a:r>
            <a:r>
              <a:rPr lang="en-IN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shifted towards </a:t>
            </a:r>
            <a:r>
              <a:rPr lang="en-GB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service </a:t>
            </a:r>
            <a:r>
              <a:rPr lang="en-IN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economies.</a:t>
            </a:r>
            <a:r>
              <a:rPr lang="en-GB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0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D2B2-D516-B043-BB63-DBB6E371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888"/>
          </a:xfrm>
        </p:spPr>
        <p:txBody>
          <a:bodyPr/>
          <a:lstStyle/>
          <a:p>
            <a:r>
              <a:rPr lang="en-IN"/>
              <a:t>Goods (Products) Vs Services</a:t>
            </a:r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8CD495C-7660-AC42-8D0F-719A4F8D4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37014"/>
            <a:ext cx="9602190" cy="503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7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6F20-C2B8-3E43-A2C3-0370C6843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Goods-services continuum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826CA8-B080-0E46-B851-FD10461D6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13" y="1690688"/>
            <a:ext cx="9252857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3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Subject-Operations Management   </vt:lpstr>
      <vt:lpstr>Contents-</vt:lpstr>
      <vt:lpstr>Operations Management</vt:lpstr>
      <vt:lpstr>The Goal of Operations Management</vt:lpstr>
      <vt:lpstr>Typical Transformation Process</vt:lpstr>
      <vt:lpstr>History of Operations Management (Time Line)</vt:lpstr>
      <vt:lpstr>Employment shift towards services</vt:lpstr>
      <vt:lpstr>Goods (Products) Vs Services</vt:lpstr>
      <vt:lpstr>Goods-services continuum</vt:lpstr>
      <vt:lpstr>PowerPoint Presentation</vt:lpstr>
      <vt:lpstr>Volume -Variety Graph</vt:lpstr>
      <vt:lpstr>Production systems</vt:lpstr>
      <vt:lpstr>Buisness Strategy</vt:lpstr>
      <vt:lpstr>Environment Scan</vt:lpstr>
      <vt:lpstr>PowerPoint Presentation</vt:lpstr>
      <vt:lpstr>SWOT Analysis</vt:lpstr>
      <vt:lpstr>Porter’s Five Forces Model</vt:lpstr>
      <vt:lpstr>Competitive Priorities  (Cost, Time, Quality, Flexibility)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Management</dc:title>
  <dc:creator>anjali upadhyay</dc:creator>
  <cp:lastModifiedBy>anjali upadhyay</cp:lastModifiedBy>
  <cp:revision>4</cp:revision>
  <dcterms:created xsi:type="dcterms:W3CDTF">2020-04-16T06:52:18Z</dcterms:created>
  <dcterms:modified xsi:type="dcterms:W3CDTF">2020-04-18T09:41:31Z</dcterms:modified>
</cp:coreProperties>
</file>