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2433F55-F59E-4652-B6B4-02EEB0FBC02C}" type="datetimeFigureOut">
              <a:rPr lang="en-US" smtClean="0"/>
              <a:t>5/14/2020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2433F55-F59E-4652-B6B4-02EEB0FBC02C}" type="datetimeFigureOut">
              <a:rPr lang="en-US" smtClean="0"/>
              <a:t>5/14/2020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2433F55-F59E-4652-B6B4-02EEB0FBC02C}" type="datetimeFigureOut">
              <a:rPr lang="en-US" smtClean="0"/>
              <a:t>5/14/2020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2433F55-F59E-4652-B6B4-02EEB0FBC02C}" type="datetimeFigureOut">
              <a:rPr lang="en-US" smtClean="0"/>
              <a:t>5/14/2020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33F55-F59E-4652-B6B4-02EEB0FBC02C}" type="datetimeFigureOut">
              <a:rPr lang="en-US" smtClean="0"/>
              <a:t>5/14/2020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2433F55-F59E-4652-B6B4-02EEB0FBC02C}" type="datetimeFigureOut">
              <a:rPr lang="en-US" smtClean="0"/>
              <a:t>5/14/2020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2433F55-F59E-4652-B6B4-02EEB0FBC02C}" type="datetimeFigureOut">
              <a:rPr lang="en-US" smtClean="0"/>
              <a:t>5/14/2020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2433F55-F59E-4652-B6B4-02EEB0FBC02C}" type="datetimeFigureOut">
              <a:rPr lang="en-US" smtClean="0"/>
              <a:t>5/14/2020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33F55-F59E-4652-B6B4-02EEB0FBC02C}" type="datetimeFigureOut">
              <a:rPr lang="en-US" smtClean="0"/>
              <a:t>5/14/2020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33F55-F59E-4652-B6B4-02EEB0FBC02C}" type="datetimeFigureOut">
              <a:rPr lang="en-US" smtClean="0"/>
              <a:t>5/14/2020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33F55-F59E-4652-B6B4-02EEB0FBC02C}" type="datetimeFigureOut">
              <a:rPr lang="en-US" smtClean="0"/>
              <a:t>5/14/2020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EAC60D-A699-411C-A5FE-0AADD31E9D8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33F55-F59E-4652-B6B4-02EEB0FBC02C}" type="datetimeFigureOut">
              <a:rPr lang="en-US" smtClean="0"/>
              <a:t>5/14/2020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AC60D-A699-411C-A5FE-0AADD31E9D8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SPREAD SPECTRUM COMMUNICATION</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PN Sequences</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IN" dirty="0" smtClean="0"/>
              <a:t>• PN generator produces periodic sequence that appears to be random </a:t>
            </a:r>
          </a:p>
          <a:p>
            <a:pPr>
              <a:buNone/>
            </a:pPr>
            <a:r>
              <a:rPr lang="en-IN" dirty="0" smtClean="0"/>
              <a:t>• PN Sequences</a:t>
            </a:r>
          </a:p>
          <a:p>
            <a:pPr>
              <a:buNone/>
            </a:pPr>
            <a:r>
              <a:rPr lang="en-IN" dirty="0" smtClean="0"/>
              <a:t> ▫ Generated by an algorithm using initial seed </a:t>
            </a:r>
          </a:p>
          <a:p>
            <a:pPr>
              <a:buNone/>
            </a:pPr>
            <a:r>
              <a:rPr lang="en-IN" dirty="0" smtClean="0"/>
              <a:t>▫ Sequence isn’t statistically random but will pass many test of randomness</a:t>
            </a:r>
          </a:p>
          <a:p>
            <a:pPr>
              <a:buNone/>
            </a:pPr>
            <a:r>
              <a:rPr lang="en-IN" dirty="0" smtClean="0"/>
              <a:t> ▫ Sequences referred to as pseudorandom numbers or </a:t>
            </a:r>
            <a:r>
              <a:rPr lang="en-IN" dirty="0" err="1" smtClean="0"/>
              <a:t>pseudonoise</a:t>
            </a:r>
            <a:r>
              <a:rPr lang="en-IN" dirty="0" smtClean="0"/>
              <a:t> sequences </a:t>
            </a:r>
          </a:p>
          <a:p>
            <a:pPr>
              <a:buNone/>
            </a:pPr>
            <a:r>
              <a:rPr lang="en-IN" dirty="0" smtClean="0"/>
              <a:t>▫ Unless algorithm and seed are known, the sequence is impractical to predict</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SPREAD SPECTRUM TECHNIQU</a:t>
            </a:r>
            <a:endParaRPr lang="en-IN" dirty="0"/>
          </a:p>
        </p:txBody>
      </p:sp>
      <p:sp>
        <p:nvSpPr>
          <p:cNvPr id="3" name="Content Placeholder 2"/>
          <p:cNvSpPr>
            <a:spLocks noGrp="1"/>
          </p:cNvSpPr>
          <p:nvPr>
            <p:ph idx="1"/>
          </p:nvPr>
        </p:nvSpPr>
        <p:spPr/>
        <p:txBody>
          <a:bodyPr/>
          <a:lstStyle/>
          <a:p>
            <a:pPr>
              <a:buNone/>
            </a:pPr>
            <a:r>
              <a:rPr lang="en-IN" dirty="0" smtClean="0"/>
              <a:t>THE MAJOR SPREAD SPECTRUM TECHNIQUES ARE</a:t>
            </a:r>
          </a:p>
          <a:p>
            <a:r>
              <a:rPr lang="en-IN" dirty="0" smtClean="0"/>
              <a:t>  DSSS </a:t>
            </a:r>
          </a:p>
          <a:p>
            <a:r>
              <a:rPr lang="en-IN" dirty="0"/>
              <a:t>  </a:t>
            </a:r>
            <a:r>
              <a:rPr lang="en-IN" dirty="0" smtClean="0"/>
              <a:t>FHSS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Direct Sequence Spread Spectrum (DSSS)</a:t>
            </a:r>
            <a:endParaRPr lang="en-IN" dirty="0"/>
          </a:p>
        </p:txBody>
      </p:sp>
      <p:sp>
        <p:nvSpPr>
          <p:cNvPr id="3" name="Content Placeholder 2"/>
          <p:cNvSpPr>
            <a:spLocks noGrp="1"/>
          </p:cNvSpPr>
          <p:nvPr>
            <p:ph idx="1"/>
          </p:nvPr>
        </p:nvSpPr>
        <p:spPr/>
        <p:txBody>
          <a:bodyPr/>
          <a:lstStyle/>
          <a:p>
            <a:r>
              <a:rPr lang="en-IN" dirty="0" smtClean="0"/>
              <a:t>Data signal is multiplied by a spreading code, and resulting signal occupies a much higher frequency band </a:t>
            </a:r>
          </a:p>
          <a:p>
            <a:pPr>
              <a:buNone/>
            </a:pPr>
            <a:r>
              <a:rPr lang="en-IN" dirty="0" smtClean="0"/>
              <a:t>• Spreading code is a pseudo-random sequence</a:t>
            </a:r>
            <a:endParaRPr lang="en-IN" dirty="0"/>
          </a:p>
        </p:txBody>
      </p:sp>
      <p:pic>
        <p:nvPicPr>
          <p:cNvPr id="4" name="Content Placeholder 3" descr="Capture1.PNG"/>
          <p:cNvPicPr>
            <a:picLocks noChangeAspect="1"/>
          </p:cNvPicPr>
          <p:nvPr/>
        </p:nvPicPr>
        <p:blipFill>
          <a:blip r:embed="rId2"/>
          <a:stretch>
            <a:fillRect/>
          </a:stretch>
        </p:blipFill>
        <p:spPr>
          <a:xfrm>
            <a:off x="500034" y="3786190"/>
            <a:ext cx="8192644" cy="180047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Frequency Hopping Spread Spectrum (FHSS)</a:t>
            </a:r>
            <a:endParaRPr lang="en-IN" dirty="0"/>
          </a:p>
        </p:txBody>
      </p:sp>
      <p:sp>
        <p:nvSpPr>
          <p:cNvPr id="5" name="Content Placeholder 4"/>
          <p:cNvSpPr>
            <a:spLocks noGrp="1"/>
          </p:cNvSpPr>
          <p:nvPr>
            <p:ph idx="1"/>
          </p:nvPr>
        </p:nvSpPr>
        <p:spPr/>
        <p:txBody>
          <a:bodyPr/>
          <a:lstStyle/>
          <a:p>
            <a:r>
              <a:rPr lang="en-IN" dirty="0" smtClean="0"/>
              <a:t>Data signal is modulated with a narrowband signal that hops from frequency band to frequency band, over time </a:t>
            </a:r>
          </a:p>
          <a:p>
            <a:pPr>
              <a:buNone/>
            </a:pPr>
            <a:r>
              <a:rPr lang="en-IN" dirty="0" smtClean="0"/>
              <a:t>• The transmission frequencies are determined by a spreading, or hopping code (a pseudo-random sequence)</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Frequency Hoping Spread Spectrum</a:t>
            </a:r>
            <a:endParaRPr lang="en-IN" dirty="0"/>
          </a:p>
        </p:txBody>
      </p:sp>
      <p:pic>
        <p:nvPicPr>
          <p:cNvPr id="4" name="Content Placeholder 3" descr="Capture2.PNG"/>
          <p:cNvPicPr>
            <a:picLocks noGrp="1" noChangeAspect="1"/>
          </p:cNvPicPr>
          <p:nvPr>
            <p:ph idx="1"/>
          </p:nvPr>
        </p:nvPicPr>
        <p:blipFill>
          <a:blip r:embed="rId2"/>
          <a:stretch>
            <a:fillRect/>
          </a:stretch>
        </p:blipFill>
        <p:spPr>
          <a:xfrm>
            <a:off x="457200" y="2084055"/>
            <a:ext cx="8229600" cy="355825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spectrum techniques</a:t>
            </a:r>
            <a:endParaRPr lang="en-IN" dirty="0"/>
          </a:p>
        </p:txBody>
      </p:sp>
      <p:pic>
        <p:nvPicPr>
          <p:cNvPr id="4" name="Content Placeholder 3" descr="Capture3.PNG"/>
          <p:cNvPicPr>
            <a:picLocks noGrp="1" noChangeAspect="1"/>
          </p:cNvPicPr>
          <p:nvPr>
            <p:ph idx="1"/>
          </p:nvPr>
        </p:nvPicPr>
        <p:blipFill>
          <a:blip r:embed="rId2"/>
          <a:stretch>
            <a:fillRect/>
          </a:stretch>
        </p:blipFill>
        <p:spPr>
          <a:xfrm>
            <a:off x="790326" y="1600200"/>
            <a:ext cx="7563348" cy="452596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 of Spread Spectrum</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Reduced crosstalk interference: </a:t>
            </a:r>
          </a:p>
          <a:p>
            <a:r>
              <a:rPr lang="en-IN" dirty="0" smtClean="0"/>
              <a:t> Better voice quality/data integrity and less static noise </a:t>
            </a:r>
          </a:p>
          <a:p>
            <a:r>
              <a:rPr lang="en-IN" dirty="0" smtClean="0"/>
              <a:t>Lowered susceptibility to multipath fading </a:t>
            </a:r>
          </a:p>
          <a:p>
            <a:r>
              <a:rPr lang="en-IN" dirty="0" smtClean="0"/>
              <a:t> Inherent security:</a:t>
            </a:r>
          </a:p>
          <a:p>
            <a:r>
              <a:rPr lang="en-IN" dirty="0" smtClean="0"/>
              <a:t> Co-existence:</a:t>
            </a:r>
          </a:p>
          <a:p>
            <a:r>
              <a:rPr lang="en-IN" dirty="0" smtClean="0"/>
              <a:t>  Longer operating distances</a:t>
            </a:r>
          </a:p>
          <a:p>
            <a:r>
              <a:rPr lang="en-IN" dirty="0" smtClean="0"/>
              <a:t>  Hard to detect:</a:t>
            </a:r>
          </a:p>
          <a:p>
            <a:r>
              <a:rPr lang="en-IN" dirty="0" smtClean="0"/>
              <a:t>  Hard to intercept or demodulate:</a:t>
            </a:r>
          </a:p>
          <a:p>
            <a:r>
              <a:rPr lang="en-IN" dirty="0" smtClean="0"/>
              <a:t>  Harder to jam</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Thank yo</a:t>
            </a:r>
            <a:r>
              <a:rPr lang="en-US" dirty="0"/>
              <a:t>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CONTENTS</a:t>
            </a:r>
            <a:endParaRPr lang="en-IN" dirty="0"/>
          </a:p>
        </p:txBody>
      </p:sp>
      <p:sp>
        <p:nvSpPr>
          <p:cNvPr id="3" name="Content Placeholder 2"/>
          <p:cNvSpPr>
            <a:spLocks noGrp="1"/>
          </p:cNvSpPr>
          <p:nvPr>
            <p:ph idx="1"/>
          </p:nvPr>
        </p:nvSpPr>
        <p:spPr/>
        <p:txBody>
          <a:bodyPr/>
          <a:lstStyle/>
          <a:p>
            <a:r>
              <a:rPr lang="en-IN" dirty="0" smtClean="0"/>
              <a:t>INTRODUCTION</a:t>
            </a:r>
          </a:p>
          <a:p>
            <a:r>
              <a:rPr lang="en-IN" dirty="0" smtClean="0"/>
              <a:t>SPREAD SPECTRUM COMMUNICATION? </a:t>
            </a:r>
          </a:p>
          <a:p>
            <a:r>
              <a:rPr lang="en-IN" dirty="0" smtClean="0"/>
              <a:t> HOW IT WORKS</a:t>
            </a:r>
          </a:p>
          <a:p>
            <a:r>
              <a:rPr lang="en-IN" dirty="0" smtClean="0"/>
              <a:t>  SPREAD SPECTRUM TECHNIQUES</a:t>
            </a:r>
          </a:p>
          <a:p>
            <a:r>
              <a:rPr lang="en-IN" dirty="0" smtClean="0"/>
              <a:t>  APPLICATIONS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ITRODUCTION TO SPREAD  SPECTRUM COMMUNICATION</a:t>
            </a:r>
            <a:endParaRPr lang="en-IN" dirty="0"/>
          </a:p>
        </p:txBody>
      </p:sp>
      <p:sp>
        <p:nvSpPr>
          <p:cNvPr id="3" name="Content Placeholder 2"/>
          <p:cNvSpPr>
            <a:spLocks noGrp="1"/>
          </p:cNvSpPr>
          <p:nvPr>
            <p:ph idx="1"/>
          </p:nvPr>
        </p:nvSpPr>
        <p:spPr/>
        <p:txBody>
          <a:bodyPr/>
          <a:lstStyle/>
          <a:p>
            <a:r>
              <a:rPr lang="en-IN" dirty="0" smtClean="0"/>
              <a:t>Spread-spectrum radio communications is a </a:t>
            </a:r>
            <a:r>
              <a:rPr lang="en-IN" dirty="0" err="1" smtClean="0"/>
              <a:t>favorite</a:t>
            </a:r>
            <a:r>
              <a:rPr lang="en-IN" dirty="0" smtClean="0"/>
              <a:t> technology of the military because it resists jamming and is hard for an enemy to intercept, Just as they are unlikely to be intercepted by a military opponent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Block diagram of spread spectrum system</a:t>
            </a:r>
            <a:endParaRPr lang="en-IN" dirty="0"/>
          </a:p>
        </p:txBody>
      </p:sp>
      <p:pic>
        <p:nvPicPr>
          <p:cNvPr id="4" name="Content Placeholder 3" descr="Capture.PNG"/>
          <p:cNvPicPr>
            <a:picLocks noGrp="1" noChangeAspect="1"/>
          </p:cNvPicPr>
          <p:nvPr>
            <p:ph idx="1"/>
          </p:nvPr>
        </p:nvPicPr>
        <p:blipFill>
          <a:blip r:embed="rId2"/>
          <a:stretch>
            <a:fillRect/>
          </a:stretch>
        </p:blipFill>
        <p:spPr>
          <a:xfrm>
            <a:off x="457200" y="2697321"/>
            <a:ext cx="8229600" cy="233172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Overview of Spread Spectrum Communications</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Spread Spectrum is a means of transmission in which the data sequence occupies a bandwidth in excess of the minimum bandwidth necessary to send it. ▫ Effectively the signal is mapped to a higher dimension signal space</a:t>
            </a:r>
          </a:p>
          <a:p>
            <a:r>
              <a:rPr lang="en-IN" dirty="0" smtClean="0"/>
              <a:t> Signal spreading is done before transmission by using a spreading sequence. The same sequence is used at the receiver to retrieve the signal </a:t>
            </a:r>
          </a:p>
          <a:p>
            <a:r>
              <a:rPr lang="en-IN" dirty="0" smtClean="0"/>
              <a:t> Spread Spectrum is most effective against interference (intentional or non-intentional) with fixed energy. </a:t>
            </a:r>
          </a:p>
          <a:p>
            <a:r>
              <a:rPr lang="en-IN" dirty="0" smtClean="0"/>
              <a:t> Main commercial applications in wireless and GPS.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Spread Spectrum?</a:t>
            </a:r>
            <a:endParaRPr lang="en-IN" dirty="0"/>
          </a:p>
        </p:txBody>
      </p:sp>
      <p:sp>
        <p:nvSpPr>
          <p:cNvPr id="3" name="Content Placeholder 2"/>
          <p:cNvSpPr>
            <a:spLocks noGrp="1"/>
          </p:cNvSpPr>
          <p:nvPr>
            <p:ph idx="1"/>
          </p:nvPr>
        </p:nvSpPr>
        <p:spPr/>
        <p:txBody>
          <a:bodyPr>
            <a:normAutofit/>
          </a:bodyPr>
          <a:lstStyle/>
          <a:p>
            <a:r>
              <a:rPr lang="en-IN" dirty="0" smtClean="0"/>
              <a:t>Spread spectrum signals are distributed over a wide range of frequencies and then collected back at the receiver </a:t>
            </a:r>
          </a:p>
          <a:p>
            <a:pPr>
              <a:buNone/>
            </a:pPr>
            <a:r>
              <a:rPr lang="en-IN" dirty="0" smtClean="0"/>
              <a:t>• Initially adopted in military applications, for its resistance to jamming and difficulty of interception </a:t>
            </a:r>
          </a:p>
          <a:p>
            <a:pPr>
              <a:buNone/>
            </a:pPr>
            <a:r>
              <a:rPr lang="en-IN" dirty="0" smtClean="0"/>
              <a:t>• More recently, adopted in commercial wireless communications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 FOR SPREAD SPECTRUM </a:t>
            </a:r>
            <a:endParaRPr lang="en-IN" dirty="0"/>
          </a:p>
        </p:txBody>
      </p:sp>
      <p:sp>
        <p:nvSpPr>
          <p:cNvPr id="3" name="Content Placeholder 2"/>
          <p:cNvSpPr>
            <a:spLocks noGrp="1"/>
          </p:cNvSpPr>
          <p:nvPr>
            <p:ph idx="1"/>
          </p:nvPr>
        </p:nvSpPr>
        <p:spPr/>
        <p:txBody>
          <a:bodyPr/>
          <a:lstStyle/>
          <a:p>
            <a:r>
              <a:rPr lang="en-IN" dirty="0" smtClean="0"/>
              <a:t>Safeguards for physical security must be even greater in wireless communications </a:t>
            </a:r>
          </a:p>
          <a:p>
            <a:r>
              <a:rPr lang="en-IN" dirty="0" smtClean="0"/>
              <a:t> Encryption: intercepted communications must not be easily interpreted </a:t>
            </a:r>
          </a:p>
          <a:p>
            <a:r>
              <a:rPr lang="en-IN" dirty="0" smtClean="0"/>
              <a:t> Authentication: is the node who it claims to be?</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Spread Spectrum Works </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Spread Spectrum uses wide band, noise-like signals. Because Spread Spectrum signals are noise-like, they are hard to detect.</a:t>
            </a:r>
          </a:p>
          <a:p>
            <a:r>
              <a:rPr lang="en-IN" dirty="0" smtClean="0"/>
              <a:t>  Spread Spectrum signals are also hard to Intercept or demodulate. </a:t>
            </a:r>
          </a:p>
          <a:p>
            <a:r>
              <a:rPr lang="en-IN" dirty="0" smtClean="0"/>
              <a:t> Further, Spread Spectrum signals are harder to jam (interfere with) than narrowband signals. </a:t>
            </a:r>
          </a:p>
          <a:p>
            <a:r>
              <a:rPr lang="en-IN" dirty="0" smtClean="0"/>
              <a:t> These Low Probability of Intercept (LPI) and anti-jam (AJ) features are why the military has used Spread Spectrum for so many years.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Spreading Codes</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 A noise-like and random signal has to be generated at the transmitter. • The same signal must be generated at the receiver in synchronization. • We limit the complexity by specifying only one bit per sample, i.e., a binary sequence. </a:t>
            </a:r>
          </a:p>
          <a:p>
            <a:r>
              <a:rPr lang="en-IN" dirty="0" smtClean="0"/>
              <a:t>Spread Spectrum signals use fast codes that run many times the information bandwidth or data rate. These special "Spreading" codes are called "Pseudo Random" or "Pseudo Noise" codes. They are called "Pseudo" because they are not real Gaussian noise.</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634</Words>
  <Application>Microsoft Office PowerPoint</Application>
  <PresentationFormat>On-screen Show (4:3)</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SPREAD SPECTRUM COMMUNICATION</vt:lpstr>
      <vt:lpstr>CONTENTS</vt:lpstr>
      <vt:lpstr>ITRODUCTION TO SPREAD  SPECTRUM COMMUNICATION</vt:lpstr>
      <vt:lpstr>Block diagram of spread spectrum system</vt:lpstr>
      <vt:lpstr>Overview of Spread Spectrum Communications</vt:lpstr>
      <vt:lpstr>Why Spread Spectrum?</vt:lpstr>
      <vt:lpstr>NEED FOR SPREAD SPECTRUM </vt:lpstr>
      <vt:lpstr>How Spread Spectrum Works </vt:lpstr>
      <vt:lpstr>Spreading Codes</vt:lpstr>
      <vt:lpstr>PN Sequences</vt:lpstr>
      <vt:lpstr>SPREAD SPECTRUM TECHNIQU</vt:lpstr>
      <vt:lpstr>Direct Sequence Spread Spectrum (DSSS)</vt:lpstr>
      <vt:lpstr>Frequency Hopping Spread Spectrum (FHSS)</vt:lpstr>
      <vt:lpstr>Frequency Hoping Spread Spectrum</vt:lpstr>
      <vt:lpstr>Spread spectrum techniques</vt:lpstr>
      <vt:lpstr>Advantages of Spread Spectrum</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 SPECTRUM COMMUNICATION</dc:title>
  <dc:creator>yogesh</dc:creator>
  <cp:lastModifiedBy>yogesh</cp:lastModifiedBy>
  <cp:revision>9</cp:revision>
  <dcterms:created xsi:type="dcterms:W3CDTF">2020-05-14T12:13:13Z</dcterms:created>
  <dcterms:modified xsi:type="dcterms:W3CDTF">2020-05-14T17:12:43Z</dcterms:modified>
</cp:coreProperties>
</file>