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259" r:id="rId3"/>
    <p:sldId id="264" r:id="rId4"/>
    <p:sldId id="266" r:id="rId5"/>
    <p:sldId id="268" r:id="rId6"/>
    <p:sldId id="272" r:id="rId7"/>
    <p:sldId id="274" r:id="rId8"/>
    <p:sldId id="270" r:id="rId9"/>
    <p:sldId id="277"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F983C-A07D-4039-B937-AD7FF08FADC0}" type="datetimeFigureOut">
              <a:rPr lang="en-US" smtClean="0"/>
              <a:t>6/2/2020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36943-0881-4B5C-A433-8AD1825C46B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9DE41F-F7D2-4123-A9C6-F7D9DA79B039}"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DE41F-F7D2-4123-A9C6-F7D9DA79B039}"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DE41F-F7D2-4123-A9C6-F7D9DA79B039}"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DE41F-F7D2-4123-A9C6-F7D9DA79B039}"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DE41F-F7D2-4123-A9C6-F7D9DA79B039}"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9DE41F-F7D2-4123-A9C6-F7D9DA79B039}"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9DE41F-F7D2-4123-A9C6-F7D9DA79B039}" type="datetimeFigureOut">
              <a:rPr lang="en-US" smtClean="0"/>
              <a:pPr/>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9DE41F-F7D2-4123-A9C6-F7D9DA79B039}" type="datetimeFigureOut">
              <a:rPr lang="en-US" smtClean="0"/>
              <a:pPr/>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DE41F-F7D2-4123-A9C6-F7D9DA79B039}" type="datetimeFigureOut">
              <a:rPr lang="en-US" smtClean="0"/>
              <a:pPr/>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DE41F-F7D2-4123-A9C6-F7D9DA79B039}"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DE41F-F7D2-4123-A9C6-F7D9DA79B039}"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C84E-4B79-463E-A593-64502945E4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DE41F-F7D2-4123-A9C6-F7D9DA79B039}" type="datetimeFigureOut">
              <a:rPr lang="en-US" smtClean="0"/>
              <a:pPr/>
              <a:t>6/2/2020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EC84E-4B79-463E-A593-64502945E4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tutorialspoint.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600" b="1" spc="300" dirty="0" smtClean="0">
                <a:solidFill>
                  <a:schemeClr val="bg1"/>
                </a:solidFill>
                <a:latin typeface="Bernard MT Condensed" pitchFamily="18" charset="0"/>
              </a:rPr>
              <a:t>COMPUTER APPLICATION-DATABASE MANAGEMENT SYSTEM (part-2)</a:t>
            </a:r>
            <a:endParaRPr lang="en-US" sz="3600" b="1" spc="300" dirty="0">
              <a:solidFill>
                <a:schemeClr val="bg1"/>
              </a:solidFill>
              <a:latin typeface="Bernard MT Condensed" pitchFamily="18" charset="0"/>
            </a:endParaRPr>
          </a:p>
        </p:txBody>
      </p:sp>
      <p:sp>
        <p:nvSpPr>
          <p:cNvPr id="3" name="Subtitle 2"/>
          <p:cNvSpPr>
            <a:spLocks noGrp="1"/>
          </p:cNvSpPr>
          <p:nvPr>
            <p:ph type="subTitle" idx="1"/>
          </p:nvPr>
        </p:nvSpPr>
        <p:spPr/>
        <p:txBody>
          <a:bodyPr>
            <a:noAutofit/>
          </a:bodyPr>
          <a:lstStyle/>
          <a:p>
            <a:pPr algn="l"/>
            <a:r>
              <a:rPr lang="en-US" sz="2000" b="1" dirty="0" smtClean="0">
                <a:solidFill>
                  <a:schemeClr val="bg1"/>
                </a:solidFill>
              </a:rPr>
              <a:t>PRESENTED BY:-</a:t>
            </a:r>
          </a:p>
          <a:p>
            <a:pPr algn="l"/>
            <a:r>
              <a:rPr lang="en-US" sz="2400" b="1" dirty="0" smtClean="0">
                <a:solidFill>
                  <a:schemeClr val="bg1"/>
                </a:solidFill>
                <a:latin typeface="Arial Black" pitchFamily="34" charset="0"/>
              </a:rPr>
              <a:t>Dr. PARIMITA SINGH</a:t>
            </a:r>
          </a:p>
          <a:p>
            <a:pPr algn="l"/>
            <a:r>
              <a:rPr lang="en-US" sz="2000" b="1" dirty="0" smtClean="0">
                <a:solidFill>
                  <a:schemeClr val="bg1"/>
                </a:solidFill>
              </a:rPr>
              <a:t>(Faculty, S.S In Commerce, </a:t>
            </a:r>
          </a:p>
          <a:p>
            <a:pPr algn="l"/>
            <a:r>
              <a:rPr lang="en-US" sz="2000" b="1" dirty="0">
                <a:solidFill>
                  <a:schemeClr val="bg1"/>
                </a:solidFill>
              </a:rPr>
              <a:t>V</a:t>
            </a:r>
            <a:r>
              <a:rPr lang="en-US" sz="2000" b="1" dirty="0" smtClean="0">
                <a:solidFill>
                  <a:schemeClr val="bg1"/>
                </a:solidFill>
              </a:rPr>
              <a:t>ikram University, Ujjain(</a:t>
            </a:r>
            <a:r>
              <a:rPr lang="en-US" sz="2000" b="1" dirty="0">
                <a:solidFill>
                  <a:schemeClr val="bg1"/>
                </a:solidFill>
              </a:rPr>
              <a:t>M</a:t>
            </a:r>
            <a:r>
              <a:rPr lang="en-US" sz="2000" b="1" dirty="0" smtClean="0">
                <a:solidFill>
                  <a:schemeClr val="bg1"/>
                </a:solidFill>
              </a:rPr>
              <a:t>.P.)</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solidFill>
                  <a:schemeClr val="bg1"/>
                </a:solidFill>
                <a:latin typeface="Bodoni MT Condensed" pitchFamily="18" charset="0"/>
              </a:rPr>
              <a:t>THANKS</a:t>
            </a:r>
            <a:endParaRPr lang="en-US" dirty="0">
              <a:solidFill>
                <a:schemeClr val="bg1"/>
              </a:solidFill>
              <a:latin typeface="Bodoni MT Condense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6858000"/>
          </a:xfrm>
        </p:spPr>
        <p:txBody>
          <a:bodyPr>
            <a:noAutofit/>
          </a:bodyPr>
          <a:lstStyle/>
          <a:p>
            <a:pPr algn="l"/>
            <a:r>
              <a:rPr lang="en-GB" sz="2000" b="1" i="1" dirty="0">
                <a:solidFill>
                  <a:schemeClr val="bg1"/>
                </a:solidFill>
              </a:rPr>
              <a:t>A database is a system used to manage data on a computer system. There are several database work systems that have their own laws and ways of working. Data are arranged in various levels</a:t>
            </a:r>
            <a:r>
              <a:rPr lang="en-GB" sz="2000" b="1" i="1" dirty="0" smtClean="0">
                <a:solidFill>
                  <a:schemeClr val="bg1"/>
                </a:solidFill>
              </a:rPr>
              <a:t>.</a:t>
            </a:r>
            <a:r>
              <a:rPr lang="en-GB" sz="2000" i="1" dirty="0" smtClean="0">
                <a:solidFill>
                  <a:schemeClr val="bg1"/>
                </a:solidFill>
              </a:rPr>
              <a:t/>
            </a:r>
            <a:br>
              <a:rPr lang="en-GB" sz="2000" i="1" dirty="0" smtClean="0">
                <a:solidFill>
                  <a:schemeClr val="bg1"/>
                </a:solidFill>
              </a:rPr>
            </a:br>
            <a:r>
              <a:rPr lang="en-GB" sz="2000" i="1" dirty="0" smtClean="0">
                <a:solidFill>
                  <a:schemeClr val="bg1"/>
                </a:solidFill>
                <a:latin typeface="Berlin Sans FB" pitchFamily="34" charset="0"/>
              </a:rPr>
              <a:t> </a:t>
            </a:r>
            <a:r>
              <a:rPr lang="en-GB" sz="2000" i="1" dirty="0">
                <a:solidFill>
                  <a:schemeClr val="bg1"/>
                </a:solidFill>
                <a:latin typeface="Berlin Sans FB" pitchFamily="34" charset="0"/>
                <a:cs typeface="Times New Roman" pitchFamily="18" charset="0"/>
              </a:rPr>
              <a:t>In computer data are classified in a hierarchy. A higher level consists of one or more data at a lower level. </a:t>
            </a:r>
            <a:r>
              <a:rPr lang="en-GB" sz="2000" b="1" i="1" dirty="0">
                <a:solidFill>
                  <a:schemeClr val="bg1"/>
                </a:solidFill>
                <a:latin typeface="Berlin Sans FB" pitchFamily="34" charset="0"/>
                <a:cs typeface="Times New Roman" pitchFamily="18" charset="0"/>
              </a:rPr>
              <a:t>Example:</a:t>
            </a:r>
            <a:r>
              <a:rPr lang="en-GB" sz="2000" i="1" dirty="0">
                <a:solidFill>
                  <a:schemeClr val="bg1"/>
                </a:solidFill>
                <a:latin typeface="Berlin Sans FB" pitchFamily="34" charset="0"/>
                <a:cs typeface="Times New Roman" pitchFamily="18" charset="0"/>
              </a:rPr>
              <a:t> a folder has several sub folders, some subfolders have several files. Management of database management requires a tool / tool to be able to manage it, so that database management can continue to be managed and continue to improve its performance. With the existence of an information system, an organization will strive to be more competitive and efficient, which in turn adds value to obtaining, changing and distributing information with the aim of increasing decision making, increasing organizational performance in achieving its organizational goals. An effective Information System provides accurate, timely and relevant information to users </a:t>
            </a:r>
            <a:r>
              <a:rPr lang="en-GB" sz="2000" b="1" i="1" dirty="0">
                <a:solidFill>
                  <a:schemeClr val="bg1"/>
                </a:solidFill>
                <a:latin typeface="Berlin Sans FB" pitchFamily="34" charset="0"/>
                <a:cs typeface="Times New Roman" pitchFamily="18" charset="0"/>
              </a:rPr>
              <a:t>so that it can be used for decision making</a:t>
            </a:r>
            <a:r>
              <a:rPr lang="en-GB" sz="2000" i="1" dirty="0">
                <a:solidFill>
                  <a:schemeClr val="bg1"/>
                </a:solidFill>
                <a:latin typeface="Berlin Sans FB" pitchFamily="34" charset="0"/>
                <a:cs typeface="Times New Roman" pitchFamily="18" charset="0"/>
              </a:rPr>
              <a:t>. In making decisions, both in daily operations, as well as in strategic planning into the future. The decision-making process must be based on timely and appropriate data and information so that the decisions taken are on target. Information is obtained from data processing, and data processing is carried out by information systems with the support of information </a:t>
            </a:r>
            <a:r>
              <a:rPr lang="en-GB" sz="2000" i="1" dirty="0" smtClean="0">
                <a:solidFill>
                  <a:schemeClr val="bg1"/>
                </a:solidFill>
                <a:latin typeface="Berlin Sans FB" pitchFamily="34" charset="0"/>
                <a:cs typeface="Times New Roman" pitchFamily="18" charset="0"/>
              </a:rPr>
              <a:t>technology.</a:t>
            </a:r>
            <a:r>
              <a:rPr lang="en-US" sz="2000" i="1" dirty="0">
                <a:solidFill>
                  <a:schemeClr val="bg1"/>
                </a:solidFill>
                <a:latin typeface="Berlin Sans FB" pitchFamily="34" charset="0"/>
                <a:cs typeface="Times New Roman" pitchFamily="18" charset="0"/>
              </a:rPr>
              <a:t/>
            </a:r>
            <a:br>
              <a:rPr lang="en-US" sz="2000" i="1" dirty="0">
                <a:solidFill>
                  <a:schemeClr val="bg1"/>
                </a:solidFill>
                <a:latin typeface="Berlin Sans FB" pitchFamily="34" charset="0"/>
                <a:cs typeface="Times New Roman" pitchFamily="18" charset="0"/>
              </a:rPr>
            </a:br>
            <a:endParaRPr lang="en-US" sz="2000" i="1" dirty="0">
              <a:solidFill>
                <a:schemeClr val="bg1"/>
              </a:solidFill>
              <a:latin typeface="Berlin Sans FB"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chor="t">
            <a:normAutofit/>
          </a:bodyPr>
          <a:lstStyle/>
          <a:p>
            <a:pPr algn="l">
              <a:buFont typeface="Wingdings" pitchFamily="2" charset="2"/>
              <a:buChar char="q"/>
            </a:pPr>
            <a:r>
              <a:rPr lang="en-GB" sz="2400" b="1" dirty="0" smtClean="0">
                <a:solidFill>
                  <a:schemeClr val="bg1"/>
                </a:solidFill>
              </a:rPr>
              <a:t>Application of DBMS</a:t>
            </a:r>
            <a:r>
              <a:rPr lang="en-US" sz="2400" b="1" dirty="0" smtClean="0">
                <a:solidFill>
                  <a:schemeClr val="bg1"/>
                </a:solidFill>
              </a:rPr>
              <a:t/>
            </a:r>
            <a:br>
              <a:rPr lang="en-US" sz="2400" b="1" dirty="0" smtClean="0">
                <a:solidFill>
                  <a:schemeClr val="bg1"/>
                </a:solidFill>
              </a:rPr>
            </a:br>
            <a:r>
              <a:rPr lang="en-GB" sz="2400" b="1" dirty="0" smtClean="0">
                <a:solidFill>
                  <a:schemeClr val="bg1"/>
                </a:solidFill>
              </a:rPr>
              <a:t>Sector</a:t>
            </a:r>
            <a:r>
              <a:rPr lang="en-US" sz="2400" b="1" dirty="0" smtClean="0">
                <a:solidFill>
                  <a:schemeClr val="bg1"/>
                </a:solidFill>
              </a:rPr>
              <a:t>						</a:t>
            </a:r>
            <a:r>
              <a:rPr lang="en-GB" sz="2400" b="1" dirty="0" smtClean="0">
                <a:solidFill>
                  <a:schemeClr val="bg1"/>
                </a:solidFill>
              </a:rPr>
              <a:t>Use of DBMS</a:t>
            </a:r>
            <a:br>
              <a:rPr lang="en-GB" sz="2400" b="1" dirty="0" smtClean="0">
                <a:solidFill>
                  <a:schemeClr val="bg1"/>
                </a:solidFill>
              </a:rPr>
            </a:br>
            <a:r>
              <a:rPr lang="en-US" sz="2400" dirty="0" smtClean="0">
                <a:solidFill>
                  <a:schemeClr val="bg1"/>
                </a:solidFill>
              </a:rPr>
              <a:t/>
            </a:r>
            <a:br>
              <a:rPr lang="en-US" sz="2400" dirty="0" smtClean="0">
                <a:solidFill>
                  <a:schemeClr val="bg1"/>
                </a:solidFill>
              </a:rPr>
            </a:br>
            <a:r>
              <a:rPr lang="en-GB" sz="2400" dirty="0" smtClean="0">
                <a:solidFill>
                  <a:schemeClr val="bg1"/>
                </a:solidFill>
              </a:rPr>
              <a:t>Banking</a:t>
            </a:r>
            <a:r>
              <a:rPr lang="en-US" sz="2400" dirty="0" smtClean="0">
                <a:solidFill>
                  <a:schemeClr val="bg1"/>
                </a:solidFill>
              </a:rPr>
              <a:t>				</a:t>
            </a:r>
            <a:r>
              <a:rPr lang="en-GB" sz="2400" dirty="0" smtClean="0">
                <a:solidFill>
                  <a:schemeClr val="bg1"/>
                </a:solidFill>
              </a:rPr>
              <a:t>For customer information, 					account activities, 						payments, deposits, loans, 					etc.</a:t>
            </a:r>
            <a:br>
              <a:rPr lang="en-GB" sz="2400" dirty="0" smtClean="0">
                <a:solidFill>
                  <a:schemeClr val="bg1"/>
                </a:solidFill>
              </a:rPr>
            </a:br>
            <a:r>
              <a:rPr lang="en-US" sz="2400" dirty="0" smtClean="0">
                <a:solidFill>
                  <a:schemeClr val="bg1"/>
                </a:solidFill>
              </a:rPr>
              <a:t/>
            </a:r>
            <a:br>
              <a:rPr lang="en-US" sz="2400" dirty="0" smtClean="0">
                <a:solidFill>
                  <a:schemeClr val="bg1"/>
                </a:solidFill>
              </a:rPr>
            </a:br>
            <a:r>
              <a:rPr lang="en-GB" sz="2400" dirty="0" smtClean="0">
                <a:solidFill>
                  <a:schemeClr val="bg1"/>
                </a:solidFill>
              </a:rPr>
              <a:t>Airlines</a:t>
            </a:r>
            <a:r>
              <a:rPr lang="en-US" sz="2400" dirty="0" smtClean="0">
                <a:solidFill>
                  <a:schemeClr val="bg1"/>
                </a:solidFill>
              </a:rPr>
              <a:t>				</a:t>
            </a:r>
            <a:r>
              <a:rPr lang="en-GB" sz="2400" dirty="0" smtClean="0">
                <a:solidFill>
                  <a:schemeClr val="bg1"/>
                </a:solidFill>
              </a:rPr>
              <a:t>For reservations and 						schedule information.</a:t>
            </a:r>
            <a:br>
              <a:rPr lang="en-GB" sz="2400" dirty="0" smtClean="0">
                <a:solidFill>
                  <a:schemeClr val="bg1"/>
                </a:solidFill>
              </a:rPr>
            </a:br>
            <a:r>
              <a:rPr lang="en-US" sz="2400" dirty="0" smtClean="0">
                <a:solidFill>
                  <a:schemeClr val="bg1"/>
                </a:solidFill>
              </a:rPr>
              <a:t/>
            </a:r>
            <a:br>
              <a:rPr lang="en-US" sz="2400" dirty="0" smtClean="0">
                <a:solidFill>
                  <a:schemeClr val="bg1"/>
                </a:solidFill>
              </a:rPr>
            </a:br>
            <a:r>
              <a:rPr lang="en-GB" sz="2400" dirty="0" smtClean="0">
                <a:solidFill>
                  <a:schemeClr val="bg1"/>
                </a:solidFill>
              </a:rPr>
              <a:t>Universities</a:t>
            </a:r>
            <a:r>
              <a:rPr lang="en-US" sz="2400" dirty="0" smtClean="0">
                <a:solidFill>
                  <a:schemeClr val="bg1"/>
                </a:solidFill>
              </a:rPr>
              <a:t>				</a:t>
            </a:r>
            <a:r>
              <a:rPr lang="en-GB" sz="2400" dirty="0" smtClean="0">
                <a:solidFill>
                  <a:schemeClr val="bg1"/>
                </a:solidFill>
              </a:rPr>
              <a:t>For student information, 					course registrations, 						colleges and grades.</a:t>
            </a:r>
            <a:r>
              <a:rPr lang="en-US" sz="2400" dirty="0" smtClean="0">
                <a:solidFill>
                  <a:schemeClr val="bg1"/>
                </a:solidFill>
              </a:rPr>
              <a:t/>
            </a:r>
            <a:br>
              <a:rPr lang="en-US" sz="2400" dirty="0" smtClean="0">
                <a:solidFill>
                  <a:schemeClr val="bg1"/>
                </a:solidFill>
              </a:rPr>
            </a:b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chor="t">
            <a:normAutofit/>
          </a:bodyPr>
          <a:lstStyle/>
          <a:p>
            <a:pPr algn="l"/>
            <a:r>
              <a:rPr lang="en-GB" sz="2400" dirty="0" smtClean="0">
                <a:solidFill>
                  <a:schemeClr val="bg1"/>
                </a:solidFill>
              </a:rPr>
              <a:t/>
            </a:r>
            <a:br>
              <a:rPr lang="en-GB" sz="2400" dirty="0" smtClean="0">
                <a:solidFill>
                  <a:schemeClr val="bg1"/>
                </a:solidFill>
              </a:rPr>
            </a:br>
            <a:r>
              <a:rPr lang="en-GB" sz="2400" dirty="0" smtClean="0">
                <a:solidFill>
                  <a:schemeClr val="bg1"/>
                </a:solidFill>
              </a:rPr>
              <a:t>Telecommunication</a:t>
            </a:r>
            <a:r>
              <a:rPr lang="en-US" sz="2400" dirty="0" smtClean="0">
                <a:solidFill>
                  <a:schemeClr val="bg1"/>
                </a:solidFill>
              </a:rPr>
              <a:t>			</a:t>
            </a:r>
            <a:r>
              <a:rPr lang="en-GB" sz="2400" dirty="0" smtClean="0">
                <a:solidFill>
                  <a:schemeClr val="bg1"/>
                </a:solidFill>
              </a:rPr>
              <a:t>It helps to keep call records, 					monthly bills, maintaining 					balances, etc.</a:t>
            </a:r>
            <a:br>
              <a:rPr lang="en-GB" sz="2400" dirty="0" smtClean="0">
                <a:solidFill>
                  <a:schemeClr val="bg1"/>
                </a:solidFill>
              </a:rPr>
            </a:br>
            <a:r>
              <a:rPr lang="en-US" sz="2400" dirty="0" smtClean="0">
                <a:solidFill>
                  <a:schemeClr val="bg1"/>
                </a:solidFill>
              </a:rPr>
              <a:t/>
            </a:r>
            <a:br>
              <a:rPr lang="en-US" sz="2400" dirty="0" smtClean="0">
                <a:solidFill>
                  <a:schemeClr val="bg1"/>
                </a:solidFill>
              </a:rPr>
            </a:br>
            <a:r>
              <a:rPr lang="en-GB" sz="2400" dirty="0" smtClean="0">
                <a:solidFill>
                  <a:schemeClr val="bg1"/>
                </a:solidFill>
              </a:rPr>
              <a:t>Finance</a:t>
            </a:r>
            <a:r>
              <a:rPr lang="en-US" sz="2400" dirty="0" smtClean="0">
                <a:solidFill>
                  <a:schemeClr val="bg1"/>
                </a:solidFill>
              </a:rPr>
              <a:t>				</a:t>
            </a:r>
            <a:r>
              <a:rPr lang="en-GB" sz="2400" dirty="0" smtClean="0">
                <a:solidFill>
                  <a:schemeClr val="bg1"/>
                </a:solidFill>
              </a:rPr>
              <a:t>For storing information 					about stock, sales, and 					purchases of financial 					instruments like stocks and 					bonds.</a:t>
            </a:r>
            <a:br>
              <a:rPr lang="en-GB" sz="2400" dirty="0" smtClean="0">
                <a:solidFill>
                  <a:schemeClr val="bg1"/>
                </a:solidFill>
              </a:rPr>
            </a:br>
            <a:r>
              <a:rPr lang="en-US" sz="2400" dirty="0" smtClean="0">
                <a:solidFill>
                  <a:schemeClr val="bg1"/>
                </a:solidFill>
              </a:rPr>
              <a:t/>
            </a:r>
            <a:br>
              <a:rPr lang="en-US" sz="2400" dirty="0" smtClean="0">
                <a:solidFill>
                  <a:schemeClr val="bg1"/>
                </a:solidFill>
              </a:rPr>
            </a:br>
            <a:r>
              <a:rPr lang="en-GB" sz="2400" dirty="0" smtClean="0">
                <a:solidFill>
                  <a:schemeClr val="bg1"/>
                </a:solidFill>
              </a:rPr>
              <a:t>Sales</a:t>
            </a:r>
            <a:r>
              <a:rPr lang="en-US" sz="2400" dirty="0" smtClean="0">
                <a:solidFill>
                  <a:schemeClr val="bg1"/>
                </a:solidFill>
              </a:rPr>
              <a:t>					</a:t>
            </a:r>
            <a:r>
              <a:rPr lang="en-GB" sz="2400" dirty="0" smtClean="0">
                <a:solidFill>
                  <a:schemeClr val="bg1"/>
                </a:solidFill>
              </a:rPr>
              <a:t>Use for storing customer, 					product &amp; sales 						information.</a:t>
            </a:r>
            <a:r>
              <a:rPr lang="en-US" sz="2400" dirty="0" smtClean="0">
                <a:solidFill>
                  <a:schemeClr val="bg1"/>
                </a:solidFill>
              </a:rPr>
              <a:t/>
            </a:r>
            <a:br>
              <a:rPr lang="en-US" sz="2400" dirty="0" smtClean="0">
                <a:solidFill>
                  <a:schemeClr val="bg1"/>
                </a:solidFill>
              </a:rPr>
            </a:b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chor="t">
            <a:normAutofit/>
          </a:bodyPr>
          <a:lstStyle/>
          <a:p>
            <a:pPr algn="l"/>
            <a:r>
              <a:rPr lang="en-GB" sz="2400" dirty="0" smtClean="0">
                <a:solidFill>
                  <a:schemeClr val="bg1"/>
                </a:solidFill>
              </a:rPr>
              <a:t/>
            </a:r>
            <a:br>
              <a:rPr lang="en-GB" sz="2400" dirty="0" smtClean="0">
                <a:solidFill>
                  <a:schemeClr val="bg1"/>
                </a:solidFill>
              </a:rPr>
            </a:br>
            <a:r>
              <a:rPr lang="en-GB" sz="2400" dirty="0" smtClean="0">
                <a:solidFill>
                  <a:schemeClr val="bg1"/>
                </a:solidFill>
              </a:rPr>
              <a:t>Manufacturing</a:t>
            </a:r>
            <a:r>
              <a:rPr lang="en-US" sz="2400" dirty="0" smtClean="0">
                <a:solidFill>
                  <a:schemeClr val="bg1"/>
                </a:solidFill>
              </a:rPr>
              <a:t>			</a:t>
            </a:r>
            <a:r>
              <a:rPr lang="en-GB" sz="2400" dirty="0" smtClean="0">
                <a:solidFill>
                  <a:schemeClr val="bg1"/>
                </a:solidFill>
              </a:rPr>
              <a:t>It is used for the 						management of supply 					chain and for tracking 					production of items. 						Inventories status in 						warehouses.</a:t>
            </a:r>
            <a:r>
              <a:rPr lang="en-US" sz="2400" dirty="0" smtClean="0">
                <a:solidFill>
                  <a:schemeClr val="bg1"/>
                </a:solidFill>
              </a:rPr>
              <a:t/>
            </a:r>
            <a:br>
              <a:rPr lang="en-US" sz="2400" dirty="0" smtClean="0">
                <a:solidFill>
                  <a:schemeClr val="bg1"/>
                </a:solidFill>
              </a:rPr>
            </a:br>
            <a:r>
              <a:rPr lang="en-GB" sz="2400" dirty="0" smtClean="0">
                <a:solidFill>
                  <a:schemeClr val="bg1"/>
                </a:solidFill>
              </a:rPr>
              <a:t>HR Management</a:t>
            </a:r>
            <a:r>
              <a:rPr lang="en-US" sz="2400" dirty="0" smtClean="0">
                <a:solidFill>
                  <a:schemeClr val="bg1"/>
                </a:solidFill>
              </a:rPr>
              <a:t>			</a:t>
            </a:r>
            <a:r>
              <a:rPr lang="en-GB" sz="2400" dirty="0" smtClean="0">
                <a:solidFill>
                  <a:schemeClr val="bg1"/>
                </a:solidFill>
              </a:rPr>
              <a:t>For information about 					employees, salaries, 						payroll, deduction, 						generation of pay checks, 					etc.</a:t>
            </a:r>
            <a:endParaRPr lang="en-US" sz="2400" dirty="0">
              <a:solidFill>
                <a:schemeClr val="bg1"/>
              </a:solidFill>
            </a:endParaRPr>
          </a:p>
        </p:txBody>
      </p:sp>
      <p:sp>
        <p:nvSpPr>
          <p:cNvPr id="3" name="Footer Placeholder 2"/>
          <p:cNvSpPr>
            <a:spLocks noGrp="1"/>
          </p:cNvSpPr>
          <p:nvPr>
            <p:ph type="ftr" sz="quarter" idx="11"/>
          </p:nvPr>
        </p:nvSpPr>
        <p:spPr>
          <a:xfrm>
            <a:off x="762000" y="6400800"/>
            <a:ext cx="5257800" cy="320675"/>
          </a:xfrm>
        </p:spPr>
        <p:txBody>
          <a:bodyPr/>
          <a:lstStyle/>
          <a:p>
            <a:r>
              <a:rPr lang="en-US" sz="1800" dirty="0" smtClean="0"/>
              <a:t>Dr .PARIMITA SINGH</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6049962"/>
          </a:xfrm>
        </p:spPr>
        <p:txBody>
          <a:bodyPr anchor="t">
            <a:noAutofit/>
          </a:bodyPr>
          <a:lstStyle/>
          <a:p>
            <a:pPr algn="l">
              <a:buFont typeface="Wingdings" pitchFamily="2" charset="2"/>
              <a:buChar char="q"/>
            </a:pPr>
            <a:r>
              <a:rPr lang="en-GB" sz="2000" b="1" dirty="0" smtClean="0">
                <a:solidFill>
                  <a:schemeClr val="bg1"/>
                </a:solidFill>
              </a:rPr>
              <a:t>Example of a DBMS</a:t>
            </a:r>
            <a:r>
              <a:rPr lang="en-US" sz="2000" b="1" dirty="0" smtClean="0">
                <a:solidFill>
                  <a:schemeClr val="bg1"/>
                </a:solidFill>
              </a:rPr>
              <a:t/>
            </a:r>
            <a:br>
              <a:rPr lang="en-US" sz="2000" b="1" dirty="0" smtClean="0">
                <a:solidFill>
                  <a:schemeClr val="bg1"/>
                </a:solidFill>
              </a:rPr>
            </a:br>
            <a:r>
              <a:rPr lang="en-GB" sz="2400" dirty="0" smtClean="0">
                <a:solidFill>
                  <a:schemeClr val="bg1"/>
                </a:solidFill>
              </a:rPr>
              <a:t>Let us see a simple example of a university database. This database is maintaining information concerning students, courses, and grades in a university environment. The database is organized as five files:</a:t>
            </a:r>
            <a:br>
              <a:rPr lang="en-GB" sz="2400" dirty="0" smtClean="0">
                <a:solidFill>
                  <a:schemeClr val="bg1"/>
                </a:solidFill>
              </a:rPr>
            </a:br>
            <a:r>
              <a:rPr lang="en-US" sz="2000" dirty="0" smtClean="0">
                <a:solidFill>
                  <a:schemeClr val="bg1"/>
                </a:solidFill>
              </a:rPr>
              <a:t/>
            </a:r>
            <a:br>
              <a:rPr lang="en-US" sz="2000" dirty="0" smtClean="0">
                <a:solidFill>
                  <a:schemeClr val="bg1"/>
                </a:solidFill>
              </a:rPr>
            </a:br>
            <a:r>
              <a:rPr lang="en-GB" sz="2400" i="1" dirty="0" smtClean="0">
                <a:solidFill>
                  <a:schemeClr val="bg1"/>
                </a:solidFill>
                <a:latin typeface="Bell MT" pitchFamily="18" charset="0"/>
              </a:rPr>
              <a:t>The </a:t>
            </a:r>
            <a:r>
              <a:rPr lang="en-GB" sz="2000" i="1" dirty="0" smtClean="0">
                <a:solidFill>
                  <a:schemeClr val="bg1"/>
                </a:solidFill>
                <a:latin typeface="Bell MT" pitchFamily="18" charset="0"/>
              </a:rPr>
              <a:t>STUDENT</a:t>
            </a:r>
            <a:r>
              <a:rPr lang="en-GB" sz="2400" i="1" dirty="0" smtClean="0">
                <a:solidFill>
                  <a:schemeClr val="bg1"/>
                </a:solidFill>
                <a:latin typeface="Bell MT" pitchFamily="18" charset="0"/>
              </a:rPr>
              <a:t> file stores data of each student</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The </a:t>
            </a:r>
            <a:r>
              <a:rPr lang="en-GB" sz="2000" i="1" dirty="0" smtClean="0">
                <a:solidFill>
                  <a:schemeClr val="bg1"/>
                </a:solidFill>
                <a:latin typeface="Bell MT" pitchFamily="18" charset="0"/>
              </a:rPr>
              <a:t>COURSE</a:t>
            </a:r>
            <a:r>
              <a:rPr lang="en-GB" sz="2400" i="1" dirty="0" smtClean="0">
                <a:solidFill>
                  <a:schemeClr val="bg1"/>
                </a:solidFill>
                <a:latin typeface="Bell MT" pitchFamily="18" charset="0"/>
              </a:rPr>
              <a:t> file stores contain data on each course.</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The </a:t>
            </a:r>
            <a:r>
              <a:rPr lang="en-GB" sz="2000" i="1" dirty="0" smtClean="0">
                <a:solidFill>
                  <a:schemeClr val="bg1"/>
                </a:solidFill>
                <a:latin typeface="Bell MT" pitchFamily="18" charset="0"/>
              </a:rPr>
              <a:t>SECTION</a:t>
            </a:r>
            <a:r>
              <a:rPr lang="en-GB" sz="2400" i="1" dirty="0" smtClean="0">
                <a:solidFill>
                  <a:schemeClr val="bg1"/>
                </a:solidFill>
                <a:latin typeface="Bell MT" pitchFamily="18" charset="0"/>
              </a:rPr>
              <a:t> stores the information about sections in a particular course.</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The </a:t>
            </a:r>
            <a:r>
              <a:rPr lang="en-GB" sz="1800" i="1" dirty="0" smtClean="0">
                <a:solidFill>
                  <a:schemeClr val="bg1"/>
                </a:solidFill>
                <a:latin typeface="Bell MT" pitchFamily="18" charset="0"/>
              </a:rPr>
              <a:t>GRADE</a:t>
            </a:r>
            <a:r>
              <a:rPr lang="en-GB" sz="2400" i="1" dirty="0" smtClean="0">
                <a:solidFill>
                  <a:schemeClr val="bg1"/>
                </a:solidFill>
                <a:latin typeface="Bell MT" pitchFamily="18" charset="0"/>
              </a:rPr>
              <a:t> file stores the grades which students receive in the various sections</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The </a:t>
            </a:r>
            <a:r>
              <a:rPr lang="en-GB" sz="2000" i="1" dirty="0" smtClean="0">
                <a:solidFill>
                  <a:schemeClr val="bg1"/>
                </a:solidFill>
                <a:latin typeface="Bell MT" pitchFamily="18" charset="0"/>
              </a:rPr>
              <a:t>TUTOR</a:t>
            </a:r>
            <a:r>
              <a:rPr lang="en-GB" sz="2400" i="1" dirty="0" smtClean="0">
                <a:solidFill>
                  <a:schemeClr val="bg1"/>
                </a:solidFill>
                <a:latin typeface="Bell MT" pitchFamily="18" charset="0"/>
              </a:rPr>
              <a:t> file contains information about each professor.</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To define a database system:</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We need to specify the structure of the records of each file by defining the different types of data elements to be stored in each record.</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We can also use a coding scheme to represent the values of a data item.</a:t>
            </a:r>
            <a:r>
              <a:rPr lang="en-US" sz="2400" i="1" dirty="0" smtClean="0">
                <a:solidFill>
                  <a:schemeClr val="bg1"/>
                </a:solidFill>
                <a:latin typeface="Bell MT" pitchFamily="18" charset="0"/>
              </a:rPr>
              <a:t/>
            </a:r>
            <a:br>
              <a:rPr lang="en-US" sz="2400" i="1" dirty="0" smtClean="0">
                <a:solidFill>
                  <a:schemeClr val="bg1"/>
                </a:solidFill>
                <a:latin typeface="Bell MT" pitchFamily="18" charset="0"/>
              </a:rPr>
            </a:br>
            <a:r>
              <a:rPr lang="en-GB" sz="2400" i="1" dirty="0" smtClean="0">
                <a:solidFill>
                  <a:schemeClr val="bg1"/>
                </a:solidFill>
                <a:latin typeface="Bell MT" pitchFamily="18" charset="0"/>
              </a:rPr>
              <a:t>Basically, your Database will have 5 tables with a foreign key defined amongst the various tables.</a:t>
            </a:r>
            <a:endParaRPr lang="en-US" sz="2400" i="1" dirty="0">
              <a:solidFill>
                <a:schemeClr val="bg1"/>
              </a:solidFill>
              <a:latin typeface="Bell MT"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chor="t">
            <a:normAutofit/>
          </a:bodyPr>
          <a:lstStyle/>
          <a:p>
            <a:pPr algn="l">
              <a:buFont typeface="Wingdings" pitchFamily="2" charset="2"/>
              <a:buChar char="q"/>
            </a:pPr>
            <a:r>
              <a:rPr lang="en-GB" sz="2400" b="1" dirty="0" smtClean="0">
                <a:solidFill>
                  <a:schemeClr val="bg1"/>
                </a:solidFill>
                <a:latin typeface="Times New Roman" pitchFamily="18" charset="0"/>
                <a:cs typeface="Times New Roman" pitchFamily="18" charset="0"/>
              </a:rPr>
              <a:t>Popular DBMS Software</a:t>
            </a:r>
            <a:br>
              <a:rPr lang="en-GB" sz="2400" b="1" dirty="0" smtClean="0">
                <a:solidFill>
                  <a:schemeClr val="bg1"/>
                </a:solidFill>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
            </a:r>
            <a:br>
              <a:rPr lang="en-US" sz="2400" b="1"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Here, is the list of some popular DBMS system:</a:t>
            </a:r>
            <a:br>
              <a:rPr lang="en-GB" sz="2400" dirty="0" smtClean="0">
                <a:solidFill>
                  <a:schemeClr val="bg1"/>
                </a:solidFill>
                <a:latin typeface="Times New Roman" pitchFamily="18" charset="0"/>
                <a:cs typeface="Times New Roman" pitchFamily="18" charset="0"/>
              </a:rPr>
            </a:b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MySQL</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Microsoft Access</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Oracle</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PostgreSQL</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dBASE</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FoxPro</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SQLite</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IBM DB2</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LibreOffice Base</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MariaDB</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Microsoft SQL Server etc.</a:t>
            </a:r>
            <a:r>
              <a:rPr lang="en-US" sz="2400" dirty="0" smtClean="0">
                <a:solidFill>
                  <a:schemeClr val="bg1"/>
                </a:solidFill>
                <a:latin typeface="Times New Roman" pitchFamily="18" charset="0"/>
                <a:cs typeface="Times New Roman" pitchFamily="18" charset="0"/>
              </a:rPr>
              <a:t/>
            </a:r>
            <a:br>
              <a:rPr lang="en-US" sz="2400" dirty="0" smtClean="0">
                <a:solidFill>
                  <a:schemeClr val="bg1"/>
                </a:solidFill>
                <a:latin typeface="Times New Roman" pitchFamily="18" charset="0"/>
                <a:cs typeface="Times New Roman" pitchFamily="18" charset="0"/>
              </a:rPr>
            </a:br>
            <a:endParaRPr lang="en-US" sz="2400" dirty="0">
              <a:solidFill>
                <a:schemeClr val="bg1"/>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a:xfrm>
            <a:off x="609600" y="6172200"/>
            <a:ext cx="6248400" cy="549275"/>
          </a:xfrm>
        </p:spPr>
        <p:txBody>
          <a:bodyPr/>
          <a:lstStyle/>
          <a:p>
            <a:r>
              <a:rPr lang="en-US" dirty="0" smtClean="0"/>
              <a:t>Dr.PARIMITA SINGH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chor="t">
            <a:normAutofit fontScale="90000"/>
          </a:bodyPr>
          <a:lstStyle/>
          <a:p>
            <a:pPr algn="l"/>
            <a:r>
              <a:rPr lang="en-GB" sz="2200" b="1" i="1" dirty="0" smtClean="0">
                <a:solidFill>
                  <a:schemeClr val="bg1"/>
                </a:solidFill>
              </a:rPr>
              <a:t>Summary</a:t>
            </a:r>
            <a:r>
              <a:rPr lang="en-US" sz="2200" b="1" i="1" dirty="0" smtClean="0">
                <a:solidFill>
                  <a:schemeClr val="bg1"/>
                </a:solidFill>
              </a:rPr>
              <a:t/>
            </a:r>
            <a:br>
              <a:rPr lang="en-US" sz="2200" b="1" i="1" dirty="0" smtClean="0">
                <a:solidFill>
                  <a:schemeClr val="bg1"/>
                </a:solidFill>
              </a:rPr>
            </a:br>
            <a:r>
              <a:rPr lang="en-GB" sz="2200" i="1" dirty="0" smtClean="0">
                <a:solidFill>
                  <a:schemeClr val="bg1"/>
                </a:solidFill>
              </a:rPr>
              <a:t>A database is a collection of related data which represents some aspect of the real world.</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The full form of DBMS is Database Management System. DBMS stands for Database Management System is a software for storing and retrieving users' data by considering appropriate security measures.</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DBMS Provides security and removes redundancy.</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DBMS has many advantages over tradition Flat File management system</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End-Users, Application Programmers, and Database Administrators are they type of users who access a DBMS.</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DMBS is widely used in Banking, Airlines, Telecommunication, Finance and other industries.</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Four Types of DBMS systems are 1) Hierarchical 2) Network 3) Relational 4) Object-Oriented DBMS</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DBMS serves as an efficient handler to balance the needs of multiple applications using the same data.</a:t>
            </a:r>
            <a:r>
              <a:rPr lang="en-US" sz="2200" i="1" dirty="0" smtClean="0">
                <a:solidFill>
                  <a:schemeClr val="bg1"/>
                </a:solidFill>
              </a:rPr>
              <a:t/>
            </a:r>
            <a:br>
              <a:rPr lang="en-US" sz="2200" i="1" dirty="0" smtClean="0">
                <a:solidFill>
                  <a:schemeClr val="bg1"/>
                </a:solidFill>
              </a:rPr>
            </a:br>
            <a:r>
              <a:rPr lang="en-GB" sz="2200" i="1" dirty="0" smtClean="0">
                <a:solidFill>
                  <a:schemeClr val="bg1"/>
                </a:solidFill>
              </a:rPr>
              <a:t>Cost of Hardware and Software of a DBMS is quite high which increases the budget of your organization.</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chor="ctr">
            <a:normAutofit/>
          </a:bodyPr>
          <a:lstStyle/>
          <a:p>
            <a:pPr lvl="0"/>
            <a:r>
              <a:rPr lang="en-GB" sz="2800" dirty="0" smtClean="0">
                <a:solidFill>
                  <a:schemeClr val="bg1"/>
                </a:solidFill>
              </a:rPr>
              <a:t>References:-</a:t>
            </a:r>
            <a:r>
              <a:rPr lang="en-GB" sz="2000" dirty="0" smtClean="0">
                <a:solidFill>
                  <a:schemeClr val="bg1"/>
                </a:solidFill>
              </a:rPr>
              <a:t/>
            </a:r>
            <a:br>
              <a:rPr lang="en-GB" sz="2000" dirty="0" smtClean="0">
                <a:solidFill>
                  <a:schemeClr val="bg1"/>
                </a:solidFill>
              </a:rPr>
            </a:br>
            <a:r>
              <a:rPr lang="en-GB" sz="2000" dirty="0" smtClean="0">
                <a:solidFill>
                  <a:schemeClr val="bg1"/>
                </a:solidFill>
                <a:latin typeface="Chiller" pitchFamily="82" charset="0"/>
                <a:hlinkClick r:id="rId2"/>
              </a:rPr>
              <a:t>www.tutorialspoint.com</a:t>
            </a:r>
            <a:r>
              <a:rPr lang="en-US" sz="2000" dirty="0" smtClean="0">
                <a:solidFill>
                  <a:schemeClr val="bg1"/>
                </a:solidFill>
                <a:latin typeface="Chiller" pitchFamily="82" charset="0"/>
              </a:rPr>
              <a:t/>
            </a:r>
            <a:br>
              <a:rPr lang="en-US" sz="2000" dirty="0" smtClean="0">
                <a:solidFill>
                  <a:schemeClr val="bg1"/>
                </a:solidFill>
                <a:latin typeface="Chiller" pitchFamily="82" charset="0"/>
              </a:rPr>
            </a:br>
            <a:r>
              <a:rPr lang="en-GB" sz="2000" u="sng" dirty="0" smtClean="0">
                <a:solidFill>
                  <a:schemeClr val="bg1"/>
                </a:solidFill>
                <a:latin typeface="Chiller" pitchFamily="82" charset="0"/>
              </a:rPr>
              <a:t>www.guru99.com</a:t>
            </a:r>
            <a:r>
              <a:rPr lang="en-US" sz="2000" dirty="0" smtClean="0">
                <a:solidFill>
                  <a:schemeClr val="bg1"/>
                </a:solidFill>
                <a:latin typeface="Chiller" pitchFamily="82" charset="0"/>
              </a:rPr>
              <a:t/>
            </a:r>
            <a:br>
              <a:rPr lang="en-US" sz="2000" dirty="0" smtClean="0">
                <a:solidFill>
                  <a:schemeClr val="bg1"/>
                </a:solidFill>
                <a:latin typeface="Chiller" pitchFamily="82" charset="0"/>
              </a:rPr>
            </a:br>
            <a:r>
              <a:rPr lang="en-GB" sz="2000" dirty="0" smtClean="0">
                <a:solidFill>
                  <a:schemeClr val="bg1"/>
                </a:solidFill>
                <a:latin typeface="Chiller" pitchFamily="82" charset="0"/>
              </a:rPr>
              <a:t> </a:t>
            </a:r>
            <a:r>
              <a:rPr lang="en-GB" sz="2000" u="sng" dirty="0" smtClean="0">
                <a:solidFill>
                  <a:schemeClr val="bg1"/>
                </a:solidFill>
                <a:latin typeface="Chiller" pitchFamily="82" charset="0"/>
              </a:rPr>
              <a:t>www.geeksforgeeks.org</a:t>
            </a:r>
            <a:r>
              <a:rPr lang="en-US" sz="2000" dirty="0" smtClean="0">
                <a:solidFill>
                  <a:schemeClr val="bg1"/>
                </a:solidFill>
                <a:latin typeface="Chiller" pitchFamily="82" charset="0"/>
              </a:rPr>
              <a:t/>
            </a:r>
            <a:br>
              <a:rPr lang="en-US" sz="2000" dirty="0" smtClean="0">
                <a:solidFill>
                  <a:schemeClr val="bg1"/>
                </a:solidFill>
                <a:latin typeface="Chiller" pitchFamily="82" charset="0"/>
              </a:rPr>
            </a:br>
            <a:r>
              <a:rPr lang="en-US" sz="2000" dirty="0" smtClean="0">
                <a:solidFill>
                  <a:schemeClr val="bg1"/>
                </a:solidFill>
                <a:latin typeface="Chiller" pitchFamily="82" charset="0"/>
              </a:rPr>
              <a:t>ndl.iitkgp.ac.in</a:t>
            </a:r>
            <a:endParaRPr lang="en-US" sz="2000" dirty="0">
              <a:solidFill>
                <a:schemeClr val="bg1"/>
              </a:solidFill>
              <a:latin typeface="Chiller" pitchFamily="8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83</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COMPUTER APPLICATION-DATABASE MANAGEMENT SYSTEM (part-2)</vt:lpstr>
      <vt:lpstr>A database is a system used to manage data on a computer system. There are several database work systems that have their own laws and ways of working. Data are arranged in various levels.  In computer data are classified in a hierarchy. A higher level consists of one or more data at a lower level. Example: a folder has several sub folders, some subfolders have several files. Management of database management requires a tool / tool to be able to manage it, so that database management can continue to be managed and continue to improve its performance. With the existence of an information system, an organization will strive to be more competitive and efficient, which in turn adds value to obtaining, changing and distributing information with the aim of increasing decision making, increasing organizational performance in achieving its organizational goals. An effective Information System provides accurate, timely and relevant information to users so that it can be used for decision making. In making decisions, both in daily operations, as well as in strategic planning into the future. The decision-making process must be based on timely and appropriate data and information so that the decisions taken are on target. Information is obtained from data processing, and data processing is carried out by information systems with the support of information technology. </vt:lpstr>
      <vt:lpstr>Application of DBMS Sector      Use of DBMS  Banking    For customer information,      account activities,       payments, deposits, loans,      etc.  Airlines    For reservations and       schedule information.  Universities    For student information,      course registrations,       colleges and grades. </vt:lpstr>
      <vt:lpstr> Telecommunication   It helps to keep call records,      monthly bills, maintaining      balances, etc.  Finance    For storing information      about stock, sales, and      purchases of financial      instruments like stocks and      bonds.  Sales     Use for storing customer,      product &amp; sales       information. </vt:lpstr>
      <vt:lpstr> Manufacturing   It is used for the       management of supply      chain and for tracking      production of items.       Inventories status in       warehouses. HR Management   For information about      employees, salaries,       payroll, deduction,       generation of pay checks,      etc.</vt:lpstr>
      <vt:lpstr>Example of a DBMS Let us see a simple example of a university database. This database is maintaining information concerning students, courses, and grades in a university environment. The database is organized as five files:  The STUDENT file stores data of each student The COURSE file stores contain data on each course. The SECTION stores the information about sections in a particular course. The GRADE file stores the grades which students receive in the various sections The TUTOR file contains information about each professor. To define a database system: We need to specify the structure of the records of each file by defining the different types of data elements to be stored in each record. We can also use a coding scheme to represent the values of a data item. Basically, your Database will have 5 tables with a foreign key defined amongst the various tables.</vt:lpstr>
      <vt:lpstr>Popular DBMS Software  Here, is the list of some popular DBMS system:  MySQL Microsoft Access Oracle PostgreSQL dBASE FoxPro SQLite IBM DB2 LibreOffice Base MariaDB Microsoft SQL Server etc. </vt:lpstr>
      <vt:lpstr>Summary A database is a collection of related data which represents some aspect of the real world. The full form of DBMS is Database Management System. DBMS stands for Database Management System is a software for storing and retrieving users' data by considering appropriate security measures. DBMS Provides security and removes redundancy. DBMS has many advantages over tradition Flat File management system End-Users, Application Programmers, and Database Administrators are they type of users who access a DBMS. DMBS is widely used in Banking, Airlines, Telecommunication, Finance and other industries. Four Types of DBMS systems are 1) Hierarchical 2) Network 3) Relational 4) Object-Oriented DBMS DBMS serves as an efficient handler to balance the needs of multiple applications using the same data. Cost of Hardware and Software of a DBMS is quite high which increases the budget of your organization. </vt:lpstr>
      <vt:lpstr>References:- www.tutorialspoint.com www.guru99.com  www.geeksforgeeks.org ndl.iitkgp.ac.in</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APPLICATION-DATABASE MANAGEMENT SYSTEM(part2)</dc:title>
  <dc:creator>hp</dc:creator>
  <cp:lastModifiedBy>hp</cp:lastModifiedBy>
  <cp:revision>7</cp:revision>
  <dcterms:created xsi:type="dcterms:W3CDTF">2020-06-02T16:56:24Z</dcterms:created>
  <dcterms:modified xsi:type="dcterms:W3CDTF">2020-06-02T17:55:08Z</dcterms:modified>
</cp:coreProperties>
</file>