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6" r:id="rId2"/>
    <p:sldId id="296" r:id="rId3"/>
    <p:sldId id="297" r:id="rId4"/>
    <p:sldId id="299" r:id="rId5"/>
    <p:sldId id="300" r:id="rId6"/>
    <p:sldId id="301" r:id="rId7"/>
    <p:sldId id="302"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9" r:id="rId24"/>
    <p:sldId id="273" r:id="rId25"/>
    <p:sldId id="280" r:id="rId26"/>
    <p:sldId id="274" r:id="rId27"/>
    <p:sldId id="281" r:id="rId28"/>
    <p:sldId id="275" r:id="rId29"/>
    <p:sldId id="276" r:id="rId30"/>
    <p:sldId id="277" r:id="rId31"/>
    <p:sldId id="278"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303" r:id="rId47"/>
    <p:sldId id="304" r:id="rId48"/>
    <p:sldId id="305"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0AD7F6-4526-485D-9F46-D9858D27C93E}" type="datetimeFigureOut">
              <a:rPr lang="en-US" smtClean="0"/>
              <a:pPr/>
              <a:t>5/26/2020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1EA565-D8E6-4E89-BB1B-2A4E46DB492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2FCA0F4-6A77-4C11-909E-01BD30B88AA3}" type="datetime1">
              <a:rPr lang="en-US" smtClean="0"/>
              <a:t>5/26/2020</a:t>
            </a:fld>
            <a:endParaRPr lang="en-US"/>
          </a:p>
        </p:txBody>
      </p:sp>
      <p:sp>
        <p:nvSpPr>
          <p:cNvPr id="17" name="Footer Placeholder 16"/>
          <p:cNvSpPr>
            <a:spLocks noGrp="1"/>
          </p:cNvSpPr>
          <p:nvPr>
            <p:ph type="ftr" sz="quarter" idx="11"/>
          </p:nvPr>
        </p:nvSpPr>
        <p:spPr/>
        <p:txBody>
          <a:bodyPr/>
          <a:lstStyle/>
          <a:p>
            <a:r>
              <a:rPr lang="en-US" smtClean="0"/>
              <a:t>DR. KAYNAT  TAWAR</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524A07-C166-4C1F-817A-EC402E8402A5}" type="datetime1">
              <a:rPr lang="en-US" smtClean="0"/>
              <a:t>5/26/2020</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99666F-49FC-4C06-A85D-D3D538595564}" type="datetime1">
              <a:rPr lang="en-US" smtClean="0"/>
              <a:t>5/26/2020</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175A908-B841-44B0-8F8E-221A16ECC88D}" type="datetime1">
              <a:rPr lang="en-US" smtClean="0"/>
              <a:t>5/26/2020</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DR. KAYNAT  TAWAR</a:t>
            </a:r>
            <a:endParaRPr lang="en-US"/>
          </a:p>
        </p:txBody>
      </p:sp>
      <p:sp>
        <p:nvSpPr>
          <p:cNvPr id="4" name="Date Placeholder 3"/>
          <p:cNvSpPr>
            <a:spLocks noGrp="1"/>
          </p:cNvSpPr>
          <p:nvPr>
            <p:ph type="dt" sz="half" idx="10"/>
          </p:nvPr>
        </p:nvSpPr>
        <p:spPr/>
        <p:txBody>
          <a:bodyPr/>
          <a:lstStyle/>
          <a:p>
            <a:fld id="{30D5E2D8-B56D-48E7-89F6-17B77D2DC51D}" type="datetime1">
              <a:rPr lang="en-US" smtClean="0"/>
              <a:t>5/26/2020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6A64E43-DAA6-47ED-9DAC-0A72EA0B8883}" type="datetime1">
              <a:rPr lang="en-US" smtClean="0"/>
              <a:t>5/26/2020</a:t>
            </a:fld>
            <a:endParaRPr lang="en-US"/>
          </a:p>
        </p:txBody>
      </p:sp>
      <p:sp>
        <p:nvSpPr>
          <p:cNvPr id="6" name="Footer Placeholder 5"/>
          <p:cNvSpPr>
            <a:spLocks noGrp="1"/>
          </p:cNvSpPr>
          <p:nvPr>
            <p:ph type="ftr" sz="quarter" idx="11"/>
          </p:nvPr>
        </p:nvSpPr>
        <p:spPr/>
        <p:txBody>
          <a:bodyPr/>
          <a:lstStyle/>
          <a:p>
            <a:r>
              <a:rPr lang="en-US" smtClean="0"/>
              <a:t>DR. KAYNAT  TAWAR</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790DBB5-74FE-43C7-B8A6-C9DEB1EF3C78}" type="datetime1">
              <a:rPr lang="en-US" smtClean="0"/>
              <a:t>5/26/2020</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DR. KAYNAT  TAWAR</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F6F36CC-4F54-4614-B156-9A3B44025902}" type="datetime1">
              <a:rPr lang="en-US" smtClean="0"/>
              <a:t>5/26/2020</a:t>
            </a:fld>
            <a:endParaRPr lang="en-US"/>
          </a:p>
        </p:txBody>
      </p:sp>
      <p:sp>
        <p:nvSpPr>
          <p:cNvPr id="4" name="Footer Placeholder 3"/>
          <p:cNvSpPr>
            <a:spLocks noGrp="1"/>
          </p:cNvSpPr>
          <p:nvPr>
            <p:ph type="ftr" sz="quarter" idx="11"/>
          </p:nvPr>
        </p:nvSpPr>
        <p:spPr/>
        <p:txBody>
          <a:bodyPr/>
          <a:lstStyle/>
          <a:p>
            <a:r>
              <a:rPr lang="en-US" smtClean="0"/>
              <a:t>DR. KAYNAT  TAWAR</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DE70496-7175-4BE8-9BC4-632613C48C48}" type="datetime1">
              <a:rPr lang="en-US" smtClean="0"/>
              <a:t>5/26/2020</a:t>
            </a:fld>
            <a:endParaRPr lang="en-US"/>
          </a:p>
        </p:txBody>
      </p:sp>
      <p:sp>
        <p:nvSpPr>
          <p:cNvPr id="3" name="Footer Placeholder 2"/>
          <p:cNvSpPr>
            <a:spLocks noGrp="1"/>
          </p:cNvSpPr>
          <p:nvPr>
            <p:ph type="ftr" sz="quarter" idx="11"/>
          </p:nvPr>
        </p:nvSpPr>
        <p:spPr/>
        <p:txBody>
          <a:bodyPr/>
          <a:lstStyle/>
          <a:p>
            <a:r>
              <a:rPr lang="en-US" smtClean="0"/>
              <a:t>DR. KAYNAT  TAWAR</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302700B-1402-47E5-BE58-C1AB924B9DA6}" type="datetime1">
              <a:rPr lang="en-US" smtClean="0"/>
              <a:t>5/26/2020</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DR. KAYNAT  TAWAR</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C5F01CE-B8DC-4B56-8D29-0D5FEF92661D}" type="datetime1">
              <a:rPr lang="en-US" smtClean="0"/>
              <a:t>5/26/2020</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DR. KAYNAT  TAWAR</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B9B45F1-9B84-4527-A094-65484A96FD3F}" type="datetime1">
              <a:rPr lang="en-US" smtClean="0"/>
              <a:t>5/26/2020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DR. KAYNAT  TAWAR</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400" dirty="0" smtClean="0">
                <a:solidFill>
                  <a:srgbClr val="C00000"/>
                </a:solidFill>
                <a:latin typeface="Algerian" pitchFamily="82" charset="0"/>
              </a:rPr>
              <a:t>SCHOOL  OF  STUDIES  IN  COMMERCE</a:t>
            </a:r>
            <a:br>
              <a:rPr lang="en-US" sz="2400" dirty="0" smtClean="0">
                <a:solidFill>
                  <a:srgbClr val="C00000"/>
                </a:solidFill>
                <a:latin typeface="Algerian" pitchFamily="82" charset="0"/>
              </a:rPr>
            </a:br>
            <a:r>
              <a:rPr lang="en-US" sz="2400" dirty="0" smtClean="0">
                <a:solidFill>
                  <a:srgbClr val="C00000"/>
                </a:solidFill>
                <a:latin typeface="Algerian" pitchFamily="82" charset="0"/>
              </a:rPr>
              <a:t>VIKRAM UNIVERSITY, UJJAIN (M.P.)</a:t>
            </a:r>
          </a:p>
          <a:p>
            <a:endParaRPr lang="en-US" sz="2400" dirty="0">
              <a:solidFill>
                <a:srgbClr val="C00000"/>
              </a:solidFill>
              <a:latin typeface="Algerian" pitchFamily="82" charset="0"/>
            </a:endParaRPr>
          </a:p>
        </p:txBody>
      </p:sp>
      <p:sp>
        <p:nvSpPr>
          <p:cNvPr id="2" name="Title 1"/>
          <p:cNvSpPr>
            <a:spLocks noGrp="1"/>
          </p:cNvSpPr>
          <p:nvPr>
            <p:ph type="ctrTitle"/>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buNone/>
            </a:pPr>
            <a:r>
              <a:rPr lang="en-US" dirty="0" smtClean="0"/>
              <a:t>   </a:t>
            </a:r>
            <a:r>
              <a:rPr lang="en-US" b="1" dirty="0" smtClean="0"/>
              <a:t>Following </a:t>
            </a:r>
            <a:r>
              <a:rPr lang="en-US" b="1" dirty="0" smtClean="0"/>
              <a:t>acts and rules contain important statutory provisions relevant to the audit of general insurance companies-</a:t>
            </a:r>
          </a:p>
          <a:p>
            <a:r>
              <a:rPr lang="en-US" dirty="0" smtClean="0"/>
              <a:t>The insurance act 1938.</a:t>
            </a:r>
          </a:p>
          <a:p>
            <a:r>
              <a:rPr lang="en-US" dirty="0" smtClean="0"/>
              <a:t>The insurance rules 1939.</a:t>
            </a:r>
          </a:p>
          <a:p>
            <a:r>
              <a:rPr lang="en-US" dirty="0" smtClean="0"/>
              <a:t>The income tax act 1961.</a:t>
            </a:r>
          </a:p>
          <a:p>
            <a:r>
              <a:rPr lang="en-US" dirty="0" smtClean="0"/>
              <a:t>The companies act 2013.</a:t>
            </a:r>
          </a:p>
          <a:p>
            <a:r>
              <a:rPr lang="en-US" dirty="0" smtClean="0"/>
              <a:t>The income tax rules 1962.</a:t>
            </a:r>
          </a:p>
          <a:p>
            <a:r>
              <a:rPr lang="en-US" dirty="0" smtClean="0"/>
              <a:t>Employees state insurance act 1948.</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Autofit/>
          </a:bodyPr>
          <a:lstStyle/>
          <a:p>
            <a:r>
              <a:rPr lang="en-US" sz="2800" b="1" dirty="0" smtClean="0">
                <a:solidFill>
                  <a:srgbClr val="C00000"/>
                </a:solidFill>
              </a:rPr>
              <a:t/>
            </a:r>
            <a:br>
              <a:rPr lang="en-US" sz="2800" b="1" dirty="0" smtClean="0">
                <a:solidFill>
                  <a:srgbClr val="C00000"/>
                </a:solidFill>
              </a:rPr>
            </a:br>
            <a:r>
              <a:rPr lang="en-US" sz="2800" b="1" dirty="0" smtClean="0">
                <a:solidFill>
                  <a:srgbClr val="C00000"/>
                </a:solidFill>
              </a:rPr>
              <a:t/>
            </a:r>
            <a:br>
              <a:rPr lang="en-US" sz="2800" b="1" dirty="0" smtClean="0">
                <a:solidFill>
                  <a:srgbClr val="C00000"/>
                </a:solidFill>
              </a:rPr>
            </a:br>
            <a:r>
              <a:rPr lang="en-US" sz="2800" b="1" dirty="0" smtClean="0">
                <a:solidFill>
                  <a:srgbClr val="C00000"/>
                </a:solidFill>
              </a:rPr>
              <a:t/>
            </a:r>
            <a:br>
              <a:rPr lang="en-US" sz="2800" b="1" dirty="0" smtClean="0">
                <a:solidFill>
                  <a:srgbClr val="C00000"/>
                </a:solidFill>
              </a:rPr>
            </a:br>
            <a:r>
              <a:rPr lang="en-US" sz="2800" b="1" dirty="0" smtClean="0">
                <a:solidFill>
                  <a:srgbClr val="C00000"/>
                </a:solidFill>
              </a:rPr>
              <a:t>GUIDELINES </a:t>
            </a:r>
            <a:r>
              <a:rPr lang="en-US" sz="2800" b="1" dirty="0" smtClean="0">
                <a:solidFill>
                  <a:srgbClr val="C00000"/>
                </a:solidFill>
              </a:rPr>
              <a:t>FOR CORPORATE GOVERNANCE FOR INSURERS IN INDIA</a:t>
            </a:r>
            <a:endParaRPr lang="en-US" sz="2800" b="1" dirty="0">
              <a:solidFill>
                <a:srgbClr val="C00000"/>
              </a:solidFill>
            </a:endParaRPr>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   </a:t>
            </a:r>
            <a:r>
              <a:rPr lang="en-US" dirty="0" smtClean="0"/>
              <a:t> </a:t>
            </a:r>
            <a:r>
              <a:rPr lang="en-US" b="1" dirty="0" smtClean="0"/>
              <a:t>IRDAI </a:t>
            </a:r>
            <a:r>
              <a:rPr lang="en-US" b="1" dirty="0" smtClean="0"/>
              <a:t>issued guidelines on corporate governance for insurance companies on 5</a:t>
            </a:r>
            <a:r>
              <a:rPr lang="en-US" b="1" baseline="30000" dirty="0" smtClean="0"/>
              <a:t>th</a:t>
            </a:r>
            <a:r>
              <a:rPr lang="en-US" b="1" dirty="0" smtClean="0"/>
              <a:t> august, 2009. some of the mandatory committee to be formed are:</a:t>
            </a:r>
          </a:p>
          <a:p>
            <a:r>
              <a:rPr lang="en-US" dirty="0" smtClean="0"/>
              <a:t>Audit committee.</a:t>
            </a:r>
          </a:p>
          <a:p>
            <a:r>
              <a:rPr lang="en-US" dirty="0" smtClean="0"/>
              <a:t>Investment committee.</a:t>
            </a:r>
          </a:p>
          <a:p>
            <a:r>
              <a:rPr lang="en-US" dirty="0" smtClean="0"/>
              <a:t>Risk management committee.</a:t>
            </a:r>
          </a:p>
          <a:p>
            <a:r>
              <a:rPr lang="en-US" dirty="0" smtClean="0"/>
              <a:t>Policyholder protection committee.</a:t>
            </a:r>
          </a:p>
          <a:p>
            <a:r>
              <a:rPr lang="en-US" dirty="0" smtClean="0"/>
              <a:t>Nomination and remuneration committee.</a:t>
            </a:r>
          </a:p>
          <a:p>
            <a:r>
              <a:rPr lang="en-US" dirty="0" smtClean="0"/>
              <a:t>Corporate social responsibility committee.</a:t>
            </a:r>
          </a:p>
          <a:p>
            <a:r>
              <a:rPr lang="en-US" dirty="0" smtClean="0"/>
              <a:t>With profit committee.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C00000"/>
                </a:solidFill>
              </a:rPr>
              <a:t>AUDIT COMMITTEE (MANDATORY)</a:t>
            </a:r>
            <a:endParaRPr lang="en-US" sz="3600" b="1" dirty="0">
              <a:solidFill>
                <a:srgbClr val="C00000"/>
              </a:solidFill>
            </a:endParaRPr>
          </a:p>
        </p:txBody>
      </p:sp>
      <p:sp>
        <p:nvSpPr>
          <p:cNvPr id="3" name="Content Placeholder 2"/>
          <p:cNvSpPr>
            <a:spLocks noGrp="1"/>
          </p:cNvSpPr>
          <p:nvPr>
            <p:ph sz="quarter" idx="1"/>
          </p:nvPr>
        </p:nvSpPr>
        <p:spPr/>
        <p:txBody>
          <a:bodyPr>
            <a:normAutofit fontScale="70000" lnSpcReduction="20000"/>
          </a:bodyPr>
          <a:lstStyle/>
          <a:p>
            <a:r>
              <a:rPr lang="en-US" dirty="0" smtClean="0"/>
              <a:t>Every insurer shall constitute an audit committee as per section 177 of the companies act, 2013.</a:t>
            </a:r>
          </a:p>
          <a:p>
            <a:r>
              <a:rPr lang="en-US" dirty="0" smtClean="0"/>
              <a:t>The committee should oversee the financial statements, financial reporting, statement of cash flow and disclosure processes both on an annual and quarterly basis.</a:t>
            </a:r>
          </a:p>
          <a:p>
            <a:r>
              <a:rPr lang="en-US" dirty="0" smtClean="0"/>
              <a:t>The chairperson of the audit committee should be an independent director of the board with an auditing/finance/audit experience and may be a chartered accountant or a person with a strong financial analysis background. The association of the CEO in the audit committee requires eliciting any specific information concerning audit findings. As required under section 177 of the companies act, 2013, the audit committee shall comprise of a minimum of three directors, majority of whom shall be independent directors.</a:t>
            </a:r>
          </a:p>
          <a:p>
            <a:r>
              <a:rPr lang="en-US" dirty="0" smtClean="0"/>
              <a:t>The audit committee will oversee the efficient functioning of the internal audit department and review its reports. The committee will additionally monitor the progress made in rectification of irregularities and changes in processes wherever deficiencies have come to notice.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smtClean="0"/>
              <a:t>The audit committee shall have the oversight on the procedures and processes established to look after the issues relating to maintenance of books of account, administration procedures, transactions and other matters having a bearing on the financial position of the insurer, whether raised by the auditors or any other person.</a:t>
            </a:r>
          </a:p>
          <a:p>
            <a:r>
              <a:rPr lang="en-US" dirty="0" smtClean="0"/>
              <a:t>The audit committee shall discuss with statutory auditors before the audit commences, about the nature and scope of audit as well as have post- audit discussions to address areas of concern</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Autofit/>
          </a:bodyPr>
          <a:lstStyle/>
          <a:p>
            <a:r>
              <a:rPr lang="en-US" sz="2800" b="1" dirty="0" smtClean="0">
                <a:solidFill>
                  <a:srgbClr val="C00000"/>
                </a:solidFill>
              </a:rPr>
              <a:t>APPOINTMENT OF STATUTORY AUDITORS BY INSURERS</a:t>
            </a:r>
            <a:endParaRPr lang="en-US" sz="2800" b="1" dirty="0">
              <a:solidFill>
                <a:srgbClr val="C00000"/>
              </a:solidFill>
            </a:endParaRPr>
          </a:p>
        </p:txBody>
      </p:sp>
      <p:sp>
        <p:nvSpPr>
          <p:cNvPr id="3" name="Content Placeholder 2"/>
          <p:cNvSpPr>
            <a:spLocks noGrp="1"/>
          </p:cNvSpPr>
          <p:nvPr>
            <p:ph sz="quarter" idx="1"/>
          </p:nvPr>
        </p:nvSpPr>
        <p:spPr/>
        <p:txBody>
          <a:bodyPr>
            <a:normAutofit fontScale="77500" lnSpcReduction="20000"/>
          </a:bodyPr>
          <a:lstStyle/>
          <a:p>
            <a:pPr>
              <a:buNone/>
            </a:pPr>
            <a:r>
              <a:rPr lang="en-US" dirty="0" smtClean="0"/>
              <a:t>     </a:t>
            </a:r>
            <a:r>
              <a:rPr lang="en-US" b="1" dirty="0" smtClean="0"/>
              <a:t>The </a:t>
            </a:r>
            <a:r>
              <a:rPr lang="en-US" b="1" dirty="0" smtClean="0"/>
              <a:t>provisions of the companies act would apply for the appointment of an auditor. The auditor of an insurance company is appointed at the annual general meeting of the company and the approval of the authority is required before the appointment is made. With the latest amendment of the insurance act, 1938 and the companies act, 2013, authority (IRDAI) has issued the revised guidelines as under:</a:t>
            </a:r>
          </a:p>
          <a:p>
            <a:r>
              <a:rPr lang="en-US" dirty="0" smtClean="0"/>
              <a:t>Insurers shall comply with the provisions relating to appointment of auditors as contained in the companies act, 2013. additionally, insurers shall also comply with the provisions contained in these guidelines.</a:t>
            </a:r>
          </a:p>
          <a:p>
            <a:r>
              <a:rPr lang="en-US" dirty="0" smtClean="0"/>
              <a:t>On recommendation of the audit committee, the board shall appoint the statutory auditors, subject to the shareholders approval at general meeting of an Indian insurance company. The remuneration of the auditors shall also be approved by the shareholders in the general meeting.</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solidFill>
                  <a:srgbClr val="C00000"/>
                </a:solidFill>
              </a:rPr>
              <a:t>THE ELIGIBILITY, QUALIFICATIONS AND OTHER REQUIREMENTS OF THE AUDITORS</a:t>
            </a:r>
            <a:endParaRPr lang="en-US" sz="2400" b="1" dirty="0">
              <a:solidFill>
                <a:srgbClr val="C00000"/>
              </a:solidFill>
            </a:endParaRPr>
          </a:p>
        </p:txBody>
      </p:sp>
      <p:sp>
        <p:nvSpPr>
          <p:cNvPr id="3" name="Content Placeholder 2"/>
          <p:cNvSpPr>
            <a:spLocks noGrp="1"/>
          </p:cNvSpPr>
          <p:nvPr>
            <p:ph sz="quarter" idx="1"/>
          </p:nvPr>
        </p:nvSpPr>
        <p:spPr/>
        <p:txBody>
          <a:bodyPr>
            <a:normAutofit fontScale="92500" lnSpcReduction="20000"/>
          </a:bodyPr>
          <a:lstStyle/>
          <a:p>
            <a:r>
              <a:rPr lang="en-US" b="1" dirty="0" smtClean="0"/>
              <a:t>The auditor of an insurer shall be a firm, including a limited liability firm, constituted under the LLP Act, 2008.</a:t>
            </a:r>
          </a:p>
          <a:p>
            <a:r>
              <a:rPr lang="en-US" b="1" dirty="0" smtClean="0"/>
              <a:t>The firm should have been established and in continuous practice for at least 15 years.</a:t>
            </a:r>
          </a:p>
          <a:p>
            <a:r>
              <a:rPr lang="en-US" b="1" dirty="0" smtClean="0"/>
              <a:t>The auditor should have:</a:t>
            </a:r>
          </a:p>
          <a:p>
            <a:pPr>
              <a:buNone/>
            </a:pPr>
            <a:r>
              <a:rPr lang="en-US" dirty="0" smtClean="0"/>
              <a:t>            a) A minimum of 5 full time partners, of whom,</a:t>
            </a:r>
          </a:p>
          <a:p>
            <a:pPr>
              <a:buNone/>
            </a:pPr>
            <a:r>
              <a:rPr lang="en-US" dirty="0" smtClean="0"/>
              <a:t>i</a:t>
            </a:r>
            <a:r>
              <a:rPr lang="en-US" dirty="0" smtClean="0"/>
              <a:t> </a:t>
            </a:r>
            <a:r>
              <a:rPr lang="en-US" dirty="0" smtClean="0"/>
              <a:t>) At least 2 should have been in full time practice as partners exclusively associated with the firm of a continuous period of minimum of 10 years, and </a:t>
            </a:r>
          </a:p>
          <a:p>
            <a:pPr>
              <a:buNone/>
            </a:pPr>
            <a:r>
              <a:rPr lang="en-US" dirty="0" smtClean="0"/>
              <a:t>ii) One partner in full time practice with the firm as a partner for a minimum period of 1 year, and</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iii) One partner in full time practice with the firm as a partner for a minimum period of 1 year, and</a:t>
            </a:r>
          </a:p>
          <a:p>
            <a:pPr>
              <a:buNone/>
            </a:pPr>
            <a:r>
              <a:rPr lang="en-US" dirty="0" smtClean="0"/>
              <a:t>iv) Out of the total partners of the firm, at least two should be FCA and be in practice for a minimum period of 5 years as FCA.</a:t>
            </a:r>
          </a:p>
          <a:p>
            <a:r>
              <a:rPr lang="en-US" b="1" dirty="0" smtClean="0"/>
              <a:t>Or (alternatively),</a:t>
            </a:r>
          </a:p>
          <a:p>
            <a:r>
              <a:rPr lang="en-US" b="1" dirty="0" smtClean="0"/>
              <a:t>A minimum of 7 chartered accountants,</a:t>
            </a:r>
          </a:p>
          <a:p>
            <a:pPr>
              <a:buNone/>
            </a:pPr>
            <a:r>
              <a:rPr lang="en-US" dirty="0" err="1" smtClean="0"/>
              <a:t>i</a:t>
            </a:r>
            <a:r>
              <a:rPr lang="en-US" dirty="0" smtClean="0"/>
              <a:t>) Of which not less than 2 are partners in full time practice exclusively associated with the firm for a continuous period of a minimum of 10 years, and</a:t>
            </a:r>
          </a:p>
          <a:p>
            <a:pPr>
              <a:buNone/>
            </a:pPr>
            <a:r>
              <a:rPr lang="en-US" dirty="0" smtClean="0"/>
              <a:t>ii) At least 3 other chartered accountants in continuous association with the audit firm as partner or employee for a minimum period of 5 years, and</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62500" lnSpcReduction="20000"/>
          </a:bodyPr>
          <a:lstStyle/>
          <a:p>
            <a:pPr>
              <a:buNone/>
            </a:pPr>
            <a:r>
              <a:rPr lang="en-US" dirty="0" smtClean="0"/>
              <a:t>iii)  At least 2 character accountants should be FCA and be in practice for a minimum period of 5 years as FCA. </a:t>
            </a:r>
          </a:p>
          <a:p>
            <a:r>
              <a:rPr lang="en-US" b="1" dirty="0" smtClean="0"/>
              <a:t>At least one partner or employee of the audit firm should possess the DISA/ certified information system auditor (CISA)*or equivalent qualification as may be recognized by the IRDAI from time to time and such partner or employee must be involved in the audit of the insurer.</a:t>
            </a:r>
          </a:p>
          <a:p>
            <a:r>
              <a:rPr lang="en-US" b="1" dirty="0" smtClean="0"/>
              <a:t>The audit firm should have a minimum experience of 5 years in audit of entities in the financial sector. At least one of the joint statutory auditors of an insurer must have experience in insurance company audits of at least two years.</a:t>
            </a:r>
          </a:p>
          <a:p>
            <a:endParaRPr lang="en-US" dirty="0" smtClean="0"/>
          </a:p>
          <a:p>
            <a:pPr>
              <a:buNone/>
            </a:pPr>
            <a:endParaRPr lang="en-US" dirty="0" smtClean="0"/>
          </a:p>
          <a:p>
            <a:pPr>
              <a:buNone/>
            </a:pPr>
            <a:endParaRPr lang="en-US" dirty="0" smtClean="0"/>
          </a:p>
          <a:p>
            <a:pPr>
              <a:buNone/>
            </a:pPr>
            <a:endParaRPr lang="en-US" b="1" dirty="0" smtClean="0"/>
          </a:p>
          <a:p>
            <a:pPr>
              <a:buNone/>
            </a:pPr>
            <a:endParaRPr lang="en-US" b="1" dirty="0" smtClean="0"/>
          </a:p>
          <a:p>
            <a:pPr>
              <a:buNone/>
            </a:pPr>
            <a:r>
              <a:rPr lang="en-US" b="1" dirty="0" smtClean="0">
                <a:solidFill>
                  <a:srgbClr val="CC0099"/>
                </a:solidFill>
              </a:rPr>
              <a:t>*INFORMATION SYSTEM OF AUDIT AND CONTROL ASSOCIATION(ISACA)</a:t>
            </a:r>
            <a:endParaRPr lang="en-US" b="1" dirty="0">
              <a:solidFill>
                <a:srgbClr val="CC0099"/>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0000" lnSpcReduction="20000"/>
          </a:bodyPr>
          <a:lstStyle/>
          <a:p>
            <a:r>
              <a:rPr lang="en-US" dirty="0" smtClean="0"/>
              <a:t>Insurers are also advised to file a return on an annual basis as per the enclosed (Format A3) giving details of chartered accountant firms engaged in various capacities like statutory auditors, internal auditors, concurrent auditors, tax auditors etc.</a:t>
            </a:r>
          </a:p>
          <a:p>
            <a:r>
              <a:rPr lang="en-US" dirty="0" smtClean="0"/>
              <a:t>If it comes to the notice of the authority that the appointment of auditors by insurers is not in line with these guidelines, the appointment can be cancelled and it shall be open for the authority to consider such further action as may be deemed necessary in this regard.</a:t>
            </a:r>
          </a:p>
          <a:p>
            <a:r>
              <a:rPr lang="en-US" dirty="0" smtClean="0"/>
              <a:t>An insurer shall not remove its statutory auditor without the prior approval of the authority.</a:t>
            </a:r>
          </a:p>
          <a:p>
            <a:r>
              <a:rPr lang="en-US" dirty="0" smtClean="0"/>
              <a:t>The maximum number of statutory audits of insurers that can be accepted by an audit firm at a time is as follows:</a:t>
            </a:r>
          </a:p>
          <a:p>
            <a:pPr>
              <a:buNone/>
            </a:pPr>
            <a:r>
              <a:rPr lang="en-US" dirty="0" smtClean="0"/>
              <a:t>                             </a:t>
            </a:r>
          </a:p>
          <a:p>
            <a:pPr>
              <a:buNone/>
            </a:pPr>
            <a:r>
              <a:rPr lang="en-US" b="1" dirty="0" smtClean="0"/>
              <a:t>                                          An audit firm shall be entitled to carry out statutory audit of not more than three insurers (life/ </a:t>
            </a:r>
            <a:r>
              <a:rPr lang="en-US" b="1" dirty="0" smtClean="0"/>
              <a:t>non life/health/reinsurer</a:t>
            </a:r>
            <a:r>
              <a:rPr lang="en-US" b="1" dirty="0" smtClean="0"/>
              <a:t>) at a time.</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ROTATION  OF  </a:t>
            </a:r>
            <a:r>
              <a:rPr lang="en-US" sz="3600" b="1" dirty="0" smtClean="0">
                <a:solidFill>
                  <a:srgbClr val="C00000"/>
                </a:solidFill>
              </a:rPr>
              <a:t>JOINT </a:t>
            </a:r>
            <a:r>
              <a:rPr lang="en-US" sz="3600" b="1" dirty="0" smtClean="0">
                <a:solidFill>
                  <a:srgbClr val="C00000"/>
                </a:solidFill>
              </a:rPr>
              <a:t> AUDITORS</a:t>
            </a:r>
            <a:endParaRPr lang="en-US" sz="3600" b="1" dirty="0">
              <a:solidFill>
                <a:srgbClr val="C00000"/>
              </a:solidFill>
            </a:endParaRPr>
          </a:p>
        </p:txBody>
      </p:sp>
      <p:sp>
        <p:nvSpPr>
          <p:cNvPr id="3" name="Content Placeholder 2"/>
          <p:cNvSpPr>
            <a:spLocks noGrp="1"/>
          </p:cNvSpPr>
          <p:nvPr>
            <p:ph sz="quarter" idx="1"/>
          </p:nvPr>
        </p:nvSpPr>
        <p:spPr/>
        <p:txBody>
          <a:bodyPr>
            <a:normAutofit/>
          </a:bodyPr>
          <a:lstStyle/>
          <a:p>
            <a:r>
              <a:rPr lang="en-US" dirty="0" smtClean="0"/>
              <a:t>Each insurer shall have a minimum of two auditors as joint auditors.</a:t>
            </a:r>
          </a:p>
          <a:p>
            <a:r>
              <a:rPr lang="en-US" dirty="0" smtClean="0"/>
              <a:t>An audit firm which completes the tenure of five years at the first instance in respect of an insurer may be reappointment as statutory auditors of that insurer for another term of five years.</a:t>
            </a:r>
          </a:p>
          <a:p>
            <a:r>
              <a:rPr lang="en-US" dirty="0" smtClean="0"/>
              <a:t>Thus, an audit firm may be appointment as statutory auditors by an insurer for a continuous period of up to ten years.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a:xfrm>
            <a:off x="301752" y="1371600"/>
            <a:ext cx="4270248" cy="4681728"/>
          </a:xfrm>
        </p:spPr>
        <p:txBody>
          <a:bodyPr>
            <a:normAutofit lnSpcReduction="10000"/>
          </a:bodyPr>
          <a:lstStyle/>
          <a:p>
            <a:pPr>
              <a:buNone/>
            </a:pPr>
            <a:endParaRPr lang="en-US" sz="3200" b="1" dirty="0" smtClean="0">
              <a:solidFill>
                <a:srgbClr val="C00000"/>
              </a:solidFill>
              <a:latin typeface="Algerian" pitchFamily="82" charset="0"/>
            </a:endParaRPr>
          </a:p>
          <a:p>
            <a:pPr>
              <a:buNone/>
            </a:pPr>
            <a:endParaRPr lang="en-US" sz="3200" b="1" dirty="0" smtClean="0">
              <a:solidFill>
                <a:srgbClr val="C00000"/>
              </a:solidFill>
              <a:latin typeface="Algerian" pitchFamily="82" charset="0"/>
            </a:endParaRPr>
          </a:p>
          <a:p>
            <a:pPr>
              <a:buNone/>
            </a:pPr>
            <a:r>
              <a:rPr lang="en-US" sz="3200" b="1" dirty="0" smtClean="0">
                <a:solidFill>
                  <a:srgbClr val="C00000"/>
                </a:solidFill>
                <a:latin typeface="Algerian" pitchFamily="82" charset="0"/>
              </a:rPr>
              <a:t>AUDIT OF INSURANCE    COMPANIES</a:t>
            </a:r>
            <a:endParaRPr lang="en-US" sz="3200" b="1" dirty="0" smtClean="0">
              <a:solidFill>
                <a:srgbClr val="C00000"/>
              </a:solidFill>
              <a:latin typeface="Algerian" pitchFamily="82" charset="0"/>
            </a:endParaRPr>
          </a:p>
          <a:p>
            <a:pPr>
              <a:buNone/>
            </a:pPr>
            <a:endParaRPr lang="en-US" sz="3200" b="1" dirty="0" smtClean="0">
              <a:solidFill>
                <a:srgbClr val="C00000"/>
              </a:solidFill>
              <a:latin typeface="Algerian" pitchFamily="82" charset="0"/>
            </a:endParaRPr>
          </a:p>
          <a:p>
            <a:pPr>
              <a:buNone/>
            </a:pPr>
            <a:endParaRPr lang="en-US" sz="2400" b="1" dirty="0" smtClean="0">
              <a:solidFill>
                <a:srgbClr val="00B050"/>
              </a:solidFill>
              <a:latin typeface="Algerian" pitchFamily="82" charset="0"/>
            </a:endParaRPr>
          </a:p>
          <a:p>
            <a:pPr>
              <a:buNone/>
            </a:pPr>
            <a:endParaRPr lang="en-US" sz="2400" b="1" dirty="0" smtClean="0">
              <a:solidFill>
                <a:srgbClr val="00B050"/>
              </a:solidFill>
              <a:latin typeface="Algerian" pitchFamily="82" charset="0"/>
            </a:endParaRPr>
          </a:p>
          <a:p>
            <a:pPr>
              <a:buNone/>
            </a:pPr>
            <a:endParaRPr lang="en-US" sz="2400" b="1" dirty="0" smtClean="0">
              <a:solidFill>
                <a:srgbClr val="00B050"/>
              </a:solidFill>
              <a:latin typeface="Algerian" pitchFamily="82" charset="0"/>
            </a:endParaRPr>
          </a:p>
          <a:p>
            <a:pPr>
              <a:buNone/>
            </a:pPr>
            <a:r>
              <a:rPr lang="en-US" sz="2400" b="1" dirty="0" smtClean="0">
                <a:solidFill>
                  <a:srgbClr val="00B050"/>
                </a:solidFill>
                <a:latin typeface="Algerian" pitchFamily="82" charset="0"/>
              </a:rPr>
              <a:t>LECTURE </a:t>
            </a:r>
            <a:r>
              <a:rPr lang="en-US" sz="2400" b="1" dirty="0" smtClean="0">
                <a:solidFill>
                  <a:srgbClr val="00B050"/>
                </a:solidFill>
                <a:latin typeface="Algerian" pitchFamily="82" charset="0"/>
              </a:rPr>
              <a:t>BY : </a:t>
            </a:r>
          </a:p>
          <a:p>
            <a:pPr>
              <a:buNone/>
            </a:pPr>
            <a:r>
              <a:rPr lang="en-US" sz="2400" b="1" dirty="0" smtClean="0">
                <a:solidFill>
                  <a:srgbClr val="CC0099"/>
                </a:solidFill>
                <a:latin typeface="Algerian" pitchFamily="82" charset="0"/>
              </a:rPr>
              <a:t>DR . KAYNAT   TAWAR</a:t>
            </a:r>
          </a:p>
          <a:p>
            <a:pPr>
              <a:buNone/>
            </a:pPr>
            <a:endParaRPr lang="en-US" sz="3200" b="1" dirty="0">
              <a:solidFill>
                <a:srgbClr val="C00000"/>
              </a:solidFill>
              <a:latin typeface="Algerian" pitchFamily="82" charset="0"/>
            </a:endParaRPr>
          </a:p>
        </p:txBody>
      </p:sp>
      <p:pic>
        <p:nvPicPr>
          <p:cNvPr id="5" name="Content Placeholder 4" descr="IMG_20200526_174133.jpg"/>
          <p:cNvPicPr>
            <a:picLocks noGrp="1" noChangeAspect="1"/>
          </p:cNvPicPr>
          <p:nvPr>
            <p:ph sz="half" idx="2"/>
          </p:nvPr>
        </p:nvPicPr>
        <p:blipFill>
          <a:blip r:embed="rId2"/>
          <a:stretch>
            <a:fillRect/>
          </a:stretch>
        </p:blipFill>
        <p:spPr>
          <a:xfrm>
            <a:off x="4981575" y="2378869"/>
            <a:ext cx="3676650" cy="2667000"/>
          </a:xfrm>
        </p:spPr>
      </p:pic>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AUDIT OF ACCOUNTS</a:t>
            </a:r>
            <a:endParaRPr lang="en-US" b="1" dirty="0">
              <a:solidFill>
                <a:srgbClr val="C00000"/>
              </a:solidFill>
            </a:endParaRPr>
          </a:p>
        </p:txBody>
      </p:sp>
      <p:sp>
        <p:nvSpPr>
          <p:cNvPr id="3" name="Content Placeholder 2"/>
          <p:cNvSpPr>
            <a:spLocks noGrp="1"/>
          </p:cNvSpPr>
          <p:nvPr>
            <p:ph sz="quarter" idx="1"/>
          </p:nvPr>
        </p:nvSpPr>
        <p:spPr/>
        <p:txBody>
          <a:bodyPr>
            <a:normAutofit/>
          </a:bodyPr>
          <a:lstStyle/>
          <a:p>
            <a:r>
              <a:rPr lang="en-US" dirty="0" smtClean="0"/>
              <a:t>Under section 12 of the insurance act, 1938, the financial statements of every insurer are required to be audited annually by an auditor.</a:t>
            </a:r>
          </a:p>
          <a:p>
            <a:r>
              <a:rPr lang="en-US" dirty="0" smtClean="0"/>
              <a:t>IRDA act, 1999, every insurer, in respect of insurance business transacted by him and in respect of his shareholders funds should prepare , a balance sheet, a profit and loss account, </a:t>
            </a:r>
            <a:r>
              <a:rPr lang="en-US" smtClean="0"/>
              <a:t>a separate </a:t>
            </a:r>
            <a:r>
              <a:rPr lang="en-US" dirty="0" smtClean="0"/>
              <a:t>account of receipts and payments and a revenue account in accordance with the regulations made by the IRDA at the end of each financial year.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Autofit/>
          </a:bodyPr>
          <a:lstStyle/>
          <a:p>
            <a:r>
              <a:rPr lang="en-US" sz="2800" b="1" dirty="0" smtClean="0">
                <a:solidFill>
                  <a:srgbClr val="C00000"/>
                </a:solidFill>
              </a:rPr>
              <a:t>RIGHTS AND DUTIES OF BRANCH AUDITORS</a:t>
            </a:r>
            <a:endParaRPr lang="en-US" sz="2800" b="1" dirty="0">
              <a:solidFill>
                <a:srgbClr val="C00000"/>
              </a:solidFill>
            </a:endParaRPr>
          </a:p>
        </p:txBody>
      </p:sp>
      <p:sp>
        <p:nvSpPr>
          <p:cNvPr id="3" name="Content Placeholder 2"/>
          <p:cNvSpPr>
            <a:spLocks noGrp="1"/>
          </p:cNvSpPr>
          <p:nvPr>
            <p:ph sz="quarter" idx="1"/>
          </p:nvPr>
        </p:nvSpPr>
        <p:spPr/>
        <p:txBody>
          <a:bodyPr/>
          <a:lstStyle/>
          <a:p>
            <a:pPr>
              <a:buNone/>
            </a:pPr>
            <a:r>
              <a:rPr lang="en-US" dirty="0" smtClean="0"/>
              <a:t>   The branch auditors is appointed to conduct the audit of the divisions have the same rights and obligations under the statute as those of the, statutory auditors to whom they are expected to submit their report.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AUDIT PROCEDURE</a:t>
            </a:r>
            <a:endParaRPr lang="en-US" b="1" dirty="0">
              <a:solidFill>
                <a:srgbClr val="C00000"/>
              </a:solidFill>
            </a:endParaRPr>
          </a:p>
        </p:txBody>
      </p:sp>
      <p:sp>
        <p:nvSpPr>
          <p:cNvPr id="3" name="Content Placeholder 2"/>
          <p:cNvSpPr>
            <a:spLocks noGrp="1"/>
          </p:cNvSpPr>
          <p:nvPr>
            <p:ph sz="quarter" idx="1"/>
          </p:nvPr>
        </p:nvSpPr>
        <p:spPr/>
        <p:txBody>
          <a:bodyPr/>
          <a:lstStyle/>
          <a:p>
            <a:r>
              <a:rPr lang="en-US" dirty="0" smtClean="0"/>
              <a:t>Relating to profit and loss account.</a:t>
            </a:r>
          </a:p>
          <a:p>
            <a:r>
              <a:rPr lang="en-US" dirty="0" smtClean="0"/>
              <a:t>Relating to balance sheet.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PREMIUM</a:t>
            </a:r>
            <a:endParaRPr lang="en-US" b="1" dirty="0">
              <a:solidFill>
                <a:srgbClr val="C00000"/>
              </a:solidFill>
            </a:endParaRPr>
          </a:p>
        </p:txBody>
      </p:sp>
      <p:sp>
        <p:nvSpPr>
          <p:cNvPr id="3" name="Content Placeholder 2"/>
          <p:cNvSpPr>
            <a:spLocks noGrp="1"/>
          </p:cNvSpPr>
          <p:nvPr>
            <p:ph sz="half" idx="1"/>
          </p:nvPr>
        </p:nvSpPr>
        <p:spPr>
          <a:xfrm>
            <a:off x="301752" y="1371600"/>
            <a:ext cx="4270248" cy="4681728"/>
          </a:xfrm>
        </p:spPr>
        <p:txBody>
          <a:bodyPr>
            <a:normAutofit fontScale="77500" lnSpcReduction="20000"/>
          </a:bodyPr>
          <a:lstStyle/>
          <a:p>
            <a:pPr>
              <a:buNone/>
            </a:pPr>
            <a:r>
              <a:rPr lang="en-US" dirty="0" smtClean="0"/>
              <a:t>     </a:t>
            </a:r>
            <a:endParaRPr lang="en-US" dirty="0" smtClean="0"/>
          </a:p>
          <a:p>
            <a:pPr>
              <a:buNone/>
            </a:pPr>
            <a:r>
              <a:rPr lang="en-US" dirty="0" smtClean="0"/>
              <a:t> </a:t>
            </a:r>
            <a:r>
              <a:rPr lang="en-US" dirty="0" smtClean="0"/>
              <a:t>   </a:t>
            </a:r>
            <a:r>
              <a:rPr lang="en-US" dirty="0" smtClean="0"/>
              <a:t> </a:t>
            </a:r>
            <a:r>
              <a:rPr lang="en-US" dirty="0" smtClean="0"/>
              <a:t>Insurance premium is collected upon issuing policies. It is the consideration for bearing the risk by the insurance company. The premium collections are credited to a separate bank account and no withdrawals are normally permitted from that account for meeting the general expenditure. As per the policy of the insurance company, the collections are transferred to the regional office or head office. No risk shall be assumed by the insurer without receipt of premium according to section 64VB of the insurance act, 1938</a:t>
            </a:r>
            <a:endParaRPr lang="en-US" dirty="0"/>
          </a:p>
        </p:txBody>
      </p:sp>
      <p:pic>
        <p:nvPicPr>
          <p:cNvPr id="5" name="Content Placeholder 4" descr="IMG_20200526_173955.jpg"/>
          <p:cNvPicPr>
            <a:picLocks noGrp="1" noChangeAspect="1"/>
          </p:cNvPicPr>
          <p:nvPr>
            <p:ph sz="half" idx="2"/>
          </p:nvPr>
        </p:nvPicPr>
        <p:blipFill>
          <a:blip r:embed="rId2"/>
          <a:stretch>
            <a:fillRect/>
          </a:stretch>
        </p:blipFill>
        <p:spPr>
          <a:xfrm>
            <a:off x="5638800" y="2426494"/>
            <a:ext cx="2843212" cy="2571750"/>
          </a:xfrm>
        </p:spPr>
      </p:pic>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sp>
        <p:nvSpPr>
          <p:cNvPr id="7" name="Footer Placeholder 6"/>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VERIFICATION OF PREMIUM</a:t>
            </a:r>
            <a:endParaRPr lang="en-US" b="1" dirty="0">
              <a:solidFill>
                <a:srgbClr val="C00000"/>
              </a:solidFill>
            </a:endParaRPr>
          </a:p>
        </p:txBody>
      </p:sp>
      <p:sp>
        <p:nvSpPr>
          <p:cNvPr id="3" name="Content Placeholder 2"/>
          <p:cNvSpPr>
            <a:spLocks noGrp="1"/>
          </p:cNvSpPr>
          <p:nvPr>
            <p:ph sz="quarter" idx="1"/>
          </p:nvPr>
        </p:nvSpPr>
        <p:spPr/>
        <p:txBody>
          <a:bodyPr>
            <a:normAutofit fontScale="77500" lnSpcReduction="20000"/>
          </a:bodyPr>
          <a:lstStyle/>
          <a:p>
            <a:r>
              <a:rPr lang="en-US" dirty="0" smtClean="0"/>
              <a:t>Verification of premium is of utmost importance to an auditor. The auditor should apply the following procedures:</a:t>
            </a:r>
          </a:p>
          <a:p>
            <a:r>
              <a:rPr lang="en-US" dirty="0" smtClean="0"/>
              <a:t>Before commencing verification of premium income, the auditor should look into the internal controls and compliance which are laid down for collection and recording of the premium.</a:t>
            </a:r>
          </a:p>
          <a:p>
            <a:r>
              <a:rPr lang="en-US" dirty="0" smtClean="0"/>
              <a:t>Cover notes should be serially numbered.</a:t>
            </a:r>
          </a:p>
          <a:p>
            <a:r>
              <a:rPr lang="en-US" dirty="0" smtClean="0"/>
              <a:t>The auditor should check whether premium registers have been maintained chronologically, giving full particulars including service tax charged as per acceptance advice on a day to day basis.</a:t>
            </a:r>
          </a:p>
          <a:p>
            <a:r>
              <a:rPr lang="en-US" dirty="0" smtClean="0"/>
              <a:t>The auditor should verify whether the figure of premium mentioned in the register tally with those in general ledger.</a:t>
            </a:r>
          </a:p>
          <a:p>
            <a:r>
              <a:rPr lang="en-US" dirty="0" smtClean="0"/>
              <a:t>The auditor should verify whether installments falling due on or before the balance sheet date, whether received or not, have been accounted for as premium income as for the year under audit.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CLAIMS</a:t>
            </a:r>
            <a:endParaRPr lang="en-US" b="1" dirty="0">
              <a:solidFill>
                <a:srgbClr val="C00000"/>
              </a:solidFill>
            </a:endParaRPr>
          </a:p>
        </p:txBody>
      </p:sp>
      <p:sp>
        <p:nvSpPr>
          <p:cNvPr id="3" name="Content Placeholder 2"/>
          <p:cNvSpPr>
            <a:spLocks noGrp="1"/>
          </p:cNvSpPr>
          <p:nvPr>
            <p:ph sz="half" idx="1"/>
          </p:nvPr>
        </p:nvSpPr>
        <p:spPr/>
        <p:txBody>
          <a:bodyPr>
            <a:normAutofit fontScale="85000" lnSpcReduction="20000"/>
          </a:bodyPr>
          <a:lstStyle/>
          <a:p>
            <a:pPr>
              <a:buNone/>
            </a:pPr>
            <a:r>
              <a:rPr lang="en-US" dirty="0" smtClean="0"/>
              <a:t>     </a:t>
            </a:r>
            <a:endParaRPr lang="en-US" dirty="0" smtClean="0"/>
          </a:p>
          <a:p>
            <a:pPr>
              <a:buNone/>
            </a:pPr>
            <a:r>
              <a:rPr lang="en-US" dirty="0" smtClean="0"/>
              <a:t> </a:t>
            </a:r>
            <a:r>
              <a:rPr lang="en-US" dirty="0" smtClean="0"/>
              <a:t>   </a:t>
            </a:r>
            <a:r>
              <a:rPr lang="en-US" dirty="0" smtClean="0"/>
              <a:t>Claims </a:t>
            </a:r>
            <a:r>
              <a:rPr lang="en-US" dirty="0" smtClean="0"/>
              <a:t>under policies comprise the claims paid for losses incurred, and those estimated or anticipated claims pending settlements under the policies. Settlement cost of claims includes surveyor fee, legal expenses etc. the claim account is debited with all the payments including repair charges, fire fighting expenses, policies report fees. Survey fees, amount decreed by the courts, travel expenses, photograph charges etc.</a:t>
            </a:r>
            <a:endParaRPr lang="en-US" dirty="0"/>
          </a:p>
        </p:txBody>
      </p:sp>
      <p:pic>
        <p:nvPicPr>
          <p:cNvPr id="5" name="Content Placeholder 4" descr="IMG_20200526_174040.jpg"/>
          <p:cNvPicPr>
            <a:picLocks noGrp="1" noChangeAspect="1"/>
          </p:cNvPicPr>
          <p:nvPr>
            <p:ph sz="half" idx="2"/>
          </p:nvPr>
        </p:nvPicPr>
        <p:blipFill>
          <a:blip r:embed="rId2"/>
          <a:stretch>
            <a:fillRect/>
          </a:stretch>
        </p:blipFill>
        <p:spPr>
          <a:xfrm>
            <a:off x="4976812" y="2421731"/>
            <a:ext cx="3686175" cy="2581275"/>
          </a:xfrm>
        </p:spPr>
      </p:pic>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a:p>
        </p:txBody>
      </p:sp>
      <p:sp>
        <p:nvSpPr>
          <p:cNvPr id="7" name="Footer Placeholder 6"/>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solidFill>
                  <a:srgbClr val="C00000"/>
                </a:solidFill>
              </a:rPr>
              <a:t>VERIFICATION OF CLAIMS</a:t>
            </a:r>
            <a:endParaRPr lang="en-US" b="1" dirty="0">
              <a:solidFill>
                <a:srgbClr val="C00000"/>
              </a:solidFill>
            </a:endParaRPr>
          </a:p>
        </p:txBody>
      </p:sp>
      <p:sp>
        <p:nvSpPr>
          <p:cNvPr id="3" name="Content Placeholder 2"/>
          <p:cNvSpPr>
            <a:spLocks noGrp="1"/>
          </p:cNvSpPr>
          <p:nvPr>
            <p:ph sz="quarter" idx="1"/>
          </p:nvPr>
        </p:nvSpPr>
        <p:spPr/>
        <p:txBody>
          <a:bodyPr>
            <a:normAutofit fontScale="77500" lnSpcReduction="20000"/>
          </a:bodyPr>
          <a:lstStyle/>
          <a:p>
            <a:pPr>
              <a:buNone/>
            </a:pPr>
            <a:r>
              <a:rPr lang="en-US" dirty="0" smtClean="0"/>
              <a:t>    </a:t>
            </a:r>
            <a:r>
              <a:rPr lang="en-US" b="1" dirty="0" smtClean="0"/>
              <a:t>The auditor should obtain from the divisions / branches, information for each class of business. The auditor should determine the total number of documents to be checked giving due importance to claim provisions of higher value.</a:t>
            </a:r>
          </a:p>
          <a:p>
            <a:pPr>
              <a:buNone/>
            </a:pPr>
            <a:r>
              <a:rPr lang="en-US" dirty="0" smtClean="0"/>
              <a:t>     After that auditor should look after the following views -</a:t>
            </a:r>
            <a:endParaRPr lang="en-US" dirty="0" smtClean="0"/>
          </a:p>
          <a:p>
            <a:r>
              <a:rPr lang="en-US" dirty="0" smtClean="0"/>
              <a:t>Check whether provision has been made for all unsettled claims.</a:t>
            </a:r>
          </a:p>
          <a:p>
            <a:r>
              <a:rPr lang="en-US" dirty="0" smtClean="0"/>
              <a:t>Check whether provision has been made for only such claims for which the company is legally liable.</a:t>
            </a:r>
          </a:p>
          <a:p>
            <a:r>
              <a:rPr lang="en-US" dirty="0" smtClean="0"/>
              <a:t>Check whether provision made is normally not in excess of the amount insured.</a:t>
            </a:r>
          </a:p>
          <a:p>
            <a:r>
              <a:rPr lang="en-US" dirty="0" smtClean="0"/>
              <a:t>To check in case of co-insurance arrangements, the company has made provisions only in respect of its own share of anticipated liability.</a:t>
            </a:r>
          </a:p>
          <a:p>
            <a:r>
              <a:rPr lang="en-US" dirty="0" smtClean="0"/>
              <a:t>To check claimed paid should be duly sanctioned by the authority concerned.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COMMISSION</a:t>
            </a:r>
            <a:endParaRPr lang="en-US" b="1" dirty="0">
              <a:solidFill>
                <a:srgbClr val="C00000"/>
              </a:solidFill>
            </a:endParaRPr>
          </a:p>
        </p:txBody>
      </p:sp>
      <p:sp>
        <p:nvSpPr>
          <p:cNvPr id="3" name="Content Placeholder 2"/>
          <p:cNvSpPr>
            <a:spLocks noGrp="1"/>
          </p:cNvSpPr>
          <p:nvPr>
            <p:ph sz="half" idx="1"/>
          </p:nvPr>
        </p:nvSpPr>
        <p:spPr/>
        <p:txBody>
          <a:bodyPr>
            <a:normAutofit fontScale="92500"/>
          </a:bodyPr>
          <a:lstStyle/>
          <a:p>
            <a:pPr>
              <a:buNone/>
            </a:pPr>
            <a:r>
              <a:rPr lang="en-US" dirty="0" smtClean="0"/>
              <a:t>    An insurance business is solicited by insurance agents. The remuneration of an agent is paid by way of commission which is calculated by applying a percentage to the premium collected by him. Commission is payable to the agents for the business procured through the and is debited to commission on direct business account. </a:t>
            </a:r>
            <a:endParaRPr lang="en-US" dirty="0"/>
          </a:p>
        </p:txBody>
      </p:sp>
      <p:pic>
        <p:nvPicPr>
          <p:cNvPr id="6" name="Content Placeholder 5" descr="1590495282232_0_IMG_20200526_174319.jpg"/>
          <p:cNvPicPr>
            <a:picLocks noGrp="1" noChangeAspect="1"/>
          </p:cNvPicPr>
          <p:nvPr>
            <p:ph sz="half" idx="2"/>
          </p:nvPr>
        </p:nvPicPr>
        <p:blipFill>
          <a:blip r:embed="rId2"/>
          <a:stretch>
            <a:fillRect/>
          </a:stretch>
        </p:blipFill>
        <p:spPr>
          <a:xfrm>
            <a:off x="4800600" y="2778554"/>
            <a:ext cx="4038600" cy="1867629"/>
          </a:xfrm>
        </p:spPr>
      </p:pic>
      <p:sp>
        <p:nvSpPr>
          <p:cNvPr id="7" name="Slide Number Placeholder 6"/>
          <p:cNvSpPr>
            <a:spLocks noGrp="1"/>
          </p:cNvSpPr>
          <p:nvPr>
            <p:ph type="sldNum" sz="quarter" idx="12"/>
          </p:nvPr>
        </p:nvSpPr>
        <p:spPr/>
        <p:txBody>
          <a:bodyPr/>
          <a:lstStyle/>
          <a:p>
            <a:fld id="{B6F15528-21DE-4FAA-801E-634DDDAF4B2B}" type="slidenum">
              <a:rPr lang="en-US" smtClean="0"/>
              <a:pPr/>
              <a:t>27</a:t>
            </a:fld>
            <a:endParaRPr lang="en-US"/>
          </a:p>
        </p:txBody>
      </p:sp>
      <p:sp>
        <p:nvSpPr>
          <p:cNvPr id="8" name="Footer Placeholder 7"/>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VERIFICATION OF COMMISION</a:t>
            </a:r>
            <a:endParaRPr lang="en-US" b="1" dirty="0">
              <a:solidFill>
                <a:srgbClr val="C00000"/>
              </a:solidFill>
            </a:endParaRPr>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    </a:t>
            </a:r>
            <a:r>
              <a:rPr lang="en-US" b="1" dirty="0" smtClean="0"/>
              <a:t>The auditor can do the verification of commission in the following way –</a:t>
            </a:r>
          </a:p>
          <a:p>
            <a:r>
              <a:rPr lang="en-US" dirty="0" smtClean="0"/>
              <a:t>Voucher disbursement entries with reference to the disbursement vouchers with copies of commission bills and commission statement.</a:t>
            </a:r>
          </a:p>
          <a:p>
            <a:r>
              <a:rPr lang="en-US" dirty="0" smtClean="0"/>
              <a:t>Check whether the vouchers are authorized by the officers in charge as per rules and income tax is deducted at source, as applicable.</a:t>
            </a:r>
          </a:p>
          <a:p>
            <a:r>
              <a:rPr lang="en-US" dirty="0" smtClean="0"/>
              <a:t>To check correctness of amounts of commission allowed.</a:t>
            </a:r>
          </a:p>
          <a:p>
            <a:r>
              <a:rPr lang="en-US" dirty="0" smtClean="0"/>
              <a:t>To check whether commission outgo for the period under audit been duly accounted or not.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Autofit/>
          </a:bodyPr>
          <a:lstStyle/>
          <a:p>
            <a:r>
              <a:rPr lang="en-US" sz="2800" b="1" dirty="0" smtClean="0">
                <a:solidFill>
                  <a:srgbClr val="C00000"/>
                </a:solidFill>
              </a:rPr>
              <a:t>OPERATING EXPENSES RELATED TO INSURANCE BUSINESS</a:t>
            </a:r>
            <a:endParaRPr lang="en-US" sz="2800" b="1" dirty="0">
              <a:solidFill>
                <a:srgbClr val="C00000"/>
              </a:solidFill>
            </a:endParaRPr>
          </a:p>
        </p:txBody>
      </p:sp>
      <p:sp>
        <p:nvSpPr>
          <p:cNvPr id="3" name="Content Placeholder 2"/>
          <p:cNvSpPr>
            <a:spLocks noGrp="1"/>
          </p:cNvSpPr>
          <p:nvPr>
            <p:ph sz="quarter" idx="1"/>
          </p:nvPr>
        </p:nvSpPr>
        <p:spPr/>
        <p:txBody>
          <a:bodyPr>
            <a:normAutofit lnSpcReduction="10000"/>
          </a:bodyPr>
          <a:lstStyle/>
          <a:p>
            <a:r>
              <a:rPr lang="en-US" dirty="0" smtClean="0"/>
              <a:t>All the administrative expenses in an insurance company are broadly classified under 13 heads as mentioned in schedule IV.</a:t>
            </a:r>
          </a:p>
          <a:p>
            <a:r>
              <a:rPr lang="en-US" dirty="0" smtClean="0"/>
              <a:t>The auditor should check whether the required are as per insurance act.</a:t>
            </a:r>
          </a:p>
          <a:p>
            <a:r>
              <a:rPr lang="en-US" dirty="0" smtClean="0"/>
              <a:t>Expenses in excess of Rs 5 </a:t>
            </a:r>
            <a:r>
              <a:rPr lang="en-US" dirty="0" err="1" smtClean="0"/>
              <a:t>Lakhs</a:t>
            </a:r>
            <a:r>
              <a:rPr lang="en-US" dirty="0" smtClean="0"/>
              <a:t> or 1% of net premium, whether is higher, should be shown separately; and</a:t>
            </a:r>
          </a:p>
          <a:p>
            <a:r>
              <a:rPr lang="en-US" dirty="0" smtClean="0"/>
              <a:t>Expenses not directly relating to insurance business should be shown separately , for example, expenses relating to investment department, bank charges etc.</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400" b="1" dirty="0" smtClean="0">
                <a:solidFill>
                  <a:srgbClr val="C00000"/>
                </a:solidFill>
                <a:latin typeface="Algerian" pitchFamily="82" charset="0"/>
              </a:rPr>
              <a:t>RELEVANT  TOPICS  ON AUDIT OF INSURANCE  </a:t>
            </a:r>
            <a:r>
              <a:rPr lang="en-US" sz="2400" b="1" dirty="0" smtClean="0">
                <a:solidFill>
                  <a:srgbClr val="C00000"/>
                </a:solidFill>
                <a:latin typeface="Algerian" pitchFamily="82" charset="0"/>
              </a:rPr>
              <a:t>COMPANIES</a:t>
            </a:r>
            <a:r>
              <a:rPr lang="en-US" sz="2400" b="1" dirty="0" smtClean="0">
                <a:solidFill>
                  <a:srgbClr val="C00000"/>
                </a:solidFill>
                <a:latin typeface="Algerian" pitchFamily="82" charset="0"/>
              </a:rPr>
              <a:t/>
            </a:r>
            <a:br>
              <a:rPr lang="en-US" sz="2400" b="1" dirty="0" smtClean="0">
                <a:solidFill>
                  <a:srgbClr val="C00000"/>
                </a:solidFill>
                <a:latin typeface="Algerian" pitchFamily="82" charset="0"/>
              </a:rPr>
            </a:br>
            <a:r>
              <a:rPr lang="en-US" sz="2400" b="1" dirty="0" smtClean="0">
                <a:solidFill>
                  <a:srgbClr val="C00000"/>
                </a:solidFill>
                <a:latin typeface="Algerian" pitchFamily="82" charset="0"/>
              </a:rPr>
              <a:t>      </a:t>
            </a:r>
            <a:r>
              <a:rPr lang="en-US" sz="2400" b="1" dirty="0" smtClean="0">
                <a:solidFill>
                  <a:srgbClr val="C00000"/>
                </a:solidFill>
                <a:latin typeface="Algerian" pitchFamily="82" charset="0"/>
              </a:rPr>
              <a:t>FOR</a:t>
            </a:r>
            <a:endParaRPr lang="en-US" sz="2400" dirty="0">
              <a:solidFill>
                <a:srgbClr val="C00000"/>
              </a:solidFill>
            </a:endParaRPr>
          </a:p>
        </p:txBody>
      </p:sp>
      <p:sp>
        <p:nvSpPr>
          <p:cNvPr id="3" name="Content Placeholder 2"/>
          <p:cNvSpPr>
            <a:spLocks noGrp="1"/>
          </p:cNvSpPr>
          <p:nvPr>
            <p:ph sz="quarter" idx="1"/>
          </p:nvPr>
        </p:nvSpPr>
        <p:spPr/>
        <p:txBody>
          <a:bodyPr/>
          <a:lstStyle/>
          <a:p>
            <a:endParaRPr lang="en-US" b="1" dirty="0" smtClean="0">
              <a:solidFill>
                <a:srgbClr val="92D050"/>
              </a:solidFill>
            </a:endParaRPr>
          </a:p>
          <a:p>
            <a:endParaRPr lang="en-US" b="1" dirty="0" smtClean="0">
              <a:solidFill>
                <a:srgbClr val="92D050"/>
              </a:solidFill>
            </a:endParaRPr>
          </a:p>
          <a:p>
            <a:r>
              <a:rPr lang="en-US" b="1" dirty="0" smtClean="0">
                <a:solidFill>
                  <a:srgbClr val="CC0099"/>
                </a:solidFill>
              </a:rPr>
              <a:t>B.COM </a:t>
            </a:r>
            <a:r>
              <a:rPr lang="en-US" b="1" dirty="0" smtClean="0">
                <a:solidFill>
                  <a:srgbClr val="CC0099"/>
                </a:solidFill>
              </a:rPr>
              <a:t>(HONS.)</a:t>
            </a:r>
          </a:p>
          <a:p>
            <a:r>
              <a:rPr lang="en-US" b="1" dirty="0" smtClean="0">
                <a:solidFill>
                  <a:srgbClr val="CC0099"/>
                </a:solidFill>
              </a:rPr>
              <a:t>B.B.A. (HONS.)</a:t>
            </a:r>
          </a:p>
          <a:p>
            <a:r>
              <a:rPr lang="en-US" b="1" dirty="0" smtClean="0">
                <a:solidFill>
                  <a:srgbClr val="CC0099"/>
                </a:solidFill>
              </a:rPr>
              <a:t>M.COM</a:t>
            </a:r>
            <a:r>
              <a:rPr lang="en-US" b="1" dirty="0" smtClean="0">
                <a:solidFill>
                  <a:srgbClr val="92D050"/>
                </a:solidFill>
              </a:rPr>
              <a: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INVESTMENTS</a:t>
            </a:r>
            <a:endParaRPr lang="en-US" b="1" dirty="0">
              <a:solidFill>
                <a:srgbClr val="C00000"/>
              </a:solidFill>
            </a:endParaRPr>
          </a:p>
        </p:txBody>
      </p:sp>
      <p:sp>
        <p:nvSpPr>
          <p:cNvPr id="3" name="Content Placeholder 2"/>
          <p:cNvSpPr>
            <a:spLocks noGrp="1"/>
          </p:cNvSpPr>
          <p:nvPr>
            <p:ph sz="quarter" idx="1"/>
          </p:nvPr>
        </p:nvSpPr>
        <p:spPr/>
        <p:txBody>
          <a:bodyPr>
            <a:normAutofit fontScale="47500" lnSpcReduction="20000"/>
          </a:bodyPr>
          <a:lstStyle/>
          <a:p>
            <a:pPr>
              <a:buNone/>
            </a:pPr>
            <a:r>
              <a:rPr lang="en-US" dirty="0" smtClean="0"/>
              <a:t>       The auditor should keep in mind the following provisions of the insurance act, 1938 while examining the investments of an insurance company.</a:t>
            </a:r>
          </a:p>
          <a:p>
            <a:pPr>
              <a:buNone/>
            </a:pPr>
            <a:r>
              <a:rPr lang="en-US" dirty="0" smtClean="0"/>
              <a:t>         Provisions related to investments.</a:t>
            </a:r>
          </a:p>
          <a:p>
            <a:endParaRPr lang="en-US" dirty="0" smtClean="0"/>
          </a:p>
          <a:p>
            <a:pPr>
              <a:buNone/>
            </a:pPr>
            <a:r>
              <a:rPr lang="en-US" dirty="0" smtClean="0"/>
              <a:t>   A) an insurance company can only invest in approved securities. However, it can invest otherwise than in approved securities if the following conditions are satisfied.</a:t>
            </a:r>
          </a:p>
          <a:p>
            <a:r>
              <a:rPr lang="en-US" dirty="0" smtClean="0"/>
              <a:t>Such investments should not exceed 25% of the total investments; and</a:t>
            </a:r>
          </a:p>
          <a:p>
            <a:r>
              <a:rPr lang="en-US" dirty="0" smtClean="0"/>
              <a:t>Such investments are made with the consent of board of directors.</a:t>
            </a:r>
          </a:p>
          <a:p>
            <a:endParaRPr lang="en-US" dirty="0" smtClean="0"/>
          </a:p>
          <a:p>
            <a:pPr>
              <a:buNone/>
            </a:pPr>
            <a:r>
              <a:rPr lang="en-US" dirty="0" smtClean="0"/>
              <a:t>    B) an insurer should not invest in shares or debentures of insurance or investment company in excess of least of the following:</a:t>
            </a:r>
          </a:p>
          <a:p>
            <a:r>
              <a:rPr lang="en-US" dirty="0" smtClean="0"/>
              <a:t>10% of its own total assets; </a:t>
            </a:r>
          </a:p>
          <a:p>
            <a:r>
              <a:rPr lang="en-US" dirty="0" smtClean="0"/>
              <a:t>2% of the investee’s subscribed share capital or debentures.</a:t>
            </a:r>
          </a:p>
          <a:p>
            <a:endParaRPr lang="en-US" dirty="0" smtClean="0"/>
          </a:p>
          <a:p>
            <a:pPr>
              <a:buNone/>
            </a:pPr>
            <a:r>
              <a:rPr lang="en-US" dirty="0" smtClean="0"/>
              <a:t>    C) an insurer company should not invest in shares or debentures of a company other than insurance or investment company in excess of least of the following</a:t>
            </a:r>
          </a:p>
          <a:p>
            <a:r>
              <a:rPr lang="en-US" dirty="0" smtClean="0"/>
              <a:t>10% of its own total assets;</a:t>
            </a:r>
          </a:p>
          <a:p>
            <a:r>
              <a:rPr lang="en-US" dirty="0" smtClean="0"/>
              <a:t>10% of investee’s subscribed share capital or debentures.</a:t>
            </a:r>
          </a:p>
          <a:p>
            <a:endParaRPr lang="en-US" dirty="0" smtClean="0"/>
          </a:p>
          <a:p>
            <a:pPr>
              <a:buNone/>
            </a:pPr>
            <a:r>
              <a:rPr lang="en-US" dirty="0" smtClean="0"/>
              <a:t>     D) an insurance company cannot invest in shares and debentures of a private company.</a:t>
            </a:r>
          </a:p>
          <a:p>
            <a:pPr>
              <a:buNone/>
            </a:pPr>
            <a:endParaRPr lang="en-US" dirty="0" smtClean="0"/>
          </a:p>
          <a:p>
            <a:pPr>
              <a:buNone/>
            </a:pPr>
            <a:r>
              <a:rPr lang="en-US" dirty="0" smtClean="0"/>
              <a:t>    E) the insurance companies cannot invest the funds of its policy holders outside India.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VALUATION OF INVESTMENT</a:t>
            </a:r>
            <a:endParaRPr lang="en-US" b="1" dirty="0">
              <a:solidFill>
                <a:srgbClr val="C00000"/>
              </a:solidFill>
            </a:endParaRPr>
          </a:p>
        </p:txBody>
      </p:sp>
      <p:sp>
        <p:nvSpPr>
          <p:cNvPr id="3" name="Content Placeholder 2"/>
          <p:cNvSpPr>
            <a:spLocks noGrp="1"/>
          </p:cNvSpPr>
          <p:nvPr>
            <p:ph sz="quarter" idx="1"/>
          </p:nvPr>
        </p:nvSpPr>
        <p:spPr/>
        <p:txBody>
          <a:bodyPr>
            <a:normAutofit fontScale="85000" lnSpcReduction="20000"/>
          </a:bodyPr>
          <a:lstStyle/>
          <a:p>
            <a:pPr>
              <a:buNone/>
            </a:pPr>
            <a:r>
              <a:rPr lang="en-US" dirty="0" smtClean="0"/>
              <a:t>    AS 13 i.e. “According for Investments”, do not apply to insurance companies. The salient features of valuation guidelines laid down for insurance companies are discussed as follows:</a:t>
            </a:r>
          </a:p>
          <a:p>
            <a:pPr>
              <a:buNone/>
            </a:pPr>
            <a:r>
              <a:rPr lang="en-US" b="1" dirty="0" smtClean="0"/>
              <a:t> 1. Real </a:t>
            </a:r>
            <a:r>
              <a:rPr lang="en-US" b="1" dirty="0" smtClean="0"/>
              <a:t>E</a:t>
            </a:r>
            <a:r>
              <a:rPr lang="en-US" b="1" dirty="0" smtClean="0"/>
              <a:t>state </a:t>
            </a:r>
            <a:r>
              <a:rPr lang="en-US" b="1" dirty="0" smtClean="0"/>
              <a:t>I</a:t>
            </a:r>
            <a:r>
              <a:rPr lang="en-US" b="1" dirty="0" smtClean="0"/>
              <a:t>nvestment </a:t>
            </a:r>
            <a:r>
              <a:rPr lang="en-US" b="1" dirty="0" smtClean="0"/>
              <a:t>P</a:t>
            </a:r>
            <a:r>
              <a:rPr lang="en-US" b="1" dirty="0" smtClean="0"/>
              <a:t>roperty : </a:t>
            </a:r>
            <a:r>
              <a:rPr lang="en-US" dirty="0" smtClean="0"/>
              <a:t>S</a:t>
            </a:r>
            <a:r>
              <a:rPr lang="en-US" dirty="0" smtClean="0"/>
              <a:t>uch investments should be valued at historical cost less accumulated depreciation and impairment loss.</a:t>
            </a:r>
          </a:p>
          <a:p>
            <a:pPr>
              <a:buNone/>
            </a:pPr>
            <a:r>
              <a:rPr lang="en-US" b="1" dirty="0" smtClean="0"/>
              <a:t> 2. Debt Securities : </a:t>
            </a:r>
            <a:r>
              <a:rPr lang="en-US" dirty="0" smtClean="0"/>
              <a:t>D</a:t>
            </a:r>
            <a:r>
              <a:rPr lang="en-US" dirty="0" smtClean="0"/>
              <a:t>ebt securities including government securities and redeemable preference shares are required to be considered to be considered as “held till maturity” securities and shall be measured at historical cost.</a:t>
            </a:r>
          </a:p>
          <a:p>
            <a:pPr>
              <a:buNone/>
            </a:pPr>
            <a:r>
              <a:rPr lang="en-US" b="1" dirty="0" smtClean="0"/>
              <a:t>  3. Equity Securities and Derivate </a:t>
            </a:r>
            <a:r>
              <a:rPr lang="en-US" b="1" dirty="0" smtClean="0"/>
              <a:t>I</a:t>
            </a:r>
            <a:r>
              <a:rPr lang="en-US" b="1" dirty="0" smtClean="0"/>
              <a:t>nstruments </a:t>
            </a:r>
            <a:r>
              <a:rPr lang="en-US" b="1" dirty="0" smtClean="0"/>
              <a:t>T</a:t>
            </a:r>
            <a:r>
              <a:rPr lang="en-US" b="1" dirty="0" smtClean="0"/>
              <a:t>raded in Active </a:t>
            </a:r>
            <a:r>
              <a:rPr lang="en-US" b="1" dirty="0" smtClean="0"/>
              <a:t>M</a:t>
            </a:r>
            <a:r>
              <a:rPr lang="en-US" b="1" dirty="0" smtClean="0"/>
              <a:t>arkets : </a:t>
            </a:r>
            <a:r>
              <a:rPr lang="en-US" dirty="0" smtClean="0"/>
              <a:t>T</a:t>
            </a:r>
            <a:r>
              <a:rPr lang="en-US" dirty="0" smtClean="0"/>
              <a:t>he equity securities and derivative instruments that are listed are required to be measured at the fair value at the balance sheet date.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CASH AND BANK BALANCES</a:t>
            </a:r>
            <a:endParaRPr lang="en-US" b="1" dirty="0">
              <a:solidFill>
                <a:srgbClr val="C00000"/>
              </a:solidFill>
            </a:endParaRPr>
          </a:p>
        </p:txBody>
      </p:sp>
      <p:sp>
        <p:nvSpPr>
          <p:cNvPr id="3" name="Content Placeholder 2"/>
          <p:cNvSpPr>
            <a:spLocks noGrp="1"/>
          </p:cNvSpPr>
          <p:nvPr>
            <p:ph sz="quarter" idx="1"/>
          </p:nvPr>
        </p:nvSpPr>
        <p:spPr/>
        <p:txBody>
          <a:bodyPr>
            <a:normAutofit fontScale="70000" lnSpcReduction="20000"/>
          </a:bodyPr>
          <a:lstStyle/>
          <a:p>
            <a:pPr>
              <a:buNone/>
            </a:pPr>
            <a:r>
              <a:rPr lang="en-US" dirty="0" smtClean="0"/>
              <a:t>     </a:t>
            </a:r>
            <a:r>
              <a:rPr lang="en-US" b="1" dirty="0" smtClean="0"/>
              <a:t>The auditor should apply the following audit procedures for verification of claims :</a:t>
            </a:r>
          </a:p>
          <a:p>
            <a:r>
              <a:rPr lang="en-US" dirty="0" smtClean="0"/>
              <a:t>The auditor should check whether late collections of cash and </a:t>
            </a:r>
            <a:r>
              <a:rPr lang="en-US" dirty="0" err="1" smtClean="0"/>
              <a:t>cheques</a:t>
            </a:r>
            <a:r>
              <a:rPr lang="en-US" dirty="0" smtClean="0"/>
              <a:t> on the last working day of the financial year, which could not be deposited into bank account on the same day, have been identified and booked as cash in hand and </a:t>
            </a:r>
            <a:r>
              <a:rPr lang="en-US" dirty="0" err="1" smtClean="0"/>
              <a:t>cheques</a:t>
            </a:r>
            <a:r>
              <a:rPr lang="en-US" dirty="0" smtClean="0"/>
              <a:t> in hand account, respectively.</a:t>
            </a:r>
          </a:p>
          <a:p>
            <a:r>
              <a:rPr lang="en-US" dirty="0" smtClean="0"/>
              <a:t>The auditor may apply test check on the bank transactions.</a:t>
            </a:r>
          </a:p>
          <a:p>
            <a:r>
              <a:rPr lang="en-US" dirty="0" smtClean="0"/>
              <a:t>The auditor should also check bank reconciliation statement.</a:t>
            </a:r>
          </a:p>
          <a:p>
            <a:r>
              <a:rPr lang="en-US" dirty="0" smtClean="0"/>
              <a:t>The auditor should obtain confirmation of bank balances for all operative and inoperative accounts.</a:t>
            </a:r>
          </a:p>
          <a:p>
            <a:r>
              <a:rPr lang="en-US" dirty="0" smtClean="0"/>
              <a:t>The auditor should physically verify term deposit receipts issued by bankers.</a:t>
            </a:r>
          </a:p>
          <a:p>
            <a:r>
              <a:rPr lang="en-US" dirty="0" smtClean="0"/>
              <a:t>The auditor should verify the deposits and withdrawals transactions at random and check whether the account is operated by authorized persons only.</a:t>
            </a:r>
          </a:p>
          <a:p>
            <a:r>
              <a:rPr lang="en-US" dirty="0" smtClean="0"/>
              <a:t>In case of funds, in transit, he should verify that the same are properly reflected as part of bank balance.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Autofit/>
          </a:bodyPr>
          <a:lstStyle/>
          <a:p>
            <a:r>
              <a:rPr lang="en-US" sz="2800" b="1" dirty="0" smtClean="0">
                <a:solidFill>
                  <a:srgbClr val="C00000"/>
                </a:solidFill>
              </a:rPr>
              <a:t>OUTSTANDING PREMIUM AND AGENT’S BALANCE</a:t>
            </a:r>
            <a:endParaRPr lang="en-US" sz="2800" b="1" dirty="0">
              <a:solidFill>
                <a:srgbClr val="C00000"/>
              </a:solidFill>
            </a:endParaRPr>
          </a:p>
        </p:txBody>
      </p:sp>
      <p:sp>
        <p:nvSpPr>
          <p:cNvPr id="3" name="Content Placeholder 2"/>
          <p:cNvSpPr>
            <a:spLocks noGrp="1"/>
          </p:cNvSpPr>
          <p:nvPr>
            <p:ph sz="quarter" idx="1"/>
          </p:nvPr>
        </p:nvSpPr>
        <p:spPr/>
        <p:txBody>
          <a:bodyPr>
            <a:normAutofit fontScale="77500" lnSpcReduction="20000"/>
          </a:bodyPr>
          <a:lstStyle/>
          <a:p>
            <a:pPr>
              <a:buNone/>
            </a:pPr>
            <a:r>
              <a:rPr lang="en-US" b="1" dirty="0" smtClean="0"/>
              <a:t>    The audit procedures, which may be followed with regards to agent’s balance, are as follows:</a:t>
            </a:r>
          </a:p>
          <a:p>
            <a:pPr>
              <a:buNone/>
            </a:pPr>
            <a:r>
              <a:rPr lang="en-US" dirty="0" smtClean="0"/>
              <a:t>  A) verify whether agent’s balances and outstanding balances in outstanding premium account have been listed, analyzed and reconciled for the purposes of audit.</a:t>
            </a:r>
          </a:p>
          <a:p>
            <a:pPr>
              <a:buNone/>
            </a:pPr>
            <a:r>
              <a:rPr lang="en-US" dirty="0" smtClean="0"/>
              <a:t>  B) verify whether recoveries of large outstanding have been made in post audit period.</a:t>
            </a:r>
          </a:p>
          <a:p>
            <a:pPr>
              <a:buNone/>
            </a:pPr>
            <a:r>
              <a:rPr lang="en-US" dirty="0" smtClean="0"/>
              <a:t>  C) verify whether there is any old outstanding debit or credit balances as at the year end which required adjustment. A written explanation may ne obtained from the management is to their nature.</a:t>
            </a:r>
          </a:p>
          <a:p>
            <a:pPr>
              <a:buNone/>
            </a:pPr>
            <a:r>
              <a:rPr lang="en-US" dirty="0" smtClean="0"/>
              <a:t>  D) verify that agent’s balances do not include employees balance and balances of other insurance companies.</a:t>
            </a:r>
          </a:p>
          <a:p>
            <a:pPr>
              <a:buNone/>
            </a:pPr>
            <a:r>
              <a:rPr lang="en-US" dirty="0" smtClean="0"/>
              <a:t>  E) verify that no credit of commission is given to agents for businesses directly procured by it.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r>
              <a:rPr lang="en-US" sz="2800" b="1" dirty="0" smtClean="0">
                <a:solidFill>
                  <a:srgbClr val="C00000"/>
                </a:solidFill>
              </a:rPr>
              <a:t>INTERNAL CONTROL SYSTEM OF AN INSURANCE COMPANY</a:t>
            </a:r>
            <a:endParaRPr lang="en-US" sz="2800" b="1" dirty="0">
              <a:solidFill>
                <a:srgbClr val="C00000"/>
              </a:solidFill>
            </a:endParaRPr>
          </a:p>
        </p:txBody>
      </p:sp>
      <p:sp>
        <p:nvSpPr>
          <p:cNvPr id="3" name="Content Placeholder 2"/>
          <p:cNvSpPr>
            <a:spLocks noGrp="1"/>
          </p:cNvSpPr>
          <p:nvPr>
            <p:ph sz="quarter" idx="1"/>
          </p:nvPr>
        </p:nvSpPr>
        <p:spPr/>
        <p:txBody>
          <a:bodyPr>
            <a:normAutofit fontScale="70000" lnSpcReduction="20000"/>
          </a:bodyPr>
          <a:lstStyle/>
          <a:p>
            <a:pPr>
              <a:buNone/>
            </a:pPr>
            <a:r>
              <a:rPr lang="en-US" dirty="0" smtClean="0"/>
              <a:t>   * The internal control system for an insurance company is designed with the intention to create an appropriate framework for both insurance undertakings and supervisory authorities.</a:t>
            </a:r>
          </a:p>
          <a:p>
            <a:pPr>
              <a:buNone/>
            </a:pPr>
            <a:endParaRPr lang="en-US" dirty="0" smtClean="0"/>
          </a:p>
          <a:p>
            <a:pPr>
              <a:buNone/>
            </a:pPr>
            <a:r>
              <a:rPr lang="en-US" dirty="0" smtClean="0"/>
              <a:t>   * The internal control system of an insurance company address the following major requirement :</a:t>
            </a:r>
          </a:p>
          <a:p>
            <a:r>
              <a:rPr lang="en-US" b="1" dirty="0" smtClean="0"/>
              <a:t>Governance structure.</a:t>
            </a:r>
          </a:p>
          <a:p>
            <a:r>
              <a:rPr lang="en-US" b="1" dirty="0" smtClean="0"/>
              <a:t>Board of directors.</a:t>
            </a:r>
          </a:p>
          <a:p>
            <a:r>
              <a:rPr lang="en-US" b="1" dirty="0" smtClean="0"/>
              <a:t>CEO.</a:t>
            </a:r>
          </a:p>
          <a:p>
            <a:r>
              <a:rPr lang="en-US" b="1" dirty="0" smtClean="0"/>
              <a:t>Key management functions.</a:t>
            </a:r>
          </a:p>
          <a:p>
            <a:r>
              <a:rPr lang="en-US" b="1" dirty="0" smtClean="0"/>
              <a:t>Role of appointment actuaries.</a:t>
            </a:r>
          </a:p>
          <a:p>
            <a:r>
              <a:rPr lang="en-US" b="1" dirty="0" smtClean="0"/>
              <a:t>External audit – appointment of statutory auditors.</a:t>
            </a:r>
          </a:p>
          <a:p>
            <a:r>
              <a:rPr lang="en-US" b="1" dirty="0" smtClean="0"/>
              <a:t>Disclosures.</a:t>
            </a:r>
          </a:p>
          <a:p>
            <a:r>
              <a:rPr lang="en-US" b="1" dirty="0" smtClean="0"/>
              <a:t>Relationship with stakeholders.</a:t>
            </a:r>
          </a:p>
          <a:p>
            <a:r>
              <a:rPr lang="en-US" b="1" dirty="0" smtClean="0"/>
              <a:t>Interaction with the supervisor.</a:t>
            </a:r>
          </a:p>
          <a:p>
            <a:r>
              <a:rPr lang="en-US" b="1" dirty="0" smtClean="0"/>
              <a:t>Whistle blower policy.</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r>
              <a:rPr lang="en-US" sz="2800" b="1" dirty="0" smtClean="0">
                <a:solidFill>
                  <a:srgbClr val="C00000"/>
                </a:solidFill>
              </a:rPr>
              <a:t>OBJECTIVE OF INTERNAL CONTROL SYSTEM</a:t>
            </a:r>
            <a:endParaRPr lang="en-US" sz="2800" b="1" dirty="0">
              <a:solidFill>
                <a:srgbClr val="C00000"/>
              </a:solidFill>
            </a:endParaRPr>
          </a:p>
        </p:txBody>
      </p:sp>
      <p:sp>
        <p:nvSpPr>
          <p:cNvPr id="3" name="Content Placeholder 2"/>
          <p:cNvSpPr>
            <a:spLocks noGrp="1"/>
          </p:cNvSpPr>
          <p:nvPr>
            <p:ph sz="quarter" idx="1"/>
          </p:nvPr>
        </p:nvSpPr>
        <p:spPr/>
        <p:txBody>
          <a:bodyPr/>
          <a:lstStyle/>
          <a:p>
            <a:r>
              <a:rPr lang="en-US" dirty="0" smtClean="0"/>
              <a:t>Compliance with the law.</a:t>
            </a:r>
          </a:p>
          <a:p>
            <a:r>
              <a:rPr lang="en-US" dirty="0" smtClean="0"/>
              <a:t>Structure, responsibility and functions.</a:t>
            </a:r>
          </a:p>
          <a:p>
            <a:r>
              <a:rPr lang="en-US" dirty="0" smtClean="0"/>
              <a:t>Sound and judicious principles.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Autofit/>
          </a:bodyPr>
          <a:lstStyle/>
          <a:p>
            <a:r>
              <a:rPr lang="en-US" sz="2800" b="1" dirty="0" smtClean="0">
                <a:solidFill>
                  <a:srgbClr val="C00000"/>
                </a:solidFill>
              </a:rPr>
              <a:t>COMPONENTS OF INTERNAL CONTROL SYSTEM</a:t>
            </a:r>
            <a:endParaRPr lang="en-US" sz="2800" b="1" dirty="0">
              <a:solidFill>
                <a:srgbClr val="C00000"/>
              </a:solidFill>
            </a:endParaRPr>
          </a:p>
        </p:txBody>
      </p:sp>
      <p:sp>
        <p:nvSpPr>
          <p:cNvPr id="3" name="Content Placeholder 2"/>
          <p:cNvSpPr>
            <a:spLocks noGrp="1"/>
          </p:cNvSpPr>
          <p:nvPr>
            <p:ph sz="quarter" idx="1"/>
          </p:nvPr>
        </p:nvSpPr>
        <p:spPr/>
        <p:txBody>
          <a:bodyPr/>
          <a:lstStyle/>
          <a:p>
            <a:r>
              <a:rPr lang="en-US" dirty="0" smtClean="0"/>
              <a:t>Control structure.</a:t>
            </a:r>
          </a:p>
          <a:p>
            <a:r>
              <a:rPr lang="en-US" dirty="0" smtClean="0"/>
              <a:t>Risk assessment.</a:t>
            </a:r>
          </a:p>
          <a:p>
            <a:r>
              <a:rPr lang="en-US" dirty="0" smtClean="0"/>
              <a:t>Control procedure.</a:t>
            </a:r>
          </a:p>
          <a:p>
            <a:r>
              <a:rPr lang="en-US" dirty="0" smtClean="0"/>
              <a:t>Information and communication.</a:t>
            </a:r>
          </a:p>
          <a:p>
            <a:r>
              <a:rPr lang="en-US" dirty="0" smtClean="0"/>
              <a:t>Monitoring.</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Autofit/>
          </a:bodyPr>
          <a:lstStyle/>
          <a:p>
            <a:r>
              <a:rPr lang="en-US" sz="2800" b="1" dirty="0" smtClean="0">
                <a:solidFill>
                  <a:srgbClr val="C00000"/>
                </a:solidFill>
              </a:rPr>
              <a:t>APPLICABILITY OF ACCOUNTING STANDARDS</a:t>
            </a:r>
            <a:endParaRPr lang="en-US" sz="2800" b="1" dirty="0">
              <a:solidFill>
                <a:srgbClr val="C00000"/>
              </a:solidFill>
            </a:endParaRPr>
          </a:p>
        </p:txBody>
      </p:sp>
      <p:sp>
        <p:nvSpPr>
          <p:cNvPr id="3" name="Content Placeholder 2"/>
          <p:cNvSpPr>
            <a:spLocks noGrp="1"/>
          </p:cNvSpPr>
          <p:nvPr>
            <p:ph sz="quarter" idx="1"/>
          </p:nvPr>
        </p:nvSpPr>
        <p:spPr/>
        <p:txBody>
          <a:bodyPr/>
          <a:lstStyle/>
          <a:p>
            <a:r>
              <a:rPr lang="en-US" dirty="0" smtClean="0"/>
              <a:t>AS-3 (Cash </a:t>
            </a:r>
            <a:r>
              <a:rPr lang="en-US" dirty="0" smtClean="0"/>
              <a:t>F</a:t>
            </a:r>
            <a:r>
              <a:rPr lang="en-US" dirty="0" smtClean="0"/>
              <a:t>low </a:t>
            </a:r>
            <a:r>
              <a:rPr lang="en-US" dirty="0" smtClean="0"/>
              <a:t>B</a:t>
            </a:r>
            <a:r>
              <a:rPr lang="en-US" dirty="0" smtClean="0"/>
              <a:t>asis).</a:t>
            </a:r>
          </a:p>
          <a:p>
            <a:r>
              <a:rPr lang="en-US" dirty="0" smtClean="0"/>
              <a:t>AS-4 (Contingencies and events occurring after the balance sheet date).</a:t>
            </a:r>
          </a:p>
          <a:p>
            <a:r>
              <a:rPr lang="en-US" dirty="0" smtClean="0"/>
              <a:t>AS-9 (Revenue </a:t>
            </a:r>
            <a:r>
              <a:rPr lang="en-US" dirty="0" smtClean="0"/>
              <a:t>R</a:t>
            </a:r>
            <a:r>
              <a:rPr lang="en-US" dirty="0" smtClean="0"/>
              <a:t>ecognition).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r>
              <a:rPr lang="en-US" sz="2800" b="1" dirty="0" smtClean="0">
                <a:solidFill>
                  <a:srgbClr val="C00000"/>
                </a:solidFill>
              </a:rPr>
              <a:t>BOOKS AND RESGISTERS TO BE MAINTAINED</a:t>
            </a:r>
            <a:endParaRPr lang="en-US" sz="2800" b="1" dirty="0">
              <a:solidFill>
                <a:srgbClr val="C00000"/>
              </a:solidFill>
            </a:endParaRPr>
          </a:p>
        </p:txBody>
      </p:sp>
      <p:sp>
        <p:nvSpPr>
          <p:cNvPr id="3" name="Content Placeholder 2"/>
          <p:cNvSpPr>
            <a:spLocks noGrp="1"/>
          </p:cNvSpPr>
          <p:nvPr>
            <p:ph sz="quarter" idx="1"/>
          </p:nvPr>
        </p:nvSpPr>
        <p:spPr/>
        <p:txBody>
          <a:bodyPr/>
          <a:lstStyle/>
          <a:p>
            <a:r>
              <a:rPr lang="en-US" b="1" dirty="0" smtClean="0">
                <a:solidFill>
                  <a:srgbClr val="CC0099"/>
                </a:solidFill>
              </a:rPr>
              <a:t>REGISTERS:</a:t>
            </a:r>
          </a:p>
          <a:p>
            <a:pPr>
              <a:buNone/>
            </a:pPr>
            <a:r>
              <a:rPr lang="en-US" dirty="0" smtClean="0"/>
              <a:t>    </a:t>
            </a:r>
            <a:r>
              <a:rPr lang="en-US" b="1" dirty="0" smtClean="0"/>
              <a:t>- Register of policies  </a:t>
            </a:r>
          </a:p>
          <a:p>
            <a:pPr>
              <a:buNone/>
            </a:pPr>
            <a:r>
              <a:rPr lang="en-US" b="1" dirty="0" smtClean="0"/>
              <a:t> </a:t>
            </a:r>
            <a:r>
              <a:rPr lang="en-US" b="1" dirty="0" smtClean="0"/>
              <a:t>   - Register of claims</a:t>
            </a:r>
          </a:p>
          <a:p>
            <a:pPr>
              <a:buNone/>
            </a:pPr>
            <a:endParaRPr lang="en-US" dirty="0" smtClean="0"/>
          </a:p>
          <a:p>
            <a:r>
              <a:rPr lang="en-US" b="1" dirty="0" smtClean="0">
                <a:solidFill>
                  <a:srgbClr val="CC0099"/>
                </a:solidFill>
              </a:rPr>
              <a:t>BOOKS OF ACCOUNT:</a:t>
            </a:r>
          </a:p>
          <a:p>
            <a:pPr lvl="1">
              <a:buNone/>
            </a:pPr>
            <a:r>
              <a:rPr lang="en-US" b="1" dirty="0" smtClean="0">
                <a:solidFill>
                  <a:schemeClr val="tx1"/>
                </a:solidFill>
              </a:rPr>
              <a:t>- Cash book</a:t>
            </a:r>
          </a:p>
          <a:p>
            <a:pPr lvl="1">
              <a:buNone/>
            </a:pPr>
            <a:r>
              <a:rPr lang="en-US" b="1" dirty="0" smtClean="0">
                <a:solidFill>
                  <a:schemeClr val="tx1"/>
                </a:solidFill>
              </a:rPr>
              <a:t>- Subsidiary records</a:t>
            </a:r>
          </a:p>
          <a:p>
            <a:pPr lvl="1">
              <a:buNone/>
            </a:pPr>
            <a:r>
              <a:rPr lang="en-US" b="1" dirty="0" smtClean="0">
                <a:solidFill>
                  <a:schemeClr val="tx1"/>
                </a:solidFill>
              </a:rPr>
              <a:t>- Control register</a:t>
            </a:r>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C00000"/>
                </a:solidFill>
              </a:rPr>
              <a:t>SUBMISSION OF REPORTS AND RETURNS</a:t>
            </a:r>
            <a:endParaRPr lang="en-US" sz="2800" b="1" dirty="0">
              <a:solidFill>
                <a:srgbClr val="C00000"/>
              </a:solidFill>
            </a:endParaRPr>
          </a:p>
        </p:txBody>
      </p:sp>
      <p:sp>
        <p:nvSpPr>
          <p:cNvPr id="3" name="Content Placeholder 2"/>
          <p:cNvSpPr>
            <a:spLocks noGrp="1"/>
          </p:cNvSpPr>
          <p:nvPr>
            <p:ph sz="quarter" idx="1"/>
          </p:nvPr>
        </p:nvSpPr>
        <p:spPr/>
        <p:txBody>
          <a:bodyPr/>
          <a:lstStyle/>
          <a:p>
            <a:pPr>
              <a:buNone/>
            </a:pPr>
            <a:r>
              <a:rPr lang="en-US" dirty="0" smtClean="0"/>
              <a:t>   U/S 18 of the insurance act 1938, every insurer is required to furnish to the authority a certified copy of every report on the affairs of the concern. The audited accounts and statements shall be printed and four copies thereof shall be furnished as returns to the authority within 6 months.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a:bodyPr>
          <a:lstStyle/>
          <a:p>
            <a:r>
              <a:rPr lang="en-US" sz="4400" b="1" dirty="0" smtClean="0">
                <a:solidFill>
                  <a:srgbClr val="CC0099"/>
                </a:solidFill>
                <a:latin typeface="Algerian" pitchFamily="82" charset="0"/>
              </a:rPr>
              <a:t>TOPICS</a:t>
            </a:r>
            <a:endParaRPr lang="en-US" sz="4400" dirty="0">
              <a:solidFill>
                <a:srgbClr val="CC0099"/>
              </a:solidFill>
            </a:endParaRPr>
          </a:p>
        </p:txBody>
      </p:sp>
      <p:sp>
        <p:nvSpPr>
          <p:cNvPr id="3" name="Content Placeholder 2"/>
          <p:cNvSpPr>
            <a:spLocks noGrp="1"/>
          </p:cNvSpPr>
          <p:nvPr>
            <p:ph sz="quarter" idx="1"/>
          </p:nvPr>
        </p:nvSpPr>
        <p:spPr/>
        <p:txBody>
          <a:bodyPr>
            <a:normAutofit fontScale="92500" lnSpcReduction="10000"/>
          </a:bodyPr>
          <a:lstStyle/>
          <a:p>
            <a:r>
              <a:rPr lang="en-US" b="1" dirty="0" smtClean="0">
                <a:solidFill>
                  <a:srgbClr val="00B050"/>
                </a:solidFill>
              </a:rPr>
              <a:t>INTRODUCTION</a:t>
            </a:r>
          </a:p>
          <a:p>
            <a:r>
              <a:rPr lang="en-US" sz="2400" b="1" dirty="0" smtClean="0">
                <a:solidFill>
                  <a:srgbClr val="00B050"/>
                </a:solidFill>
              </a:rPr>
              <a:t>LEGISLATION RELATING TO INSURANCE COMPANIES</a:t>
            </a:r>
          </a:p>
          <a:p>
            <a:r>
              <a:rPr lang="en-US" sz="2400" b="1" dirty="0" smtClean="0">
                <a:solidFill>
                  <a:srgbClr val="00B050"/>
                </a:solidFill>
              </a:rPr>
              <a:t>GUIDELINES FOR CORPORATE GOVERNANCE FOR INSURERS IN </a:t>
            </a:r>
            <a:r>
              <a:rPr lang="en-US" sz="2400" b="1" dirty="0" smtClean="0">
                <a:solidFill>
                  <a:srgbClr val="00B050"/>
                </a:solidFill>
              </a:rPr>
              <a:t>INDIA</a:t>
            </a:r>
          </a:p>
          <a:p>
            <a:r>
              <a:rPr lang="en-US" sz="2800" b="1" dirty="0" smtClean="0">
                <a:solidFill>
                  <a:srgbClr val="00B050"/>
                </a:solidFill>
              </a:rPr>
              <a:t>AUDIT </a:t>
            </a:r>
            <a:r>
              <a:rPr lang="en-US" sz="2800" b="1" dirty="0" smtClean="0">
                <a:solidFill>
                  <a:srgbClr val="00B050"/>
                </a:solidFill>
              </a:rPr>
              <a:t>COMMITTEE (MANDATORY)</a:t>
            </a:r>
          </a:p>
          <a:p>
            <a:r>
              <a:rPr lang="en-US" sz="2400" b="1" dirty="0" smtClean="0">
                <a:solidFill>
                  <a:srgbClr val="00B050"/>
                </a:solidFill>
              </a:rPr>
              <a:t>APPOINTMENT OF STATUTORY AUDITORS BY </a:t>
            </a:r>
            <a:r>
              <a:rPr lang="en-US" sz="2400" b="1" dirty="0" smtClean="0">
                <a:solidFill>
                  <a:srgbClr val="00B050"/>
                </a:solidFill>
              </a:rPr>
              <a:t>INSURERS</a:t>
            </a:r>
          </a:p>
          <a:p>
            <a:r>
              <a:rPr lang="en-US" sz="2800" b="1" dirty="0" smtClean="0">
                <a:solidFill>
                  <a:srgbClr val="00B050"/>
                </a:solidFill>
              </a:rPr>
              <a:t>THE ELIGIBILITY, QUALIFICATIONS AND OTHER REQUIREMENTS OF THE </a:t>
            </a:r>
            <a:r>
              <a:rPr lang="en-US" sz="2800" b="1" dirty="0" smtClean="0">
                <a:solidFill>
                  <a:srgbClr val="00B050"/>
                </a:solidFill>
              </a:rPr>
              <a:t>AUDITORS</a:t>
            </a:r>
          </a:p>
          <a:p>
            <a:r>
              <a:rPr lang="en-US" sz="2800" b="1" dirty="0" smtClean="0">
                <a:solidFill>
                  <a:srgbClr val="00B050"/>
                </a:solidFill>
              </a:rPr>
              <a:t>ROTATION  OF  JOINT  </a:t>
            </a:r>
            <a:r>
              <a:rPr lang="en-US" sz="2800" b="1" dirty="0" smtClean="0">
                <a:solidFill>
                  <a:srgbClr val="00B050"/>
                </a:solidFill>
              </a:rPr>
              <a:t>AUDITORS</a:t>
            </a:r>
          </a:p>
          <a:p>
            <a:r>
              <a:rPr lang="en-US" b="1" dirty="0" smtClean="0">
                <a:solidFill>
                  <a:srgbClr val="00B050"/>
                </a:solidFill>
              </a:rPr>
              <a:t>AUDIT OF ACCOUNTS</a:t>
            </a:r>
            <a:endParaRPr lang="en-US" dirty="0">
              <a:solidFill>
                <a:srgbClr val="00B05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AUDIT REPORT</a:t>
            </a:r>
            <a:endParaRPr lang="en-US" b="1" dirty="0">
              <a:solidFill>
                <a:srgbClr val="C00000"/>
              </a:solidFill>
            </a:endParaRPr>
          </a:p>
        </p:txBody>
      </p:sp>
      <p:sp>
        <p:nvSpPr>
          <p:cNvPr id="3" name="Content Placeholder 2"/>
          <p:cNvSpPr>
            <a:spLocks noGrp="1"/>
          </p:cNvSpPr>
          <p:nvPr>
            <p:ph sz="quarter" idx="1"/>
          </p:nvPr>
        </p:nvSpPr>
        <p:spPr/>
        <p:txBody>
          <a:bodyPr/>
          <a:lstStyle/>
          <a:p>
            <a:pPr>
              <a:buNone/>
            </a:pPr>
            <a:r>
              <a:rPr lang="en-US" dirty="0" smtClean="0"/>
              <a:t>    The matters to be dealt for the preparation of financial statements and audit’s report of insurance companies have prescribed by the authority in regulation 3 under schedule C of IRDA.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solidFill>
                  <a:srgbClr val="C00000"/>
                </a:solidFill>
              </a:rPr>
              <a:t>THE REPORT OF THE AUDITORS ON THE FINANCIAL STATEMENTS</a:t>
            </a:r>
            <a:endParaRPr lang="en-US" sz="2400" b="1" dirty="0">
              <a:solidFill>
                <a:srgbClr val="C00000"/>
              </a:solidFill>
            </a:endParaRPr>
          </a:p>
        </p:txBody>
      </p:sp>
      <p:sp>
        <p:nvSpPr>
          <p:cNvPr id="3" name="Content Placeholder 2"/>
          <p:cNvSpPr>
            <a:spLocks noGrp="1"/>
          </p:cNvSpPr>
          <p:nvPr>
            <p:ph sz="quarter" idx="1"/>
          </p:nvPr>
        </p:nvSpPr>
        <p:spPr/>
        <p:txBody>
          <a:bodyPr>
            <a:normAutofit/>
          </a:bodyPr>
          <a:lstStyle/>
          <a:p>
            <a:r>
              <a:rPr lang="en-US" dirty="0" smtClean="0"/>
              <a:t>That they have obtained all the information and explanations.</a:t>
            </a:r>
          </a:p>
          <a:p>
            <a:r>
              <a:rPr lang="en-US" dirty="0" smtClean="0"/>
              <a:t>Examination of books of accounts.</a:t>
            </a:r>
          </a:p>
          <a:p>
            <a:r>
              <a:rPr lang="en-US" dirty="0" smtClean="0"/>
              <a:t>Audited or unaudited proper returns from branches and other offices.</a:t>
            </a:r>
          </a:p>
          <a:p>
            <a:r>
              <a:rPr lang="en-US" dirty="0" smtClean="0"/>
              <a:t>Examination revenue accounts , profit and loss account and balance sheet.</a:t>
            </a:r>
          </a:p>
          <a:p>
            <a:r>
              <a:rPr lang="en-US" dirty="0" smtClean="0"/>
              <a:t>The duly certification of actuarial valuation of liabilities.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Autofit/>
          </a:bodyPr>
          <a:lstStyle/>
          <a:p>
            <a:r>
              <a:rPr lang="en-US" sz="2800" b="1" dirty="0" smtClean="0">
                <a:solidFill>
                  <a:srgbClr val="C00000"/>
                </a:solidFill>
              </a:rPr>
              <a:t>THE AUDITORS SHALL EXPRESS THEIR OPINION ON</a:t>
            </a:r>
            <a:endParaRPr lang="en-US" sz="2800" b="1" dirty="0">
              <a:solidFill>
                <a:srgbClr val="C00000"/>
              </a:solidFill>
            </a:endParaRPr>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1 . (</a:t>
            </a:r>
            <a:r>
              <a:rPr lang="en-US" dirty="0" err="1" smtClean="0"/>
              <a:t>i</a:t>
            </a:r>
            <a:r>
              <a:rPr lang="en-US" dirty="0" smtClean="0"/>
              <a:t>) a true and fair view of balance sheet.</a:t>
            </a:r>
          </a:p>
          <a:p>
            <a:pPr>
              <a:buNone/>
            </a:pPr>
            <a:r>
              <a:rPr lang="en-US" dirty="0" smtClean="0"/>
              <a:t>     (ii) a true and fair view of revenue account.</a:t>
            </a:r>
          </a:p>
          <a:p>
            <a:pPr>
              <a:buNone/>
            </a:pPr>
            <a:r>
              <a:rPr lang="en-US" dirty="0" smtClean="0"/>
              <a:t>     (iii) a true and fair view of profit and loss    account</a:t>
            </a:r>
          </a:p>
          <a:p>
            <a:pPr>
              <a:buNone/>
            </a:pPr>
            <a:r>
              <a:rPr lang="en-US" dirty="0" smtClean="0"/>
              <a:t>     (iv) a true and fair view of receipts and  payments account.</a:t>
            </a:r>
          </a:p>
          <a:p>
            <a:pPr>
              <a:buNone/>
            </a:pPr>
            <a:r>
              <a:rPr lang="en-US" dirty="0" smtClean="0"/>
              <a:t>2. In accordance with the requirement of the insurance act, 1938, the insurance regulatory and development authority act, 1999 and the companies act, 1956, to the extent applicable and in the manner as so required.</a:t>
            </a:r>
          </a:p>
          <a:p>
            <a:pPr>
              <a:buNone/>
            </a:pPr>
            <a:r>
              <a:rPr lang="en-US" dirty="0" smtClean="0"/>
              <a:t>3. Investments in accordance with the provisions of the act and the regulations.</a:t>
            </a:r>
          </a:p>
          <a:p>
            <a:pPr>
              <a:buNone/>
            </a:pPr>
            <a:r>
              <a:rPr lang="en-US" dirty="0" smtClean="0"/>
              <a:t>4. Appropriate accounting policies and applicable accounting standard.</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Autofit/>
          </a:bodyPr>
          <a:lstStyle/>
          <a:p>
            <a:r>
              <a:rPr lang="en-US" sz="3200" b="1" dirty="0" smtClean="0">
                <a:solidFill>
                  <a:srgbClr val="C00000"/>
                </a:solidFill>
              </a:rPr>
              <a:t>THE AUDITORS SHALL FURTHER CERTIFY THAT</a:t>
            </a:r>
            <a:endParaRPr lang="en-US" sz="3200" b="1" dirty="0">
              <a:solidFill>
                <a:srgbClr val="C00000"/>
              </a:solidFill>
            </a:endParaRPr>
          </a:p>
        </p:txBody>
      </p:sp>
      <p:sp>
        <p:nvSpPr>
          <p:cNvPr id="3" name="Content Placeholder 2"/>
          <p:cNvSpPr>
            <a:spLocks noGrp="1"/>
          </p:cNvSpPr>
          <p:nvPr>
            <p:ph sz="quarter" idx="1"/>
          </p:nvPr>
        </p:nvSpPr>
        <p:spPr/>
        <p:txBody>
          <a:bodyPr/>
          <a:lstStyle/>
          <a:p>
            <a:r>
              <a:rPr lang="en-US" dirty="0" smtClean="0"/>
              <a:t>Management report properly reviewed.</a:t>
            </a:r>
          </a:p>
          <a:p>
            <a:r>
              <a:rPr lang="en-US" dirty="0" smtClean="0"/>
              <a:t>The insurer has complied with all terms and conditions of the registration specified by the authority.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Autofit/>
          </a:bodyPr>
          <a:lstStyle/>
          <a:p>
            <a:r>
              <a:rPr lang="en-US" sz="2800" b="1" dirty="0" smtClean="0">
                <a:solidFill>
                  <a:srgbClr val="C00000"/>
                </a:solidFill>
              </a:rPr>
              <a:t>A CERIFICATE SIGNED BY THE AUDITORS MUST CERTIFY THAT</a:t>
            </a:r>
            <a:endParaRPr lang="en-US" sz="2800" b="1" dirty="0">
              <a:solidFill>
                <a:srgbClr val="C00000"/>
              </a:solidFill>
            </a:endParaRPr>
          </a:p>
        </p:txBody>
      </p:sp>
      <p:sp>
        <p:nvSpPr>
          <p:cNvPr id="3" name="Content Placeholder 2"/>
          <p:cNvSpPr>
            <a:spLocks noGrp="1"/>
          </p:cNvSpPr>
          <p:nvPr>
            <p:ph sz="quarter" idx="1"/>
          </p:nvPr>
        </p:nvSpPr>
        <p:spPr/>
        <p:txBody>
          <a:bodyPr/>
          <a:lstStyle/>
          <a:p>
            <a:r>
              <a:rPr lang="en-US" dirty="0" smtClean="0"/>
              <a:t>Verified the cash balances and the securities and life interest.</a:t>
            </a:r>
          </a:p>
          <a:p>
            <a:r>
              <a:rPr lang="en-US" dirty="0" smtClean="0"/>
              <a:t>Extension can be done in case of trusts.</a:t>
            </a:r>
          </a:p>
          <a:p>
            <a:r>
              <a:rPr lang="en-US" dirty="0" smtClean="0"/>
              <a:t>No part of the assets applied in contravention of the provisions of the insurance act, 1938.</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r>
              <a:rPr lang="en-US" sz="2400" b="1" dirty="0" smtClean="0">
                <a:solidFill>
                  <a:srgbClr val="C00000"/>
                </a:solidFill>
              </a:rPr>
              <a:t>IMPORTANT POINTS IN REGARD TO AUDIT REPORT OF INSURANCE COMPANIES</a:t>
            </a:r>
            <a:endParaRPr lang="en-US" sz="2400" b="1" dirty="0">
              <a:solidFill>
                <a:srgbClr val="C00000"/>
              </a:solidFill>
            </a:endParaRPr>
          </a:p>
        </p:txBody>
      </p:sp>
      <p:sp>
        <p:nvSpPr>
          <p:cNvPr id="3" name="Content Placeholder 2"/>
          <p:cNvSpPr>
            <a:spLocks noGrp="1"/>
          </p:cNvSpPr>
          <p:nvPr>
            <p:ph sz="quarter" idx="1"/>
          </p:nvPr>
        </p:nvSpPr>
        <p:spPr/>
        <p:txBody>
          <a:bodyPr/>
          <a:lstStyle/>
          <a:p>
            <a:r>
              <a:rPr lang="en-US" dirty="0" smtClean="0"/>
              <a:t>Direction of C &amp; AG –</a:t>
            </a:r>
          </a:p>
          <a:p>
            <a:r>
              <a:rPr lang="en-US" dirty="0" smtClean="0"/>
              <a:t>Tax audit</a:t>
            </a:r>
          </a:p>
          <a:p>
            <a:r>
              <a:rPr lang="en-US" dirty="0" smtClean="0"/>
              <a:t>Applicability of CARO, 2003</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Algerian" pitchFamily="82" charset="0"/>
              </a:rPr>
              <a:t>REFERENCE</a:t>
            </a:r>
            <a:endParaRPr lang="en-US" dirty="0">
              <a:solidFill>
                <a:srgbClr val="C00000"/>
              </a:solidFill>
            </a:endParaRPr>
          </a:p>
        </p:txBody>
      </p:sp>
      <p:sp>
        <p:nvSpPr>
          <p:cNvPr id="3" name="Content Placeholder 2"/>
          <p:cNvSpPr>
            <a:spLocks noGrp="1"/>
          </p:cNvSpPr>
          <p:nvPr>
            <p:ph sz="quarter" idx="1"/>
          </p:nvPr>
        </p:nvSpPr>
        <p:spPr/>
        <p:txBody>
          <a:bodyPr/>
          <a:lstStyle/>
          <a:p>
            <a:r>
              <a:rPr lang="en-US" b="1" dirty="0" smtClean="0">
                <a:solidFill>
                  <a:srgbClr val="00B050"/>
                </a:solidFill>
              </a:rPr>
              <a:t>www.google.com.</a:t>
            </a:r>
          </a:p>
          <a:p>
            <a:r>
              <a:rPr lang="en-US" b="1" dirty="0" smtClean="0">
                <a:solidFill>
                  <a:srgbClr val="00B050"/>
                </a:solidFill>
              </a:rPr>
              <a:t>www. wikipedia.com</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Algerian" pitchFamily="82" charset="0"/>
              </a:rPr>
              <a:t>CONTACT DETAILS</a:t>
            </a:r>
            <a:endParaRPr lang="en-US" dirty="0">
              <a:solidFill>
                <a:srgbClr val="C00000"/>
              </a:solidFill>
            </a:endParaRPr>
          </a:p>
        </p:txBody>
      </p:sp>
      <p:sp>
        <p:nvSpPr>
          <p:cNvPr id="3" name="Content Placeholder 2"/>
          <p:cNvSpPr>
            <a:spLocks noGrp="1"/>
          </p:cNvSpPr>
          <p:nvPr>
            <p:ph sz="quarter" idx="1"/>
          </p:nvPr>
        </p:nvSpPr>
        <p:spPr/>
        <p:txBody>
          <a:bodyPr/>
          <a:lstStyle/>
          <a:p>
            <a:endParaRPr lang="en-US" b="1" dirty="0" smtClean="0">
              <a:solidFill>
                <a:srgbClr val="FF66FF"/>
              </a:solidFill>
            </a:endParaRPr>
          </a:p>
          <a:p>
            <a:endParaRPr lang="en-US" b="1" dirty="0" smtClean="0">
              <a:solidFill>
                <a:srgbClr val="FF66FF"/>
              </a:solidFill>
            </a:endParaRPr>
          </a:p>
          <a:p>
            <a:endParaRPr lang="en-US" b="1" dirty="0" smtClean="0">
              <a:solidFill>
                <a:srgbClr val="FF66FF"/>
              </a:solidFill>
            </a:endParaRPr>
          </a:p>
          <a:p>
            <a:r>
              <a:rPr lang="en-US" b="1" dirty="0" smtClean="0">
                <a:solidFill>
                  <a:srgbClr val="CC0099"/>
                </a:solidFill>
              </a:rPr>
              <a:t>EMAIL </a:t>
            </a:r>
            <a:r>
              <a:rPr lang="en-US" b="1" dirty="0" smtClean="0">
                <a:solidFill>
                  <a:srgbClr val="CC0099"/>
                </a:solidFill>
              </a:rPr>
              <a:t>:</a:t>
            </a:r>
            <a:r>
              <a:rPr lang="en-US" dirty="0" smtClean="0">
                <a:solidFill>
                  <a:srgbClr val="CC0099"/>
                </a:solidFill>
              </a:rPr>
              <a:t> </a:t>
            </a:r>
            <a:r>
              <a:rPr lang="en-US" b="1" dirty="0" smtClean="0">
                <a:solidFill>
                  <a:srgbClr val="00B050"/>
                </a:solidFill>
              </a:rPr>
              <a:t>dr.kaynattawar@gmail.com</a:t>
            </a:r>
            <a:endParaRPr lang="en-US" dirty="0" smtClean="0">
              <a:solidFill>
                <a:srgbClr val="00B050"/>
              </a:solidFill>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smtClean="0"/>
          </a:p>
          <a:p>
            <a:endParaRPr lang="en-US" dirty="0" smtClean="0"/>
          </a:p>
          <a:p>
            <a:pPr>
              <a:buNone/>
            </a:pPr>
            <a:r>
              <a:rPr lang="en-US" sz="6000" b="1" dirty="0" smtClean="0">
                <a:solidFill>
                  <a:srgbClr val="C00000"/>
                </a:solidFill>
              </a:rPr>
              <a:t>      THANK YOU</a:t>
            </a:r>
            <a:endParaRPr lang="en-US" sz="6000" b="1"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sz="2400" b="1" dirty="0" smtClean="0">
                <a:solidFill>
                  <a:srgbClr val="00B050"/>
                </a:solidFill>
              </a:rPr>
              <a:t>RIGHTS AND DUTIES OF BRANCH </a:t>
            </a:r>
            <a:r>
              <a:rPr lang="en-US" sz="2400" b="1" dirty="0" smtClean="0">
                <a:solidFill>
                  <a:srgbClr val="00B050"/>
                </a:solidFill>
              </a:rPr>
              <a:t>AUDITORS</a:t>
            </a:r>
          </a:p>
          <a:p>
            <a:r>
              <a:rPr lang="en-US" b="1" dirty="0" smtClean="0">
                <a:solidFill>
                  <a:srgbClr val="00B050"/>
                </a:solidFill>
              </a:rPr>
              <a:t>AUDIT </a:t>
            </a:r>
            <a:r>
              <a:rPr lang="en-US" b="1" dirty="0" smtClean="0">
                <a:solidFill>
                  <a:srgbClr val="00B050"/>
                </a:solidFill>
              </a:rPr>
              <a:t>PROCEDURE</a:t>
            </a:r>
          </a:p>
          <a:p>
            <a:r>
              <a:rPr lang="en-US" b="1" dirty="0" smtClean="0">
                <a:solidFill>
                  <a:srgbClr val="00B050"/>
                </a:solidFill>
              </a:rPr>
              <a:t>PREMIUM</a:t>
            </a:r>
          </a:p>
          <a:p>
            <a:r>
              <a:rPr lang="en-US" b="1" dirty="0" smtClean="0">
                <a:solidFill>
                  <a:srgbClr val="00B050"/>
                </a:solidFill>
              </a:rPr>
              <a:t>VERIFICATION OF </a:t>
            </a:r>
            <a:r>
              <a:rPr lang="en-US" b="1" dirty="0" smtClean="0">
                <a:solidFill>
                  <a:srgbClr val="00B050"/>
                </a:solidFill>
              </a:rPr>
              <a:t>PREMIUM</a:t>
            </a:r>
          </a:p>
          <a:p>
            <a:r>
              <a:rPr lang="en-US" b="1" dirty="0" smtClean="0">
                <a:solidFill>
                  <a:srgbClr val="00B050"/>
                </a:solidFill>
              </a:rPr>
              <a:t>CLAIMS</a:t>
            </a:r>
          </a:p>
          <a:p>
            <a:r>
              <a:rPr lang="en-US" b="1" dirty="0" smtClean="0">
                <a:solidFill>
                  <a:srgbClr val="00B050"/>
                </a:solidFill>
              </a:rPr>
              <a:t>VERIFICATION OF </a:t>
            </a:r>
            <a:r>
              <a:rPr lang="en-US" b="1" dirty="0" smtClean="0">
                <a:solidFill>
                  <a:srgbClr val="00B050"/>
                </a:solidFill>
              </a:rPr>
              <a:t>CLAIMS</a:t>
            </a:r>
          </a:p>
          <a:p>
            <a:r>
              <a:rPr lang="en-US" b="1" dirty="0" smtClean="0">
                <a:solidFill>
                  <a:srgbClr val="00B050"/>
                </a:solidFill>
              </a:rPr>
              <a:t>COMMISSION</a:t>
            </a:r>
          </a:p>
          <a:p>
            <a:r>
              <a:rPr lang="en-US" b="1" dirty="0" smtClean="0">
                <a:solidFill>
                  <a:srgbClr val="00B050"/>
                </a:solidFill>
              </a:rPr>
              <a:t>VERIFICATION OF </a:t>
            </a:r>
            <a:r>
              <a:rPr lang="en-US" b="1" dirty="0" smtClean="0">
                <a:solidFill>
                  <a:srgbClr val="00B050"/>
                </a:solidFill>
              </a:rPr>
              <a:t>COMMISION</a:t>
            </a:r>
          </a:p>
          <a:p>
            <a:r>
              <a:rPr lang="en-US" sz="2400" b="1" dirty="0" smtClean="0">
                <a:solidFill>
                  <a:srgbClr val="00B050"/>
                </a:solidFill>
              </a:rPr>
              <a:t>OPERATING EXPENSES RELATED TO INSURANCE </a:t>
            </a:r>
            <a:r>
              <a:rPr lang="en-US" sz="2400" b="1" dirty="0" smtClean="0">
                <a:solidFill>
                  <a:srgbClr val="00B050"/>
                </a:solidFill>
              </a:rPr>
              <a:t>BUSINESS</a:t>
            </a:r>
          </a:p>
          <a:p>
            <a:r>
              <a:rPr lang="en-US" b="1" dirty="0" smtClean="0">
                <a:solidFill>
                  <a:srgbClr val="00B050"/>
                </a:solidFill>
              </a:rPr>
              <a:t>INVESTMENTS</a:t>
            </a:r>
          </a:p>
          <a:p>
            <a:r>
              <a:rPr lang="en-US" b="1" dirty="0" smtClean="0">
                <a:solidFill>
                  <a:srgbClr val="00B050"/>
                </a:solidFill>
              </a:rPr>
              <a:t>VALUATION OF INVESTMENT</a:t>
            </a:r>
            <a:endParaRPr lang="en-US" dirty="0">
              <a:solidFill>
                <a:srgbClr val="00B05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b="1" dirty="0" smtClean="0">
                <a:solidFill>
                  <a:srgbClr val="00B050"/>
                </a:solidFill>
              </a:rPr>
              <a:t>CASH AND BANK </a:t>
            </a:r>
            <a:r>
              <a:rPr lang="en-US" b="1" dirty="0" smtClean="0">
                <a:solidFill>
                  <a:srgbClr val="00B050"/>
                </a:solidFill>
              </a:rPr>
              <a:t>BALANCES</a:t>
            </a:r>
          </a:p>
          <a:p>
            <a:r>
              <a:rPr lang="en-US" sz="2400" b="1" dirty="0" smtClean="0">
                <a:solidFill>
                  <a:srgbClr val="00B050"/>
                </a:solidFill>
              </a:rPr>
              <a:t>OUTSTANDING PREMIUM AND AGENT’S </a:t>
            </a:r>
            <a:r>
              <a:rPr lang="en-US" sz="2400" b="1" dirty="0" smtClean="0">
                <a:solidFill>
                  <a:srgbClr val="00B050"/>
                </a:solidFill>
              </a:rPr>
              <a:t>BALANCE</a:t>
            </a:r>
          </a:p>
          <a:p>
            <a:r>
              <a:rPr lang="en-US" sz="2400" b="1" dirty="0" smtClean="0">
                <a:solidFill>
                  <a:srgbClr val="00B050"/>
                </a:solidFill>
              </a:rPr>
              <a:t>INTERNAL CONTROL SYSTEM OF AN INSURANCE </a:t>
            </a:r>
            <a:r>
              <a:rPr lang="en-US" sz="2400" b="1" dirty="0" smtClean="0">
                <a:solidFill>
                  <a:srgbClr val="00B050"/>
                </a:solidFill>
              </a:rPr>
              <a:t>COMPANY</a:t>
            </a:r>
          </a:p>
          <a:p>
            <a:r>
              <a:rPr lang="en-US" sz="2400" b="1" dirty="0" smtClean="0">
                <a:solidFill>
                  <a:srgbClr val="00B050"/>
                </a:solidFill>
              </a:rPr>
              <a:t>OBJECTIVE OF INTERNAL CONTROL </a:t>
            </a:r>
            <a:r>
              <a:rPr lang="en-US" sz="2400" b="1" dirty="0" smtClean="0">
                <a:solidFill>
                  <a:srgbClr val="00B050"/>
                </a:solidFill>
              </a:rPr>
              <a:t>SYSTEM</a:t>
            </a:r>
          </a:p>
          <a:p>
            <a:r>
              <a:rPr lang="en-US" sz="2400" b="1" dirty="0" smtClean="0">
                <a:solidFill>
                  <a:srgbClr val="00B050"/>
                </a:solidFill>
              </a:rPr>
              <a:t>COMPONENTS OF INTERNAL CONTROL </a:t>
            </a:r>
            <a:r>
              <a:rPr lang="en-US" sz="2400" b="1" dirty="0" smtClean="0">
                <a:solidFill>
                  <a:srgbClr val="00B050"/>
                </a:solidFill>
              </a:rPr>
              <a:t>SYSTEM</a:t>
            </a:r>
          </a:p>
          <a:p>
            <a:r>
              <a:rPr lang="en-US" sz="2400" b="1" dirty="0" smtClean="0">
                <a:solidFill>
                  <a:srgbClr val="00B050"/>
                </a:solidFill>
              </a:rPr>
              <a:t>APPLICABILITY OF ACCOUNTING </a:t>
            </a:r>
            <a:r>
              <a:rPr lang="en-US" sz="2400" b="1" dirty="0" smtClean="0">
                <a:solidFill>
                  <a:srgbClr val="00B050"/>
                </a:solidFill>
              </a:rPr>
              <a:t>STANDARDS</a:t>
            </a:r>
          </a:p>
          <a:p>
            <a:r>
              <a:rPr lang="en-US" sz="2400" b="1" dirty="0" smtClean="0">
                <a:solidFill>
                  <a:srgbClr val="00B050"/>
                </a:solidFill>
              </a:rPr>
              <a:t>BOOKS AND RESGISTERS TO BE </a:t>
            </a:r>
            <a:r>
              <a:rPr lang="en-US" sz="2400" b="1" dirty="0" smtClean="0">
                <a:solidFill>
                  <a:srgbClr val="00B050"/>
                </a:solidFill>
              </a:rPr>
              <a:t>MAINTAINED</a:t>
            </a:r>
          </a:p>
          <a:p>
            <a:r>
              <a:rPr lang="en-US" sz="2400" b="1" dirty="0" smtClean="0">
                <a:solidFill>
                  <a:srgbClr val="00B050"/>
                </a:solidFill>
              </a:rPr>
              <a:t>SUBMISSION OF REPORTS AND </a:t>
            </a:r>
            <a:r>
              <a:rPr lang="en-US" sz="2400" b="1" dirty="0" smtClean="0">
                <a:solidFill>
                  <a:srgbClr val="00B050"/>
                </a:solidFill>
              </a:rPr>
              <a:t>RETURNS</a:t>
            </a:r>
          </a:p>
          <a:p>
            <a:r>
              <a:rPr lang="en-US" b="1" dirty="0" smtClean="0">
                <a:solidFill>
                  <a:srgbClr val="00B050"/>
                </a:solidFill>
              </a:rPr>
              <a:t>AUDIT REPORT</a:t>
            </a:r>
            <a:endParaRPr lang="en-US" dirty="0">
              <a:solidFill>
                <a:srgbClr val="00B05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sz="2800" b="1" dirty="0" smtClean="0">
                <a:solidFill>
                  <a:srgbClr val="00B050"/>
                </a:solidFill>
              </a:rPr>
              <a:t>THE REPORT OF THE AUDITORS ON THE FINANCIAL </a:t>
            </a:r>
            <a:r>
              <a:rPr lang="en-US" sz="2800" b="1" dirty="0" smtClean="0">
                <a:solidFill>
                  <a:srgbClr val="00B050"/>
                </a:solidFill>
              </a:rPr>
              <a:t>STATEMENTS</a:t>
            </a:r>
          </a:p>
          <a:p>
            <a:r>
              <a:rPr lang="en-US" sz="2400" b="1" dirty="0" smtClean="0">
                <a:solidFill>
                  <a:srgbClr val="00B050"/>
                </a:solidFill>
              </a:rPr>
              <a:t>THE AUDITORS SHALL EXPRESS THEIR OPINION </a:t>
            </a:r>
            <a:r>
              <a:rPr lang="en-US" sz="2400" b="1" dirty="0" smtClean="0">
                <a:solidFill>
                  <a:srgbClr val="00B050"/>
                </a:solidFill>
              </a:rPr>
              <a:t>ON</a:t>
            </a:r>
          </a:p>
          <a:p>
            <a:r>
              <a:rPr lang="en-US" sz="2800" b="1" dirty="0" smtClean="0">
                <a:solidFill>
                  <a:srgbClr val="00B050"/>
                </a:solidFill>
              </a:rPr>
              <a:t>THE AUDITORS SHALL FURTHER CERTIFY </a:t>
            </a:r>
            <a:r>
              <a:rPr lang="en-US" sz="2800" b="1" dirty="0" smtClean="0">
                <a:solidFill>
                  <a:srgbClr val="00B050"/>
                </a:solidFill>
              </a:rPr>
              <a:t>THAT</a:t>
            </a:r>
          </a:p>
          <a:p>
            <a:r>
              <a:rPr lang="en-US" sz="2400" b="1" dirty="0" smtClean="0">
                <a:solidFill>
                  <a:srgbClr val="00B050"/>
                </a:solidFill>
              </a:rPr>
              <a:t>A CERIFICATE SIGNED BY THE AUDITORS MUST CERTIFY </a:t>
            </a:r>
            <a:r>
              <a:rPr lang="en-US" sz="2400" b="1" dirty="0" smtClean="0">
                <a:solidFill>
                  <a:srgbClr val="00B050"/>
                </a:solidFill>
              </a:rPr>
              <a:t>THAT</a:t>
            </a:r>
          </a:p>
          <a:p>
            <a:r>
              <a:rPr lang="en-US" sz="2800" b="1" dirty="0" smtClean="0">
                <a:solidFill>
                  <a:srgbClr val="00B050"/>
                </a:solidFill>
              </a:rPr>
              <a:t>IMPORTANT POINTS IN REGARD TO AUDIT REPORT OF INSURANCE COMPANIES</a:t>
            </a:r>
            <a:endParaRPr lang="en-US" dirty="0">
              <a:solidFill>
                <a:srgbClr val="00B05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INTRODUCTION</a:t>
            </a:r>
            <a:endParaRPr lang="en-US" b="1" dirty="0">
              <a:solidFill>
                <a:srgbClr val="C00000"/>
              </a:solidFill>
            </a:endParaRPr>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    </a:t>
            </a:r>
            <a:r>
              <a:rPr lang="en-US" b="1" dirty="0" smtClean="0"/>
              <a:t>According </a:t>
            </a:r>
            <a:r>
              <a:rPr lang="en-US" b="1" dirty="0" smtClean="0"/>
              <a:t>to section 2 of insurance act 1938, a Indian insurance company – means any insurer being a company.</a:t>
            </a:r>
          </a:p>
          <a:p>
            <a:pPr>
              <a:buNone/>
            </a:pPr>
            <a:endParaRPr lang="en-US" dirty="0" smtClean="0"/>
          </a:p>
          <a:p>
            <a:r>
              <a:rPr lang="en-US" dirty="0" smtClean="0"/>
              <a:t>Which is formed and registered under the companies act, 2013.</a:t>
            </a:r>
          </a:p>
          <a:p>
            <a:r>
              <a:rPr lang="en-US" dirty="0" smtClean="0"/>
              <a:t>In which the aggregate holdings of equity shares by a foreign company, either by itself or through its subsidiary companies or its nominees, do not exceed twenty-six per cent. Paid up equity capital of such Indian insurance company.</a:t>
            </a:r>
          </a:p>
          <a:p>
            <a:r>
              <a:rPr lang="en-US" dirty="0" smtClean="0"/>
              <a:t>Whose sole purpose is to carry on life insurance business or general insurance business or re- insurance business.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r>
              <a:rPr lang="en-US" sz="3200" b="1" dirty="0" smtClean="0">
                <a:solidFill>
                  <a:srgbClr val="C00000"/>
                </a:solidFill>
              </a:rPr>
              <a:t/>
            </a:r>
            <a:br>
              <a:rPr lang="en-US" sz="3200" b="1" dirty="0" smtClean="0">
                <a:solidFill>
                  <a:srgbClr val="C00000"/>
                </a:solidFill>
              </a:rPr>
            </a:br>
            <a:r>
              <a:rPr lang="en-US" sz="3200" b="1" dirty="0" smtClean="0">
                <a:solidFill>
                  <a:srgbClr val="C00000"/>
                </a:solidFill>
              </a:rPr>
              <a:t/>
            </a:r>
            <a:br>
              <a:rPr lang="en-US" sz="3200" b="1" dirty="0" smtClean="0">
                <a:solidFill>
                  <a:srgbClr val="C00000"/>
                </a:solidFill>
              </a:rPr>
            </a:br>
            <a:r>
              <a:rPr lang="en-US" sz="3200" b="1" dirty="0" smtClean="0">
                <a:solidFill>
                  <a:srgbClr val="C00000"/>
                </a:solidFill>
              </a:rPr>
              <a:t/>
            </a:r>
            <a:br>
              <a:rPr lang="en-US" sz="3200" b="1" dirty="0" smtClean="0">
                <a:solidFill>
                  <a:srgbClr val="C00000"/>
                </a:solidFill>
              </a:rPr>
            </a:br>
            <a:r>
              <a:rPr lang="en-US" sz="3200" b="1" dirty="0" smtClean="0">
                <a:solidFill>
                  <a:srgbClr val="C00000"/>
                </a:solidFill>
              </a:rPr>
              <a:t/>
            </a:r>
            <a:br>
              <a:rPr lang="en-US" sz="3200" b="1" dirty="0" smtClean="0">
                <a:solidFill>
                  <a:srgbClr val="C00000"/>
                </a:solidFill>
              </a:rPr>
            </a:br>
            <a:r>
              <a:rPr lang="en-US" sz="3200" b="1" dirty="0" smtClean="0">
                <a:solidFill>
                  <a:srgbClr val="C00000"/>
                </a:solidFill>
              </a:rPr>
              <a:t/>
            </a:r>
            <a:br>
              <a:rPr lang="en-US" sz="3200" b="1" dirty="0" smtClean="0">
                <a:solidFill>
                  <a:srgbClr val="C00000"/>
                </a:solidFill>
              </a:rPr>
            </a:br>
            <a:r>
              <a:rPr lang="en-US" sz="3200" b="1" dirty="0" smtClean="0">
                <a:solidFill>
                  <a:srgbClr val="C00000"/>
                </a:solidFill>
              </a:rPr>
              <a:t/>
            </a:r>
            <a:br>
              <a:rPr lang="en-US" sz="3200" b="1" dirty="0" smtClean="0">
                <a:solidFill>
                  <a:srgbClr val="C00000"/>
                </a:solidFill>
              </a:rPr>
            </a:br>
            <a:r>
              <a:rPr lang="en-US" sz="3200" b="1" dirty="0" smtClean="0">
                <a:solidFill>
                  <a:srgbClr val="C00000"/>
                </a:solidFill>
              </a:rPr>
              <a:t/>
            </a:r>
            <a:br>
              <a:rPr lang="en-US" sz="3200" b="1" dirty="0" smtClean="0">
                <a:solidFill>
                  <a:srgbClr val="C00000"/>
                </a:solidFill>
              </a:rPr>
            </a:br>
            <a:r>
              <a:rPr lang="en-US" sz="3200" b="1" dirty="0" smtClean="0">
                <a:solidFill>
                  <a:srgbClr val="C00000"/>
                </a:solidFill>
              </a:rPr>
              <a:t/>
            </a:r>
            <a:br>
              <a:rPr lang="en-US" sz="3200" b="1" dirty="0" smtClean="0">
                <a:solidFill>
                  <a:srgbClr val="C00000"/>
                </a:solidFill>
              </a:rPr>
            </a:br>
            <a:r>
              <a:rPr lang="en-US" sz="3200" b="1" dirty="0" smtClean="0">
                <a:solidFill>
                  <a:srgbClr val="C00000"/>
                </a:solidFill>
              </a:rPr>
              <a:t/>
            </a:r>
            <a:br>
              <a:rPr lang="en-US" sz="3200" b="1" dirty="0" smtClean="0">
                <a:solidFill>
                  <a:srgbClr val="C00000"/>
                </a:solidFill>
              </a:rPr>
            </a:br>
            <a:r>
              <a:rPr lang="en-US" sz="3200" b="1" dirty="0" smtClean="0">
                <a:solidFill>
                  <a:srgbClr val="C00000"/>
                </a:solidFill>
              </a:rPr>
              <a:t/>
            </a:r>
            <a:br>
              <a:rPr lang="en-US" sz="3200" b="1" dirty="0" smtClean="0">
                <a:solidFill>
                  <a:srgbClr val="C00000"/>
                </a:solidFill>
              </a:rPr>
            </a:br>
            <a:r>
              <a:rPr lang="en-US" sz="3200" b="1" dirty="0" smtClean="0">
                <a:solidFill>
                  <a:srgbClr val="C00000"/>
                </a:solidFill>
              </a:rPr>
              <a:t/>
            </a:r>
            <a:br>
              <a:rPr lang="en-US" sz="3200" b="1" dirty="0" smtClean="0">
                <a:solidFill>
                  <a:srgbClr val="C00000"/>
                </a:solidFill>
              </a:rPr>
            </a:br>
            <a:r>
              <a:rPr lang="en-US" sz="2800" b="1" dirty="0" smtClean="0">
                <a:solidFill>
                  <a:srgbClr val="C00000"/>
                </a:solidFill>
              </a:rPr>
              <a:t>LEGISLATION </a:t>
            </a:r>
            <a:r>
              <a:rPr lang="en-US" sz="2800" b="1" dirty="0" smtClean="0">
                <a:solidFill>
                  <a:srgbClr val="C00000"/>
                </a:solidFill>
              </a:rPr>
              <a:t>RELATING TO INSURANCE COMPANIES</a:t>
            </a:r>
            <a:endParaRPr lang="en-US" sz="2800" b="1" dirty="0">
              <a:solidFill>
                <a:srgbClr val="C00000"/>
              </a:solidFill>
            </a:endParaRPr>
          </a:p>
        </p:txBody>
      </p:sp>
      <p:sp>
        <p:nvSpPr>
          <p:cNvPr id="3" name="Content Placeholder 2"/>
          <p:cNvSpPr>
            <a:spLocks noGrp="1"/>
          </p:cNvSpPr>
          <p:nvPr>
            <p:ph sz="quarter" idx="1"/>
          </p:nvPr>
        </p:nvSpPr>
        <p:spPr/>
        <p:txBody>
          <a:bodyPr/>
          <a:lstStyle/>
          <a:p>
            <a:pPr>
              <a:buNone/>
            </a:pPr>
            <a:r>
              <a:rPr lang="en-US" b="1" dirty="0" smtClean="0"/>
              <a:t>   </a:t>
            </a:r>
            <a:r>
              <a:rPr lang="en-US" b="1" dirty="0" smtClean="0"/>
              <a:t>Following </a:t>
            </a:r>
            <a:r>
              <a:rPr lang="en-US" b="1" dirty="0" smtClean="0"/>
              <a:t>acts and rules certain important statutory provisions relevant to the audit of life insurance companies-</a:t>
            </a:r>
          </a:p>
          <a:p>
            <a:r>
              <a:rPr lang="en-US" dirty="0" smtClean="0"/>
              <a:t>The insurance act 1938.</a:t>
            </a:r>
          </a:p>
          <a:p>
            <a:r>
              <a:rPr lang="en-US" dirty="0" smtClean="0"/>
              <a:t>The insurance rules 1939.</a:t>
            </a:r>
          </a:p>
          <a:p>
            <a:r>
              <a:rPr lang="en-US" dirty="0" smtClean="0"/>
              <a:t>The income tax act 1961.</a:t>
            </a:r>
          </a:p>
          <a:p>
            <a:r>
              <a:rPr lang="en-US" dirty="0" smtClean="0"/>
              <a:t>The companies act 2013.</a:t>
            </a:r>
          </a:p>
          <a:p>
            <a:r>
              <a:rPr lang="en-US" dirty="0" smtClean="0"/>
              <a:t>The life insurance corporation act 1956.</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293</TotalTime>
  <Words>3774</Words>
  <Application>Microsoft Office PowerPoint</Application>
  <PresentationFormat>On-screen Show (4:3)</PresentationFormat>
  <Paragraphs>378</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Civic</vt:lpstr>
      <vt:lpstr>Slide 1</vt:lpstr>
      <vt:lpstr>Slide 2</vt:lpstr>
      <vt:lpstr>RELEVANT  TOPICS  ON AUDIT OF INSURANCE  COMPANIES       FOR</vt:lpstr>
      <vt:lpstr>TOPICS</vt:lpstr>
      <vt:lpstr>Slide 5</vt:lpstr>
      <vt:lpstr>Slide 6</vt:lpstr>
      <vt:lpstr>Slide 7</vt:lpstr>
      <vt:lpstr>INTRODUCTION</vt:lpstr>
      <vt:lpstr>           LEGISLATION RELATING TO INSURANCE COMPANIES</vt:lpstr>
      <vt:lpstr>Slide 10</vt:lpstr>
      <vt:lpstr>   GUIDELINES FOR CORPORATE GOVERNANCE FOR INSURERS IN INDIA</vt:lpstr>
      <vt:lpstr>AUDIT COMMITTEE (MANDATORY)</vt:lpstr>
      <vt:lpstr>Slide 13</vt:lpstr>
      <vt:lpstr>APPOINTMENT OF STATUTORY AUDITORS BY INSURERS</vt:lpstr>
      <vt:lpstr>THE ELIGIBILITY, QUALIFICATIONS AND OTHER REQUIREMENTS OF THE AUDITORS</vt:lpstr>
      <vt:lpstr>Slide 16</vt:lpstr>
      <vt:lpstr>Slide 17</vt:lpstr>
      <vt:lpstr>Slide 18</vt:lpstr>
      <vt:lpstr>ROTATION  OF  JOINT  AUDITORS</vt:lpstr>
      <vt:lpstr>AUDIT OF ACCOUNTS</vt:lpstr>
      <vt:lpstr>RIGHTS AND DUTIES OF BRANCH AUDITORS</vt:lpstr>
      <vt:lpstr>AUDIT PROCEDURE</vt:lpstr>
      <vt:lpstr>PREMIUM</vt:lpstr>
      <vt:lpstr>VERIFICATION OF PREMIUM</vt:lpstr>
      <vt:lpstr>CLAIMS</vt:lpstr>
      <vt:lpstr> VERIFICATION OF CLAIMS</vt:lpstr>
      <vt:lpstr>COMMISSION</vt:lpstr>
      <vt:lpstr>VERIFICATION OF COMMISION</vt:lpstr>
      <vt:lpstr>OPERATING EXPENSES RELATED TO INSURANCE BUSINESS</vt:lpstr>
      <vt:lpstr>INVESTMENTS</vt:lpstr>
      <vt:lpstr>VALUATION OF INVESTMENT</vt:lpstr>
      <vt:lpstr>CASH AND BANK BALANCES</vt:lpstr>
      <vt:lpstr>OUTSTANDING PREMIUM AND AGENT’S BALANCE</vt:lpstr>
      <vt:lpstr>INTERNAL CONTROL SYSTEM OF AN INSURANCE COMPANY</vt:lpstr>
      <vt:lpstr>OBJECTIVE OF INTERNAL CONTROL SYSTEM</vt:lpstr>
      <vt:lpstr>COMPONENTS OF INTERNAL CONTROL SYSTEM</vt:lpstr>
      <vt:lpstr>APPLICABILITY OF ACCOUNTING STANDARDS</vt:lpstr>
      <vt:lpstr>BOOKS AND RESGISTERS TO BE MAINTAINED</vt:lpstr>
      <vt:lpstr>SUBMISSION OF REPORTS AND RETURNS</vt:lpstr>
      <vt:lpstr>AUDIT REPORT</vt:lpstr>
      <vt:lpstr>THE REPORT OF THE AUDITORS ON THE FINANCIAL STATEMENTS</vt:lpstr>
      <vt:lpstr>THE AUDITORS SHALL EXPRESS THEIR OPINION ON</vt:lpstr>
      <vt:lpstr>THE AUDITORS SHALL FURTHER CERTIFY THAT</vt:lpstr>
      <vt:lpstr>A CERIFICATE SIGNED BY THE AUDITORS MUST CERTIFY THAT</vt:lpstr>
      <vt:lpstr>IMPORTANT POINTS IN REGARD TO AUDIT REPORT OF INSURANCE COMPANIES</vt:lpstr>
      <vt:lpstr>REFERENCE</vt:lpstr>
      <vt:lpstr>CONTACT DETAILS</vt:lpstr>
      <vt:lpstr>Slide 48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hp</cp:lastModifiedBy>
  <cp:revision>144</cp:revision>
  <dcterms:created xsi:type="dcterms:W3CDTF">2006-08-16T00:00:00Z</dcterms:created>
  <dcterms:modified xsi:type="dcterms:W3CDTF">2020-05-26T13:09:40Z</dcterms:modified>
</cp:coreProperties>
</file>