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sldIdLst>
    <p:sldId id="286" r:id="rId2"/>
    <p:sldId id="289" r:id="rId3"/>
    <p:sldId id="288" r:id="rId4"/>
    <p:sldId id="284" r:id="rId5"/>
    <p:sldId id="256" r:id="rId6"/>
    <p:sldId id="257" r:id="rId7"/>
    <p:sldId id="283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90" r:id="rId32"/>
    <p:sldId id="291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D6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F19CB-3325-4727-AA9A-00E7E56C689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0CBD2-1C1B-428F-8B2B-15EA8884CA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960FC9-7F92-4896-A856-E22629906E45}" type="datetime1">
              <a:rPr lang="en-US" smtClean="0"/>
              <a:t>5/14/2020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19270-F9F3-47EE-92F9-491B883E8659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6CEA5B-1635-43F6-9124-07EB8FDAF41A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968C7-E434-4AAC-BBD2-F50AA595B16F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E59682-D029-4A27-AA8A-9B5307A35C7D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484F0-65F4-47C7-B8A1-11E586D1DAF4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9BC58-EC49-49ED-9AEA-BD2F42BFC20F}" type="datetime1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8F02F-E393-4CC1-9922-CF755C2B4767}" type="datetime1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504546-03B5-4461-B874-45C45E22497B}" type="datetime1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730DE7-08CE-4F97-B625-878D9064B748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0037E-9465-4B10-896B-2610F3F53697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B82616A-610A-43DC-9CD9-051FBEBBEC8F}" type="datetime1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lgerian" pitchFamily="82" charset="0"/>
              </a:rPr>
              <a:t>SCHOOL OF STUDIES IN COMMERCE</a:t>
            </a:r>
            <a:br>
              <a:rPr lang="en-US" sz="2400" b="1" dirty="0" smtClean="0">
                <a:solidFill>
                  <a:srgbClr val="C00000"/>
                </a:solidFill>
                <a:latin typeface="Algerian" pitchFamily="82" charset="0"/>
              </a:rPr>
            </a:br>
            <a:r>
              <a:rPr lang="en-US" sz="2400" b="1" dirty="0" smtClean="0">
                <a:solidFill>
                  <a:srgbClr val="C00000"/>
                </a:solidFill>
                <a:latin typeface="Algerian" pitchFamily="82" charset="0"/>
              </a:rPr>
              <a:t>VIKRAM UNIVERSITY, UJJAIN (M.P.)</a:t>
            </a:r>
            <a:br>
              <a:rPr lang="en-US" sz="2400" b="1" dirty="0" smtClean="0">
                <a:solidFill>
                  <a:srgbClr val="C00000"/>
                </a:solidFill>
                <a:latin typeface="Algerian" pitchFamily="82" charset="0"/>
              </a:rPr>
            </a:b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BEST PRACTICES FOR PROFESSIONALISM IN THE WORKPLACE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79487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B050"/>
                </a:solidFill>
              </a:rPr>
              <a:t>This involved competency in the following soft skills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1" y="1295400"/>
            <a:ext cx="3581399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Professionalism in the workplace is critical for an employee’s credibility and success within an organization (</a:t>
            </a:r>
            <a:r>
              <a:rPr lang="en-US" dirty="0" err="1" smtClean="0">
                <a:solidFill>
                  <a:srgbClr val="C00000"/>
                </a:solidFill>
              </a:rPr>
              <a:t>Guffey</a:t>
            </a:r>
            <a:r>
              <a:rPr lang="en-US" dirty="0" smtClean="0">
                <a:solidFill>
                  <a:srgbClr val="C00000"/>
                </a:solidFill>
              </a:rPr>
              <a:t> &amp; Loewy, 2011)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743199"/>
            <a:ext cx="4040188" cy="3382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Working </a:t>
            </a:r>
            <a:r>
              <a:rPr lang="en-US" dirty="0" smtClean="0"/>
              <a:t>in terms.</a:t>
            </a:r>
          </a:p>
          <a:p>
            <a:r>
              <a:rPr lang="en-US" dirty="0" smtClean="0"/>
              <a:t>Listening skills.</a:t>
            </a:r>
          </a:p>
          <a:p>
            <a:r>
              <a:rPr lang="en-US" dirty="0" smtClean="0"/>
              <a:t>Business etiquette.</a:t>
            </a:r>
            <a:endParaRPr lang="en-US" dirty="0"/>
          </a:p>
        </p:txBody>
      </p:sp>
      <p:pic>
        <p:nvPicPr>
          <p:cNvPr id="7" name="Content Placeholder 6" descr="1589460796510_8_IMG_20200514_181552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178300" y="3124200"/>
            <a:ext cx="3521075" cy="2362200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PROFESSIONALISM: WORKING IN TERMS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ability to effectively work in terms is a professional skill employers are looking for due to the following benefits (</a:t>
            </a:r>
            <a:r>
              <a:rPr lang="en-US" b="1" dirty="0" err="1" smtClean="0">
                <a:solidFill>
                  <a:srgbClr val="C00000"/>
                </a:solidFill>
              </a:rPr>
              <a:t>Guffey</a:t>
            </a:r>
            <a:r>
              <a:rPr lang="en-US" b="1" dirty="0" smtClean="0">
                <a:solidFill>
                  <a:srgbClr val="C00000"/>
                </a:solidFill>
              </a:rPr>
              <a:t> &amp; Loewy, 2011):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*Improved decisions</a:t>
            </a:r>
          </a:p>
          <a:p>
            <a:pPr>
              <a:buNone/>
            </a:pPr>
            <a:r>
              <a:rPr lang="en-US" dirty="0" smtClean="0"/>
              <a:t>      *Faster responses</a:t>
            </a:r>
          </a:p>
          <a:p>
            <a:pPr>
              <a:buNone/>
            </a:pPr>
            <a:r>
              <a:rPr lang="en-US" dirty="0" smtClean="0"/>
              <a:t>      *More productive</a:t>
            </a:r>
          </a:p>
          <a:p>
            <a:pPr>
              <a:buNone/>
            </a:pPr>
            <a:r>
              <a:rPr lang="en-US" dirty="0" smtClean="0"/>
              <a:t>      *Diffused responsibility</a:t>
            </a:r>
          </a:p>
          <a:p>
            <a:pPr>
              <a:buNone/>
            </a:pPr>
            <a:r>
              <a:rPr lang="en-US" dirty="0" smtClean="0"/>
              <a:t>      *Better employee morale</a:t>
            </a:r>
          </a:p>
          <a:p>
            <a:pPr>
              <a:buNone/>
            </a:pPr>
            <a:r>
              <a:rPr lang="en-US" dirty="0" smtClean="0"/>
              <a:t>      *Lower resistance to change</a:t>
            </a:r>
          </a:p>
          <a:p>
            <a:endParaRPr lang="en-US" dirty="0"/>
          </a:p>
        </p:txBody>
      </p:sp>
      <p:pic>
        <p:nvPicPr>
          <p:cNvPr id="5" name="Content Placeholder 4" descr="1589460791956_1589460786363_7_IMG_20200514_18161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524000"/>
            <a:ext cx="2987675" cy="4114800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609600"/>
            <a:ext cx="4419600" cy="1676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Strong listening skills have been found to be a predictor of career success and organization effectiveness (</a:t>
            </a:r>
            <a:r>
              <a:rPr lang="en-US" sz="2400" b="1" dirty="0" err="1" smtClean="0">
                <a:solidFill>
                  <a:srgbClr val="FF0000"/>
                </a:solidFill>
              </a:rPr>
              <a:t>Guffey</a:t>
            </a:r>
            <a:r>
              <a:rPr lang="en-US" sz="2400" b="1" dirty="0" smtClean="0">
                <a:solidFill>
                  <a:srgbClr val="FF0000"/>
                </a:solidFill>
              </a:rPr>
              <a:t> &amp; Loewy, 20911)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1"/>
            <a:ext cx="2667000" cy="914399"/>
          </a:xfrm>
        </p:spPr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These skills can be improved by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886199" y="5029200"/>
            <a:ext cx="4800601" cy="914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8F0D61"/>
                </a:solidFill>
              </a:rPr>
              <a:t>PROFESSIONALISM   </a:t>
            </a:r>
            <a:r>
              <a:rPr lang="en-US" sz="2000" dirty="0" smtClean="0">
                <a:solidFill>
                  <a:srgbClr val="8F0D61"/>
                </a:solidFill>
              </a:rPr>
              <a:t>LISTENING   SKILLS</a:t>
            </a:r>
            <a:endParaRPr lang="en-US" sz="2000" dirty="0">
              <a:solidFill>
                <a:srgbClr val="8F0D6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3352800" cy="4449763"/>
          </a:xfrm>
        </p:spPr>
        <p:txBody>
          <a:bodyPr/>
          <a:lstStyle/>
          <a:p>
            <a:r>
              <a:rPr lang="en-US" dirty="0" smtClean="0"/>
              <a:t>Asking clarifying questions</a:t>
            </a:r>
          </a:p>
          <a:p>
            <a:r>
              <a:rPr lang="en-US" dirty="0" smtClean="0"/>
              <a:t>Avoiding interruptions</a:t>
            </a:r>
          </a:p>
          <a:p>
            <a:r>
              <a:rPr lang="en-US" dirty="0" smtClean="0"/>
              <a:t>Controlling distractions</a:t>
            </a:r>
          </a:p>
          <a:p>
            <a:r>
              <a:rPr lang="en-US" dirty="0" smtClean="0"/>
              <a:t>Being actively involved</a:t>
            </a:r>
          </a:p>
          <a:p>
            <a:r>
              <a:rPr lang="en-US" dirty="0" smtClean="0"/>
              <a:t>Having the ability to separate facts from opinions.</a:t>
            </a:r>
            <a:endParaRPr lang="en-US" dirty="0"/>
          </a:p>
        </p:txBody>
      </p:sp>
      <p:pic>
        <p:nvPicPr>
          <p:cNvPr id="7" name="Content Placeholder 6" descr="1589460795077_6_IMG_20200514_181648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144491" y="2514600"/>
            <a:ext cx="3780309" cy="2438400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PROFESSIONALISM: BUSINESS ETIQUETTE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The goal of communication is to convey a message or meaning; the message can get lost if the speaker is unprofessional and impolite (</a:t>
            </a:r>
            <a:r>
              <a:rPr lang="en-US" sz="2000" b="1" dirty="0" err="1" smtClean="0">
                <a:solidFill>
                  <a:srgbClr val="C00000"/>
                </a:solidFill>
              </a:rPr>
              <a:t>Guffey</a:t>
            </a:r>
            <a:r>
              <a:rPr lang="en-US" sz="2000" b="1" dirty="0" smtClean="0">
                <a:solidFill>
                  <a:srgbClr val="C00000"/>
                </a:solidFill>
              </a:rPr>
              <a:t> &amp; Loewy, 2011)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667000"/>
          <a:ext cx="7467600" cy="3340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293"/>
                <a:gridCol w="3695307"/>
              </a:tblGrid>
              <a:tr h="390079">
                <a:tc>
                  <a:txBody>
                    <a:bodyPr/>
                    <a:lstStyle/>
                    <a:p>
                      <a:r>
                        <a:rPr lang="en-US" dirty="0" smtClean="0"/>
                        <a:t>Proper Etiquette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r>
                        <a:rPr lang="en-US" baseline="0" dirty="0" smtClean="0"/>
                        <a:t> Etiquette</a:t>
                      </a:r>
                      <a:endParaRPr lang="en-US" dirty="0"/>
                    </a:p>
                  </a:txBody>
                  <a:tcPr/>
                </a:tc>
              </a:tr>
              <a:tr h="624111">
                <a:tc>
                  <a:txBody>
                    <a:bodyPr/>
                    <a:lstStyle/>
                    <a:p>
                      <a:r>
                        <a:rPr lang="en-US" dirty="0" smtClean="0"/>
                        <a:t>Be respectful</a:t>
                      </a:r>
                      <a:r>
                        <a:rPr lang="en-US" baseline="0" dirty="0" smtClean="0"/>
                        <a:t> towards others.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Bad manners and discourteous behavior</a:t>
                      </a:r>
                      <a:endParaRPr lang="en-US" dirty="0"/>
                    </a:p>
                  </a:txBody>
                  <a:tcPr/>
                </a:tc>
              </a:tr>
              <a:tr h="624111">
                <a:tc>
                  <a:txBody>
                    <a:bodyPr/>
                    <a:lstStyle/>
                    <a:p>
                      <a:r>
                        <a:rPr lang="en-US" dirty="0" smtClean="0"/>
                        <a:t>Rise</a:t>
                      </a:r>
                      <a:r>
                        <a:rPr lang="en-US" baseline="0" dirty="0" smtClean="0"/>
                        <a:t> above rudeness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Telling off color jokes and using profanity</a:t>
                      </a:r>
                      <a:endParaRPr lang="en-US" dirty="0"/>
                    </a:p>
                  </a:txBody>
                  <a:tcPr/>
                </a:tc>
              </a:tr>
              <a:tr h="624111">
                <a:tc>
                  <a:txBody>
                    <a:bodyPr/>
                    <a:lstStyle/>
                    <a:p>
                      <a:r>
                        <a:rPr lang="en-US" dirty="0" smtClean="0"/>
                        <a:t>Always express gratitude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Taking credit for the work of others</a:t>
                      </a:r>
                      <a:endParaRPr lang="en-US" dirty="0"/>
                    </a:p>
                  </a:txBody>
                  <a:tcPr/>
                </a:tc>
              </a:tr>
              <a:tr h="390079">
                <a:tc>
                  <a:txBody>
                    <a:bodyPr/>
                    <a:lstStyle/>
                    <a:p>
                      <a:r>
                        <a:rPr lang="en-US" dirty="0" smtClean="0"/>
                        <a:t>Keep claim in conflict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Engage in conflict and shouting</a:t>
                      </a:r>
                      <a:endParaRPr lang="en-US" dirty="0"/>
                    </a:p>
                  </a:txBody>
                  <a:tcPr/>
                </a:tc>
              </a:tr>
              <a:tr h="624111">
                <a:tc>
                  <a:txBody>
                    <a:bodyPr/>
                    <a:lstStyle/>
                    <a:p>
                      <a:r>
                        <a:rPr lang="en-US" dirty="0" smtClean="0"/>
                        <a:t>Keep person information personal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 sharing detailed</a:t>
                      </a:r>
                      <a:r>
                        <a:rPr lang="en-US" baseline="0" dirty="0" smtClean="0"/>
                        <a:t> information about health concern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BEST PRACTICES: INTERCULTURAL BUSINESS COMMUNICATION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Why is intercultural communication in business important?</a:t>
            </a:r>
          </a:p>
          <a:p>
            <a:pPr>
              <a:buNone/>
            </a:pPr>
            <a:r>
              <a:rPr lang="en-US" dirty="0" smtClean="0"/>
              <a:t>    *Today’s business are expanding into the global marketplace and incorporating more diversity into their workforces (</a:t>
            </a:r>
            <a:r>
              <a:rPr lang="en-US" dirty="0" err="1" smtClean="0"/>
              <a:t>Guffey</a:t>
            </a:r>
            <a:r>
              <a:rPr lang="en-US" dirty="0" smtClean="0"/>
              <a:t> &amp; Loewy, 2011).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How can organization benefit?</a:t>
            </a:r>
          </a:p>
          <a:p>
            <a:pPr>
              <a:buNone/>
            </a:pPr>
            <a:r>
              <a:rPr lang="en-US" dirty="0" smtClean="0"/>
              <a:t>     *Diverse workforces have an advantages from individual differences and unique perspectives (</a:t>
            </a:r>
            <a:r>
              <a:rPr lang="en-US" dirty="0" err="1" smtClean="0"/>
              <a:t>Canas</a:t>
            </a:r>
            <a:r>
              <a:rPr lang="en-US" dirty="0" smtClean="0"/>
              <a:t> &amp; </a:t>
            </a:r>
            <a:r>
              <a:rPr lang="en-US" dirty="0" err="1" smtClean="0"/>
              <a:t>Sondak</a:t>
            </a:r>
            <a:r>
              <a:rPr lang="en-US" dirty="0" smtClean="0"/>
              <a:t>, 2014)</a:t>
            </a:r>
          </a:p>
          <a:p>
            <a:pPr>
              <a:buNone/>
            </a:pPr>
            <a:r>
              <a:rPr lang="en-US" dirty="0" smtClean="0"/>
              <a:t>     *Increase in creative thinking (</a:t>
            </a:r>
            <a:r>
              <a:rPr lang="en-US" dirty="0" err="1" smtClean="0"/>
              <a:t>Farry</a:t>
            </a:r>
            <a:r>
              <a:rPr lang="en-US" dirty="0" smtClean="0"/>
              <a:t>, 2012).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1524000"/>
            <a:ext cx="4876800" cy="1524000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Cultural competency can be achieved through education on cultures outside one’s own, avoiding </a:t>
            </a:r>
            <a:r>
              <a:rPr lang="en-US" sz="2000" b="1" dirty="0" err="1" smtClean="0">
                <a:solidFill>
                  <a:srgbClr val="C00000"/>
                </a:solidFill>
              </a:rPr>
              <a:t>sterotypes</a:t>
            </a:r>
            <a:r>
              <a:rPr lang="en-US" sz="2000" b="1" dirty="0" smtClean="0">
                <a:solidFill>
                  <a:srgbClr val="C00000"/>
                </a:solidFill>
              </a:rPr>
              <a:t>, and always remaining respectful (</a:t>
            </a:r>
            <a:r>
              <a:rPr lang="en-US" sz="2000" b="1" dirty="0" err="1" smtClean="0">
                <a:solidFill>
                  <a:srgbClr val="C00000"/>
                </a:solidFill>
              </a:rPr>
              <a:t>Canas</a:t>
            </a:r>
            <a:r>
              <a:rPr lang="en-US" sz="2000" b="1" dirty="0" smtClean="0">
                <a:solidFill>
                  <a:srgbClr val="C00000"/>
                </a:solidFill>
              </a:rPr>
              <a:t> &amp; </a:t>
            </a:r>
            <a:r>
              <a:rPr lang="en-US" sz="2000" b="1" dirty="0" err="1" smtClean="0">
                <a:solidFill>
                  <a:srgbClr val="C00000"/>
                </a:solidFill>
              </a:rPr>
              <a:t>Sondak</a:t>
            </a:r>
            <a:r>
              <a:rPr lang="en-US" sz="2000" b="1" dirty="0" smtClean="0">
                <a:solidFill>
                  <a:srgbClr val="C00000"/>
                </a:solidFill>
              </a:rPr>
              <a:t>, 2014)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1"/>
            <a:ext cx="2590800" cy="1371599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B050"/>
                </a:solidFill>
              </a:rPr>
              <a:t>Improve intercultural communication through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886201" y="533400"/>
            <a:ext cx="3809999" cy="838199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8F0D61"/>
                </a:solidFill>
              </a:rPr>
              <a:t>INTERCULTURAL  BUSINESS   COMMUNICATION</a:t>
            </a:r>
            <a:endParaRPr lang="en-US" dirty="0">
              <a:solidFill>
                <a:srgbClr val="8F0D6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2590800" cy="4221163"/>
          </a:xfrm>
        </p:spPr>
        <p:txBody>
          <a:bodyPr/>
          <a:lstStyle/>
          <a:p>
            <a:r>
              <a:rPr lang="en-US" dirty="0" smtClean="0"/>
              <a:t>Respect </a:t>
            </a:r>
          </a:p>
          <a:p>
            <a:r>
              <a:rPr lang="en-US" dirty="0" smtClean="0"/>
              <a:t>Empathy</a:t>
            </a:r>
          </a:p>
          <a:p>
            <a:r>
              <a:rPr lang="en-US" dirty="0" smtClean="0"/>
              <a:t>Patience</a:t>
            </a:r>
          </a:p>
          <a:p>
            <a:r>
              <a:rPr lang="en-US" dirty="0" smtClean="0"/>
              <a:t>Listening</a:t>
            </a:r>
          </a:p>
          <a:p>
            <a:r>
              <a:rPr lang="en-US" dirty="0" smtClean="0"/>
              <a:t>Speaking slowly</a:t>
            </a:r>
          </a:p>
          <a:p>
            <a:r>
              <a:rPr lang="en-US" dirty="0" smtClean="0"/>
              <a:t>Learning foreign phrases (</a:t>
            </a:r>
            <a:r>
              <a:rPr lang="en-US" dirty="0" err="1" smtClean="0"/>
              <a:t>Guffey</a:t>
            </a:r>
            <a:r>
              <a:rPr lang="en-US" dirty="0" smtClean="0"/>
              <a:t> &amp; Loewy, 2011)</a:t>
            </a:r>
            <a:endParaRPr lang="en-US" dirty="0"/>
          </a:p>
        </p:txBody>
      </p:sp>
      <p:pic>
        <p:nvPicPr>
          <p:cNvPr id="7" name="Content Placeholder 6" descr="1589460784955_5_IMG_20200514_181713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199065" y="3276600"/>
            <a:ext cx="3489069" cy="2849563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WRITING TIPS FOR THE BUSINESS PROFESSIONAL (GUFFEY &amp; LOEWY,2011)</a:t>
            </a:r>
            <a:endParaRPr lang="en-US" sz="2800" b="1" dirty="0"/>
          </a:p>
        </p:txBody>
      </p:sp>
      <p:pic>
        <p:nvPicPr>
          <p:cNvPr id="4" name="Content Placeholder 3" descr="0_IMG_20200514_18174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40243"/>
            <a:ext cx="7239000" cy="3985602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REVISING FOR CONCISENESS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Direct and efficient message are highly desired in business communication (</a:t>
            </a:r>
            <a:r>
              <a:rPr lang="en-US" dirty="0" err="1" smtClean="0"/>
              <a:t>Guffey</a:t>
            </a:r>
            <a:r>
              <a:rPr lang="en-US" dirty="0" smtClean="0"/>
              <a:t> &amp; Loewy, 2011)</a:t>
            </a:r>
          </a:p>
          <a:p>
            <a:r>
              <a:rPr lang="en-US" dirty="0" smtClean="0"/>
              <a:t>Trim sentences and eliminate unnecessary words and phrases.</a:t>
            </a:r>
          </a:p>
          <a:p>
            <a:r>
              <a:rPr lang="en-US" dirty="0" smtClean="0"/>
              <a:t>Get rid of </a:t>
            </a:r>
            <a:r>
              <a:rPr lang="en-US" dirty="0" err="1" smtClean="0"/>
              <a:t>cliches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Avoid long lead-ins.</a:t>
            </a:r>
            <a:endParaRPr lang="en-US" dirty="0"/>
          </a:p>
        </p:txBody>
      </p:sp>
      <p:pic>
        <p:nvPicPr>
          <p:cNvPr id="5" name="Content Placeholder 4" descr="1589460800692_4_IMG_20200514_18181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78300" y="1752600"/>
            <a:ext cx="3521075" cy="3733800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SELECTING A COMMUNICATION CHANNEL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 </a:t>
            </a:r>
            <a:r>
              <a:rPr lang="en-US" b="1" dirty="0" smtClean="0">
                <a:solidFill>
                  <a:srgbClr val="C00000"/>
                </a:solidFill>
              </a:rPr>
              <a:t>When </a:t>
            </a:r>
            <a:r>
              <a:rPr lang="en-US" b="1" dirty="0" smtClean="0">
                <a:solidFill>
                  <a:srgbClr val="C00000"/>
                </a:solidFill>
              </a:rPr>
              <a:t>selecting the best channel, it is important to consider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  *The importance of the message</a:t>
            </a:r>
          </a:p>
          <a:p>
            <a:pPr>
              <a:buNone/>
            </a:pPr>
            <a:r>
              <a:rPr lang="en-US" dirty="0" smtClean="0"/>
              <a:t>    *The desired amount of feedback and speed required</a:t>
            </a:r>
          </a:p>
          <a:p>
            <a:pPr>
              <a:buNone/>
            </a:pPr>
            <a:r>
              <a:rPr lang="en-US" dirty="0" smtClean="0"/>
              <a:t>    *If a permanent record is required</a:t>
            </a:r>
          </a:p>
          <a:p>
            <a:pPr>
              <a:buNone/>
            </a:pPr>
            <a:r>
              <a:rPr lang="en-US" dirty="0" smtClean="0"/>
              <a:t>    *The cost </a:t>
            </a:r>
          </a:p>
          <a:p>
            <a:pPr>
              <a:buNone/>
            </a:pPr>
            <a:r>
              <a:rPr lang="en-US" dirty="0" smtClean="0"/>
              <a:t>    *Level of formality needed</a:t>
            </a:r>
          </a:p>
          <a:p>
            <a:pPr>
              <a:buNone/>
            </a:pPr>
            <a:r>
              <a:rPr lang="en-US" dirty="0" smtClean="0"/>
              <a:t>    *Message is confidentiality (</a:t>
            </a:r>
            <a:r>
              <a:rPr lang="en-US" dirty="0" err="1" smtClean="0"/>
              <a:t>Guffey</a:t>
            </a:r>
            <a:r>
              <a:rPr lang="en-US" dirty="0" smtClean="0"/>
              <a:t> &amp; Loewy, 2011)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ELECTRONIC MESSAGE &amp; DIGITAL MEDIA FOR BUSINESS COMMUNICATION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Best </a:t>
            </a:r>
            <a:r>
              <a:rPr lang="en-US" b="1" u="sng" dirty="0" smtClean="0">
                <a:solidFill>
                  <a:srgbClr val="C00000"/>
                </a:solidFill>
              </a:rPr>
              <a:t>practices in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E-Mil</a:t>
            </a:r>
          </a:p>
          <a:p>
            <a:r>
              <a:rPr lang="en-US" dirty="0" smtClean="0"/>
              <a:t>Instant messaging and texting</a:t>
            </a:r>
          </a:p>
          <a:p>
            <a:r>
              <a:rPr lang="en-US" dirty="0" smtClean="0"/>
              <a:t>Social networking</a:t>
            </a:r>
            <a:endParaRPr lang="en-US" dirty="0"/>
          </a:p>
        </p:txBody>
      </p:sp>
      <p:pic>
        <p:nvPicPr>
          <p:cNvPr id="5" name="Content Placeholder 4" descr="1589460798691_3_IMG_20200514_18183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78300" y="2209800"/>
            <a:ext cx="3521075" cy="2438399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smtClean="0">
                <a:latin typeface="Algerian" pitchFamily="82" charset="0"/>
              </a:rPr>
              <a:t> </a:t>
            </a:r>
          </a:p>
          <a:p>
            <a:pPr>
              <a:buNone/>
            </a:pPr>
            <a:endParaRPr lang="en-US" b="1" dirty="0" smtClean="0">
              <a:latin typeface="Algerian" pitchFamily="82" charset="0"/>
            </a:endParaRPr>
          </a:p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lgerian" pitchFamily="82" charset="0"/>
              </a:rPr>
              <a:t>PRACTICES IN   BUSINESS COMMUNICATION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Algerian" pitchFamily="82" charset="0"/>
              </a:rPr>
              <a:t>LECTURE </a:t>
            </a:r>
            <a:r>
              <a:rPr lang="en-US" sz="2400" b="1" dirty="0" smtClean="0">
                <a:solidFill>
                  <a:srgbClr val="00B050"/>
                </a:solidFill>
                <a:latin typeface="Algerian" pitchFamily="82" charset="0"/>
              </a:rPr>
              <a:t>BY: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Algerian" pitchFamily="82" charset="0"/>
              </a:rPr>
              <a:t>DR. KAYNAT TAWAR</a:t>
            </a:r>
          </a:p>
          <a:p>
            <a:endParaRPr lang="en-US" dirty="0"/>
          </a:p>
        </p:txBody>
      </p:sp>
      <p:pic>
        <p:nvPicPr>
          <p:cNvPr id="5" name="Content Placeholder 4" descr="1589460792655_1589460786993_11_IMG_20200514_18141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62400" y="2677037"/>
            <a:ext cx="3736975" cy="2885563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E- mail has become “the communication channel of choice” for many organizations (</a:t>
            </a:r>
            <a:r>
              <a:rPr lang="en-US" b="1" dirty="0" err="1" smtClean="0">
                <a:solidFill>
                  <a:srgbClr val="C00000"/>
                </a:solidFill>
              </a:rPr>
              <a:t>Guffey</a:t>
            </a:r>
            <a:r>
              <a:rPr lang="en-US" b="1" dirty="0" smtClean="0">
                <a:solidFill>
                  <a:srgbClr val="C00000"/>
                </a:solidFill>
              </a:rPr>
              <a:t> &amp; Loewy, 2011)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b="1" u="sng" dirty="0" smtClean="0">
                <a:solidFill>
                  <a:srgbClr val="00B050"/>
                </a:solidFill>
              </a:rPr>
              <a:t>Use the same </a:t>
            </a:r>
            <a:r>
              <a:rPr lang="en-US" b="1" u="sng" dirty="0" smtClean="0">
                <a:solidFill>
                  <a:srgbClr val="00B050"/>
                </a:solidFill>
              </a:rPr>
              <a:t>3-multiply-3 </a:t>
            </a:r>
            <a:r>
              <a:rPr lang="en-US" b="1" u="sng" dirty="0" smtClean="0">
                <a:solidFill>
                  <a:srgbClr val="00B050"/>
                </a:solidFill>
              </a:rPr>
              <a:t>process as paper based messages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*</a:t>
            </a:r>
            <a:r>
              <a:rPr lang="en-US" b="1" u="sng" dirty="0" smtClean="0">
                <a:solidFill>
                  <a:srgbClr val="00B050"/>
                </a:solidFill>
              </a:rPr>
              <a:t>Use a structured format with consideration for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r>
              <a:rPr lang="en-US" dirty="0" smtClean="0"/>
              <a:t>      - Subject line: provides a summary of the central idea.</a:t>
            </a:r>
          </a:p>
          <a:p>
            <a:pPr>
              <a:buNone/>
            </a:pPr>
            <a:r>
              <a:rPr lang="en-US" dirty="0" smtClean="0"/>
              <a:t>      - Opening: state the purpose.</a:t>
            </a:r>
          </a:p>
          <a:p>
            <a:pPr>
              <a:buNone/>
            </a:pPr>
            <a:r>
              <a:rPr lang="en-US" dirty="0" smtClean="0"/>
              <a:t>      - Body: organize information appropriately.</a:t>
            </a:r>
          </a:p>
          <a:p>
            <a:pPr>
              <a:buNone/>
            </a:pPr>
            <a:r>
              <a:rPr lang="en-US" dirty="0" smtClean="0"/>
              <a:t>      - Closing: request action and use a good will statement (</a:t>
            </a:r>
            <a:r>
              <a:rPr lang="en-US" dirty="0" err="1" smtClean="0"/>
              <a:t>Guffey</a:t>
            </a:r>
            <a:r>
              <a:rPr lang="en-US" dirty="0" smtClean="0"/>
              <a:t> &amp; Loewy,2011)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BEST PRACTICES IN INSTANT MESSAGING AND TEXTING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Instant </a:t>
            </a:r>
            <a:r>
              <a:rPr lang="en-US" b="1" dirty="0" smtClean="0">
                <a:solidFill>
                  <a:srgbClr val="C00000"/>
                </a:solidFill>
              </a:rPr>
              <a:t>messaging and texting are popular in business because they are interactive and immediate (</a:t>
            </a:r>
            <a:r>
              <a:rPr lang="en-US" b="1" dirty="0" err="1" smtClean="0">
                <a:solidFill>
                  <a:srgbClr val="C00000"/>
                </a:solidFill>
              </a:rPr>
              <a:t>Guffey</a:t>
            </a:r>
            <a:r>
              <a:rPr lang="en-US" b="1" dirty="0" smtClean="0">
                <a:solidFill>
                  <a:srgbClr val="C00000"/>
                </a:solidFill>
              </a:rPr>
              <a:t> &amp; Loewy, 2011)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*Consider your audience</a:t>
            </a:r>
          </a:p>
          <a:p>
            <a:pPr>
              <a:buNone/>
            </a:pPr>
            <a:r>
              <a:rPr lang="en-US" dirty="0" smtClean="0"/>
              <a:t>     *Keep business and personal contact separate</a:t>
            </a:r>
          </a:p>
          <a:p>
            <a:pPr>
              <a:buNone/>
            </a:pPr>
            <a:r>
              <a:rPr lang="en-US" dirty="0" smtClean="0"/>
              <a:t>    *Do not use for sending  confidential information</a:t>
            </a:r>
          </a:p>
          <a:p>
            <a:pPr>
              <a:buNone/>
            </a:pPr>
            <a:r>
              <a:rPr lang="en-US" dirty="0" smtClean="0"/>
              <a:t>    *Use proper grammar and spelling</a:t>
            </a:r>
          </a:p>
          <a:p>
            <a:pPr>
              <a:buNone/>
            </a:pPr>
            <a:r>
              <a:rPr lang="en-US" dirty="0" smtClean="0"/>
              <a:t>    *Be patient</a:t>
            </a:r>
          </a:p>
          <a:p>
            <a:pPr>
              <a:buNone/>
            </a:pPr>
            <a:r>
              <a:rPr lang="en-US" dirty="0" smtClean="0"/>
              <a:t>   *Remain professional</a:t>
            </a:r>
          </a:p>
          <a:p>
            <a:endParaRPr lang="en-US" dirty="0"/>
          </a:p>
        </p:txBody>
      </p:sp>
      <p:pic>
        <p:nvPicPr>
          <p:cNvPr id="5" name="Content Placeholder 4" descr="1589460801118_2_IMG_20200514_18190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76736" y="1828800"/>
            <a:ext cx="3395663" cy="3352800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BEST PRACTICES IN SOCIAL NETWORKING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If </a:t>
            </a:r>
            <a:r>
              <a:rPr lang="en-US" b="1" dirty="0" smtClean="0">
                <a:solidFill>
                  <a:srgbClr val="C00000"/>
                </a:solidFill>
              </a:rPr>
              <a:t>used appropriately, business can use social networking as a powerful customer service platform and to gain important feed back (Kaufman, 2013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  *Keep professional and personal data separate</a:t>
            </a:r>
          </a:p>
          <a:p>
            <a:pPr>
              <a:buNone/>
            </a:pPr>
            <a:r>
              <a:rPr lang="en-US" dirty="0" smtClean="0"/>
              <a:t>   *Use strong passwords</a:t>
            </a:r>
          </a:p>
          <a:p>
            <a:pPr>
              <a:buNone/>
            </a:pPr>
            <a:r>
              <a:rPr lang="en-US" dirty="0" smtClean="0"/>
              <a:t>   *Do not post or send inappropriate photographs, jokes or messages.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BEST PRACTICES FOR POSITIVE MESSAGES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majority of business communication involves routine, positive messages (</a:t>
            </a:r>
            <a:r>
              <a:rPr lang="en-US" dirty="0" err="1" smtClean="0"/>
              <a:t>Guffey</a:t>
            </a:r>
            <a:r>
              <a:rPr lang="en-US" dirty="0" smtClean="0"/>
              <a:t> &amp; Loewy, 2011)</a:t>
            </a:r>
          </a:p>
          <a:p>
            <a:r>
              <a:rPr lang="en-US" dirty="0" smtClean="0"/>
              <a:t>Can be transmitted through verbal, electronic or paper-based channels.</a:t>
            </a:r>
          </a:p>
          <a:p>
            <a:r>
              <a:rPr lang="en-US" dirty="0" smtClean="0"/>
              <a:t>Best to use a direct organizational plan, stating the main point towards the beginning of the message followed by explanations (Jansen &amp; Janssen,2013)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BEST PRACTICES FOR NEGATIVE MESSAGES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>
                <a:solidFill>
                  <a:srgbClr val="C00000"/>
                </a:solidFill>
              </a:rPr>
              <a:t>Negative </a:t>
            </a:r>
            <a:r>
              <a:rPr lang="en-US" b="1" dirty="0" smtClean="0">
                <a:solidFill>
                  <a:srgbClr val="C00000"/>
                </a:solidFill>
              </a:rPr>
              <a:t>messages are best conveyed with an indirect organization plan the first provides reasoning and explanation followed by the major idea(Jansen &amp; Janssen,2013</a:t>
            </a:r>
            <a:r>
              <a:rPr lang="en-US" b="1" dirty="0" smtClean="0">
                <a:solidFill>
                  <a:srgbClr val="C00000"/>
                </a:solidFill>
              </a:rPr>
              <a:t>).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  *Consider your audience</a:t>
            </a:r>
          </a:p>
          <a:p>
            <a:pPr>
              <a:buNone/>
            </a:pPr>
            <a:r>
              <a:rPr lang="en-US" dirty="0" smtClean="0"/>
              <a:t>    *Be clear and concise</a:t>
            </a:r>
          </a:p>
          <a:p>
            <a:pPr>
              <a:buNone/>
            </a:pPr>
            <a:r>
              <a:rPr lang="en-US" dirty="0" smtClean="0"/>
              <a:t>    *Practice empathy</a:t>
            </a:r>
          </a:p>
          <a:p>
            <a:pPr>
              <a:buNone/>
            </a:pPr>
            <a:r>
              <a:rPr lang="en-US" dirty="0" smtClean="0"/>
              <a:t>    *Choose an appropriate communication channel, bad news is best delivered face to face. (Jansen &amp; Janssen,2013)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BEST PRACTICES FOR BUSINESS PRESENTATIONS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2590800" cy="9032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Use the 3-multiply-3 writing process: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867400" y="1535113"/>
            <a:ext cx="2209800" cy="3798887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Effective business presentations are well organized, visually stimulating, and used to accompany the verbal messages. (</a:t>
            </a:r>
            <a:r>
              <a:rPr lang="en-US" dirty="0" err="1" smtClean="0">
                <a:solidFill>
                  <a:srgbClr val="C00000"/>
                </a:solidFill>
              </a:rPr>
              <a:t>Guffey</a:t>
            </a:r>
            <a:r>
              <a:rPr lang="en-US" dirty="0" smtClean="0">
                <a:solidFill>
                  <a:srgbClr val="C00000"/>
                </a:solidFill>
              </a:rPr>
              <a:t> &amp; Loewy,2011)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438399"/>
            <a:ext cx="2590800" cy="3687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 Identify the purpose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r>
              <a:rPr lang="en-US" dirty="0" smtClean="0"/>
              <a:t>To inform</a:t>
            </a:r>
          </a:p>
          <a:p>
            <a:r>
              <a:rPr lang="en-US" dirty="0" smtClean="0"/>
              <a:t>To explain</a:t>
            </a:r>
          </a:p>
          <a:p>
            <a:r>
              <a:rPr lang="en-US" dirty="0" smtClean="0"/>
              <a:t>To motivate</a:t>
            </a:r>
          </a:p>
          <a:p>
            <a:r>
              <a:rPr lang="en-US" dirty="0" smtClean="0"/>
              <a:t>To persuade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 Know your audience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Guffey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&amp; Loewy,2011)</a:t>
            </a:r>
          </a:p>
          <a:p>
            <a:pPr>
              <a:buFontTx/>
              <a:buChar char="-"/>
            </a:pPr>
            <a:endParaRPr lang="en-US" b="1" dirty="0"/>
          </a:p>
        </p:txBody>
      </p:sp>
      <p:pic>
        <p:nvPicPr>
          <p:cNvPr id="7" name="Content Placeholder 6" descr="1589460802732_1_IMG_20200514_181937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3352800" y="1943894"/>
            <a:ext cx="2438400" cy="3838575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Best practices for business presentations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Steps for an effective PowerPoint presentation:</a:t>
            </a:r>
          </a:p>
          <a:p>
            <a:r>
              <a:rPr lang="en-US" dirty="0" smtClean="0"/>
              <a:t>Start with the message, identify purpose and audience then add all text.</a:t>
            </a:r>
          </a:p>
          <a:p>
            <a:r>
              <a:rPr lang="en-US" dirty="0" smtClean="0"/>
              <a:t>Select appropriate background and font.</a:t>
            </a:r>
          </a:p>
          <a:p>
            <a:r>
              <a:rPr lang="en-US" dirty="0" smtClean="0"/>
              <a:t>Add relevant images.</a:t>
            </a:r>
          </a:p>
          <a:p>
            <a:r>
              <a:rPr lang="en-US" dirty="0" smtClean="0"/>
              <a:t>Create graphics to improve understanding.</a:t>
            </a:r>
          </a:p>
          <a:p>
            <a:r>
              <a:rPr lang="en-US" dirty="0" smtClean="0"/>
              <a:t>Include special effects for interest and emphasis.</a:t>
            </a:r>
          </a:p>
          <a:p>
            <a:r>
              <a:rPr lang="en-US" dirty="0" smtClean="0"/>
              <a:t>Provide hyperlinks for an interactive experience.</a:t>
            </a:r>
          </a:p>
          <a:p>
            <a:r>
              <a:rPr lang="en-US" dirty="0" smtClean="0"/>
              <a:t>Encourage audience participation with interactive options.</a:t>
            </a:r>
          </a:p>
          <a:p>
            <a:r>
              <a:rPr lang="en-US" dirty="0" smtClean="0"/>
              <a:t>Makes slides accessible online.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BEST PRACTICES FOR BUSINESS REPORTS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Formal 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Informal </a:t>
                      </a:r>
                      <a:endParaRPr lang="en-US" dirty="0"/>
                    </a:p>
                  </a:txBody>
                  <a:tcPr marL="80433" marR="80433"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Used less frequently 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frequently and routinely </a:t>
                      </a:r>
                      <a:endParaRPr lang="en-US" dirty="0"/>
                    </a:p>
                  </a:txBody>
                  <a:tcPr marL="80433" marR="80433"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Adheres to specific formatting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format options </a:t>
                      </a:r>
                      <a:endParaRPr lang="en-US" dirty="0"/>
                    </a:p>
                  </a:txBody>
                  <a:tcPr marL="80433" marR="80433"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For external use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internal use</a:t>
                      </a:r>
                      <a:endParaRPr lang="en-US" dirty="0"/>
                    </a:p>
                  </a:txBody>
                  <a:tcPr marL="80433" marR="80433"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Very lengthy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Much shorter than formal reports</a:t>
                      </a:r>
                      <a:endParaRPr lang="en-US" dirty="0"/>
                    </a:p>
                  </a:txBody>
                  <a:tcPr marL="80433" marR="80433"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Presents all data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Summarizes data</a:t>
                      </a:r>
                      <a:endParaRPr lang="en-US" dirty="0"/>
                    </a:p>
                  </a:txBody>
                  <a:tcPr marL="80433" marR="80433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BEST PRACTICES FOR BUSINESS PLANS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Purpose:</a:t>
            </a:r>
          </a:p>
          <a:p>
            <a:r>
              <a:rPr lang="en-US" dirty="0" smtClean="0"/>
              <a:t>Business plans are presented to secure funding for new business (</a:t>
            </a:r>
            <a:r>
              <a:rPr lang="en-US" dirty="0" err="1" smtClean="0"/>
              <a:t>Guffey</a:t>
            </a:r>
            <a:r>
              <a:rPr lang="en-US" dirty="0" smtClean="0"/>
              <a:t> &amp; Loewy, 2011).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u="sng" dirty="0" smtClean="0">
                <a:solidFill>
                  <a:srgbClr val="C00000"/>
                </a:solidFill>
              </a:rPr>
              <a:t>Components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dirty="0" smtClean="0"/>
              <a:t>Letter of transmittal</a:t>
            </a:r>
          </a:p>
          <a:p>
            <a:r>
              <a:rPr lang="en-US" dirty="0" smtClean="0"/>
              <a:t>Table of contents</a:t>
            </a:r>
          </a:p>
          <a:p>
            <a:r>
              <a:rPr lang="en-US" dirty="0" smtClean="0"/>
              <a:t>Company description</a:t>
            </a:r>
          </a:p>
          <a:p>
            <a:r>
              <a:rPr lang="en-US" dirty="0" smtClean="0"/>
              <a:t>Product / service description</a:t>
            </a:r>
          </a:p>
          <a:p>
            <a:r>
              <a:rPr lang="en-US" dirty="0" smtClean="0"/>
              <a:t>Market analysis</a:t>
            </a:r>
          </a:p>
          <a:p>
            <a:r>
              <a:rPr lang="en-US" dirty="0" smtClean="0"/>
              <a:t>Operations and management</a:t>
            </a:r>
          </a:p>
          <a:p>
            <a:r>
              <a:rPr lang="en-US" dirty="0" smtClean="0"/>
              <a:t>Financial analysis</a:t>
            </a:r>
          </a:p>
          <a:p>
            <a:r>
              <a:rPr lang="en-US" dirty="0" smtClean="0"/>
              <a:t>Appendixes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BEST PRACTICES FOR BUSINESS PROPOSALS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Proposals are written with the purpose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dirty="0" smtClean="0"/>
              <a:t>To solve problems, provide services, or sell equipment / services (</a:t>
            </a:r>
            <a:r>
              <a:rPr lang="en-US" dirty="0" err="1" smtClean="0"/>
              <a:t>Guffey</a:t>
            </a:r>
            <a:r>
              <a:rPr lang="en-US" dirty="0" smtClean="0"/>
              <a:t> &amp; Loewy, 2011)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Components of informal proposals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Background, problem and purpose</a:t>
            </a:r>
          </a:p>
          <a:p>
            <a:r>
              <a:rPr lang="en-US" dirty="0" smtClean="0"/>
              <a:t>Proposal, plan and schedule</a:t>
            </a:r>
          </a:p>
          <a:p>
            <a:r>
              <a:rPr lang="en-US" dirty="0" smtClean="0"/>
              <a:t>Staffing</a:t>
            </a:r>
          </a:p>
          <a:p>
            <a:r>
              <a:rPr lang="en-US" dirty="0" smtClean="0"/>
              <a:t>Budget</a:t>
            </a:r>
          </a:p>
          <a:p>
            <a:r>
              <a:rPr lang="en-US" dirty="0" smtClean="0"/>
              <a:t>Authorization request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lgerian" pitchFamily="82" charset="0"/>
              </a:rPr>
              <a:t>RELEVANT </a:t>
            </a:r>
            <a:r>
              <a:rPr lang="en-US" sz="2800" b="1" dirty="0" smtClean="0">
                <a:solidFill>
                  <a:srgbClr val="FF0000"/>
                </a:solidFill>
                <a:latin typeface="Algerian" pitchFamily="82" charset="0"/>
              </a:rPr>
              <a:t> TOPICS  ON  PRACTICES  IN   BUSINESS  COMMUNICATION  FOR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B.COM </a:t>
            </a:r>
            <a:r>
              <a:rPr lang="en-US" b="1" dirty="0" smtClean="0">
                <a:solidFill>
                  <a:srgbClr val="00B050"/>
                </a:solidFill>
              </a:rPr>
              <a:t>(HONS.)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B.B.A. (HONS.)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M.COM.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FORMAL BUSINESS PROPOSALS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</a:t>
            </a:r>
            <a:r>
              <a:rPr lang="en-US" b="1" u="sng" dirty="0" smtClean="0">
                <a:solidFill>
                  <a:srgbClr val="C00000"/>
                </a:solidFill>
              </a:rPr>
              <a:t>Additional </a:t>
            </a:r>
            <a:r>
              <a:rPr lang="en-US" b="1" u="sng" dirty="0" smtClean="0">
                <a:solidFill>
                  <a:srgbClr val="C00000"/>
                </a:solidFill>
              </a:rPr>
              <a:t>components of formal proposals:</a:t>
            </a:r>
          </a:p>
          <a:p>
            <a:r>
              <a:rPr lang="en-US" dirty="0" smtClean="0"/>
              <a:t>Copy of the request for proposal (RFR)</a:t>
            </a:r>
          </a:p>
          <a:p>
            <a:r>
              <a:rPr lang="en-US" dirty="0" smtClean="0"/>
              <a:t>Letter of transmittal</a:t>
            </a:r>
          </a:p>
          <a:p>
            <a:r>
              <a:rPr lang="en-US" dirty="0" smtClean="0"/>
              <a:t>Abstract </a:t>
            </a:r>
          </a:p>
          <a:p>
            <a:r>
              <a:rPr lang="en-US" dirty="0" smtClean="0"/>
              <a:t>Title page </a:t>
            </a:r>
          </a:p>
          <a:p>
            <a:r>
              <a:rPr lang="en-US" dirty="0" smtClean="0"/>
              <a:t>Table of contents</a:t>
            </a:r>
          </a:p>
          <a:p>
            <a:r>
              <a:rPr lang="en-US" dirty="0" smtClean="0"/>
              <a:t>List of illustrations</a:t>
            </a:r>
          </a:p>
          <a:p>
            <a:r>
              <a:rPr lang="en-US" dirty="0" smtClean="0"/>
              <a:t>Appendix (</a:t>
            </a:r>
            <a:r>
              <a:rPr lang="en-US" dirty="0" err="1" smtClean="0"/>
              <a:t>Guffey</a:t>
            </a:r>
            <a:r>
              <a:rPr lang="en-US" dirty="0" smtClean="0"/>
              <a:t> &amp; Loewy, 2011)</a:t>
            </a:r>
            <a:endParaRPr lang="en-US" dirty="0"/>
          </a:p>
        </p:txBody>
      </p:sp>
      <p:pic>
        <p:nvPicPr>
          <p:cNvPr id="5" name="Content Placeholder 4" descr="1589460799097_0_IMG_20200514_18201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6762" y="1896269"/>
            <a:ext cx="2724150" cy="3933825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lgerian" pitchFamily="82" charset="0"/>
              </a:rPr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u="sng" dirty="0" smtClean="0">
              <a:solidFill>
                <a:srgbClr val="00B050"/>
              </a:solidFill>
            </a:endParaRPr>
          </a:p>
          <a:p>
            <a:r>
              <a:rPr lang="en-US" b="1" u="sng" dirty="0" smtClean="0">
                <a:solidFill>
                  <a:srgbClr val="00B050"/>
                </a:solidFill>
              </a:rPr>
              <a:t>www.google.com</a:t>
            </a:r>
            <a:r>
              <a:rPr lang="en-US" b="1" u="sng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b="1" u="sng" dirty="0" smtClean="0">
                <a:solidFill>
                  <a:srgbClr val="00B050"/>
                </a:solidFill>
              </a:rPr>
              <a:t>www. wikipedia.com.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www.studymafia.org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lgerian" pitchFamily="82" charset="0"/>
              </a:rPr>
              <a:t> CONTACT 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endParaRPr lang="en-US" b="1" dirty="0" smtClean="0"/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    EMAIL 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dr.kaynattawar@gmail.com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1_IMG_20200508_2142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371601"/>
            <a:ext cx="6477000" cy="4190206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PRESENTATION   ROADMAP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400" b="1" u="sng" dirty="0" smtClean="0">
                <a:solidFill>
                  <a:srgbClr val="00B050"/>
                </a:solidFill>
              </a:rPr>
              <a:t>B</a:t>
            </a:r>
            <a:r>
              <a:rPr lang="en-US" sz="3400" b="1" u="sng" dirty="0" smtClean="0">
                <a:solidFill>
                  <a:srgbClr val="00B050"/>
                </a:solidFill>
              </a:rPr>
              <a:t>est </a:t>
            </a:r>
            <a:r>
              <a:rPr lang="en-US" sz="3400" b="1" u="sng" dirty="0" smtClean="0">
                <a:solidFill>
                  <a:srgbClr val="00B050"/>
                </a:solidFill>
              </a:rPr>
              <a:t>P</a:t>
            </a:r>
            <a:r>
              <a:rPr lang="en-US" sz="3400" b="1" u="sng" dirty="0" smtClean="0">
                <a:solidFill>
                  <a:srgbClr val="00B050"/>
                </a:solidFill>
              </a:rPr>
              <a:t>ractices in</a:t>
            </a:r>
            <a:r>
              <a:rPr lang="en-US" b="1" dirty="0" smtClean="0">
                <a:solidFill>
                  <a:srgbClr val="00B050"/>
                </a:solidFill>
              </a:rPr>
              <a:t>….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ffective and Ethical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usiness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ommunication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rofessionalism in the Workshop 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ntercultural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usiness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ommunication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riting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ips for the Business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rofessional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lectronic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essage and Digital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edia for Business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ommunication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ositive and Negative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essage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usiness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resentations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usiness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eports, Plans and Proposals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1589460794519_10_IMG_20200514_18144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78300" y="1828800"/>
            <a:ext cx="3521075" cy="4038600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BEST PRACTICES IN EFFECTIVE BUSINESS COMMUNICATION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is communication ?</a:t>
            </a:r>
          </a:p>
          <a:p>
            <a:pPr>
              <a:buNone/>
            </a:pPr>
            <a:r>
              <a:rPr lang="en-US" dirty="0" smtClean="0"/>
              <a:t>    *</a:t>
            </a:r>
            <a:r>
              <a:rPr lang="en-US" dirty="0" err="1" smtClean="0"/>
              <a:t>Guffey</a:t>
            </a:r>
            <a:r>
              <a:rPr lang="en-US" dirty="0" smtClean="0"/>
              <a:t> and </a:t>
            </a:r>
            <a:r>
              <a:rPr lang="en-US" dirty="0" err="1" smtClean="0"/>
              <a:t>loewy</a:t>
            </a:r>
            <a:r>
              <a:rPr lang="en-US" dirty="0" smtClean="0"/>
              <a:t> (2011) define communication as “the transmission of introduction and meaning from one individual or group to another.”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Why is communication in business important?</a:t>
            </a:r>
          </a:p>
          <a:p>
            <a:pPr>
              <a:buNone/>
            </a:pPr>
            <a:r>
              <a:rPr lang="en-US" dirty="0" smtClean="0"/>
              <a:t>     *Communication skills are often just as important to employers as teamwork skill or critical thinking (</a:t>
            </a:r>
            <a:r>
              <a:rPr lang="en-US" dirty="0" err="1" smtClean="0"/>
              <a:t>Guffey</a:t>
            </a:r>
            <a:r>
              <a:rPr lang="en-US" dirty="0" smtClean="0"/>
              <a:t> and Loewy 2011) .</a:t>
            </a:r>
          </a:p>
          <a:p>
            <a:pPr>
              <a:buNone/>
            </a:pPr>
            <a:r>
              <a:rPr lang="en-US" dirty="0" smtClean="0"/>
              <a:t>     *Candidate with strong communication skills can set themselves apart from the rest (</a:t>
            </a:r>
            <a:r>
              <a:rPr lang="en-US" dirty="0" err="1" smtClean="0"/>
              <a:t>Guffey</a:t>
            </a:r>
            <a:r>
              <a:rPr lang="en-US" dirty="0" smtClean="0"/>
              <a:t> and Loewy 2011) 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COMMUNICATION CHANNELS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Formal communication channels usually follow the hierarchy of an organization (Berger &amp; </a:t>
            </a:r>
            <a:r>
              <a:rPr lang="en-US" b="1" dirty="0" err="1" smtClean="0">
                <a:solidFill>
                  <a:srgbClr val="C00000"/>
                </a:solidFill>
              </a:rPr>
              <a:t>Lyengar</a:t>
            </a:r>
            <a:r>
              <a:rPr lang="en-US" b="1" dirty="0" smtClean="0">
                <a:solidFill>
                  <a:srgbClr val="C00000"/>
                </a:solidFill>
              </a:rPr>
              <a:t>, 2013).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b="1" u="sng" dirty="0" smtClean="0">
                <a:solidFill>
                  <a:srgbClr val="00B050"/>
                </a:solidFill>
              </a:rPr>
              <a:t>Download flow from decision makers to subordinates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               Keep the communication chains short.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b="1" u="sng" dirty="0" smtClean="0">
                <a:solidFill>
                  <a:srgbClr val="00B050"/>
                </a:solidFill>
              </a:rPr>
              <a:t>Upward flow from non-</a:t>
            </a:r>
            <a:r>
              <a:rPr lang="en-US" b="1" u="sng" dirty="0" err="1" smtClean="0">
                <a:solidFill>
                  <a:srgbClr val="00B050"/>
                </a:solidFill>
              </a:rPr>
              <a:t>mangement</a:t>
            </a:r>
            <a:r>
              <a:rPr lang="en-US" b="1" u="sng" dirty="0" smtClean="0">
                <a:solidFill>
                  <a:srgbClr val="00B050"/>
                </a:solidFill>
              </a:rPr>
              <a:t> to management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                Building trust to encourage employees to</a:t>
            </a:r>
          </a:p>
          <a:p>
            <a:pPr>
              <a:buNone/>
            </a:pPr>
            <a:r>
              <a:rPr lang="en-US" dirty="0" smtClean="0"/>
              <a:t>                 share information upward.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b="1" u="sng" dirty="0" smtClean="0">
                <a:solidFill>
                  <a:srgbClr val="00B050"/>
                </a:solidFill>
              </a:rPr>
              <a:t>Horizontal flow among workers at the same level.</a:t>
            </a:r>
          </a:p>
          <a:p>
            <a:pPr>
              <a:buNone/>
            </a:pPr>
            <a:r>
              <a:rPr lang="en-US" dirty="0" smtClean="0"/>
              <a:t>                 Increase training on teamwork.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419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3520440" cy="5211763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 smtClean="0">
                <a:solidFill>
                  <a:srgbClr val="C00000"/>
                </a:solidFill>
              </a:rPr>
              <a:t>Informal communication channels are often referred to as the grapevine.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b="1" u="sng" dirty="0" smtClean="0">
                <a:solidFill>
                  <a:srgbClr val="00B050"/>
                </a:solidFill>
              </a:rPr>
              <a:t>Employees have a desire to know information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*</a:t>
            </a:r>
            <a:r>
              <a:rPr lang="en-US" b="1" u="sng" dirty="0" smtClean="0">
                <a:solidFill>
                  <a:srgbClr val="00B050"/>
                </a:solidFill>
              </a:rPr>
              <a:t>Office gossip can be an effective communication tool if managed appropriately by (</a:t>
            </a:r>
            <a:r>
              <a:rPr lang="en-US" b="1" u="sng" dirty="0" err="1" smtClean="0">
                <a:solidFill>
                  <a:srgbClr val="00B050"/>
                </a:solidFill>
              </a:rPr>
              <a:t>Guffey</a:t>
            </a:r>
            <a:r>
              <a:rPr lang="en-US" b="1" u="sng" dirty="0" smtClean="0">
                <a:solidFill>
                  <a:srgbClr val="00B050"/>
                </a:solidFill>
              </a:rPr>
              <a:t> Lowery , 2011):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</a:t>
            </a:r>
            <a:r>
              <a:rPr lang="en-US" dirty="0" smtClean="0"/>
              <a:t>1. Providing more information through formal channels.</a:t>
            </a:r>
          </a:p>
          <a:p>
            <a:pPr>
              <a:buNone/>
            </a:pPr>
            <a:r>
              <a:rPr lang="en-US" dirty="0" smtClean="0"/>
              <a:t>     2. Monitoring information flow.</a:t>
            </a:r>
          </a:p>
          <a:p>
            <a:pPr>
              <a:buNone/>
            </a:pPr>
            <a:r>
              <a:rPr lang="en-US" dirty="0" smtClean="0"/>
              <a:t>     3. Correcting any misinformation</a:t>
            </a:r>
            <a:endParaRPr lang="en-US" dirty="0"/>
          </a:p>
        </p:txBody>
      </p:sp>
      <p:pic>
        <p:nvPicPr>
          <p:cNvPr id="5" name="Content Placeholder 4" descr="1589460796994_9_IMG_20200514_18152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38600" y="1524000"/>
            <a:ext cx="3733799" cy="3962400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BEST PRACTICES IN ETHICAL BUSINESS COMMUNICATION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are ethics?</a:t>
            </a:r>
          </a:p>
          <a:p>
            <a:pPr>
              <a:buNone/>
            </a:pPr>
            <a:r>
              <a:rPr lang="en-US" dirty="0" smtClean="0"/>
              <a:t>      According to </a:t>
            </a:r>
            <a:r>
              <a:rPr lang="en-US" dirty="0" err="1" smtClean="0"/>
              <a:t>Guffey</a:t>
            </a:r>
            <a:r>
              <a:rPr lang="en-US" dirty="0" smtClean="0"/>
              <a:t> and Loewy (2011), ethics are system of moral “standards of right and wrong that prescribe what people should do”.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Why are ethics in business communication important?</a:t>
            </a:r>
          </a:p>
          <a:p>
            <a:pPr>
              <a:buNone/>
            </a:pPr>
            <a:r>
              <a:rPr lang="en-US" dirty="0" smtClean="0"/>
              <a:t>    *Organization with shoddy ethics risk losing business through bad reputations and litigation (</a:t>
            </a:r>
            <a:r>
              <a:rPr lang="en-US" dirty="0" err="1" smtClean="0"/>
              <a:t>Brenkert</a:t>
            </a:r>
            <a:r>
              <a:rPr lang="en-US" dirty="0" smtClean="0"/>
              <a:t>, 2010).</a:t>
            </a:r>
          </a:p>
          <a:p>
            <a:pPr>
              <a:buNone/>
            </a:pPr>
            <a:r>
              <a:rPr lang="en-US" dirty="0" smtClean="0"/>
              <a:t>    *To avoid this, organization are encouraged to develop a company code of ethics enforced by policies and procedures (</a:t>
            </a:r>
            <a:r>
              <a:rPr lang="en-US" dirty="0" err="1" smtClean="0"/>
              <a:t>Guffey</a:t>
            </a:r>
            <a:r>
              <a:rPr lang="en-US" dirty="0" smtClean="0"/>
              <a:t> &amp; Loewy, 2011).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TOOLS FOR DOING THE RIGHT THING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Guffey</a:t>
            </a:r>
            <a:r>
              <a:rPr lang="en-US" b="1" dirty="0" smtClean="0">
                <a:solidFill>
                  <a:srgbClr val="C00000"/>
                </a:solidFill>
              </a:rPr>
              <a:t> and Loewy (2011) have put together five tools for doing the right thing when solving ethical dilemmas.</a:t>
            </a:r>
          </a:p>
          <a:p>
            <a:pPr>
              <a:buNone/>
            </a:pPr>
            <a:r>
              <a:rPr lang="en-US" dirty="0" smtClean="0"/>
              <a:t>      *Is the action legal?</a:t>
            </a:r>
          </a:p>
          <a:p>
            <a:pPr>
              <a:buNone/>
            </a:pPr>
            <a:r>
              <a:rPr lang="en-US" dirty="0" smtClean="0"/>
              <a:t>      *How would the problem look on the opposite side?</a:t>
            </a:r>
          </a:p>
          <a:p>
            <a:pPr>
              <a:buNone/>
            </a:pPr>
            <a:r>
              <a:rPr lang="en-US" dirty="0" smtClean="0"/>
              <a:t>      *Are there alternate solutions?</a:t>
            </a:r>
          </a:p>
          <a:p>
            <a:pPr>
              <a:buNone/>
            </a:pPr>
            <a:r>
              <a:rPr lang="en-US" dirty="0" smtClean="0"/>
              <a:t>      *Can the problem be discussed with someone trustworthy?</a:t>
            </a:r>
          </a:p>
          <a:p>
            <a:pPr>
              <a:buNone/>
            </a:pPr>
            <a:r>
              <a:rPr lang="en-US" dirty="0" smtClean="0"/>
              <a:t>       *How would family, friend, coworkers, or the employer feel about the action?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KAYNAT TAWAR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196</TotalTime>
  <Words>1814</Words>
  <Application>Microsoft Office PowerPoint</Application>
  <PresentationFormat>On-screen Show (4:3)</PresentationFormat>
  <Paragraphs>315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Opulent</vt:lpstr>
      <vt:lpstr>Slide 1</vt:lpstr>
      <vt:lpstr>Slide 2</vt:lpstr>
      <vt:lpstr>RELEVANT  TOPICS  ON  PRACTICES  IN   BUSINESS  COMMUNICATION  FOR</vt:lpstr>
      <vt:lpstr>PRESENTATION   ROADMAP</vt:lpstr>
      <vt:lpstr>BEST PRACTICES IN EFFECTIVE BUSINESS COMMUNICATION</vt:lpstr>
      <vt:lpstr>COMMUNICATION CHANNELS</vt:lpstr>
      <vt:lpstr>Slide 7</vt:lpstr>
      <vt:lpstr>BEST PRACTICES IN ETHICAL BUSINESS COMMUNICATION</vt:lpstr>
      <vt:lpstr>TOOLS FOR DOING THE RIGHT THING</vt:lpstr>
      <vt:lpstr>BEST PRACTICES FOR PROFESSIONALISM IN THE WORKPLACE</vt:lpstr>
      <vt:lpstr>PROFESSIONALISM: WORKING IN TERMS</vt:lpstr>
      <vt:lpstr>Strong listening skills have been found to be a predictor of career success and organization effectiveness (Guffey &amp; Loewy, 20911)</vt:lpstr>
      <vt:lpstr>PROFESSIONALISM: BUSINESS ETIQUETTE</vt:lpstr>
      <vt:lpstr>BEST PRACTICES: INTERCULTURAL BUSINESS COMMUNICATION</vt:lpstr>
      <vt:lpstr>Cultural competency can be achieved through education on cultures outside one’s own, avoiding sterotypes, and always remaining respectful (Canas &amp; Sondak, 2014) </vt:lpstr>
      <vt:lpstr>WRITING TIPS FOR THE BUSINESS PROFESSIONAL (GUFFEY &amp; LOEWY,2011)</vt:lpstr>
      <vt:lpstr>REVISING FOR CONCISENESS</vt:lpstr>
      <vt:lpstr>SELECTING A COMMUNICATION CHANNEL</vt:lpstr>
      <vt:lpstr>ELECTRONIC MESSAGE &amp; DIGITAL MEDIA FOR BUSINESS COMMUNICATION</vt:lpstr>
      <vt:lpstr>Slide 20</vt:lpstr>
      <vt:lpstr>BEST PRACTICES IN INSTANT MESSAGING AND TEXTING</vt:lpstr>
      <vt:lpstr>BEST PRACTICES IN SOCIAL NETWORKING</vt:lpstr>
      <vt:lpstr>BEST PRACTICES FOR POSITIVE MESSAGES</vt:lpstr>
      <vt:lpstr>BEST PRACTICES FOR NEGATIVE MESSAGES</vt:lpstr>
      <vt:lpstr>BEST PRACTICES FOR BUSINESS PRESENTATIONS</vt:lpstr>
      <vt:lpstr>Best practices for business presentations</vt:lpstr>
      <vt:lpstr>BEST PRACTICES FOR BUSINESS REPORTS</vt:lpstr>
      <vt:lpstr>BEST PRACTICES FOR BUSINESS PLANS</vt:lpstr>
      <vt:lpstr>BEST PRACTICES FOR BUSINESS PROPOSALS</vt:lpstr>
      <vt:lpstr>FORMAL BUSINESS PROPOSALS</vt:lpstr>
      <vt:lpstr>REFERENCE</vt:lpstr>
      <vt:lpstr> CONTACT  DETAILS</vt:lpstr>
      <vt:lpstr>Slide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IN EFFECTIVE BUSINESS COMMUNICATION</dc:title>
  <dc:creator>Administrator</dc:creator>
  <cp:lastModifiedBy>hp</cp:lastModifiedBy>
  <cp:revision>128</cp:revision>
  <dcterms:created xsi:type="dcterms:W3CDTF">2006-08-16T00:00:00Z</dcterms:created>
  <dcterms:modified xsi:type="dcterms:W3CDTF">2020-05-14T15:42:13Z</dcterms:modified>
</cp:coreProperties>
</file>