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98" r:id="rId3"/>
    <p:sldId id="257" r:id="rId4"/>
    <p:sldId id="299" r:id="rId5"/>
    <p:sldId id="304" r:id="rId6"/>
    <p:sldId id="280" r:id="rId7"/>
    <p:sldId id="258" r:id="rId8"/>
    <p:sldId id="297" r:id="rId9"/>
    <p:sldId id="305" r:id="rId10"/>
    <p:sldId id="279" r:id="rId11"/>
    <p:sldId id="308" r:id="rId12"/>
    <p:sldId id="309" r:id="rId13"/>
    <p:sldId id="260" r:id="rId14"/>
    <p:sldId id="261" r:id="rId15"/>
    <p:sldId id="306" r:id="rId16"/>
    <p:sldId id="262" r:id="rId17"/>
    <p:sldId id="313" r:id="rId18"/>
    <p:sldId id="264" r:id="rId19"/>
    <p:sldId id="265" r:id="rId20"/>
    <p:sldId id="266" r:id="rId21"/>
    <p:sldId id="314" r:id="rId22"/>
    <p:sldId id="310" r:id="rId23"/>
    <p:sldId id="303" r:id="rId24"/>
    <p:sldId id="312" r:id="rId25"/>
    <p:sldId id="294" r:id="rId26"/>
    <p:sldId id="295" r:id="rId27"/>
    <p:sldId id="311" r:id="rId28"/>
    <p:sldId id="270" r:id="rId29"/>
    <p:sldId id="307" r:id="rId30"/>
    <p:sldId id="272" r:id="rId31"/>
    <p:sldId id="273" r:id="rId32"/>
    <p:sldId id="274" r:id="rId33"/>
    <p:sldId id="275" r:id="rId34"/>
    <p:sldId id="276" r:id="rId35"/>
    <p:sldId id="277" r:id="rId36"/>
    <p:sldId id="282" r:id="rId37"/>
    <p:sldId id="283" r:id="rId38"/>
    <p:sldId id="284" r:id="rId39"/>
    <p:sldId id="285" r:id="rId40"/>
    <p:sldId id="286" r:id="rId41"/>
    <p:sldId id="287" r:id="rId42"/>
    <p:sldId id="288" r:id="rId43"/>
    <p:sldId id="289" r:id="rId44"/>
    <p:sldId id="290" r:id="rId45"/>
    <p:sldId id="291" r:id="rId46"/>
    <p:sldId id="300" r:id="rId47"/>
    <p:sldId id="301" r:id="rId48"/>
    <p:sldId id="302"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214BC-7FE9-4529-B550-29D9718C0E36}" type="datetimeFigureOut">
              <a:rPr lang="en-US" smtClean="0"/>
              <a:pPr/>
              <a:t>5/8/2020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6FE19-AA26-4D47-9DCF-25888238A9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5ABFCC0-E3AD-4155-8A99-F6294EF7AD54}" type="datetime1">
              <a:rPr lang="en-US" smtClean="0"/>
              <a:pPr/>
              <a:t>5/8/2020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DR.KAYNAT TAWAR</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42B809-F5CD-42AD-925D-9FEB8E2FA65C}" type="datetime1">
              <a:rPr lang="en-US" smtClean="0"/>
              <a:pPr/>
              <a:t>5/8/2020</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167279-422C-493F-904F-978C422EBEE8}" type="datetime1">
              <a:rPr lang="en-US" smtClean="0"/>
              <a:pPr/>
              <a:t>5/8/2020</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C589210-3B98-42AD-ACE2-97158CAF915E}" type="datetime1">
              <a:rPr lang="en-US" smtClean="0"/>
              <a:pPr/>
              <a:t>5/8/2020</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DR.KAYNAT TAWAR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9D856F3-D9A6-4F71-B834-3C63D08BA336}" type="datetime1">
              <a:rPr lang="en-US" smtClean="0"/>
              <a:pPr/>
              <a:t>5/8/2020</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DR.KAYNAT TAWAR</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9EBE9AC-58E7-41FC-B4F9-8FF7EECACD2B}" type="datetime1">
              <a:rPr lang="en-US" smtClean="0"/>
              <a:pPr/>
              <a:t>5/8/2020</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DR.KAYNAT TAWAR</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8A0667D-3D37-4F3F-BB5E-5A866B446F5D}" type="datetime1">
              <a:rPr lang="en-US" smtClean="0"/>
              <a:pPr/>
              <a:t>5/8/2020</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DR.KAYNAT TAWAR</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609FF5-AC3D-4194-A6B2-31366CEF3389}" type="datetime1">
              <a:rPr lang="en-US" smtClean="0"/>
              <a:pPr/>
              <a:t>5/8/2020</a:t>
            </a:fld>
            <a:endParaRPr lang="en-US"/>
          </a:p>
        </p:txBody>
      </p:sp>
      <p:sp>
        <p:nvSpPr>
          <p:cNvPr id="4" name="Footer Placeholder 3"/>
          <p:cNvSpPr>
            <a:spLocks noGrp="1"/>
          </p:cNvSpPr>
          <p:nvPr>
            <p:ph type="ftr" sz="quarter" idx="11"/>
          </p:nvPr>
        </p:nvSpPr>
        <p:spPr/>
        <p:txBody>
          <a:bodyPr/>
          <a:lstStyle/>
          <a:p>
            <a:r>
              <a:rPr lang="en-US" smtClean="0"/>
              <a:t>DR.KAYNAT TAWAR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062553E-BCAE-480A-98C4-BEF7484D1C7D}" type="datetime1">
              <a:rPr lang="en-US" smtClean="0"/>
              <a:pPr/>
              <a:t>5/8/2020</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DR.KAYNAT TAWAR</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BA3F822-8582-463D-9214-93940EFD8AA1}" type="datetime1">
              <a:rPr lang="en-US" smtClean="0"/>
              <a:pPr/>
              <a:t>5/8/2020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DR.KAYNAT TAWAR</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F068FAE-2124-4589-A663-00261FA18C9A}" type="datetime1">
              <a:rPr lang="en-US" smtClean="0"/>
              <a:pPr/>
              <a:t>5/8/2020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DR.KAYNAT TAWAR</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0F26417-5143-4E59-8E06-009B73D3007F}" type="datetime1">
              <a:rPr lang="en-US" smtClean="0"/>
              <a:pPr/>
              <a:t>5/8/2020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DR.KAYNAT TAWAR</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normAutofit/>
          </a:bodyPr>
          <a:lstStyle/>
          <a:p>
            <a:r>
              <a:rPr lang="en-US" sz="3600" b="1" dirty="0" smtClean="0">
                <a:solidFill>
                  <a:srgbClr val="C00000"/>
                </a:solidFill>
                <a:latin typeface="Aharoni" pitchFamily="2" charset="-79"/>
                <a:cs typeface="Aharoni" pitchFamily="2" charset="-79"/>
              </a:rPr>
              <a:t>SCHOOL OF STUDIES IN COMMERCE</a:t>
            </a:r>
            <a:br>
              <a:rPr lang="en-US" sz="3600" b="1" dirty="0" smtClean="0">
                <a:solidFill>
                  <a:srgbClr val="C00000"/>
                </a:solidFill>
                <a:latin typeface="Aharoni" pitchFamily="2" charset="-79"/>
                <a:cs typeface="Aharoni" pitchFamily="2" charset="-79"/>
              </a:rPr>
            </a:br>
            <a:r>
              <a:rPr lang="en-US" sz="3600" b="1" dirty="0" smtClean="0">
                <a:solidFill>
                  <a:srgbClr val="C00000"/>
                </a:solidFill>
                <a:latin typeface="Aharoni" pitchFamily="2" charset="-79"/>
                <a:cs typeface="Aharoni" pitchFamily="2" charset="-79"/>
              </a:rPr>
              <a:t>VIKRAM UNIVERSITY, UJJAIN (M.P.)</a:t>
            </a:r>
            <a:br>
              <a:rPr lang="en-US" sz="3600" b="1" dirty="0" smtClean="0">
                <a:solidFill>
                  <a:srgbClr val="C00000"/>
                </a:solidFill>
                <a:latin typeface="Aharoni" pitchFamily="2" charset="-79"/>
                <a:cs typeface="Aharoni" pitchFamily="2" charset="-79"/>
              </a:rPr>
            </a:br>
            <a:endParaRPr lang="en-US" sz="3600" b="1" dirty="0" smtClean="0">
              <a:solidFill>
                <a:srgbClr val="C00000"/>
              </a:solidFill>
              <a:latin typeface="Aharoni" pitchFamily="2" charset="-79"/>
              <a:cs typeface="Aharoni" pitchFamily="2" charset="-79"/>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They are distributed via. Email, websites and social media. They can also be part of a full press kit, or may be a accompanied by a pitch letter.</a:t>
            </a:r>
          </a:p>
          <a:p>
            <a:r>
              <a:rPr lang="en-US" dirty="0" smtClean="0"/>
              <a:t>The best way is e-mail. Remember, a survey of journalists found 77% prefer to be contacted via. E-mail. So, for our assignment, you will e-mail your press release.</a:t>
            </a:r>
          </a:p>
          <a:p>
            <a:r>
              <a:rPr lang="en-US" dirty="0" smtClean="0"/>
              <a:t>News release are rarely used verbatim. Rather, they may stimulate editors to consider covering a story.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PRESS RELEASE DO?</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Press release are the most cost-effective way of building awareness about your business and what you do. Press release have more credibility than paid advertising because they are regarded as news and are often delivered, creating the impression of an endorsement.</a:t>
            </a:r>
          </a:p>
          <a:p>
            <a:endParaRPr lang="en-US" dirty="0"/>
          </a:p>
        </p:txBody>
      </p:sp>
      <p:pic>
        <p:nvPicPr>
          <p:cNvPr id="5" name="Content Placeholder 4" descr="1_IMG_20200508_225258.jpg"/>
          <p:cNvPicPr>
            <a:picLocks noGrp="1" noChangeAspect="1"/>
          </p:cNvPicPr>
          <p:nvPr>
            <p:ph sz="half" idx="2"/>
          </p:nvPr>
        </p:nvPicPr>
        <p:blipFill>
          <a:blip r:embed="rId2"/>
          <a:stretch>
            <a:fillRect/>
          </a:stretch>
        </p:blipFill>
        <p:spPr>
          <a:xfrm>
            <a:off x="4648200" y="1676400"/>
            <a:ext cx="4038600" cy="3733800"/>
          </a:xfrm>
        </p:spPr>
      </p:pic>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
        <p:nvSpPr>
          <p:cNvPr id="7" name="Footer Placeholder 6"/>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ELEMENTS OF PRESS RELEASE</a:t>
            </a:r>
            <a:endParaRPr lang="en-US" dirty="0"/>
          </a:p>
        </p:txBody>
      </p:sp>
      <p:sp>
        <p:nvSpPr>
          <p:cNvPr id="3" name="Content Placeholder 2"/>
          <p:cNvSpPr>
            <a:spLocks noGrp="1"/>
          </p:cNvSpPr>
          <p:nvPr>
            <p:ph sz="half" idx="1"/>
          </p:nvPr>
        </p:nvSpPr>
        <p:spPr/>
        <p:txBody>
          <a:bodyPr>
            <a:normAutofit lnSpcReduction="10000"/>
          </a:bodyPr>
          <a:lstStyle/>
          <a:p>
            <a:pPr>
              <a:buNone/>
            </a:pPr>
            <a:r>
              <a:rPr lang="en-US" b="1" dirty="0" smtClean="0">
                <a:solidFill>
                  <a:srgbClr val="92D050"/>
                </a:solidFill>
              </a:rPr>
              <a:t>Your release must include:</a:t>
            </a:r>
          </a:p>
          <a:p>
            <a:r>
              <a:rPr lang="en-US" dirty="0" smtClean="0"/>
              <a:t>Contact information</a:t>
            </a:r>
          </a:p>
          <a:p>
            <a:r>
              <a:rPr lang="en-US" dirty="0" smtClean="0"/>
              <a:t>For immediate release</a:t>
            </a:r>
          </a:p>
          <a:p>
            <a:r>
              <a:rPr lang="en-US" dirty="0" smtClean="0"/>
              <a:t>Headline </a:t>
            </a:r>
          </a:p>
          <a:p>
            <a:r>
              <a:rPr lang="en-US" dirty="0" smtClean="0"/>
              <a:t>Dateline </a:t>
            </a:r>
          </a:p>
          <a:p>
            <a:r>
              <a:rPr lang="en-US" dirty="0" smtClean="0"/>
              <a:t>Lead paragraph</a:t>
            </a:r>
          </a:p>
          <a:p>
            <a:r>
              <a:rPr lang="en-US" dirty="0" smtClean="0"/>
              <a:t>Body </a:t>
            </a:r>
          </a:p>
          <a:p>
            <a:r>
              <a:rPr lang="en-US" dirty="0" smtClean="0"/>
              <a:t>Closing paragraph  </a:t>
            </a:r>
          </a:p>
          <a:p>
            <a:endParaRPr lang="en-US" dirty="0"/>
          </a:p>
        </p:txBody>
      </p:sp>
      <p:pic>
        <p:nvPicPr>
          <p:cNvPr id="5" name="Content Placeholder 4" descr="5_IMG_20200508_225138.jpg"/>
          <p:cNvPicPr>
            <a:picLocks noGrp="1" noChangeAspect="1"/>
          </p:cNvPicPr>
          <p:nvPr>
            <p:ph sz="half" idx="2"/>
          </p:nvPr>
        </p:nvPicPr>
        <p:blipFill>
          <a:blip r:embed="rId2"/>
          <a:stretch>
            <a:fillRect/>
          </a:stretch>
        </p:blipFill>
        <p:spPr>
          <a:xfrm>
            <a:off x="4648200" y="1752600"/>
            <a:ext cx="4038600" cy="3657600"/>
          </a:xfrm>
        </p:spPr>
      </p:pic>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
        <p:nvSpPr>
          <p:cNvPr id="7" name="Footer Placeholder 6"/>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PRESS RELEASE TEMPLATE</a:t>
            </a:r>
            <a:endParaRPr lang="en-US" b="1" dirty="0"/>
          </a:p>
        </p:txBody>
      </p:sp>
      <p:pic>
        <p:nvPicPr>
          <p:cNvPr id="4" name="Content Placeholder 3" descr="1_IMG_20200507_172025.jpg"/>
          <p:cNvPicPr>
            <a:picLocks noGrp="1" noChangeAspect="1"/>
          </p:cNvPicPr>
          <p:nvPr>
            <p:ph idx="1"/>
          </p:nvPr>
        </p:nvPicPr>
        <p:blipFill>
          <a:blip r:embed="rId2"/>
          <a:stretch>
            <a:fillRect/>
          </a:stretch>
        </p:blipFill>
        <p:spPr>
          <a:xfrm>
            <a:off x="2670974" y="1882775"/>
            <a:ext cx="3802051" cy="4289425"/>
          </a:xfrm>
        </p:spPr>
      </p:pic>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CONTACT INFORMATION</a:t>
            </a:r>
            <a:endParaRPr lang="en-US" b="1" dirty="0"/>
          </a:p>
        </p:txBody>
      </p:sp>
      <p:sp>
        <p:nvSpPr>
          <p:cNvPr id="3" name="Content Placeholder 2"/>
          <p:cNvSpPr>
            <a:spLocks noGrp="1"/>
          </p:cNvSpPr>
          <p:nvPr>
            <p:ph idx="1"/>
          </p:nvPr>
        </p:nvSpPr>
        <p:spPr/>
        <p:txBody>
          <a:bodyPr/>
          <a:lstStyle/>
          <a:p>
            <a:r>
              <a:rPr lang="en-US" dirty="0" smtClean="0"/>
              <a:t>Put in your information. Use your cell phone and E-mail.</a:t>
            </a:r>
          </a:p>
          <a:p>
            <a:r>
              <a:rPr lang="en-US" dirty="0" smtClean="0"/>
              <a:t>Make sure your greeting and E-mail are professional.</a:t>
            </a:r>
          </a:p>
          <a:p>
            <a:r>
              <a:rPr lang="en-US" dirty="0" smtClean="0"/>
              <a:t>So, nothing like :</a:t>
            </a:r>
          </a:p>
          <a:p>
            <a:pPr>
              <a:buNone/>
            </a:pPr>
            <a:r>
              <a:rPr lang="en-US" dirty="0" smtClean="0"/>
              <a:t>    </a:t>
            </a:r>
            <a:r>
              <a:rPr lang="en-US" b="1" dirty="0" smtClean="0">
                <a:solidFill>
                  <a:srgbClr val="92D050"/>
                </a:solidFill>
              </a:rPr>
              <a:t>“YankeesFan1988@yahoo.com</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HEADLINE</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Before you write a word, remember this: the reporter isn’t interested in helping you make money or driving visitors to your site. He’s looking for a story that will be interesting to his readers and pleasing to his editor. He could care less about your great selection, super customer service and commitment to quality. He wants to know only the info that will help him craft a good story.</a:t>
            </a:r>
          </a:p>
          <a:p>
            <a:endParaRPr lang="en-US" dirty="0"/>
          </a:p>
        </p:txBody>
      </p:sp>
      <p:pic>
        <p:nvPicPr>
          <p:cNvPr id="5" name="Content Placeholder 4" descr="6_IMG_20200508_225109.jpg"/>
          <p:cNvPicPr>
            <a:picLocks noGrp="1" noChangeAspect="1"/>
          </p:cNvPicPr>
          <p:nvPr>
            <p:ph sz="half" idx="2"/>
          </p:nvPr>
        </p:nvPicPr>
        <p:blipFill>
          <a:blip r:embed="rId2"/>
          <a:stretch>
            <a:fillRect/>
          </a:stretch>
        </p:blipFill>
        <p:spPr>
          <a:xfrm>
            <a:off x="4648200" y="1676400"/>
            <a:ext cx="4038600" cy="3886200"/>
          </a:xfrm>
        </p:spPr>
      </p:pic>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
        <p:nvSpPr>
          <p:cNvPr id="7" name="Footer Placeholder 6"/>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Take your ego out of it. Take your natural inclination to sell, sell, sell out of it. Look at your story with a cold, objective eye.</a:t>
            </a:r>
          </a:p>
          <a:p>
            <a:r>
              <a:rPr lang="en-US" dirty="0" smtClean="0"/>
              <a:t>State your most exciting news, finding or announcement in as few words as possible. Emulate the headlines you see in the newspaper every day.</a:t>
            </a:r>
          </a:p>
          <a:p>
            <a:r>
              <a:rPr lang="en-US" dirty="0" smtClean="0"/>
              <a:t>Use a subheading, if appropriate.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LEAD</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It’s journalism 101 – the lead paragraph includes the who, what, when, where and how of the story. If the reporter were only to read the lead of a good press release, he’d have everything he needed to get started.</a:t>
            </a:r>
          </a:p>
          <a:p>
            <a:r>
              <a:rPr lang="en-US" dirty="0" smtClean="0"/>
              <a:t>There’s no room for BS, hype or sell. Just the facts.</a:t>
            </a:r>
          </a:p>
          <a:p>
            <a:endParaRPr lang="en-US" dirty="0"/>
          </a:p>
        </p:txBody>
      </p:sp>
      <p:pic>
        <p:nvPicPr>
          <p:cNvPr id="5" name="Content Placeholder 4" descr="3_IMG_20200508_225220.jpg"/>
          <p:cNvPicPr>
            <a:picLocks noGrp="1" noChangeAspect="1"/>
          </p:cNvPicPr>
          <p:nvPr>
            <p:ph sz="half" idx="2"/>
          </p:nvPr>
        </p:nvPicPr>
        <p:blipFill>
          <a:blip r:embed="rId2"/>
          <a:stretch>
            <a:fillRect/>
          </a:stretch>
        </p:blipFill>
        <p:spPr>
          <a:xfrm>
            <a:off x="4648200" y="1905000"/>
            <a:ext cx="4038600" cy="3352800"/>
          </a:xfrm>
        </p:spPr>
      </p:pic>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
        <p:nvSpPr>
          <p:cNvPr id="7" name="Footer Placeholder 6"/>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lead should also contain the hook that will appeal to the reporter’s audience. The hook should not be a sensational statement but an interesting factual statement.</a:t>
            </a:r>
          </a:p>
          <a:p>
            <a:r>
              <a:rPr lang="en-US" dirty="0" smtClean="0"/>
              <a:t>The lead should be preceded by the city your press release is issued from (wherever your client is located) and the date you are e-mailing your release (which may not be the present date).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BODY</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Body is where your message should fully develop. Many companies choose to use a strategy called the inverted pyramid, which is written with the most important information and quotes first. Use this approach for your press release.</a:t>
            </a:r>
          </a:p>
          <a:p>
            <a:r>
              <a:rPr lang="en-US" dirty="0" smtClean="0"/>
              <a:t>Your body should also contain quotes from your clients and , perhaps, others (testimonials from happy customers or expert quotes).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pPr>
              <a:buNone/>
            </a:pPr>
            <a:r>
              <a:rPr lang="en-US" dirty="0" smtClean="0"/>
              <a:t>    </a:t>
            </a:r>
          </a:p>
          <a:p>
            <a:pPr>
              <a:buNone/>
            </a:pPr>
            <a:r>
              <a:rPr lang="en-US" sz="3600" b="1" dirty="0" smtClean="0">
                <a:solidFill>
                  <a:srgbClr val="00B050"/>
                </a:solidFill>
                <a:latin typeface="Algerian" pitchFamily="82" charset="0"/>
              </a:rPr>
              <a:t>PRESS RELEASE</a:t>
            </a:r>
          </a:p>
          <a:p>
            <a:endParaRPr lang="en-US" dirty="0" smtClean="0"/>
          </a:p>
          <a:p>
            <a:endParaRPr lang="en-US" dirty="0" smtClean="0"/>
          </a:p>
          <a:p>
            <a:endParaRPr lang="en-US" dirty="0" smtClean="0"/>
          </a:p>
          <a:p>
            <a:endParaRPr lang="en-US" dirty="0" smtClean="0"/>
          </a:p>
          <a:p>
            <a:pPr>
              <a:buNone/>
            </a:pPr>
            <a:r>
              <a:rPr lang="en-US" dirty="0" smtClean="0">
                <a:solidFill>
                  <a:srgbClr val="FF00FF"/>
                </a:solidFill>
              </a:rPr>
              <a:t> </a:t>
            </a:r>
            <a:r>
              <a:rPr lang="en-US" b="1" dirty="0" smtClean="0">
                <a:solidFill>
                  <a:srgbClr val="FF00FF"/>
                </a:solidFill>
                <a:latin typeface="Algerian" pitchFamily="82" charset="0"/>
              </a:rPr>
              <a:t>LECTURE BY : </a:t>
            </a:r>
          </a:p>
          <a:p>
            <a:pPr>
              <a:buNone/>
            </a:pPr>
            <a:r>
              <a:rPr lang="en-US" b="1" dirty="0" smtClean="0">
                <a:latin typeface="Algerian" pitchFamily="82" charset="0"/>
              </a:rPr>
              <a:t>     </a:t>
            </a:r>
            <a:r>
              <a:rPr lang="en-US" b="1" dirty="0" smtClean="0">
                <a:solidFill>
                  <a:srgbClr val="C00000"/>
                </a:solidFill>
                <a:latin typeface="Algerian" pitchFamily="82" charset="0"/>
              </a:rPr>
              <a:t>DR. KAYNAT TAWAR</a:t>
            </a:r>
            <a:endParaRPr lang="en-US" dirty="0" smtClean="0"/>
          </a:p>
        </p:txBody>
      </p:sp>
      <p:pic>
        <p:nvPicPr>
          <p:cNvPr id="7" name="Content Placeholder 6" descr="16_IMG_20200508_224741.jpg"/>
          <p:cNvPicPr>
            <a:picLocks noGrp="1" noChangeAspect="1"/>
          </p:cNvPicPr>
          <p:nvPr>
            <p:ph sz="half" idx="2"/>
          </p:nvPr>
        </p:nvPicPr>
        <p:blipFill>
          <a:blip r:embed="rId2"/>
          <a:stretch>
            <a:fillRect/>
          </a:stretch>
        </p:blipFill>
        <p:spPr>
          <a:xfrm>
            <a:off x="4648200" y="2824040"/>
            <a:ext cx="4038600" cy="2322757"/>
          </a:xfrm>
        </p:spPr>
      </p:pic>
      <p:sp>
        <p:nvSpPr>
          <p:cNvPr id="8" name="Slide Number Placeholder 7"/>
          <p:cNvSpPr>
            <a:spLocks noGrp="1"/>
          </p:cNvSpPr>
          <p:nvPr>
            <p:ph type="sldNum" sz="quarter" idx="12"/>
          </p:nvPr>
        </p:nvSpPr>
        <p:spPr/>
        <p:txBody>
          <a:bodyPr/>
          <a:lstStyle/>
          <a:p>
            <a:fld id="{B6F15528-21DE-4FAA-801E-634DDDAF4B2B}" type="slidenum">
              <a:rPr lang="en-US" smtClean="0"/>
              <a:pPr/>
              <a:t>2</a:t>
            </a:fld>
            <a:endParaRPr lang="en-US"/>
          </a:p>
        </p:txBody>
      </p:sp>
      <p:sp>
        <p:nvSpPr>
          <p:cNvPr id="9" name="Footer Placeholder 8"/>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CLOSING PARAGRAPH</a:t>
            </a:r>
            <a:endParaRPr lang="en-US" b="1" dirty="0"/>
          </a:p>
        </p:txBody>
      </p:sp>
      <p:sp>
        <p:nvSpPr>
          <p:cNvPr id="3" name="Content Placeholder 2"/>
          <p:cNvSpPr>
            <a:spLocks noGrp="1"/>
          </p:cNvSpPr>
          <p:nvPr>
            <p:ph idx="1"/>
          </p:nvPr>
        </p:nvSpPr>
        <p:spPr/>
        <p:txBody>
          <a:bodyPr/>
          <a:lstStyle/>
          <a:p>
            <a:r>
              <a:rPr lang="en-US" dirty="0" smtClean="0"/>
              <a:t>Your press release should end with a short paragraph that describes your organization and what they do. If you are filing a joint press release include a boilerplate for both companies.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ENDING</a:t>
            </a:r>
            <a:endParaRPr lang="en-US" dirty="0"/>
          </a:p>
        </p:txBody>
      </p:sp>
      <p:sp>
        <p:nvSpPr>
          <p:cNvPr id="3" name="Content Placeholder 2"/>
          <p:cNvSpPr>
            <a:spLocks noGrp="1"/>
          </p:cNvSpPr>
          <p:nvPr>
            <p:ph sz="half" idx="1"/>
          </p:nvPr>
        </p:nvSpPr>
        <p:spPr/>
        <p:txBody>
          <a:bodyPr/>
          <a:lstStyle/>
          <a:p>
            <a:pPr>
              <a:buNone/>
            </a:pPr>
            <a:r>
              <a:rPr lang="en-US" dirty="0" smtClean="0"/>
              <a:t>* Type and center # # # below your text (this signifies the end of the press release).</a:t>
            </a:r>
          </a:p>
          <a:p>
            <a:pPr>
              <a:buNone/>
            </a:pPr>
            <a:r>
              <a:rPr lang="en-US" dirty="0" smtClean="0"/>
              <a:t>                           </a:t>
            </a:r>
          </a:p>
          <a:p>
            <a:pPr>
              <a:buNone/>
            </a:pPr>
            <a:r>
              <a:rPr lang="en-US" b="1" dirty="0" smtClean="0"/>
              <a:t>    </a:t>
            </a:r>
            <a:r>
              <a:rPr lang="en-US" b="1" u="sng" dirty="0" smtClean="0">
                <a:solidFill>
                  <a:srgbClr val="92D050"/>
                </a:solidFill>
              </a:rPr>
              <a:t>Note </a:t>
            </a:r>
            <a:r>
              <a:rPr lang="en-US" b="1" dirty="0" smtClean="0">
                <a:solidFill>
                  <a:srgbClr val="92D050"/>
                </a:solidFill>
              </a:rPr>
              <a:t>: </a:t>
            </a:r>
            <a:r>
              <a:rPr lang="en-US" dirty="0" smtClean="0"/>
              <a:t>if there is a second page insert (more) at bottom of page.</a:t>
            </a:r>
          </a:p>
          <a:p>
            <a:endParaRPr lang="en-US" dirty="0"/>
          </a:p>
        </p:txBody>
      </p:sp>
      <p:pic>
        <p:nvPicPr>
          <p:cNvPr id="5" name="Content Placeholder 4" descr="7_IMG_20200508_225040.jpg"/>
          <p:cNvPicPr>
            <a:picLocks noGrp="1" noChangeAspect="1"/>
          </p:cNvPicPr>
          <p:nvPr>
            <p:ph sz="half" idx="2"/>
          </p:nvPr>
        </p:nvPicPr>
        <p:blipFill>
          <a:blip r:embed="rId2"/>
          <a:stretch>
            <a:fillRect/>
          </a:stretch>
        </p:blipFill>
        <p:spPr>
          <a:xfrm>
            <a:off x="4648200" y="1676400"/>
            <a:ext cx="4038600" cy="3521886"/>
          </a:xfrm>
        </p:spPr>
      </p:pic>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
        <p:nvSpPr>
          <p:cNvPr id="7" name="Footer Placeholder 6"/>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WRITING GUIDELINES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What to put in press release</a:t>
            </a:r>
          </a:p>
          <a:p>
            <a:r>
              <a:rPr lang="en-US" dirty="0" smtClean="0"/>
              <a:t>Textbook advice</a:t>
            </a:r>
          </a:p>
          <a:p>
            <a:r>
              <a:rPr lang="en-US" dirty="0" err="1" smtClean="0"/>
              <a:t>Flesch</a:t>
            </a:r>
            <a:r>
              <a:rPr lang="en-US" dirty="0" smtClean="0"/>
              <a:t> readability formula</a:t>
            </a:r>
          </a:p>
          <a:p>
            <a:r>
              <a:rPr lang="en-US" dirty="0" smtClean="0"/>
              <a:t>Active voice</a:t>
            </a:r>
          </a:p>
          <a:p>
            <a:r>
              <a:rPr lang="en-US" dirty="0" smtClean="0"/>
              <a:t>Associated press style</a:t>
            </a:r>
          </a:p>
          <a:p>
            <a:r>
              <a:rPr lang="en-US" dirty="0" smtClean="0"/>
              <a:t>5 W’s and H</a:t>
            </a:r>
          </a:p>
          <a:p>
            <a:r>
              <a:rPr lang="en-US" dirty="0" smtClean="0"/>
              <a:t>The inverted pyramid</a:t>
            </a:r>
          </a:p>
          <a:p>
            <a:r>
              <a:rPr lang="en-US" dirty="0" smtClean="0"/>
              <a:t>Paragraph breaks</a:t>
            </a:r>
          </a:p>
          <a:p>
            <a:r>
              <a:rPr lang="en-US" dirty="0" smtClean="0"/>
              <a:t>Quotes</a:t>
            </a:r>
          </a:p>
          <a:p>
            <a:r>
              <a:rPr lang="en-US" dirty="0" smtClean="0"/>
              <a:t>Editing </a:t>
            </a:r>
          </a:p>
          <a:p>
            <a:endParaRPr lang="en-US" dirty="0"/>
          </a:p>
        </p:txBody>
      </p:sp>
      <p:pic>
        <p:nvPicPr>
          <p:cNvPr id="5" name="Content Placeholder 4" descr="4_IMG_20200508_225159.jpg"/>
          <p:cNvPicPr>
            <a:picLocks noGrp="1" noChangeAspect="1"/>
          </p:cNvPicPr>
          <p:nvPr>
            <p:ph sz="half" idx="2"/>
          </p:nvPr>
        </p:nvPicPr>
        <p:blipFill>
          <a:blip r:embed="rId2"/>
          <a:stretch>
            <a:fillRect/>
          </a:stretch>
        </p:blipFill>
        <p:spPr>
          <a:xfrm>
            <a:off x="4648200" y="1828800"/>
            <a:ext cx="4038600" cy="3581399"/>
          </a:xfrm>
        </p:spPr>
      </p:pic>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
        <p:nvSpPr>
          <p:cNvPr id="7" name="Footer Placeholder 6"/>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TO FORMAT A PRESS RELEASE</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Keep the total length under 2 pages, ideally 400-500 words.</a:t>
            </a:r>
          </a:p>
          <a:p>
            <a:r>
              <a:rPr lang="en-US" dirty="0" smtClean="0"/>
              <a:t>Avoid using “I”, “We” or “You”.</a:t>
            </a:r>
          </a:p>
          <a:p>
            <a:r>
              <a:rPr lang="en-US" dirty="0" smtClean="0"/>
              <a:t>Use a standard font, such as times new roman or </a:t>
            </a:r>
            <a:r>
              <a:rPr lang="en-US" dirty="0" err="1" smtClean="0"/>
              <a:t>calibri</a:t>
            </a:r>
            <a:r>
              <a:rPr lang="en-US" dirty="0" smtClean="0"/>
              <a:t>.</a:t>
            </a:r>
          </a:p>
          <a:p>
            <a:r>
              <a:rPr lang="en-US" dirty="0" smtClean="0"/>
              <a:t>Bolded, larger headline.</a:t>
            </a:r>
          </a:p>
          <a:p>
            <a:r>
              <a:rPr lang="en-US" dirty="0" smtClean="0"/>
              <a:t>Body text should be single spaced, with one line of space between paragraphs.</a:t>
            </a:r>
          </a:p>
          <a:p>
            <a:r>
              <a:rPr lang="en-US" dirty="0" smtClean="0"/>
              <a:t>Use standard 1 inch margins and white paper</a:t>
            </a:r>
            <a:endParaRPr lang="en-US" dirty="0"/>
          </a:p>
        </p:txBody>
      </p:sp>
      <p:pic>
        <p:nvPicPr>
          <p:cNvPr id="5" name="Content Placeholder 4" descr="2_IMG_20200507_165951.jpg"/>
          <p:cNvPicPr>
            <a:picLocks noGrp="1" noChangeAspect="1"/>
          </p:cNvPicPr>
          <p:nvPr>
            <p:ph sz="half" idx="2"/>
          </p:nvPr>
        </p:nvPicPr>
        <p:blipFill>
          <a:blip r:embed="rId2"/>
          <a:stretch>
            <a:fillRect/>
          </a:stretch>
        </p:blipFill>
        <p:spPr>
          <a:xfrm>
            <a:off x="4648200" y="1752601"/>
            <a:ext cx="4038600" cy="3789318"/>
          </a:xfrm>
        </p:spPr>
      </p:pic>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
        <p:nvSpPr>
          <p:cNvPr id="7" name="Footer Placeholder 6"/>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TO WRITE A GOOD PRESS RELEASE</a:t>
            </a:r>
            <a:endParaRPr lang="en-US" dirty="0"/>
          </a:p>
        </p:txBody>
      </p:sp>
      <p:sp>
        <p:nvSpPr>
          <p:cNvPr id="3" name="Content Placeholder 2"/>
          <p:cNvSpPr>
            <a:spLocks noGrp="1"/>
          </p:cNvSpPr>
          <p:nvPr>
            <p:ph sz="half" idx="1"/>
          </p:nvPr>
        </p:nvSpPr>
        <p:spPr/>
        <p:txBody>
          <a:bodyPr/>
          <a:lstStyle/>
          <a:p>
            <a:r>
              <a:rPr lang="en-US" dirty="0" smtClean="0"/>
              <a:t>What is this about?</a:t>
            </a:r>
          </a:p>
          <a:p>
            <a:r>
              <a:rPr lang="en-US" dirty="0" smtClean="0"/>
              <a:t>What is the actual news?</a:t>
            </a:r>
          </a:p>
          <a:p>
            <a:r>
              <a:rPr lang="en-US" dirty="0" smtClean="0"/>
              <a:t>When does this event happen?</a:t>
            </a:r>
          </a:p>
          <a:p>
            <a:r>
              <a:rPr lang="en-US" dirty="0" smtClean="0"/>
              <a:t>Where does this even take place?</a:t>
            </a:r>
          </a:p>
          <a:p>
            <a:r>
              <a:rPr lang="en-US" dirty="0" smtClean="0"/>
              <a:t>Why this is news?</a:t>
            </a:r>
          </a:p>
          <a:p>
            <a:r>
              <a:rPr lang="en-US" dirty="0" smtClean="0"/>
              <a:t>How is this happening?</a:t>
            </a:r>
          </a:p>
          <a:p>
            <a:endParaRPr lang="en-US" dirty="0"/>
          </a:p>
        </p:txBody>
      </p:sp>
      <p:pic>
        <p:nvPicPr>
          <p:cNvPr id="6" name="Content Placeholder 5" descr="15_IMG_20200508_224758.jpg"/>
          <p:cNvPicPr>
            <a:picLocks noGrp="1" noChangeAspect="1"/>
          </p:cNvPicPr>
          <p:nvPr>
            <p:ph sz="half" idx="2"/>
          </p:nvPr>
        </p:nvPicPr>
        <p:blipFill>
          <a:blip r:embed="rId2"/>
          <a:stretch>
            <a:fillRect/>
          </a:stretch>
        </p:blipFill>
        <p:spPr>
          <a:xfrm>
            <a:off x="4648200" y="1828800"/>
            <a:ext cx="4038600" cy="3733800"/>
          </a:xfrm>
        </p:spPr>
      </p:pic>
      <p:sp>
        <p:nvSpPr>
          <p:cNvPr id="7" name="Slide Number Placeholder 6"/>
          <p:cNvSpPr>
            <a:spLocks noGrp="1"/>
          </p:cNvSpPr>
          <p:nvPr>
            <p:ph type="sldNum" sz="quarter" idx="12"/>
          </p:nvPr>
        </p:nvSpPr>
        <p:spPr/>
        <p:txBody>
          <a:bodyPr/>
          <a:lstStyle/>
          <a:p>
            <a:fld id="{B6F15528-21DE-4FAA-801E-634DDDAF4B2B}" type="slidenum">
              <a:rPr lang="en-US" smtClean="0"/>
              <a:pPr/>
              <a:t>24</a:t>
            </a:fld>
            <a:endParaRPr lang="en-US"/>
          </a:p>
        </p:txBody>
      </p:sp>
      <p:sp>
        <p:nvSpPr>
          <p:cNvPr id="8" name="Footer Placeholder 7"/>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WRITING TIPS FOR PRESS RELEASE</a:t>
            </a:r>
            <a:endParaRPr lang="en-US" b="1" dirty="0"/>
          </a:p>
        </p:txBody>
      </p:sp>
      <p:sp>
        <p:nvSpPr>
          <p:cNvPr id="3" name="Content Placeholder 2"/>
          <p:cNvSpPr>
            <a:spLocks noGrp="1"/>
          </p:cNvSpPr>
          <p:nvPr>
            <p:ph idx="1"/>
          </p:nvPr>
        </p:nvSpPr>
        <p:spPr/>
        <p:txBody>
          <a:bodyPr>
            <a:normAutofit fontScale="92500" lnSpcReduction="10000"/>
          </a:bodyPr>
          <a:lstStyle/>
          <a:p>
            <a:r>
              <a:rPr lang="en-US" b="1" u="sng" dirty="0" smtClean="0">
                <a:solidFill>
                  <a:srgbClr val="92D050"/>
                </a:solidFill>
              </a:rPr>
              <a:t>EYE CATCHY HEADLINES</a:t>
            </a:r>
          </a:p>
          <a:p>
            <a:pPr>
              <a:buNone/>
            </a:pPr>
            <a:r>
              <a:rPr lang="en-US" dirty="0" smtClean="0"/>
              <a:t>              Make an unusual headlines that make a powerful influence on the journalist or reader and force then to read the press release anyway.</a:t>
            </a:r>
          </a:p>
          <a:p>
            <a:pPr>
              <a:buNone/>
            </a:pPr>
            <a:endParaRPr lang="en-US" dirty="0" smtClean="0"/>
          </a:p>
          <a:p>
            <a:r>
              <a:rPr lang="en-US" b="1" u="sng" dirty="0" smtClean="0">
                <a:solidFill>
                  <a:srgbClr val="92D050"/>
                </a:solidFill>
              </a:rPr>
              <a:t>DRAFT</a:t>
            </a:r>
          </a:p>
          <a:p>
            <a:pPr>
              <a:buNone/>
            </a:pPr>
            <a:r>
              <a:rPr lang="en-US" dirty="0" smtClean="0"/>
              <a:t>           Make a gist of your work. It would help the journalist to make an estimate of your work quickly.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CONTACT</a:t>
            </a:r>
            <a:endParaRPr lang="en-US" b="1" dirty="0"/>
          </a:p>
        </p:txBody>
      </p:sp>
      <p:sp>
        <p:nvSpPr>
          <p:cNvPr id="3" name="Content Placeholder 2"/>
          <p:cNvSpPr>
            <a:spLocks noGrp="1"/>
          </p:cNvSpPr>
          <p:nvPr>
            <p:ph idx="1"/>
          </p:nvPr>
        </p:nvSpPr>
        <p:spPr/>
        <p:txBody>
          <a:bodyPr/>
          <a:lstStyle/>
          <a:p>
            <a:pPr>
              <a:buNone/>
            </a:pPr>
            <a:r>
              <a:rPr lang="en-US" dirty="0" smtClean="0"/>
              <a:t>   End up press release reasonably. Must finish press release with the sentences “further information, please contact at the following”.</a:t>
            </a:r>
          </a:p>
          <a:p>
            <a:r>
              <a:rPr lang="en-US" b="1" dirty="0" smtClean="0">
                <a:solidFill>
                  <a:srgbClr val="92D050"/>
                </a:solidFill>
              </a:rPr>
              <a:t>Give your mobile number.</a:t>
            </a:r>
          </a:p>
          <a:p>
            <a:r>
              <a:rPr lang="en-US" b="1" dirty="0" smtClean="0">
                <a:solidFill>
                  <a:srgbClr val="92D050"/>
                </a:solidFill>
              </a:rPr>
              <a:t>E-mail address.</a:t>
            </a:r>
          </a:p>
          <a:p>
            <a:r>
              <a:rPr lang="en-US" b="1" dirty="0" smtClean="0">
                <a:solidFill>
                  <a:srgbClr val="92D050"/>
                </a:solidFill>
              </a:rPr>
              <a:t>And any other number of address on which you can communicate</a:t>
            </a:r>
            <a:r>
              <a:rPr lang="en-US" dirty="0" smtClean="0">
                <a:solidFill>
                  <a:srgbClr val="92D050"/>
                </a:solidFill>
              </a:rPr>
              <a:t>.  </a:t>
            </a:r>
            <a:endParaRPr lang="en-US" dirty="0">
              <a:solidFill>
                <a:srgbClr val="92D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NEWS RELEASE NEWS VALUE</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best way to learn what constitutes news is to scrutinize the media on a daily basis. When sending your news release:</a:t>
            </a:r>
          </a:p>
          <a:p>
            <a:r>
              <a:rPr lang="en-US" dirty="0" smtClean="0"/>
              <a:t>Have a well- defined reason for sending it.</a:t>
            </a:r>
          </a:p>
          <a:p>
            <a:r>
              <a:rPr lang="en-US" dirty="0" smtClean="0"/>
              <a:t>Focus on one subject.</a:t>
            </a:r>
          </a:p>
          <a:p>
            <a:r>
              <a:rPr lang="en-US" dirty="0" smtClean="0"/>
              <a:t>Make certain the subject is newsworthy.</a:t>
            </a:r>
          </a:p>
          <a:p>
            <a:r>
              <a:rPr lang="en-US" dirty="0" smtClean="0"/>
              <a:t>Include facts about the product, service or issue.</a:t>
            </a:r>
          </a:p>
          <a:p>
            <a:r>
              <a:rPr lang="en-US" dirty="0" smtClean="0"/>
              <a:t>Eliminate “puff” and unnecessary jargon.</a:t>
            </a:r>
          </a:p>
          <a:p>
            <a:endParaRPr lang="en-US" dirty="0"/>
          </a:p>
        </p:txBody>
      </p:sp>
      <p:pic>
        <p:nvPicPr>
          <p:cNvPr id="6" name="Content Placeholder 5" descr="2_IMG_20200508_225243.jpg"/>
          <p:cNvPicPr>
            <a:picLocks noGrp="1" noChangeAspect="1"/>
          </p:cNvPicPr>
          <p:nvPr>
            <p:ph sz="half" idx="2"/>
          </p:nvPr>
        </p:nvPicPr>
        <p:blipFill>
          <a:blip r:embed="rId2"/>
          <a:stretch>
            <a:fillRect/>
          </a:stretch>
        </p:blipFill>
        <p:spPr>
          <a:xfrm>
            <a:off x="4648200" y="1828800"/>
            <a:ext cx="4038600" cy="3684693"/>
          </a:xfrm>
        </p:spPr>
      </p:pic>
      <p:sp>
        <p:nvSpPr>
          <p:cNvPr id="7" name="Slide Number Placeholder 6"/>
          <p:cNvSpPr>
            <a:spLocks noGrp="1"/>
          </p:cNvSpPr>
          <p:nvPr>
            <p:ph type="sldNum" sz="quarter" idx="12"/>
          </p:nvPr>
        </p:nvSpPr>
        <p:spPr/>
        <p:txBody>
          <a:bodyPr/>
          <a:lstStyle/>
          <a:p>
            <a:fld id="{B6F15528-21DE-4FAA-801E-634DDDAF4B2B}" type="slidenum">
              <a:rPr lang="en-US" smtClean="0"/>
              <a:pPr/>
              <a:t>27</a:t>
            </a:fld>
            <a:endParaRPr lang="en-US"/>
          </a:p>
        </p:txBody>
      </p:sp>
      <p:sp>
        <p:nvSpPr>
          <p:cNvPr id="8" name="Footer Placeholder 7"/>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Use quotes, but avoid inflated superlatives.</a:t>
            </a:r>
          </a:p>
          <a:p>
            <a:r>
              <a:rPr lang="en-US" dirty="0" smtClean="0"/>
              <a:t>Include product specifications, shipping dates, price etc.</a:t>
            </a:r>
          </a:p>
          <a:p>
            <a:r>
              <a:rPr lang="en-US" dirty="0" smtClean="0"/>
              <a:t>Include a brief description of the company.</a:t>
            </a:r>
          </a:p>
          <a:p>
            <a:r>
              <a:rPr lang="en-US" dirty="0" smtClean="0"/>
              <a:t>Write clearly, concisely and forcefully.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THINK LIKE A REPORTER</a:t>
            </a:r>
            <a:endParaRPr lang="en-US" dirty="0"/>
          </a:p>
        </p:txBody>
      </p:sp>
      <p:sp>
        <p:nvSpPr>
          <p:cNvPr id="3" name="Content Placeholder 2"/>
          <p:cNvSpPr>
            <a:spLocks noGrp="1"/>
          </p:cNvSpPr>
          <p:nvPr>
            <p:ph sz="half" idx="1"/>
          </p:nvPr>
        </p:nvSpPr>
        <p:spPr/>
        <p:txBody>
          <a:bodyPr>
            <a:normAutofit fontScale="92500" lnSpcReduction="20000"/>
          </a:bodyPr>
          <a:lstStyle/>
          <a:p>
            <a:r>
              <a:rPr lang="en-US" b="1" dirty="0" smtClean="0">
                <a:solidFill>
                  <a:srgbClr val="92D050"/>
                </a:solidFill>
              </a:rPr>
              <a:t>What’s the secret to getting free publicity?</a:t>
            </a:r>
          </a:p>
          <a:p>
            <a:pPr>
              <a:buNone/>
            </a:pPr>
            <a:r>
              <a:rPr lang="en-US" dirty="0" smtClean="0"/>
              <a:t>                   It’s not a fancy press kit. Its not having a superstar spokesperson. It’s not hiring the world’s biggest PR firm.</a:t>
            </a:r>
          </a:p>
          <a:p>
            <a:pPr>
              <a:buNone/>
            </a:pPr>
            <a:r>
              <a:rPr lang="en-US" dirty="0" smtClean="0"/>
              <a:t>                           Actually, the ultimate insider secret is quite simple.</a:t>
            </a:r>
          </a:p>
          <a:p>
            <a:pPr>
              <a:buNone/>
            </a:pPr>
            <a:endParaRPr lang="en-US" dirty="0" smtClean="0"/>
          </a:p>
          <a:p>
            <a:r>
              <a:rPr lang="en-US" b="1" dirty="0" smtClean="0">
                <a:solidFill>
                  <a:srgbClr val="92D050"/>
                </a:solidFill>
              </a:rPr>
              <a:t>You need to think like a reporter. That’s it.</a:t>
            </a:r>
          </a:p>
          <a:p>
            <a:endParaRPr lang="en-US" dirty="0"/>
          </a:p>
        </p:txBody>
      </p:sp>
      <p:pic>
        <p:nvPicPr>
          <p:cNvPr id="5" name="Content Placeholder 4" descr="0_IMG_20200508_225324.jpg"/>
          <p:cNvPicPr>
            <a:picLocks noGrp="1" noChangeAspect="1"/>
          </p:cNvPicPr>
          <p:nvPr>
            <p:ph sz="half" idx="2"/>
          </p:nvPr>
        </p:nvPicPr>
        <p:blipFill>
          <a:blip r:embed="rId2"/>
          <a:stretch>
            <a:fillRect/>
          </a:stretch>
        </p:blipFill>
        <p:spPr>
          <a:xfrm>
            <a:off x="4648200" y="1828800"/>
            <a:ext cx="4038600" cy="3428999"/>
          </a:xfrm>
        </p:spPr>
      </p:pic>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a:p>
        </p:txBody>
      </p:sp>
      <p:sp>
        <p:nvSpPr>
          <p:cNvPr id="7" name="Footer Placeholder 6"/>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lgerian" pitchFamily="82" charset="0"/>
              </a:rPr>
              <a:t>RELEVANT TOPICS ON PRESS RELEASE</a:t>
            </a:r>
            <a:br>
              <a:rPr lang="en-US" sz="3200" b="1" dirty="0" smtClean="0">
                <a:solidFill>
                  <a:srgbClr val="C00000"/>
                </a:solidFill>
                <a:latin typeface="Algerian" pitchFamily="82" charset="0"/>
              </a:rPr>
            </a:br>
            <a:r>
              <a:rPr lang="en-US" sz="3200" b="1" dirty="0" smtClean="0">
                <a:solidFill>
                  <a:srgbClr val="C00000"/>
                </a:solidFill>
                <a:latin typeface="Algerian" pitchFamily="82" charset="0"/>
              </a:rPr>
              <a:t>                                 FOR</a:t>
            </a:r>
            <a:endParaRPr lang="en-US" sz="3200" dirty="0"/>
          </a:p>
        </p:txBody>
      </p:sp>
      <p:sp>
        <p:nvSpPr>
          <p:cNvPr id="3" name="Content Placeholder 2"/>
          <p:cNvSpPr>
            <a:spLocks noGrp="1"/>
          </p:cNvSpPr>
          <p:nvPr>
            <p:ph idx="1"/>
          </p:nvPr>
        </p:nvSpPr>
        <p:spPr/>
        <p:txBody>
          <a:bodyPr/>
          <a:lstStyle/>
          <a:p>
            <a:r>
              <a:rPr lang="en-US" b="1" dirty="0" smtClean="0">
                <a:solidFill>
                  <a:schemeClr val="accent3">
                    <a:lumMod val="60000"/>
                    <a:lumOff val="40000"/>
                  </a:schemeClr>
                </a:solidFill>
                <a:latin typeface="Algerian" pitchFamily="82" charset="0"/>
              </a:rPr>
              <a:t>B.COM (HONS.)</a:t>
            </a:r>
          </a:p>
          <a:p>
            <a:r>
              <a:rPr lang="en-US" b="1" dirty="0" smtClean="0">
                <a:solidFill>
                  <a:schemeClr val="accent3">
                    <a:lumMod val="60000"/>
                    <a:lumOff val="40000"/>
                  </a:schemeClr>
                </a:solidFill>
                <a:latin typeface="Algerian" pitchFamily="82" charset="0"/>
              </a:rPr>
              <a:t>B.B.A. (HONS.)</a:t>
            </a:r>
          </a:p>
          <a:p>
            <a:r>
              <a:rPr lang="en-US" b="1" dirty="0" smtClean="0">
                <a:solidFill>
                  <a:schemeClr val="accent3">
                    <a:lumMod val="60000"/>
                    <a:lumOff val="40000"/>
                  </a:schemeClr>
                </a:solidFill>
                <a:latin typeface="Algerian" pitchFamily="82" charset="0"/>
              </a:rPr>
              <a:t>M.COM.</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r>
              <a:rPr lang="en-US" b="1" u="sng" dirty="0" smtClean="0">
                <a:solidFill>
                  <a:srgbClr val="92D050"/>
                </a:solidFill>
              </a:rPr>
              <a:t>THIS MEANS </a:t>
            </a:r>
            <a:r>
              <a:rPr lang="en-US" b="1" dirty="0" smtClean="0">
                <a:solidFill>
                  <a:srgbClr val="92D050"/>
                </a:solidFill>
              </a:rPr>
              <a:t>:</a:t>
            </a:r>
          </a:p>
          <a:p>
            <a:r>
              <a:rPr lang="en-US" dirty="0" smtClean="0"/>
              <a:t>Being able to separate real news about your company from promotional puffery.</a:t>
            </a:r>
          </a:p>
          <a:p>
            <a:r>
              <a:rPr lang="en-US" dirty="0" smtClean="0"/>
              <a:t>Being able to deliver a sharp story angle that will be of real interest to the news reading or viewing public.</a:t>
            </a:r>
          </a:p>
          <a:p>
            <a:r>
              <a:rPr lang="en-US" dirty="0" smtClean="0"/>
              <a:t>Being able to deliver this angle in a professional, courteous way.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Here are some truths that you ignore only at your own risk :</a:t>
            </a:r>
          </a:p>
          <a:p>
            <a:r>
              <a:rPr lang="en-US" dirty="0" smtClean="0"/>
              <a:t>Reporters don’t care about helping you.</a:t>
            </a:r>
          </a:p>
          <a:p>
            <a:r>
              <a:rPr lang="en-US" dirty="0" smtClean="0"/>
              <a:t>Reporters are hassled all day by PR people and they are pretty much sick of it.</a:t>
            </a:r>
          </a:p>
          <a:p>
            <a:r>
              <a:rPr lang="en-US" dirty="0" smtClean="0"/>
              <a:t>Reporters don’t care about your website, your book, your products or your life story, unless…</a:t>
            </a:r>
          </a:p>
          <a:p>
            <a:r>
              <a:rPr lang="en-US" dirty="0" smtClean="0"/>
              <a:t>….. You are providing something that helps make their job easier– that is, a really good story.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you design your public relations campaign, develop your angles, develop your media materials and begin contacting the press, always think:</a:t>
            </a:r>
          </a:p>
          <a:p>
            <a:pPr>
              <a:buNone/>
            </a:pPr>
            <a:r>
              <a:rPr lang="en-US" dirty="0" smtClean="0"/>
              <a:t>               </a:t>
            </a:r>
            <a:r>
              <a:rPr lang="en-US" b="1" dirty="0" smtClean="0">
                <a:solidFill>
                  <a:srgbClr val="92D050"/>
                </a:solidFill>
              </a:rPr>
              <a:t>“ what can I do at this step that will make this more useful to a journalist? ”</a:t>
            </a:r>
            <a:endParaRPr lang="en-US" b="1" dirty="0">
              <a:solidFill>
                <a:srgbClr val="92D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r>
              <a:rPr lang="en-US" b="1" u="sng" dirty="0" smtClean="0">
                <a:solidFill>
                  <a:srgbClr val="92D050"/>
                </a:solidFill>
              </a:rPr>
              <a:t>THAT MEANS </a:t>
            </a:r>
            <a:r>
              <a:rPr lang="en-US" b="1" dirty="0" smtClean="0">
                <a:solidFill>
                  <a:srgbClr val="92D050"/>
                </a:solidFill>
              </a:rPr>
              <a:t>:</a:t>
            </a:r>
          </a:p>
          <a:p>
            <a:r>
              <a:rPr lang="en-US" dirty="0" smtClean="0"/>
              <a:t>Developing story angles from a reporter’s perspective, not a business owner’s.</a:t>
            </a:r>
          </a:p>
          <a:p>
            <a:r>
              <a:rPr lang="en-US" dirty="0" smtClean="0"/>
              <a:t>Conducting yourself in a manner free of hype, clichés and puffery.</a:t>
            </a:r>
          </a:p>
          <a:p>
            <a:r>
              <a:rPr lang="en-US" dirty="0" smtClean="0"/>
              <a:t>Using proper etiquette when contacting a reporter or editor (we’ll get to that in just a bit).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AN ANGLE</a:t>
            </a:r>
            <a:endParaRPr lang="en-US" dirty="0"/>
          </a:p>
        </p:txBody>
      </p:sp>
      <p:sp>
        <p:nvSpPr>
          <p:cNvPr id="3" name="Content Placeholder 2"/>
          <p:cNvSpPr>
            <a:spLocks noGrp="1"/>
          </p:cNvSpPr>
          <p:nvPr>
            <p:ph idx="1"/>
          </p:nvPr>
        </p:nvSpPr>
        <p:spPr/>
        <p:txBody>
          <a:bodyPr>
            <a:normAutofit lnSpcReduction="10000"/>
          </a:bodyPr>
          <a:lstStyle/>
          <a:p>
            <a:r>
              <a:rPr lang="en-US" dirty="0" smtClean="0"/>
              <a:t>What does it mean to “develop a story angle from a reporter’s perspective”?</a:t>
            </a:r>
          </a:p>
          <a:p>
            <a:r>
              <a:rPr lang="en-US" dirty="0" smtClean="0"/>
              <a:t>Have you ever met someone who has gotten way too absorbed by his hobby? He can go on for hours about his model trains or his coin collection. He can’t possibly image why you, or anyone else, wouldn’t be riveted by his     in- depth discussion </a:t>
            </a:r>
            <a:r>
              <a:rPr lang="en-US" dirty="0" err="1" smtClean="0"/>
              <a:t>peruvian</a:t>
            </a:r>
            <a:r>
              <a:rPr lang="en-US" dirty="0" smtClean="0"/>
              <a:t> 19</a:t>
            </a:r>
            <a:r>
              <a:rPr lang="en-US" baseline="30000" dirty="0" smtClean="0"/>
              <a:t>th</a:t>
            </a:r>
            <a:r>
              <a:rPr lang="en-US" dirty="0" smtClean="0"/>
              <a:t> century coinage.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He’s far too close to his hobby to be objective. As it turns out, most business owners are the same way about their company. If you spend all day absorbed in the world of vitamins– or golf clubs, or health insurance, or any other field – you can lose sight of the realization that most of the rest of the world doesn’t really care.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you work in PR, you can expect many calls from clients that go something like this :</a:t>
            </a:r>
          </a:p>
          <a:p>
            <a:pPr>
              <a:buNone/>
            </a:pPr>
            <a:r>
              <a:rPr lang="en-US" dirty="0" smtClean="0"/>
              <a:t>       </a:t>
            </a:r>
            <a:r>
              <a:rPr lang="en-US" b="1" dirty="0" smtClean="0">
                <a:solidFill>
                  <a:srgbClr val="92D050"/>
                </a:solidFill>
              </a:rPr>
              <a:t>“Mark, we’ve just released the new X251 and I think we should really push this hard to the media with a PR campaign. How about a press conference? ”</a:t>
            </a:r>
            <a:endParaRPr lang="en-US" b="1" dirty="0">
              <a:solidFill>
                <a:srgbClr val="92D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92D050"/>
                </a:solidFill>
              </a:rPr>
              <a:t>“Well, how is the X251 different from the X250?”</a:t>
            </a:r>
          </a:p>
          <a:p>
            <a:pPr>
              <a:buNone/>
            </a:pPr>
            <a:r>
              <a:rPr lang="en-US" dirty="0" smtClean="0"/>
              <a:t>           “It’s got a new right- angle flange and it’s blue. I’m telling you, this will be big !”</a:t>
            </a:r>
          </a:p>
          <a:p>
            <a:pPr>
              <a:buNone/>
            </a:pPr>
            <a:endParaRPr lang="en-US" dirty="0" smtClean="0"/>
          </a:p>
          <a:p>
            <a:r>
              <a:rPr lang="en-US" b="1" dirty="0" smtClean="0">
                <a:solidFill>
                  <a:srgbClr val="92D050"/>
                </a:solidFill>
              </a:rPr>
              <a:t>Instead of telling your client to forget about it, take a different angle- think like a reporter.</a:t>
            </a:r>
            <a:endParaRPr lang="en-US" b="1" dirty="0">
              <a:solidFill>
                <a:srgbClr val="92D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92D050"/>
                </a:solidFill>
              </a:rPr>
              <a:t>You might ask the client : </a:t>
            </a:r>
            <a:r>
              <a:rPr lang="en-US" dirty="0" smtClean="0"/>
              <a:t>“ Does this new right- angle flange give the X251 a use that the X250 didn’t have – one that would really make a difference in people’s lives? ”</a:t>
            </a:r>
          </a:p>
          <a:p>
            <a:r>
              <a:rPr lang="en-US" b="1" dirty="0" smtClean="0">
                <a:solidFill>
                  <a:srgbClr val="92D050"/>
                </a:solidFill>
              </a:rPr>
              <a:t>“Does the new blue color have any purpose, or is just for looks? ” </a:t>
            </a:r>
            <a:endParaRPr lang="en-US" b="1" dirty="0">
              <a:solidFill>
                <a:srgbClr val="92D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Who knows, maybe it turns out that the right angle flange allowed the X251 to be used in third world hospitals at a fraction of the cost of what they were using now. May be the blue color was to prevent endangered birds from bumping into it when it’s used in the rainforest.(As you can tell, the X251 is a figment of my imagination, not some new amazing outdoor topical hospital gizmo).</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lgerian" pitchFamily="82" charset="0"/>
              </a:rPr>
              <a:t>TOPICS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LEARNING GOALS</a:t>
            </a:r>
          </a:p>
          <a:p>
            <a:r>
              <a:rPr lang="en-US" b="1" dirty="0" smtClean="0"/>
              <a:t>THE PRESS RELEASE</a:t>
            </a:r>
          </a:p>
          <a:p>
            <a:r>
              <a:rPr lang="en-US" b="1" dirty="0" smtClean="0"/>
              <a:t>WHAT PRESS RELEASE DO?</a:t>
            </a:r>
          </a:p>
          <a:p>
            <a:r>
              <a:rPr lang="en-US" b="1" dirty="0" smtClean="0"/>
              <a:t>ELEMENTS OF PRESS RELEASE</a:t>
            </a:r>
          </a:p>
          <a:p>
            <a:r>
              <a:rPr lang="en-US" b="1" dirty="0" smtClean="0"/>
              <a:t>PRESS RELEASE TEMPLATE</a:t>
            </a:r>
          </a:p>
          <a:p>
            <a:r>
              <a:rPr lang="en-US" b="1" dirty="0" smtClean="0"/>
              <a:t>CONTACT INFORMATION</a:t>
            </a:r>
          </a:p>
          <a:p>
            <a:r>
              <a:rPr lang="en-US" b="1" dirty="0" smtClean="0"/>
              <a:t>HEADLINE</a:t>
            </a:r>
          </a:p>
          <a:p>
            <a:r>
              <a:rPr lang="en-US" b="1" dirty="0" smtClean="0"/>
              <a:t>THE LEAD</a:t>
            </a:r>
          </a:p>
          <a:p>
            <a:r>
              <a:rPr lang="en-US" b="1" dirty="0" smtClean="0"/>
              <a:t>THE BODY</a:t>
            </a:r>
          </a:p>
          <a:p>
            <a:r>
              <a:rPr lang="en-US" b="1" dirty="0" smtClean="0"/>
              <a:t>CLOSING PARAGRAPH</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Of course it might also turn out that the right angle flange only has some obscure use and it’s blue because that’s the CEO’s favorite color.</a:t>
            </a:r>
          </a:p>
          <a:p>
            <a:pPr>
              <a:buNone/>
            </a:pPr>
            <a:r>
              <a:rPr lang="en-US" dirty="0" smtClean="0"/>
              <a:t>            But at least try to extract a real story from what was only a promotional PR pitch. You must do the same when it comes time to develop your main publicity angle.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Step away from your business or organization. View it as a reporter looking for an interesting story. Remember, he’s looking for a story that satisfy his editor and his readers. He’s not interested in promoting you, only in crafting a story that will make reader stop and say “</a:t>
            </a:r>
            <a:r>
              <a:rPr lang="en-US" dirty="0" err="1" smtClean="0"/>
              <a:t>Hmmmm</a:t>
            </a:r>
            <a:r>
              <a:rPr lang="en-US" dirty="0" smtClean="0"/>
              <a:t>, I never knew that. Now there’s something I can use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solidFill>
                  <a:srgbClr val="92D050"/>
                </a:solidFill>
              </a:rPr>
              <a:t>      </a:t>
            </a:r>
            <a:r>
              <a:rPr lang="en-US" b="1" u="sng" dirty="0" smtClean="0">
                <a:solidFill>
                  <a:srgbClr val="92D050"/>
                </a:solidFill>
              </a:rPr>
              <a:t>EXAMPLE</a:t>
            </a:r>
            <a:r>
              <a:rPr lang="en-US" b="1" dirty="0" smtClean="0">
                <a:solidFill>
                  <a:srgbClr val="92D050"/>
                </a:solidFill>
              </a:rPr>
              <a:t> :</a:t>
            </a:r>
          </a:p>
          <a:p>
            <a:r>
              <a:rPr lang="en-US" dirty="0" smtClean="0"/>
              <a:t>With that in mind, let’s talk about one of my clients, Down Tube Bicycles.</a:t>
            </a:r>
          </a:p>
          <a:p>
            <a:r>
              <a:rPr lang="en-US" dirty="0" smtClean="0"/>
              <a:t>There are lots of companies that make bicycles, so simply announcing that their new models are out would get us nothing in terms of press coverage.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But , there were some interesting and unique things about the company.</a:t>
            </a:r>
          </a:p>
          <a:p>
            <a:r>
              <a:rPr lang="en-US" dirty="0" smtClean="0"/>
              <a:t>It was founded by a young math professor who designed the bikes and, within a few years, established it into a multi-million dollar business.</a:t>
            </a:r>
          </a:p>
          <a:p>
            <a:r>
              <a:rPr lang="en-US" dirty="0" smtClean="0"/>
              <a:t>It was a folding bicycle, which made it easy to store and carry around.</a:t>
            </a:r>
          </a:p>
          <a:p>
            <a:r>
              <a:rPr lang="en-US" dirty="0" smtClean="0"/>
              <a:t>It was headquartered near </a:t>
            </a:r>
            <a:r>
              <a:rPr lang="en-US" dirty="0" err="1" smtClean="0"/>
              <a:t>philadelphia</a:t>
            </a:r>
            <a:r>
              <a:rPr lang="en-US" dirty="0" smtClean="0"/>
              <a:t>. There are a lot of bike companies but not many in the </a:t>
            </a:r>
            <a:r>
              <a:rPr lang="en-US" dirty="0" err="1" smtClean="0"/>
              <a:t>philly</a:t>
            </a:r>
            <a:r>
              <a:rPr lang="en-US" dirty="0" smtClean="0"/>
              <a:t> area.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 we played up those newsworthy angles and customized each press release depending on the target publication and audience.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LOCAL ANGLE</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Business at bucks country – based down tube bikes is booming. The 10 year-old company, whose warehouse is located in Hatboro, enjoyed over $2 million in revenues last year and expects even more growth this year. Down tube has benefited from higher gas prices and a recent surge in the sale of foldable bicycles, according to its founder Yan </a:t>
            </a:r>
            <a:r>
              <a:rPr lang="en-US" dirty="0" err="1" smtClean="0"/>
              <a:t>Lyansky</a:t>
            </a:r>
            <a:r>
              <a:rPr lang="en-US" dirty="0" smtClean="0"/>
              <a:t>, a former temple professor.</a:t>
            </a:r>
          </a:p>
          <a:p>
            <a:endParaRPr lang="en-US" dirty="0" smtClean="0"/>
          </a:p>
          <a:p>
            <a:r>
              <a:rPr lang="en-US" dirty="0" smtClean="0"/>
              <a:t>Published in </a:t>
            </a:r>
            <a:r>
              <a:rPr lang="en-US" dirty="0" err="1" smtClean="0"/>
              <a:t>philadelphia</a:t>
            </a:r>
            <a:r>
              <a:rPr lang="en-US" dirty="0" smtClean="0"/>
              <a:t> inquirer, </a:t>
            </a:r>
            <a:r>
              <a:rPr lang="en-US" dirty="0" err="1" smtClean="0"/>
              <a:t>philadelphia</a:t>
            </a:r>
            <a:r>
              <a:rPr lang="en-US" dirty="0" smtClean="0"/>
              <a:t> bulletin, </a:t>
            </a:r>
            <a:r>
              <a:rPr lang="en-US" dirty="0" err="1" smtClean="0"/>
              <a:t>philadelphia</a:t>
            </a:r>
            <a:r>
              <a:rPr lang="en-US" dirty="0" smtClean="0"/>
              <a:t> magazine, </a:t>
            </a:r>
            <a:r>
              <a:rPr lang="en-US" dirty="0" err="1" smtClean="0"/>
              <a:t>philadelphia</a:t>
            </a:r>
            <a:r>
              <a:rPr lang="en-US" dirty="0" smtClean="0"/>
              <a:t> business journal and bucks county courier times. NBC’s </a:t>
            </a:r>
            <a:r>
              <a:rPr lang="en-US" dirty="0" err="1" smtClean="0"/>
              <a:t>philly</a:t>
            </a:r>
            <a:r>
              <a:rPr lang="en-US" dirty="0" smtClean="0"/>
              <a:t> affiliate also did a story. Changed bucks county to </a:t>
            </a:r>
            <a:r>
              <a:rPr lang="en-US" dirty="0" err="1" smtClean="0"/>
              <a:t>philly</a:t>
            </a:r>
            <a:r>
              <a:rPr lang="en-US" dirty="0" smtClean="0"/>
              <a:t> area for </a:t>
            </a:r>
            <a:r>
              <a:rPr lang="en-US" dirty="0" err="1" smtClean="0"/>
              <a:t>philadelphia</a:t>
            </a:r>
            <a:r>
              <a:rPr lang="en-US" dirty="0" smtClean="0"/>
              <a:t> media.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REFERENCE</a:t>
            </a:r>
            <a:endParaRPr lang="en-US" dirty="0"/>
          </a:p>
        </p:txBody>
      </p:sp>
      <p:sp>
        <p:nvSpPr>
          <p:cNvPr id="3" name="Content Placeholder 2"/>
          <p:cNvSpPr>
            <a:spLocks noGrp="1"/>
          </p:cNvSpPr>
          <p:nvPr>
            <p:ph idx="1"/>
          </p:nvPr>
        </p:nvSpPr>
        <p:spPr/>
        <p:txBody>
          <a:bodyPr/>
          <a:lstStyle/>
          <a:p>
            <a:r>
              <a:rPr lang="en-US" u="sng" dirty="0" smtClean="0">
                <a:solidFill>
                  <a:srgbClr val="FFC000"/>
                </a:solidFill>
              </a:rPr>
              <a:t>www.google.com.</a:t>
            </a:r>
          </a:p>
          <a:p>
            <a:r>
              <a:rPr lang="en-US" u="sng" dirty="0" smtClean="0">
                <a:solidFill>
                  <a:srgbClr val="FFC000"/>
                </a:solidFill>
              </a:rPr>
              <a:t>www. wikipedia.com.</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CONTACT DETAILS</a:t>
            </a:r>
            <a:endParaRPr lang="en-US" dirty="0"/>
          </a:p>
        </p:txBody>
      </p:sp>
      <p:sp>
        <p:nvSpPr>
          <p:cNvPr id="3" name="Content Placeholder 2"/>
          <p:cNvSpPr>
            <a:spLocks noGrp="1"/>
          </p:cNvSpPr>
          <p:nvPr>
            <p:ph idx="1"/>
          </p:nvPr>
        </p:nvSpPr>
        <p:spPr/>
        <p:txBody>
          <a:bodyPr/>
          <a:lstStyle/>
          <a:p>
            <a:pPr>
              <a:buNone/>
            </a:pPr>
            <a:endParaRPr lang="en-US" b="1" dirty="0" smtClean="0">
              <a:solidFill>
                <a:schemeClr val="accent6">
                  <a:lumMod val="60000"/>
                  <a:lumOff val="40000"/>
                </a:schemeClr>
              </a:solidFill>
            </a:endParaRPr>
          </a:p>
          <a:p>
            <a:pPr>
              <a:buNone/>
            </a:pPr>
            <a:endParaRPr lang="en-US" b="1" dirty="0" smtClean="0">
              <a:solidFill>
                <a:schemeClr val="accent6">
                  <a:lumMod val="60000"/>
                  <a:lumOff val="40000"/>
                </a:schemeClr>
              </a:solidFill>
            </a:endParaRPr>
          </a:p>
          <a:p>
            <a:pPr>
              <a:buNone/>
            </a:pPr>
            <a:r>
              <a:rPr lang="en-US" b="1" dirty="0" smtClean="0">
                <a:solidFill>
                  <a:schemeClr val="accent6">
                    <a:lumMod val="60000"/>
                    <a:lumOff val="40000"/>
                  </a:schemeClr>
                </a:solidFill>
              </a:rPr>
              <a:t>      EMAIL :</a:t>
            </a:r>
            <a:r>
              <a:rPr lang="en-US" dirty="0" smtClean="0">
                <a:solidFill>
                  <a:schemeClr val="accent6">
                    <a:lumMod val="60000"/>
                    <a:lumOff val="40000"/>
                  </a:schemeClr>
                </a:solidFill>
              </a:rPr>
              <a:t> </a:t>
            </a:r>
            <a:r>
              <a:rPr lang="en-US" b="1" dirty="0" smtClean="0">
                <a:solidFill>
                  <a:srgbClr val="92D050"/>
                </a:solidFill>
              </a:rPr>
              <a:t>dr.kaynattawar@gmail.com</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_IMG_20200508_214207.jpg"/>
          <p:cNvPicPr>
            <a:picLocks noGrp="1" noChangeAspect="1"/>
          </p:cNvPicPr>
          <p:nvPr>
            <p:ph idx="1"/>
          </p:nvPr>
        </p:nvPicPr>
        <p:blipFill>
          <a:blip r:embed="rId2"/>
          <a:stretch>
            <a:fillRect/>
          </a:stretch>
        </p:blipFill>
        <p:spPr>
          <a:xfrm>
            <a:off x="1600200" y="1295400"/>
            <a:ext cx="5715000" cy="4096545"/>
          </a:xfrm>
        </p:spPr>
      </p:pic>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
        <p:nvSpPr>
          <p:cNvPr id="6" name="Footer Placeholder 5"/>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ENDING</a:t>
            </a:r>
          </a:p>
          <a:p>
            <a:r>
              <a:rPr lang="en-US" b="1" dirty="0" smtClean="0"/>
              <a:t>WRITING GUIDELINES</a:t>
            </a:r>
          </a:p>
          <a:p>
            <a:r>
              <a:rPr lang="en-US" b="1" dirty="0" smtClean="0"/>
              <a:t>HOW TO FORMAT A PRESS RELEASE</a:t>
            </a:r>
          </a:p>
          <a:p>
            <a:r>
              <a:rPr lang="en-US" b="1" dirty="0" smtClean="0"/>
              <a:t>HOW TO WRITE A GOOD PRESS RELEASE</a:t>
            </a:r>
          </a:p>
          <a:p>
            <a:r>
              <a:rPr lang="en-US" b="1" dirty="0" smtClean="0"/>
              <a:t>WRITING TIPS FOR PRESS RELEASE</a:t>
            </a:r>
          </a:p>
          <a:p>
            <a:r>
              <a:rPr lang="en-US" b="1" dirty="0" smtClean="0"/>
              <a:t>CONTACT</a:t>
            </a:r>
          </a:p>
          <a:p>
            <a:r>
              <a:rPr lang="en-US" b="1" dirty="0" smtClean="0"/>
              <a:t>NEWS RELEASE NEWS VALUE</a:t>
            </a:r>
          </a:p>
          <a:p>
            <a:r>
              <a:rPr lang="en-US" b="1" dirty="0" smtClean="0"/>
              <a:t>THINK LIKE A REPORTER</a:t>
            </a:r>
          </a:p>
          <a:p>
            <a:r>
              <a:rPr lang="en-US" b="1" dirty="0" smtClean="0"/>
              <a:t>DEVELOP AN ANGLE</a:t>
            </a:r>
          </a:p>
          <a:p>
            <a:r>
              <a:rPr lang="en-US" b="1" dirty="0" smtClean="0"/>
              <a:t>EXAMPLE: LOCAL ANGLE</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GOALS</a:t>
            </a:r>
            <a:endParaRPr lang="en-US" b="1" dirty="0"/>
          </a:p>
        </p:txBody>
      </p:sp>
      <p:sp>
        <p:nvSpPr>
          <p:cNvPr id="3" name="Content Placeholder 2"/>
          <p:cNvSpPr>
            <a:spLocks noGrp="1"/>
          </p:cNvSpPr>
          <p:nvPr>
            <p:ph sz="half" idx="1"/>
          </p:nvPr>
        </p:nvSpPr>
        <p:spPr/>
        <p:txBody>
          <a:bodyPr>
            <a:normAutofit fontScale="85000" lnSpcReduction="20000"/>
          </a:bodyPr>
          <a:lstStyle/>
          <a:p>
            <a:r>
              <a:rPr lang="en-US" dirty="0" smtClean="0"/>
              <a:t>Even in the age of technology, writing remains the key to effective public relations.</a:t>
            </a:r>
          </a:p>
          <a:p>
            <a:r>
              <a:rPr lang="en-US" dirty="0" smtClean="0"/>
              <a:t>Public relations practitioners are professional communicators, and communications means writing.</a:t>
            </a:r>
          </a:p>
          <a:p>
            <a:r>
              <a:rPr lang="en-US" dirty="0" smtClean="0"/>
              <a:t>Most of us know how to write and speak, but public relations professionals should know it better than their colleagues.</a:t>
            </a:r>
          </a:p>
          <a:p>
            <a:endParaRPr lang="en-US" dirty="0"/>
          </a:p>
        </p:txBody>
      </p:sp>
      <p:pic>
        <p:nvPicPr>
          <p:cNvPr id="5" name="Content Placeholder 4" descr="3_IMG_20200507_165921.jpg"/>
          <p:cNvPicPr>
            <a:picLocks noGrp="1" noChangeAspect="1"/>
          </p:cNvPicPr>
          <p:nvPr>
            <p:ph sz="half" idx="2"/>
          </p:nvPr>
        </p:nvPicPr>
        <p:blipFill>
          <a:blip r:embed="rId2"/>
          <a:stretch>
            <a:fillRect/>
          </a:stretch>
        </p:blipFill>
        <p:spPr>
          <a:xfrm>
            <a:off x="5181600" y="1781969"/>
            <a:ext cx="2971800" cy="3247231"/>
          </a:xfrm>
        </p:spPr>
      </p:pic>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
        <p:nvSpPr>
          <p:cNvPr id="7" name="Footer Placeholder 6"/>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There is no substitute for clear and precise language in informing, motivating and persuading. </a:t>
            </a:r>
          </a:p>
          <a:p>
            <a:r>
              <a:rPr lang="en-US" dirty="0" smtClean="0"/>
              <a:t>The ability to write and speak with clarity is a valuable and coveted skill in any organization.</a:t>
            </a:r>
          </a:p>
          <a:p>
            <a:r>
              <a:rPr lang="en-US" dirty="0" smtClean="0"/>
              <a:t>The ability to write easily, coherently, and quickly distinguishes the public relations professional from others in an organization.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 press release or news release is a public relations tool that is used to make suggestions to journalists, editors, bloggers or other thought leaders. It is a writing and distribution service for </a:t>
            </a:r>
            <a:r>
              <a:rPr lang="en-US" dirty="0" err="1" smtClean="0"/>
              <a:t>iOS</a:t>
            </a:r>
            <a:r>
              <a:rPr lang="en-US" dirty="0" smtClean="0"/>
              <a:t> / Android apps marketing is extremely most important thing to BUZZ all over the world. These press release distribution websites are regularly searched by other news agencies &amp; reporters which can again be reproduced on their </a:t>
            </a:r>
            <a:r>
              <a:rPr lang="en-US" smtClean="0"/>
              <a:t>respective channels.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DR.KAYNAT TAWAR</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PRESS RELEASE</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A press release is pseudo-news story, written in third person, that seeks to demonstrate to an editor or reporter the newsworthiness of a particular person, event, service or product.</a:t>
            </a:r>
          </a:p>
          <a:p>
            <a:r>
              <a:rPr lang="en-US" dirty="0" smtClean="0"/>
              <a:t>The press release is the “granddaddy” of public relations writing vehicles. Everyone uses it to publicize their organizations, products and services.</a:t>
            </a:r>
          </a:p>
          <a:p>
            <a:r>
              <a:rPr lang="en-US" dirty="0" smtClean="0"/>
              <a:t>The overriding purpose is to influence a publication to write favorably about the organization.</a:t>
            </a:r>
          </a:p>
          <a:p>
            <a:endParaRPr lang="en-US" dirty="0"/>
          </a:p>
        </p:txBody>
      </p:sp>
      <p:pic>
        <p:nvPicPr>
          <p:cNvPr id="5" name="Content Placeholder 4" descr="17_IMG_20200508_224719.jpg"/>
          <p:cNvPicPr>
            <a:picLocks noGrp="1" noChangeAspect="1"/>
          </p:cNvPicPr>
          <p:nvPr>
            <p:ph sz="half" idx="2"/>
          </p:nvPr>
        </p:nvPicPr>
        <p:blipFill>
          <a:blip r:embed="rId2"/>
          <a:stretch>
            <a:fillRect/>
          </a:stretch>
        </p:blipFill>
        <p:spPr>
          <a:xfrm>
            <a:off x="4648200" y="1524001"/>
            <a:ext cx="4038600" cy="3505200"/>
          </a:xfrm>
        </p:spPr>
      </p:pic>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
        <p:nvSpPr>
          <p:cNvPr id="7" name="Footer Placeholder 6"/>
          <p:cNvSpPr>
            <a:spLocks noGrp="1"/>
          </p:cNvSpPr>
          <p:nvPr>
            <p:ph type="ftr" sz="quarter" idx="11"/>
          </p:nvPr>
        </p:nvSpPr>
        <p:spPr/>
        <p:txBody>
          <a:bodyPr/>
          <a:lstStyle/>
          <a:p>
            <a:r>
              <a:rPr lang="en-US" smtClean="0"/>
              <a:t>DR.KAYNAT TAWAR</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239</TotalTime>
  <Words>2515</Words>
  <Application>Microsoft Office PowerPoint</Application>
  <PresentationFormat>On-screen Show (4:3)</PresentationFormat>
  <Paragraphs>284</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Verve</vt:lpstr>
      <vt:lpstr>Slide 1</vt:lpstr>
      <vt:lpstr>Slide 2</vt:lpstr>
      <vt:lpstr>RELEVANT TOPICS ON PRESS RELEASE                                  FOR</vt:lpstr>
      <vt:lpstr>TOPICS</vt:lpstr>
      <vt:lpstr>Slide 5</vt:lpstr>
      <vt:lpstr>LEARNING GOALS</vt:lpstr>
      <vt:lpstr>Slide 7</vt:lpstr>
      <vt:lpstr>Slide 8</vt:lpstr>
      <vt:lpstr>THE PRESS RELEASE</vt:lpstr>
      <vt:lpstr>Slide 10</vt:lpstr>
      <vt:lpstr>WHAT PRESS RELEASE DO?</vt:lpstr>
      <vt:lpstr>ELEMENTS OF PRESS RELEASE</vt:lpstr>
      <vt:lpstr>PRESS RELEASE TEMPLATE</vt:lpstr>
      <vt:lpstr>CONTACT INFORMATION</vt:lpstr>
      <vt:lpstr>HEADLINE</vt:lpstr>
      <vt:lpstr>Slide 16</vt:lpstr>
      <vt:lpstr>THE LEAD</vt:lpstr>
      <vt:lpstr>Slide 18</vt:lpstr>
      <vt:lpstr>THE BODY</vt:lpstr>
      <vt:lpstr>CLOSING PARAGRAPH</vt:lpstr>
      <vt:lpstr>ENDING</vt:lpstr>
      <vt:lpstr>WRITING GUIDELINES</vt:lpstr>
      <vt:lpstr>HOW TO FORMAT A PRESS RELEASE</vt:lpstr>
      <vt:lpstr>HOW TO WRITE A GOOD PRESS RELEASE</vt:lpstr>
      <vt:lpstr>WRITING TIPS FOR PRESS RELEASE</vt:lpstr>
      <vt:lpstr>CONTACT</vt:lpstr>
      <vt:lpstr>NEWS RELEASE NEWS VALUE</vt:lpstr>
      <vt:lpstr>Slide 28</vt:lpstr>
      <vt:lpstr>THINK LIKE A REPORTER</vt:lpstr>
      <vt:lpstr>Slide 30</vt:lpstr>
      <vt:lpstr>Slide 31</vt:lpstr>
      <vt:lpstr>Slide 32</vt:lpstr>
      <vt:lpstr>Slide 33</vt:lpstr>
      <vt:lpstr>DEVELOP AN ANGLE</vt:lpstr>
      <vt:lpstr>Slide 35</vt:lpstr>
      <vt:lpstr>Slide 36</vt:lpstr>
      <vt:lpstr>Slide 37</vt:lpstr>
      <vt:lpstr>Slide 38</vt:lpstr>
      <vt:lpstr>Slide 39</vt:lpstr>
      <vt:lpstr>Slide 40</vt:lpstr>
      <vt:lpstr>Slide 41</vt:lpstr>
      <vt:lpstr>Slide 42</vt:lpstr>
      <vt:lpstr>Slide 43</vt:lpstr>
      <vt:lpstr>Slide 44</vt:lpstr>
      <vt:lpstr>EXAMPLE: LOCAL ANGLE</vt:lpstr>
      <vt:lpstr>REFERENCE</vt:lpstr>
      <vt:lpstr>CONTACT DETAILS</vt:lpstr>
      <vt:lpstr>Slide 48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hp</cp:lastModifiedBy>
  <cp:revision>104</cp:revision>
  <dcterms:created xsi:type="dcterms:W3CDTF">2006-08-16T00:00:00Z</dcterms:created>
  <dcterms:modified xsi:type="dcterms:W3CDTF">2020-05-08T18:06:42Z</dcterms:modified>
</cp:coreProperties>
</file>