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A56ED6-BBDB-4843-9F04-EEA9BB4B135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IN"/>
        </a:p>
      </dgm:t>
    </dgm:pt>
    <dgm:pt modelId="{71239538-4201-4352-846C-62A09AA6FE5F}">
      <dgm:prSet phldrT="[Text]"/>
      <dgm:spPr/>
      <dgm:t>
        <a:bodyPr/>
        <a:lstStyle/>
        <a:p>
          <a:r>
            <a:rPr lang="en-IN" dirty="0" smtClean="0"/>
            <a:t>Subjective Measurement</a:t>
          </a:r>
          <a:endParaRPr lang="en-IN" dirty="0"/>
        </a:p>
      </dgm:t>
    </dgm:pt>
    <dgm:pt modelId="{241D8064-1877-4AA5-AD84-006970F77021}" type="parTrans" cxnId="{08336BF1-0250-438D-B7D7-09AD69DC8C27}">
      <dgm:prSet/>
      <dgm:spPr/>
      <dgm:t>
        <a:bodyPr/>
        <a:lstStyle/>
        <a:p>
          <a:endParaRPr lang="en-IN"/>
        </a:p>
      </dgm:t>
    </dgm:pt>
    <dgm:pt modelId="{B8694A75-91BD-4295-915D-2E0DAC24F360}" type="sibTrans" cxnId="{08336BF1-0250-438D-B7D7-09AD69DC8C27}">
      <dgm:prSet/>
      <dgm:spPr/>
      <dgm:t>
        <a:bodyPr/>
        <a:lstStyle/>
        <a:p>
          <a:endParaRPr lang="en-IN"/>
        </a:p>
      </dgm:t>
    </dgm:pt>
    <dgm:pt modelId="{FC7E3B24-6353-4BF2-B749-820DA9C5D8E2}">
      <dgm:prSet phldrT="[Text]"/>
      <dgm:spPr/>
      <dgm:t>
        <a:bodyPr/>
        <a:lstStyle/>
        <a:p>
          <a:r>
            <a:rPr lang="en-IN" b="0" i="0" dirty="0" smtClean="0"/>
            <a:t>Its rely on an individual’s self perception.</a:t>
          </a:r>
          <a:endParaRPr lang="en-IN" dirty="0"/>
        </a:p>
      </dgm:t>
    </dgm:pt>
    <dgm:pt modelId="{5BB43430-B2AD-42CA-B129-1D08A9621219}" type="parTrans" cxnId="{37A83EA9-E632-4E61-8DB1-A6E1A8685ECD}">
      <dgm:prSet/>
      <dgm:spPr/>
      <dgm:t>
        <a:bodyPr/>
        <a:lstStyle/>
        <a:p>
          <a:endParaRPr lang="en-IN"/>
        </a:p>
      </dgm:t>
    </dgm:pt>
    <dgm:pt modelId="{CE04B3FD-3F29-47DE-82FF-92054E93C484}" type="sibTrans" cxnId="{37A83EA9-E632-4E61-8DB1-A6E1A8685ECD}">
      <dgm:prSet/>
      <dgm:spPr/>
      <dgm:t>
        <a:bodyPr/>
        <a:lstStyle/>
        <a:p>
          <a:endParaRPr lang="en-IN"/>
        </a:p>
      </dgm:t>
    </dgm:pt>
    <dgm:pt modelId="{FCD51F0A-17C2-4D85-9B3C-D48298FF210B}">
      <dgm:prSet phldrT="[Text]"/>
      <dgm:spPr/>
      <dgm:t>
        <a:bodyPr/>
        <a:lstStyle/>
        <a:p>
          <a:r>
            <a:rPr lang="en-IN" dirty="0" smtClean="0"/>
            <a:t>Reputational Measurement</a:t>
          </a:r>
          <a:endParaRPr lang="en-IN" dirty="0"/>
        </a:p>
      </dgm:t>
    </dgm:pt>
    <dgm:pt modelId="{395FE930-6BD8-4ABB-8708-C867C7D5984D}" type="parTrans" cxnId="{3F1CFA2F-6CE8-4B74-8F91-2A2F779DB525}">
      <dgm:prSet/>
      <dgm:spPr/>
      <dgm:t>
        <a:bodyPr/>
        <a:lstStyle/>
        <a:p>
          <a:endParaRPr lang="en-IN"/>
        </a:p>
      </dgm:t>
    </dgm:pt>
    <dgm:pt modelId="{A9A15AF5-EB8E-4043-BA86-06DD7F7408F5}" type="sibTrans" cxnId="{3F1CFA2F-6CE8-4B74-8F91-2A2F779DB525}">
      <dgm:prSet/>
      <dgm:spPr/>
      <dgm:t>
        <a:bodyPr/>
        <a:lstStyle/>
        <a:p>
          <a:endParaRPr lang="en-IN"/>
        </a:p>
      </dgm:t>
    </dgm:pt>
    <dgm:pt modelId="{C1883C76-F149-44F9-80D5-B4CAE4FAE57C}">
      <dgm:prSet phldrT="[Text]"/>
      <dgm:spPr/>
      <dgm:t>
        <a:bodyPr/>
        <a:lstStyle/>
        <a:p>
          <a:r>
            <a:rPr lang="en-IN" b="0" i="0" dirty="0" smtClean="0"/>
            <a:t>Its rely on an individual’s perceptions of others</a:t>
          </a:r>
          <a:endParaRPr lang="en-IN" dirty="0"/>
        </a:p>
      </dgm:t>
    </dgm:pt>
    <dgm:pt modelId="{9287CC18-D599-4D30-8693-0854186526C9}" type="parTrans" cxnId="{497744ED-32CA-4095-89F4-EBB4D286CD20}">
      <dgm:prSet/>
      <dgm:spPr/>
      <dgm:t>
        <a:bodyPr/>
        <a:lstStyle/>
        <a:p>
          <a:endParaRPr lang="en-IN"/>
        </a:p>
      </dgm:t>
    </dgm:pt>
    <dgm:pt modelId="{A362E05D-8134-4DFE-BA71-2575DD5C230F}" type="sibTrans" cxnId="{497744ED-32CA-4095-89F4-EBB4D286CD20}">
      <dgm:prSet/>
      <dgm:spPr/>
      <dgm:t>
        <a:bodyPr/>
        <a:lstStyle/>
        <a:p>
          <a:endParaRPr lang="en-IN"/>
        </a:p>
      </dgm:t>
    </dgm:pt>
    <dgm:pt modelId="{C5EC662D-3006-4199-BB19-619F9695D59B}">
      <dgm:prSet/>
      <dgm:spPr/>
      <dgm:t>
        <a:bodyPr/>
        <a:lstStyle/>
        <a:p>
          <a:r>
            <a:rPr lang="en-IN" smtClean="0"/>
            <a:t>Objective Measurement</a:t>
          </a:r>
          <a:endParaRPr lang="en-IN" dirty="0"/>
        </a:p>
      </dgm:t>
    </dgm:pt>
    <dgm:pt modelId="{E674F539-7406-4C8F-907A-437CD566B7E4}" type="parTrans" cxnId="{8CDB95A6-7BBA-4158-8CC5-5CE40275B5F0}">
      <dgm:prSet/>
      <dgm:spPr/>
      <dgm:t>
        <a:bodyPr/>
        <a:lstStyle/>
        <a:p>
          <a:endParaRPr lang="en-IN"/>
        </a:p>
      </dgm:t>
    </dgm:pt>
    <dgm:pt modelId="{B8377D61-D328-4391-A690-5E3E28F9CCE2}" type="sibTrans" cxnId="{8CDB95A6-7BBA-4158-8CC5-5CE40275B5F0}">
      <dgm:prSet/>
      <dgm:spPr/>
      <dgm:t>
        <a:bodyPr/>
        <a:lstStyle/>
        <a:p>
          <a:endParaRPr lang="en-IN"/>
        </a:p>
      </dgm:t>
    </dgm:pt>
    <dgm:pt modelId="{AE4B321B-3079-4E18-9C41-E8FE05ECE81B}">
      <dgm:prSet/>
      <dgm:spPr/>
      <dgm:t>
        <a:bodyPr/>
        <a:lstStyle/>
        <a:p>
          <a:endParaRPr lang="en-IN" dirty="0"/>
        </a:p>
      </dgm:t>
    </dgm:pt>
    <dgm:pt modelId="{23FC5936-C63D-4E78-8744-F10B3E691813}" type="parTrans" cxnId="{0A2F36E6-B85C-422C-89F6-D64EF8BDFE38}">
      <dgm:prSet/>
      <dgm:spPr/>
      <dgm:t>
        <a:bodyPr/>
        <a:lstStyle/>
        <a:p>
          <a:endParaRPr lang="en-IN"/>
        </a:p>
      </dgm:t>
    </dgm:pt>
    <dgm:pt modelId="{4B9346EA-7DB4-431D-902D-211A25C17956}" type="sibTrans" cxnId="{0A2F36E6-B85C-422C-89F6-D64EF8BDFE38}">
      <dgm:prSet/>
      <dgm:spPr/>
      <dgm:t>
        <a:bodyPr/>
        <a:lstStyle/>
        <a:p>
          <a:endParaRPr lang="en-IN"/>
        </a:p>
      </dgm:t>
    </dgm:pt>
    <dgm:pt modelId="{291706D8-E5BE-49FF-85D2-E993F2AA1FCC}">
      <dgm:prSet/>
      <dgm:spPr/>
      <dgm:t>
        <a:bodyPr/>
        <a:lstStyle/>
        <a:p>
          <a:r>
            <a:rPr lang="en-IN" b="0" i="0" dirty="0" smtClean="0"/>
            <a:t> it use specific socioeconomic </a:t>
          </a:r>
          <a:r>
            <a:rPr lang="en-IN" b="0" i="0" dirty="0" err="1" smtClean="0"/>
            <a:t>mesures</a:t>
          </a:r>
          <a:r>
            <a:rPr lang="en-IN" b="0" i="0" dirty="0" smtClean="0"/>
            <a:t>, either alone or in combination with others.</a:t>
          </a:r>
          <a:endParaRPr lang="en-IN" dirty="0"/>
        </a:p>
      </dgm:t>
    </dgm:pt>
    <dgm:pt modelId="{C6A2DCA6-94D7-40BE-B2D1-DAD29AB0DC75}" type="parTrans" cxnId="{85137F09-314C-4806-8B2B-487F793191A5}">
      <dgm:prSet/>
      <dgm:spPr/>
    </dgm:pt>
    <dgm:pt modelId="{D9AF357C-D810-4B19-8DB8-455BF30D1BA8}" type="sibTrans" cxnId="{85137F09-314C-4806-8B2B-487F793191A5}">
      <dgm:prSet/>
      <dgm:spPr/>
    </dgm:pt>
    <dgm:pt modelId="{FF0528C6-9266-4F24-8FA3-5B853F9F75F5}">
      <dgm:prSet/>
      <dgm:spPr/>
      <dgm:t>
        <a:bodyPr/>
        <a:lstStyle/>
        <a:p>
          <a:endParaRPr lang="en-IN"/>
        </a:p>
      </dgm:t>
    </dgm:pt>
    <dgm:pt modelId="{876F0E3F-3BBD-4AD8-9407-A8B65EBCDF54}" type="parTrans" cxnId="{1693BA44-D728-401E-9BB4-12D6EE66073A}">
      <dgm:prSet/>
      <dgm:spPr/>
      <dgm:t>
        <a:bodyPr/>
        <a:lstStyle/>
        <a:p>
          <a:endParaRPr lang="en-IN"/>
        </a:p>
      </dgm:t>
    </dgm:pt>
    <dgm:pt modelId="{E8440864-3C18-4912-81EC-106716CB9902}" type="sibTrans" cxnId="{1693BA44-D728-401E-9BB4-12D6EE66073A}">
      <dgm:prSet/>
      <dgm:spPr/>
      <dgm:t>
        <a:bodyPr/>
        <a:lstStyle/>
        <a:p>
          <a:endParaRPr lang="en-IN"/>
        </a:p>
      </dgm:t>
    </dgm:pt>
    <dgm:pt modelId="{38BFC0F8-3C75-4B7A-B4DB-8DC1136F9E24}" type="pres">
      <dgm:prSet presAssocID="{CAA56ED6-BBDB-4843-9F04-EEA9BB4B135D}" presName="Name0" presStyleCnt="0">
        <dgm:presLayoutVars>
          <dgm:dir/>
          <dgm:animLvl val="lvl"/>
          <dgm:resizeHandles/>
        </dgm:presLayoutVars>
      </dgm:prSet>
      <dgm:spPr/>
      <dgm:t>
        <a:bodyPr/>
        <a:lstStyle/>
        <a:p>
          <a:endParaRPr lang="en-IN"/>
        </a:p>
      </dgm:t>
    </dgm:pt>
    <dgm:pt modelId="{92E20EB5-35B9-430F-949F-5AD5359A3C05}" type="pres">
      <dgm:prSet presAssocID="{71239538-4201-4352-846C-62A09AA6FE5F}" presName="linNode" presStyleCnt="0"/>
      <dgm:spPr/>
    </dgm:pt>
    <dgm:pt modelId="{82BA82E2-E482-452B-B474-592BF8467285}" type="pres">
      <dgm:prSet presAssocID="{71239538-4201-4352-846C-62A09AA6FE5F}" presName="parentShp" presStyleLbl="node1" presStyleIdx="0" presStyleCnt="3">
        <dgm:presLayoutVars>
          <dgm:bulletEnabled val="1"/>
        </dgm:presLayoutVars>
      </dgm:prSet>
      <dgm:spPr/>
      <dgm:t>
        <a:bodyPr/>
        <a:lstStyle/>
        <a:p>
          <a:endParaRPr lang="en-IN"/>
        </a:p>
      </dgm:t>
    </dgm:pt>
    <dgm:pt modelId="{EAAB2399-3E03-4770-A5BE-429133C2D39F}" type="pres">
      <dgm:prSet presAssocID="{71239538-4201-4352-846C-62A09AA6FE5F}" presName="childShp" presStyleLbl="bgAccFollowNode1" presStyleIdx="0" presStyleCnt="3">
        <dgm:presLayoutVars>
          <dgm:bulletEnabled val="1"/>
        </dgm:presLayoutVars>
      </dgm:prSet>
      <dgm:spPr/>
      <dgm:t>
        <a:bodyPr/>
        <a:lstStyle/>
        <a:p>
          <a:endParaRPr lang="en-IN"/>
        </a:p>
      </dgm:t>
    </dgm:pt>
    <dgm:pt modelId="{86BB8B09-8291-43FC-956F-6B44969B86D2}" type="pres">
      <dgm:prSet presAssocID="{B8694A75-91BD-4295-915D-2E0DAC24F360}" presName="spacing" presStyleCnt="0"/>
      <dgm:spPr/>
    </dgm:pt>
    <dgm:pt modelId="{377E17D1-B6B3-48A0-BE32-CD96CA1F78BC}" type="pres">
      <dgm:prSet presAssocID="{FCD51F0A-17C2-4D85-9B3C-D48298FF210B}" presName="linNode" presStyleCnt="0"/>
      <dgm:spPr/>
    </dgm:pt>
    <dgm:pt modelId="{EAE6E45E-AF04-46F1-ADF1-A167633DBB75}" type="pres">
      <dgm:prSet presAssocID="{FCD51F0A-17C2-4D85-9B3C-D48298FF210B}" presName="parentShp" presStyleLbl="node1" presStyleIdx="1" presStyleCnt="3">
        <dgm:presLayoutVars>
          <dgm:bulletEnabled val="1"/>
        </dgm:presLayoutVars>
      </dgm:prSet>
      <dgm:spPr/>
      <dgm:t>
        <a:bodyPr/>
        <a:lstStyle/>
        <a:p>
          <a:endParaRPr lang="en-IN"/>
        </a:p>
      </dgm:t>
    </dgm:pt>
    <dgm:pt modelId="{F8413B9A-2163-4166-BECC-5F7CB2C3941B}" type="pres">
      <dgm:prSet presAssocID="{FCD51F0A-17C2-4D85-9B3C-D48298FF210B}" presName="childShp" presStyleLbl="bgAccFollowNode1" presStyleIdx="1" presStyleCnt="3">
        <dgm:presLayoutVars>
          <dgm:bulletEnabled val="1"/>
        </dgm:presLayoutVars>
      </dgm:prSet>
      <dgm:spPr/>
      <dgm:t>
        <a:bodyPr/>
        <a:lstStyle/>
        <a:p>
          <a:endParaRPr lang="en-IN"/>
        </a:p>
      </dgm:t>
    </dgm:pt>
    <dgm:pt modelId="{DBFE3B8B-699C-476D-B9A3-6EC28512128A}" type="pres">
      <dgm:prSet presAssocID="{A9A15AF5-EB8E-4043-BA86-06DD7F7408F5}" presName="spacing" presStyleCnt="0"/>
      <dgm:spPr/>
    </dgm:pt>
    <dgm:pt modelId="{89375C22-2EDB-40AE-8370-13B3D537AAAD}" type="pres">
      <dgm:prSet presAssocID="{C5EC662D-3006-4199-BB19-619F9695D59B}" presName="linNode" presStyleCnt="0"/>
      <dgm:spPr/>
    </dgm:pt>
    <dgm:pt modelId="{28E7AF0A-85D3-4FAF-977C-0D7165F67626}" type="pres">
      <dgm:prSet presAssocID="{C5EC662D-3006-4199-BB19-619F9695D59B}" presName="parentShp" presStyleLbl="node1" presStyleIdx="2" presStyleCnt="3">
        <dgm:presLayoutVars>
          <dgm:bulletEnabled val="1"/>
        </dgm:presLayoutVars>
      </dgm:prSet>
      <dgm:spPr/>
      <dgm:t>
        <a:bodyPr/>
        <a:lstStyle/>
        <a:p>
          <a:endParaRPr lang="en-IN"/>
        </a:p>
      </dgm:t>
    </dgm:pt>
    <dgm:pt modelId="{0B9D6922-5CAA-4EB7-B57B-D1D1BBE4ED37}" type="pres">
      <dgm:prSet presAssocID="{C5EC662D-3006-4199-BB19-619F9695D59B}" presName="childShp" presStyleLbl="bgAccFollowNode1" presStyleIdx="2" presStyleCnt="3">
        <dgm:presLayoutVars>
          <dgm:bulletEnabled val="1"/>
        </dgm:presLayoutVars>
      </dgm:prSet>
      <dgm:spPr/>
      <dgm:t>
        <a:bodyPr/>
        <a:lstStyle/>
        <a:p>
          <a:endParaRPr lang="en-IN"/>
        </a:p>
      </dgm:t>
    </dgm:pt>
  </dgm:ptLst>
  <dgm:cxnLst>
    <dgm:cxn modelId="{3F1CFA2F-6CE8-4B74-8F91-2A2F779DB525}" srcId="{CAA56ED6-BBDB-4843-9F04-EEA9BB4B135D}" destId="{FCD51F0A-17C2-4D85-9B3C-D48298FF210B}" srcOrd="1" destOrd="0" parTransId="{395FE930-6BD8-4ABB-8708-C867C7D5984D}" sibTransId="{A9A15AF5-EB8E-4043-BA86-06DD7F7408F5}"/>
    <dgm:cxn modelId="{497744ED-32CA-4095-89F4-EBB4D286CD20}" srcId="{FCD51F0A-17C2-4D85-9B3C-D48298FF210B}" destId="{C1883C76-F149-44F9-80D5-B4CAE4FAE57C}" srcOrd="0" destOrd="0" parTransId="{9287CC18-D599-4D30-8693-0854186526C9}" sibTransId="{A362E05D-8134-4DFE-BA71-2575DD5C230F}"/>
    <dgm:cxn modelId="{428438EC-3BE4-4BC1-8BD8-190DF0C4C6F5}" type="presOf" srcId="{71239538-4201-4352-846C-62A09AA6FE5F}" destId="{82BA82E2-E482-452B-B474-592BF8467285}" srcOrd="0" destOrd="0" presId="urn:microsoft.com/office/officeart/2005/8/layout/vList6"/>
    <dgm:cxn modelId="{1401BEBA-2E4D-40E1-8DF6-2872289DB9E0}" type="presOf" srcId="{CAA56ED6-BBDB-4843-9F04-EEA9BB4B135D}" destId="{38BFC0F8-3C75-4B7A-B4DB-8DC1136F9E24}" srcOrd="0" destOrd="0" presId="urn:microsoft.com/office/officeart/2005/8/layout/vList6"/>
    <dgm:cxn modelId="{1693BA44-D728-401E-9BB4-12D6EE66073A}" srcId="{C5EC662D-3006-4199-BB19-619F9695D59B}" destId="{FF0528C6-9266-4F24-8FA3-5B853F9F75F5}" srcOrd="1" destOrd="0" parTransId="{876F0E3F-3BBD-4AD8-9407-A8B65EBCDF54}" sibTransId="{E8440864-3C18-4912-81EC-106716CB9902}"/>
    <dgm:cxn modelId="{F4E03EB8-7AAD-42AC-9659-C4E245D00F8B}" type="presOf" srcId="{C1883C76-F149-44F9-80D5-B4CAE4FAE57C}" destId="{F8413B9A-2163-4166-BECC-5F7CB2C3941B}" srcOrd="0" destOrd="0" presId="urn:microsoft.com/office/officeart/2005/8/layout/vList6"/>
    <dgm:cxn modelId="{8CDB95A6-7BBA-4158-8CC5-5CE40275B5F0}" srcId="{CAA56ED6-BBDB-4843-9F04-EEA9BB4B135D}" destId="{C5EC662D-3006-4199-BB19-619F9695D59B}" srcOrd="2" destOrd="0" parTransId="{E674F539-7406-4C8F-907A-437CD566B7E4}" sibTransId="{B8377D61-D328-4391-A690-5E3E28F9CCE2}"/>
    <dgm:cxn modelId="{DE28AEE4-DDB1-4D32-B2D7-EB71A22ADFD6}" type="presOf" srcId="{AE4B321B-3079-4E18-9C41-E8FE05ECE81B}" destId="{EAAB2399-3E03-4770-A5BE-429133C2D39F}" srcOrd="0" destOrd="1" presId="urn:microsoft.com/office/officeart/2005/8/layout/vList6"/>
    <dgm:cxn modelId="{0A2F36E6-B85C-422C-89F6-D64EF8BDFE38}" srcId="{71239538-4201-4352-846C-62A09AA6FE5F}" destId="{AE4B321B-3079-4E18-9C41-E8FE05ECE81B}" srcOrd="1" destOrd="0" parTransId="{23FC5936-C63D-4E78-8744-F10B3E691813}" sibTransId="{4B9346EA-7DB4-431D-902D-211A25C17956}"/>
    <dgm:cxn modelId="{005F82F4-09BA-47D4-8E89-6EB29D6116BD}" type="presOf" srcId="{FF0528C6-9266-4F24-8FA3-5B853F9F75F5}" destId="{0B9D6922-5CAA-4EB7-B57B-D1D1BBE4ED37}" srcOrd="0" destOrd="1" presId="urn:microsoft.com/office/officeart/2005/8/layout/vList6"/>
    <dgm:cxn modelId="{85137F09-314C-4806-8B2B-487F793191A5}" srcId="{C5EC662D-3006-4199-BB19-619F9695D59B}" destId="{291706D8-E5BE-49FF-85D2-E993F2AA1FCC}" srcOrd="0" destOrd="0" parTransId="{C6A2DCA6-94D7-40BE-B2D1-DAD29AB0DC75}" sibTransId="{D9AF357C-D810-4B19-8DB8-455BF30D1BA8}"/>
    <dgm:cxn modelId="{37A83EA9-E632-4E61-8DB1-A6E1A8685ECD}" srcId="{71239538-4201-4352-846C-62A09AA6FE5F}" destId="{FC7E3B24-6353-4BF2-B749-820DA9C5D8E2}" srcOrd="0" destOrd="0" parTransId="{5BB43430-B2AD-42CA-B129-1D08A9621219}" sibTransId="{CE04B3FD-3F29-47DE-82FF-92054E93C484}"/>
    <dgm:cxn modelId="{08336BF1-0250-438D-B7D7-09AD69DC8C27}" srcId="{CAA56ED6-BBDB-4843-9F04-EEA9BB4B135D}" destId="{71239538-4201-4352-846C-62A09AA6FE5F}" srcOrd="0" destOrd="0" parTransId="{241D8064-1877-4AA5-AD84-006970F77021}" sibTransId="{B8694A75-91BD-4295-915D-2E0DAC24F360}"/>
    <dgm:cxn modelId="{754298FA-B381-419D-9C95-96AE81AECCBB}" type="presOf" srcId="{FCD51F0A-17C2-4D85-9B3C-D48298FF210B}" destId="{EAE6E45E-AF04-46F1-ADF1-A167633DBB75}" srcOrd="0" destOrd="0" presId="urn:microsoft.com/office/officeart/2005/8/layout/vList6"/>
    <dgm:cxn modelId="{110FE8D1-6130-4565-9804-3B0123048BC2}" type="presOf" srcId="{FC7E3B24-6353-4BF2-B749-820DA9C5D8E2}" destId="{EAAB2399-3E03-4770-A5BE-429133C2D39F}" srcOrd="0" destOrd="0" presId="urn:microsoft.com/office/officeart/2005/8/layout/vList6"/>
    <dgm:cxn modelId="{5C060C3B-8034-4320-B3D7-C8AFF7696D05}" type="presOf" srcId="{291706D8-E5BE-49FF-85D2-E993F2AA1FCC}" destId="{0B9D6922-5CAA-4EB7-B57B-D1D1BBE4ED37}" srcOrd="0" destOrd="0" presId="urn:microsoft.com/office/officeart/2005/8/layout/vList6"/>
    <dgm:cxn modelId="{6360A056-3E6E-489F-9A96-5A563FCB18B5}" type="presOf" srcId="{C5EC662D-3006-4199-BB19-619F9695D59B}" destId="{28E7AF0A-85D3-4FAF-977C-0D7165F67626}" srcOrd="0" destOrd="0" presId="urn:microsoft.com/office/officeart/2005/8/layout/vList6"/>
    <dgm:cxn modelId="{7C0976C0-EF92-4889-B0F6-AE03EAFFAFED}" type="presParOf" srcId="{38BFC0F8-3C75-4B7A-B4DB-8DC1136F9E24}" destId="{92E20EB5-35B9-430F-949F-5AD5359A3C05}" srcOrd="0" destOrd="0" presId="urn:microsoft.com/office/officeart/2005/8/layout/vList6"/>
    <dgm:cxn modelId="{407FE2CA-1E40-44BC-873B-2C1A0C564879}" type="presParOf" srcId="{92E20EB5-35B9-430F-949F-5AD5359A3C05}" destId="{82BA82E2-E482-452B-B474-592BF8467285}" srcOrd="0" destOrd="0" presId="urn:microsoft.com/office/officeart/2005/8/layout/vList6"/>
    <dgm:cxn modelId="{004FA3C5-8F83-45DB-9504-86B6D175554B}" type="presParOf" srcId="{92E20EB5-35B9-430F-949F-5AD5359A3C05}" destId="{EAAB2399-3E03-4770-A5BE-429133C2D39F}" srcOrd="1" destOrd="0" presId="urn:microsoft.com/office/officeart/2005/8/layout/vList6"/>
    <dgm:cxn modelId="{3CAF562B-4124-4233-AC2D-13F35E067BC0}" type="presParOf" srcId="{38BFC0F8-3C75-4B7A-B4DB-8DC1136F9E24}" destId="{86BB8B09-8291-43FC-956F-6B44969B86D2}" srcOrd="1" destOrd="0" presId="urn:microsoft.com/office/officeart/2005/8/layout/vList6"/>
    <dgm:cxn modelId="{F9662FC6-D6E7-4128-A2EB-DC9338AD8006}" type="presParOf" srcId="{38BFC0F8-3C75-4B7A-B4DB-8DC1136F9E24}" destId="{377E17D1-B6B3-48A0-BE32-CD96CA1F78BC}" srcOrd="2" destOrd="0" presId="urn:microsoft.com/office/officeart/2005/8/layout/vList6"/>
    <dgm:cxn modelId="{65368A10-75B9-4452-B3AF-4BCB277063F2}" type="presParOf" srcId="{377E17D1-B6B3-48A0-BE32-CD96CA1F78BC}" destId="{EAE6E45E-AF04-46F1-ADF1-A167633DBB75}" srcOrd="0" destOrd="0" presId="urn:microsoft.com/office/officeart/2005/8/layout/vList6"/>
    <dgm:cxn modelId="{E259784F-A2C1-4D9D-B7D1-949CEE8489EB}" type="presParOf" srcId="{377E17D1-B6B3-48A0-BE32-CD96CA1F78BC}" destId="{F8413B9A-2163-4166-BECC-5F7CB2C3941B}" srcOrd="1" destOrd="0" presId="urn:microsoft.com/office/officeart/2005/8/layout/vList6"/>
    <dgm:cxn modelId="{8CCAD845-F694-42B8-B30F-CD1983AF7BC7}" type="presParOf" srcId="{38BFC0F8-3C75-4B7A-B4DB-8DC1136F9E24}" destId="{DBFE3B8B-699C-476D-B9A3-6EC28512128A}" srcOrd="3" destOrd="0" presId="urn:microsoft.com/office/officeart/2005/8/layout/vList6"/>
    <dgm:cxn modelId="{7428C6D1-4AF4-43F9-B701-2FF83CF4B148}" type="presParOf" srcId="{38BFC0F8-3C75-4B7A-B4DB-8DC1136F9E24}" destId="{89375C22-2EDB-40AE-8370-13B3D537AAAD}" srcOrd="4" destOrd="0" presId="urn:microsoft.com/office/officeart/2005/8/layout/vList6"/>
    <dgm:cxn modelId="{A20D6C36-0BF5-40D7-A1C8-17636E5170AB}" type="presParOf" srcId="{89375C22-2EDB-40AE-8370-13B3D537AAAD}" destId="{28E7AF0A-85D3-4FAF-977C-0D7165F67626}" srcOrd="0" destOrd="0" presId="urn:microsoft.com/office/officeart/2005/8/layout/vList6"/>
    <dgm:cxn modelId="{B3EAF1D9-134C-4F28-878B-7AE3D3868EFD}" type="presParOf" srcId="{89375C22-2EDB-40AE-8370-13B3D537AAAD}" destId="{0B9D6922-5CAA-4EB7-B57B-D1D1BBE4ED37}"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AB2399-3E03-4770-A5BE-429133C2D39F}">
      <dsp:nvSpPr>
        <dsp:cNvPr id="0" name=""/>
        <dsp:cNvSpPr/>
      </dsp:nvSpPr>
      <dsp:spPr>
        <a:xfrm>
          <a:off x="3291839" y="0"/>
          <a:ext cx="4937760" cy="147141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IN" sz="1800" b="0" i="0" kern="1200" dirty="0" smtClean="0"/>
            <a:t>Its rely on an individual’s self perception.</a:t>
          </a:r>
          <a:endParaRPr lang="en-IN" sz="1800" kern="1200" dirty="0"/>
        </a:p>
        <a:p>
          <a:pPr marL="171450" lvl="1" indent="-171450" algn="l" defTabSz="800100">
            <a:lnSpc>
              <a:spcPct val="90000"/>
            </a:lnSpc>
            <a:spcBef>
              <a:spcPct val="0"/>
            </a:spcBef>
            <a:spcAft>
              <a:spcPct val="15000"/>
            </a:spcAft>
            <a:buChar char="••"/>
          </a:pPr>
          <a:endParaRPr lang="en-IN" sz="1800" kern="1200" dirty="0"/>
        </a:p>
      </dsp:txBody>
      <dsp:txXfrm>
        <a:off x="3291839" y="0"/>
        <a:ext cx="4937760" cy="1471414"/>
      </dsp:txXfrm>
    </dsp:sp>
    <dsp:sp modelId="{82BA82E2-E482-452B-B474-592BF8467285}">
      <dsp:nvSpPr>
        <dsp:cNvPr id="0" name=""/>
        <dsp:cNvSpPr/>
      </dsp:nvSpPr>
      <dsp:spPr>
        <a:xfrm>
          <a:off x="0" y="0"/>
          <a:ext cx="3291840" cy="14714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N" sz="3400" kern="1200" dirty="0" smtClean="0"/>
            <a:t>Subjective Measurement</a:t>
          </a:r>
          <a:endParaRPr lang="en-IN" sz="3400" kern="1200" dirty="0"/>
        </a:p>
      </dsp:txBody>
      <dsp:txXfrm>
        <a:off x="0" y="0"/>
        <a:ext cx="3291840" cy="1471414"/>
      </dsp:txXfrm>
    </dsp:sp>
    <dsp:sp modelId="{F8413B9A-2163-4166-BECC-5F7CB2C3941B}">
      <dsp:nvSpPr>
        <dsp:cNvPr id="0" name=""/>
        <dsp:cNvSpPr/>
      </dsp:nvSpPr>
      <dsp:spPr>
        <a:xfrm>
          <a:off x="3291839" y="1618555"/>
          <a:ext cx="4937760" cy="147141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IN" sz="1800" b="0" i="0" kern="1200" dirty="0" smtClean="0"/>
            <a:t>Its rely on an individual’s perceptions of others</a:t>
          </a:r>
          <a:endParaRPr lang="en-IN" sz="1800" kern="1200" dirty="0"/>
        </a:p>
      </dsp:txBody>
      <dsp:txXfrm>
        <a:off x="3291839" y="1618555"/>
        <a:ext cx="4937760" cy="1471414"/>
      </dsp:txXfrm>
    </dsp:sp>
    <dsp:sp modelId="{EAE6E45E-AF04-46F1-ADF1-A167633DBB75}">
      <dsp:nvSpPr>
        <dsp:cNvPr id="0" name=""/>
        <dsp:cNvSpPr/>
      </dsp:nvSpPr>
      <dsp:spPr>
        <a:xfrm>
          <a:off x="0" y="1618555"/>
          <a:ext cx="3291840" cy="14714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N" sz="3400" kern="1200" dirty="0" smtClean="0"/>
            <a:t>Reputational Measurement</a:t>
          </a:r>
          <a:endParaRPr lang="en-IN" sz="3400" kern="1200" dirty="0"/>
        </a:p>
      </dsp:txBody>
      <dsp:txXfrm>
        <a:off x="0" y="1618555"/>
        <a:ext cx="3291840" cy="1471414"/>
      </dsp:txXfrm>
    </dsp:sp>
    <dsp:sp modelId="{0B9D6922-5CAA-4EB7-B57B-D1D1BBE4ED37}">
      <dsp:nvSpPr>
        <dsp:cNvPr id="0" name=""/>
        <dsp:cNvSpPr/>
      </dsp:nvSpPr>
      <dsp:spPr>
        <a:xfrm>
          <a:off x="3291839" y="3237110"/>
          <a:ext cx="4937760" cy="147141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IN" sz="1800" b="0" i="0" kern="1200" dirty="0" smtClean="0"/>
            <a:t> it use specific socioeconomic </a:t>
          </a:r>
          <a:r>
            <a:rPr lang="en-IN" sz="1800" b="0" i="0" kern="1200" dirty="0" err="1" smtClean="0"/>
            <a:t>mesures</a:t>
          </a:r>
          <a:r>
            <a:rPr lang="en-IN" sz="1800" b="0" i="0" kern="1200" dirty="0" smtClean="0"/>
            <a:t>, either alone or in combination with others.</a:t>
          </a:r>
          <a:endParaRPr lang="en-IN" sz="1800" kern="1200" dirty="0"/>
        </a:p>
        <a:p>
          <a:pPr marL="171450" lvl="1" indent="-171450" algn="l" defTabSz="800100">
            <a:lnSpc>
              <a:spcPct val="90000"/>
            </a:lnSpc>
            <a:spcBef>
              <a:spcPct val="0"/>
            </a:spcBef>
            <a:spcAft>
              <a:spcPct val="15000"/>
            </a:spcAft>
            <a:buChar char="••"/>
          </a:pPr>
          <a:endParaRPr lang="en-IN" sz="1800" kern="1200"/>
        </a:p>
      </dsp:txBody>
      <dsp:txXfrm>
        <a:off x="3291839" y="3237110"/>
        <a:ext cx="4937760" cy="1471414"/>
      </dsp:txXfrm>
    </dsp:sp>
    <dsp:sp modelId="{28E7AF0A-85D3-4FAF-977C-0D7165F67626}">
      <dsp:nvSpPr>
        <dsp:cNvPr id="0" name=""/>
        <dsp:cNvSpPr/>
      </dsp:nvSpPr>
      <dsp:spPr>
        <a:xfrm>
          <a:off x="0" y="3237110"/>
          <a:ext cx="3291840" cy="14714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N" sz="3400" kern="1200" smtClean="0"/>
            <a:t>Objective Measurement</a:t>
          </a:r>
          <a:endParaRPr lang="en-IN" sz="3400" kern="1200" dirty="0"/>
        </a:p>
      </dsp:txBody>
      <dsp:txXfrm>
        <a:off x="0" y="3237110"/>
        <a:ext cx="3291840" cy="147141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5/27/2020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5/27/2020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SOCIAL CLASS AND </a:t>
            </a:r>
            <a:r>
              <a:rPr lang="en-US" smtClean="0"/>
              <a:t>CONSUMER BEHAVIOUR  PART 1</a:t>
            </a:r>
            <a:endParaRPr lang="en-IN" dirty="0"/>
          </a:p>
        </p:txBody>
      </p:sp>
      <p:sp>
        <p:nvSpPr>
          <p:cNvPr id="3" name="Subtitle 2"/>
          <p:cNvSpPr>
            <a:spLocks noGrp="1"/>
          </p:cNvSpPr>
          <p:nvPr>
            <p:ph type="subTitle" idx="1"/>
          </p:nvPr>
        </p:nvSpPr>
        <p:spPr/>
        <p:txBody>
          <a:bodyPr>
            <a:normAutofit fontScale="77500" lnSpcReduction="20000"/>
          </a:bodyPr>
          <a:lstStyle/>
          <a:p>
            <a:r>
              <a:rPr lang="en-US" dirty="0" smtClean="0"/>
              <a:t>Presented by</a:t>
            </a:r>
          </a:p>
          <a:p>
            <a:r>
              <a:rPr lang="en-US" dirty="0" err="1" smtClean="0"/>
              <a:t>Dr.Anubha</a:t>
            </a:r>
            <a:r>
              <a:rPr lang="en-US" dirty="0" smtClean="0"/>
              <a:t> Gupta</a:t>
            </a:r>
          </a:p>
          <a:p>
            <a:r>
              <a:rPr lang="en-US" dirty="0" smtClean="0"/>
              <a:t>Faculty , S.S. in Commerce </a:t>
            </a:r>
            <a:r>
              <a:rPr lang="en-US" dirty="0" err="1" smtClean="0"/>
              <a:t>Vikram</a:t>
            </a:r>
            <a:r>
              <a:rPr lang="en-US" dirty="0" smtClean="0"/>
              <a:t> University</a:t>
            </a:r>
          </a:p>
          <a:p>
            <a:r>
              <a:rPr lang="en-US" dirty="0" smtClean="0"/>
              <a:t>Useful for BBA(H)/B.COM(H)/M.COM and allied subject</a:t>
            </a:r>
            <a:endParaRPr lang="en-IN"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a:r>
            <a:r>
              <a:rPr lang="en-US" dirty="0" smtClean="0"/>
              <a:t>eference</a:t>
            </a:r>
            <a:endParaRPr lang="en-IN" dirty="0"/>
          </a:p>
        </p:txBody>
      </p:sp>
      <p:sp>
        <p:nvSpPr>
          <p:cNvPr id="3" name="Content Placeholder 2"/>
          <p:cNvSpPr>
            <a:spLocks noGrp="1"/>
          </p:cNvSpPr>
          <p:nvPr>
            <p:ph idx="1"/>
          </p:nvPr>
        </p:nvSpPr>
        <p:spPr/>
        <p:txBody>
          <a:bodyPr/>
          <a:lstStyle/>
          <a:p>
            <a:r>
              <a:rPr lang="en-IN" dirty="0" smtClean="0"/>
              <a:t>https://www.yourarticlelibrary.com</a:t>
            </a:r>
          </a:p>
          <a:p>
            <a:r>
              <a:rPr lang="en-IN" dirty="0" smtClean="0"/>
              <a:t>https://managementinnovations.wordpress.com/</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IN" dirty="0"/>
          </a:p>
        </p:txBody>
      </p:sp>
      <p:sp>
        <p:nvSpPr>
          <p:cNvPr id="3" name="Content Placeholder 2"/>
          <p:cNvSpPr>
            <a:spLocks noGrp="1"/>
          </p:cNvSpPr>
          <p:nvPr>
            <p:ph idx="1"/>
          </p:nvPr>
        </p:nvSpPr>
        <p:spPr/>
        <p:txBody>
          <a:bodyPr/>
          <a:lstStyle/>
          <a:p>
            <a:pPr>
              <a:buNone/>
            </a:pPr>
            <a:r>
              <a:rPr lang="en-US" dirty="0" smtClean="0"/>
              <a:t>                                      </a:t>
            </a:r>
            <a:r>
              <a:rPr lang="en-US" dirty="0"/>
              <a:t>T</a:t>
            </a:r>
            <a:r>
              <a:rPr lang="en-US" dirty="0" smtClean="0"/>
              <a:t>hank </a:t>
            </a:r>
            <a:r>
              <a:rPr lang="en-US" dirty="0"/>
              <a:t>Y</a:t>
            </a:r>
            <a:r>
              <a:rPr lang="en-US" dirty="0" smtClean="0"/>
              <a:t>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SOCIAL CLASS</a:t>
            </a:r>
            <a:endParaRPr lang="en-IN" dirty="0"/>
          </a:p>
        </p:txBody>
      </p:sp>
      <p:sp>
        <p:nvSpPr>
          <p:cNvPr id="3" name="Content Placeholder 2"/>
          <p:cNvSpPr>
            <a:spLocks noGrp="1"/>
          </p:cNvSpPr>
          <p:nvPr>
            <p:ph idx="1"/>
          </p:nvPr>
        </p:nvSpPr>
        <p:spPr/>
        <p:txBody>
          <a:bodyPr/>
          <a:lstStyle/>
          <a:p>
            <a:pPr fontAlgn="base"/>
            <a:r>
              <a:rPr lang="en-IN" dirty="0" smtClean="0"/>
              <a:t>Social class usually is defined by the amount of status that members of a specific class possess in relation to members of other classes. Social-class membership often serves as a frame of reference for the development of consumer attitudes and behaviour.</a:t>
            </a:r>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MESERMENT OF SOCAIL CLASS</a:t>
            </a:r>
            <a:endParaRPr lang="en-IN" dirty="0"/>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Lifestyles profiles of the social class</a:t>
            </a:r>
            <a:endParaRPr lang="en-IN" dirty="0"/>
          </a:p>
        </p:txBody>
      </p:sp>
      <p:sp>
        <p:nvSpPr>
          <p:cNvPr id="3" name="Content Placeholder 2"/>
          <p:cNvSpPr>
            <a:spLocks noGrp="1"/>
          </p:cNvSpPr>
          <p:nvPr>
            <p:ph idx="1"/>
          </p:nvPr>
        </p:nvSpPr>
        <p:spPr/>
        <p:txBody>
          <a:bodyPr/>
          <a:lstStyle/>
          <a:p>
            <a:r>
              <a:rPr lang="en-IN" dirty="0" smtClean="0"/>
              <a:t>The life style that is consumer behaviour of various social classes differ widely. A person in lowest class is able to buy only bare minimum requirements of life.</a:t>
            </a:r>
          </a:p>
          <a:p>
            <a:r>
              <a:rPr lang="en-IN" dirty="0" smtClean="0"/>
              <a:t>On the other extreme there are rich elites either because of historical factors like </a:t>
            </a:r>
            <a:r>
              <a:rPr lang="en-IN" dirty="0" err="1" smtClean="0"/>
              <a:t>zamidars</a:t>
            </a:r>
            <a:r>
              <a:rPr lang="en-IN" dirty="0" smtClean="0"/>
              <a:t> in India or persons in foreign countries who have inherited.</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Lifestyles profiles of the social class</a:t>
            </a:r>
            <a:endParaRPr lang="en-IN" dirty="0"/>
          </a:p>
        </p:txBody>
      </p:sp>
      <p:sp>
        <p:nvSpPr>
          <p:cNvPr id="3" name="Content Placeholder 2"/>
          <p:cNvSpPr>
            <a:spLocks noGrp="1"/>
          </p:cNvSpPr>
          <p:nvPr>
            <p:ph idx="1"/>
          </p:nvPr>
        </p:nvSpPr>
        <p:spPr/>
        <p:txBody>
          <a:bodyPr>
            <a:normAutofit/>
          </a:bodyPr>
          <a:lstStyle/>
          <a:p>
            <a:r>
              <a:rPr lang="en-IN" dirty="0" smtClean="0"/>
              <a:t>Upper class :</a:t>
            </a:r>
          </a:p>
          <a:p>
            <a:r>
              <a:rPr lang="en-IN" dirty="0" smtClean="0"/>
              <a:t>upper class who have acquired wealth through success in business, industry or service. </a:t>
            </a:r>
          </a:p>
          <a:p>
            <a:r>
              <a:rPr lang="en-US" dirty="0" smtClean="0"/>
              <a:t>Lifestyle:</a:t>
            </a:r>
          </a:p>
          <a:p>
            <a:pPr fontAlgn="base"/>
            <a:r>
              <a:rPr lang="en-IN" dirty="0" smtClean="0"/>
              <a:t>They buy high priced cars, house, get best education for their children and get treatment in best hospitals in case of illness. This class wants to have best enjoyment of life and looks for the future of their family.</a:t>
            </a:r>
          </a:p>
          <a:p>
            <a:pPr fontAlgn="base">
              <a:buNone/>
            </a:pPr>
            <a:endParaRPr lang="en-IN"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Lifestyles profiles of the social class</a:t>
            </a:r>
            <a:endParaRPr lang="en-IN" dirty="0"/>
          </a:p>
        </p:txBody>
      </p:sp>
      <p:sp>
        <p:nvSpPr>
          <p:cNvPr id="3" name="Content Placeholder 2"/>
          <p:cNvSpPr>
            <a:spLocks noGrp="1"/>
          </p:cNvSpPr>
          <p:nvPr>
            <p:ph idx="1"/>
          </p:nvPr>
        </p:nvSpPr>
        <p:spPr/>
        <p:txBody>
          <a:bodyPr>
            <a:normAutofit fontScale="92500"/>
          </a:bodyPr>
          <a:lstStyle/>
          <a:p>
            <a:r>
              <a:rPr lang="en-IN" dirty="0" smtClean="0"/>
              <a:t>high level professionals:</a:t>
            </a:r>
          </a:p>
          <a:p>
            <a:r>
              <a:rPr lang="en-IN" dirty="0" smtClean="0"/>
              <a:t>Young successful professionals, senior corporate executives and small scale and medium scale new busi­nessmen fail in this group who has come up through their education and hard work.</a:t>
            </a:r>
          </a:p>
          <a:p>
            <a:r>
              <a:rPr lang="en-US" dirty="0" smtClean="0"/>
              <a:t>Lifestyle:</a:t>
            </a:r>
          </a:p>
          <a:p>
            <a:r>
              <a:rPr lang="en-IN" dirty="0" smtClean="0"/>
              <a:t>They believe in high standard of living and try to buy best things in life-houses, furniture, furnishings, automobiles, health care, insurance, education of their children so that they may also become good professionals.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Lifestyles profiles of the social class</a:t>
            </a:r>
            <a:endParaRPr lang="en-IN" dirty="0"/>
          </a:p>
        </p:txBody>
      </p:sp>
      <p:sp>
        <p:nvSpPr>
          <p:cNvPr id="3" name="Content Placeholder 2"/>
          <p:cNvSpPr>
            <a:spLocks noGrp="1"/>
          </p:cNvSpPr>
          <p:nvPr>
            <p:ph idx="1"/>
          </p:nvPr>
        </p:nvSpPr>
        <p:spPr/>
        <p:txBody>
          <a:bodyPr>
            <a:normAutofit lnSpcReduction="10000"/>
          </a:bodyPr>
          <a:lstStyle/>
          <a:p>
            <a:pPr fontAlgn="base"/>
            <a:r>
              <a:rPr lang="en-IN" b="1" dirty="0" smtClean="0"/>
              <a:t>Middle Class:</a:t>
            </a:r>
            <a:endParaRPr lang="en-IN" dirty="0" smtClean="0"/>
          </a:p>
          <a:p>
            <a:r>
              <a:rPr lang="en-IN" dirty="0" smtClean="0"/>
              <a:t>They are mostly junior executives. They are white collar workers but also include high paid blue collar persons and small traders.</a:t>
            </a:r>
          </a:p>
          <a:p>
            <a:pPr fontAlgn="base"/>
            <a:r>
              <a:rPr lang="en-US" dirty="0" smtClean="0"/>
              <a:t>Lifestyle:</a:t>
            </a:r>
            <a:r>
              <a:rPr lang="en-IN" dirty="0" smtClean="0"/>
              <a:t> These persons are major consumers for many branded products, new developing stores on western style and they also patronize e-commerce. Most of them spend sometime worshiping of their faith and participate in religious and social functions.</a:t>
            </a:r>
            <a:br>
              <a:rPr lang="en-IN" dirty="0" smtClean="0"/>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Lifestyles profiles of the social class</a:t>
            </a:r>
            <a:endParaRPr lang="en-IN" dirty="0"/>
          </a:p>
        </p:txBody>
      </p:sp>
      <p:sp>
        <p:nvSpPr>
          <p:cNvPr id="3" name="Content Placeholder 2"/>
          <p:cNvSpPr>
            <a:spLocks noGrp="1"/>
          </p:cNvSpPr>
          <p:nvPr>
            <p:ph idx="1"/>
          </p:nvPr>
        </p:nvSpPr>
        <p:spPr/>
        <p:txBody>
          <a:bodyPr>
            <a:normAutofit fontScale="92500"/>
          </a:bodyPr>
          <a:lstStyle/>
          <a:p>
            <a:r>
              <a:rPr lang="en-IN" b="1" dirty="0" smtClean="0"/>
              <a:t>Lower Middle Class:</a:t>
            </a:r>
          </a:p>
          <a:p>
            <a:r>
              <a:rPr lang="en-IN" dirty="0" smtClean="0"/>
              <a:t>Most of the factory workers and petty shopkeepers fall in this group. In view of limited income they are not able to satisfy all their demands.</a:t>
            </a:r>
          </a:p>
          <a:p>
            <a:r>
              <a:rPr lang="en-US" dirty="0" smtClean="0"/>
              <a:t>Lifestyle:</a:t>
            </a:r>
          </a:p>
          <a:p>
            <a:pPr>
              <a:buNone/>
            </a:pPr>
            <a:r>
              <a:rPr lang="en-IN" dirty="0" smtClean="0"/>
              <a:t>    They spend heavily on marriages and funerals of elderly people, many times more than their resources and become indebted. But majority of them are security minded and therefore save for future in banks, insurance policies, purchase of gold ornaments.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Lifestyles profiles of the social class</a:t>
            </a:r>
            <a:endParaRPr lang="en-IN" dirty="0"/>
          </a:p>
        </p:txBody>
      </p:sp>
      <p:sp>
        <p:nvSpPr>
          <p:cNvPr id="3" name="Content Placeholder 2"/>
          <p:cNvSpPr>
            <a:spLocks noGrp="1"/>
          </p:cNvSpPr>
          <p:nvPr>
            <p:ph idx="1"/>
          </p:nvPr>
        </p:nvSpPr>
        <p:spPr/>
        <p:txBody>
          <a:bodyPr>
            <a:normAutofit fontScale="92500"/>
          </a:bodyPr>
          <a:lstStyle/>
          <a:p>
            <a:pPr fontAlgn="base"/>
            <a:r>
              <a:rPr lang="en-IN" b="1" dirty="0" smtClean="0"/>
              <a:t>Poor Class:</a:t>
            </a:r>
            <a:endParaRPr lang="en-IN" dirty="0" smtClean="0"/>
          </a:p>
          <a:p>
            <a:pPr>
              <a:buNone/>
            </a:pPr>
            <a:r>
              <a:rPr lang="en-IN" dirty="0" smtClean="0"/>
              <a:t>   It consists mainly of unskilled workers and often they work as labourers on farms, construction of houses and roads and in factories.</a:t>
            </a:r>
          </a:p>
          <a:p>
            <a:pPr>
              <a:buNone/>
            </a:pPr>
            <a:r>
              <a:rPr lang="en-US" dirty="0" smtClean="0"/>
              <a:t>Lifestyle:</a:t>
            </a:r>
            <a:r>
              <a:rPr lang="en-IN" dirty="0" smtClean="0"/>
              <a:t> In this class both husband and wife and many times even children work.  higher rate of illiteracy in this class all over the world; for them current earning is more important than future. This class does not earn enough to meet their necessities but for many of them drinking becomes necessity much more than anything else.</a:t>
            </a:r>
            <a:endParaRPr lang="en-US" dirty="0" smtClean="0"/>
          </a:p>
          <a:p>
            <a:pPr>
              <a:buNone/>
            </a:pP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50</TotalTime>
  <Words>505</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SOCIAL CLASS AND CONSUMER BEHAVIOUR  PART 1</vt:lpstr>
      <vt:lpstr>MEANING OF SOCIAL CLASS</vt:lpstr>
      <vt:lpstr>MESERMENT OF SOCAIL CLASS</vt:lpstr>
      <vt:lpstr>Lifestyles profiles of the social class</vt:lpstr>
      <vt:lpstr>Lifestyles profiles of the social class</vt:lpstr>
      <vt:lpstr>Lifestyles profiles of the social class</vt:lpstr>
      <vt:lpstr>Lifestyles profiles of the social class</vt:lpstr>
      <vt:lpstr>Lifestyles profiles of the social class</vt:lpstr>
      <vt:lpstr>Lifestyles profiles of the social class</vt:lpstr>
      <vt:lpstr>Reference</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CLASS AND CONSUMER BEHAVIOUR</dc:title>
  <dc:creator>ANUBHA</dc:creator>
  <cp:lastModifiedBy>ANUBHA</cp:lastModifiedBy>
  <cp:revision>8</cp:revision>
  <dcterms:created xsi:type="dcterms:W3CDTF">2006-08-16T00:00:00Z</dcterms:created>
  <dcterms:modified xsi:type="dcterms:W3CDTF">2020-05-27T18:09:04Z</dcterms:modified>
</cp:coreProperties>
</file>