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68"/>
  </p:notesMasterIdLst>
  <p:sldIdLst>
    <p:sldId id="256" r:id="rId2"/>
    <p:sldId id="257" r:id="rId3"/>
    <p:sldId id="258" r:id="rId4"/>
    <p:sldId id="259" r:id="rId5"/>
    <p:sldId id="322" r:id="rId6"/>
    <p:sldId id="321" r:id="rId7"/>
    <p:sldId id="260" r:id="rId8"/>
    <p:sldId id="261" r:id="rId9"/>
    <p:sldId id="262" r:id="rId10"/>
    <p:sldId id="263" r:id="rId11"/>
    <p:sldId id="264" r:id="rId12"/>
    <p:sldId id="265" r:id="rId13"/>
    <p:sldId id="266" r:id="rId14"/>
    <p:sldId id="270" r:id="rId15"/>
    <p:sldId id="271" r:id="rId16"/>
    <p:sldId id="316" r:id="rId17"/>
    <p:sldId id="267" r:id="rId18"/>
    <p:sldId id="268" r:id="rId19"/>
    <p:sldId id="315" r:id="rId20"/>
    <p:sldId id="272" r:id="rId21"/>
    <p:sldId id="269" r:id="rId22"/>
    <p:sldId id="273" r:id="rId23"/>
    <p:sldId id="274" r:id="rId24"/>
    <p:sldId id="275" r:id="rId25"/>
    <p:sldId id="276" r:id="rId26"/>
    <p:sldId id="277" r:id="rId27"/>
    <p:sldId id="278" r:id="rId28"/>
    <p:sldId id="279" r:id="rId29"/>
    <p:sldId id="280" r:id="rId30"/>
    <p:sldId id="281" r:id="rId31"/>
    <p:sldId id="289" r:id="rId32"/>
    <p:sldId id="290" r:id="rId33"/>
    <p:sldId id="317" r:id="rId34"/>
    <p:sldId id="282" r:id="rId35"/>
    <p:sldId id="283" r:id="rId36"/>
    <p:sldId id="284" r:id="rId37"/>
    <p:sldId id="291" r:id="rId38"/>
    <p:sldId id="292" r:id="rId39"/>
    <p:sldId id="293" r:id="rId40"/>
    <p:sldId id="294" r:id="rId41"/>
    <p:sldId id="295" r:id="rId42"/>
    <p:sldId id="285" r:id="rId43"/>
    <p:sldId id="286" r:id="rId44"/>
    <p:sldId id="287" r:id="rId45"/>
    <p:sldId id="298" r:id="rId46"/>
    <p:sldId id="296" r:id="rId47"/>
    <p:sldId id="297" r:id="rId48"/>
    <p:sldId id="299" r:id="rId49"/>
    <p:sldId id="300" r:id="rId50"/>
    <p:sldId id="301" r:id="rId51"/>
    <p:sldId id="302" r:id="rId52"/>
    <p:sldId id="303" r:id="rId53"/>
    <p:sldId id="304" r:id="rId54"/>
    <p:sldId id="305" r:id="rId55"/>
    <p:sldId id="306" r:id="rId56"/>
    <p:sldId id="307" r:id="rId57"/>
    <p:sldId id="308" r:id="rId58"/>
    <p:sldId id="309" r:id="rId59"/>
    <p:sldId id="310" r:id="rId60"/>
    <p:sldId id="311" r:id="rId61"/>
    <p:sldId id="312" r:id="rId62"/>
    <p:sldId id="313" r:id="rId63"/>
    <p:sldId id="314" r:id="rId64"/>
    <p:sldId id="318" r:id="rId65"/>
    <p:sldId id="319" r:id="rId66"/>
    <p:sldId id="320" r:id="rId6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221" autoAdjust="0"/>
    <p:restoredTop sz="94660"/>
  </p:normalViewPr>
  <p:slideViewPr>
    <p:cSldViewPr>
      <p:cViewPr varScale="1">
        <p:scale>
          <a:sx n="68" d="100"/>
          <a:sy n="68" d="100"/>
        </p:scale>
        <p:origin x="-145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B5D549-7C25-40C0-A77D-5CC91ED9A1CC}" type="datetimeFigureOut">
              <a:rPr lang="en-US" smtClean="0"/>
              <a:pPr/>
              <a:t>4/30/2020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4A66B9A-1E8F-4FBF-B7D0-871A4E2A084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4A66B9A-1E8F-4FBF-B7D0-871A4E2A084B}" type="slidenum">
              <a:rPr lang="en-US" smtClean="0"/>
              <a:pPr/>
              <a:t>20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C0C2388A-0D5F-4A91-9B55-62E583F33C53}" type="datetime1">
              <a:rPr lang="en-US" smtClean="0"/>
              <a:t>4/30/2020</a:t>
            </a:fld>
            <a:endParaRPr lang="en-US"/>
          </a:p>
        </p:txBody>
      </p:sp>
      <p:sp>
        <p:nvSpPr>
          <p:cNvPr id="17" name="Footer Placeholder 16"/>
          <p:cNvSpPr>
            <a:spLocks noGrp="1"/>
          </p:cNvSpPr>
          <p:nvPr>
            <p:ph type="ftr" sz="quarter" idx="11"/>
          </p:nvPr>
        </p:nvSpPr>
        <p:spPr/>
        <p:txBody>
          <a:bodyPr/>
          <a:lstStyle>
            <a:extLst/>
          </a:lstStyle>
          <a:p>
            <a:r>
              <a:rPr lang="en-US" smtClean="0"/>
              <a:t>DR. KAYNAT TAWAR</a:t>
            </a:r>
            <a:endParaRPr lang="en-US"/>
          </a:p>
        </p:txBody>
      </p:sp>
      <p:sp>
        <p:nvSpPr>
          <p:cNvPr id="29" name="Slide Number Placeholder 28"/>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96B68C4-EBE1-4945-93ED-D2206E809F69}" type="datetime1">
              <a:rPr lang="en-US" smtClean="0"/>
              <a:t>4/30/2020</a:t>
            </a:fld>
            <a:endParaRPr lang="en-US"/>
          </a:p>
        </p:txBody>
      </p:sp>
      <p:sp>
        <p:nvSpPr>
          <p:cNvPr id="5" name="Footer Placeholder 4"/>
          <p:cNvSpPr>
            <a:spLocks noGrp="1"/>
          </p:cNvSpPr>
          <p:nvPr>
            <p:ph type="ftr" sz="quarter" idx="11"/>
          </p:nvPr>
        </p:nvSpPr>
        <p:spPr/>
        <p:txBody>
          <a:bodyPr/>
          <a:lstStyle>
            <a:extLst/>
          </a:lstStyle>
          <a:p>
            <a:r>
              <a:rPr lang="en-US" smtClean="0"/>
              <a:t>DR. KAYNAT TAWAR</a:t>
            </a:r>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3E0E278-F74D-4524-B0F6-19EC818A8C67}" type="datetime1">
              <a:rPr lang="en-US" smtClean="0"/>
              <a:t>4/30/2020</a:t>
            </a:fld>
            <a:endParaRPr lang="en-US"/>
          </a:p>
        </p:txBody>
      </p:sp>
      <p:sp>
        <p:nvSpPr>
          <p:cNvPr id="5" name="Footer Placeholder 4"/>
          <p:cNvSpPr>
            <a:spLocks noGrp="1"/>
          </p:cNvSpPr>
          <p:nvPr>
            <p:ph type="ftr" sz="quarter" idx="11"/>
          </p:nvPr>
        </p:nvSpPr>
        <p:spPr/>
        <p:txBody>
          <a:bodyPr/>
          <a:lstStyle>
            <a:extLst/>
          </a:lstStyle>
          <a:p>
            <a:r>
              <a:rPr lang="en-US" smtClean="0"/>
              <a:t>DR. KAYNAT TAWAR</a:t>
            </a:r>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9560B45-4568-4EC0-8041-FBCC2FD85DFE}" type="datetime1">
              <a:rPr lang="en-US" smtClean="0"/>
              <a:t>4/30/2020</a:t>
            </a:fld>
            <a:endParaRPr lang="en-US"/>
          </a:p>
        </p:txBody>
      </p:sp>
      <p:sp>
        <p:nvSpPr>
          <p:cNvPr id="5" name="Footer Placeholder 4"/>
          <p:cNvSpPr>
            <a:spLocks noGrp="1"/>
          </p:cNvSpPr>
          <p:nvPr>
            <p:ph type="ftr" sz="quarter" idx="11"/>
          </p:nvPr>
        </p:nvSpPr>
        <p:spPr/>
        <p:txBody>
          <a:bodyPr/>
          <a:lstStyle>
            <a:extLst/>
          </a:lstStyle>
          <a:p>
            <a:r>
              <a:rPr lang="en-US" smtClean="0"/>
              <a:t>DR. KAYNAT TAWAR</a:t>
            </a:r>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029148D-2D33-4EC9-9B52-1038B3A5741F}" type="datetime1">
              <a:rPr lang="en-US" smtClean="0"/>
              <a:t>4/30/2020</a:t>
            </a:fld>
            <a:endParaRPr lang="en-US"/>
          </a:p>
        </p:txBody>
      </p:sp>
      <p:sp>
        <p:nvSpPr>
          <p:cNvPr id="5" name="Footer Placeholder 4"/>
          <p:cNvSpPr>
            <a:spLocks noGrp="1"/>
          </p:cNvSpPr>
          <p:nvPr>
            <p:ph type="ftr" sz="quarter" idx="11"/>
          </p:nvPr>
        </p:nvSpPr>
        <p:spPr/>
        <p:txBody>
          <a:bodyPr/>
          <a:lstStyle>
            <a:extLst/>
          </a:lstStyle>
          <a:p>
            <a:r>
              <a:rPr lang="en-US" smtClean="0"/>
              <a:t>DR. KAYNAT TAWAR</a:t>
            </a:r>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C11F60D-8094-4994-98A3-666016D3F175}" type="datetime1">
              <a:rPr lang="en-US" smtClean="0"/>
              <a:t>4/30/2020</a:t>
            </a:fld>
            <a:endParaRPr lang="en-US"/>
          </a:p>
        </p:txBody>
      </p:sp>
      <p:sp>
        <p:nvSpPr>
          <p:cNvPr id="6" name="Footer Placeholder 5"/>
          <p:cNvSpPr>
            <a:spLocks noGrp="1"/>
          </p:cNvSpPr>
          <p:nvPr>
            <p:ph type="ftr" sz="quarter" idx="11"/>
          </p:nvPr>
        </p:nvSpPr>
        <p:spPr/>
        <p:txBody>
          <a:bodyPr/>
          <a:lstStyle>
            <a:extLst/>
          </a:lstStyle>
          <a:p>
            <a:r>
              <a:rPr lang="en-US" smtClean="0"/>
              <a:t>DR. KAYNAT TAWAR</a:t>
            </a:r>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FB2E3AB-5EDC-4473-A48E-0904D8083C0A}" type="datetime1">
              <a:rPr lang="en-US" smtClean="0"/>
              <a:t>4/30/2020</a:t>
            </a:fld>
            <a:endParaRPr lang="en-US"/>
          </a:p>
        </p:txBody>
      </p:sp>
      <p:sp>
        <p:nvSpPr>
          <p:cNvPr id="8" name="Footer Placeholder 7"/>
          <p:cNvSpPr>
            <a:spLocks noGrp="1"/>
          </p:cNvSpPr>
          <p:nvPr>
            <p:ph type="ftr" sz="quarter" idx="11"/>
          </p:nvPr>
        </p:nvSpPr>
        <p:spPr/>
        <p:txBody>
          <a:bodyPr/>
          <a:lstStyle>
            <a:extLst/>
          </a:lstStyle>
          <a:p>
            <a:r>
              <a:rPr lang="en-US" smtClean="0"/>
              <a:t>DR. KAYNAT TAWAR</a:t>
            </a:r>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067F5CA-120C-45F4-B26C-EC63DA4E05B3}" type="datetime1">
              <a:rPr lang="en-US" smtClean="0"/>
              <a:t>4/30/2020</a:t>
            </a:fld>
            <a:endParaRPr lang="en-US"/>
          </a:p>
        </p:txBody>
      </p:sp>
      <p:sp>
        <p:nvSpPr>
          <p:cNvPr id="4" name="Footer Placeholder 3"/>
          <p:cNvSpPr>
            <a:spLocks noGrp="1"/>
          </p:cNvSpPr>
          <p:nvPr>
            <p:ph type="ftr" sz="quarter" idx="11"/>
          </p:nvPr>
        </p:nvSpPr>
        <p:spPr/>
        <p:txBody>
          <a:bodyPr/>
          <a:lstStyle>
            <a:extLst/>
          </a:lstStyle>
          <a:p>
            <a:r>
              <a:rPr lang="en-US" smtClean="0"/>
              <a:t>DR. KAYNAT TAWAR</a:t>
            </a:r>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3ADA8DC-47B2-4B10-96EB-E88CB20B0AA9}" type="datetime1">
              <a:rPr lang="en-US" smtClean="0"/>
              <a:t>4/30/2020</a:t>
            </a:fld>
            <a:endParaRPr lang="en-US"/>
          </a:p>
        </p:txBody>
      </p:sp>
      <p:sp>
        <p:nvSpPr>
          <p:cNvPr id="3" name="Footer Placeholder 2"/>
          <p:cNvSpPr>
            <a:spLocks noGrp="1"/>
          </p:cNvSpPr>
          <p:nvPr>
            <p:ph type="ftr" sz="quarter" idx="11"/>
          </p:nvPr>
        </p:nvSpPr>
        <p:spPr/>
        <p:txBody>
          <a:bodyPr/>
          <a:lstStyle>
            <a:extLst/>
          </a:lstStyle>
          <a:p>
            <a:r>
              <a:rPr lang="en-US" smtClean="0"/>
              <a:t>DR. KAYNAT TAWAR</a:t>
            </a:r>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A7C008F-B531-4863-AC8D-06354F7C8B1D}" type="datetime1">
              <a:rPr lang="en-US" smtClean="0"/>
              <a:t>4/30/2020</a:t>
            </a:fld>
            <a:endParaRPr lang="en-US"/>
          </a:p>
        </p:txBody>
      </p:sp>
      <p:sp>
        <p:nvSpPr>
          <p:cNvPr id="6" name="Footer Placeholder 5"/>
          <p:cNvSpPr>
            <a:spLocks noGrp="1"/>
          </p:cNvSpPr>
          <p:nvPr>
            <p:ph type="ftr" sz="quarter" idx="11"/>
          </p:nvPr>
        </p:nvSpPr>
        <p:spPr/>
        <p:txBody>
          <a:bodyPr/>
          <a:lstStyle>
            <a:extLst/>
          </a:lstStyle>
          <a:p>
            <a:r>
              <a:rPr lang="en-US" smtClean="0"/>
              <a:t>DR. KAYNAT TAWAR</a:t>
            </a:r>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9D26FAB7-1DB7-46CF-A6BC-0BFC128B0EAC}" type="datetime1">
              <a:rPr lang="en-US" smtClean="0"/>
              <a:t>4/30/2020</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r>
              <a:rPr lang="en-US" smtClean="0"/>
              <a:t>DR. KAYNAT TAWAR</a:t>
            </a:r>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ACE5D0BA-8692-41D8-A20F-BA1FC3BAEF1D}" type="datetime1">
              <a:rPr lang="en-US" smtClean="0"/>
              <a:t>4/30/2020</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r>
              <a:rPr lang="en-US" smtClean="0"/>
              <a:t>DR. KAYNAT TAWAR</a:t>
            </a:r>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hdr="0" dt="0"/>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http://www.studymafia.org/"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
            </a:r>
            <a:br>
              <a:rPr lang="en-US" dirty="0" smtClean="0"/>
            </a:br>
            <a:endParaRPr lang="en-US" dirty="0"/>
          </a:p>
        </p:txBody>
      </p:sp>
      <p:sp>
        <p:nvSpPr>
          <p:cNvPr id="3" name="Subtitle 2"/>
          <p:cNvSpPr>
            <a:spLocks noGrp="1"/>
          </p:cNvSpPr>
          <p:nvPr>
            <p:ph type="subTitle" idx="1"/>
          </p:nvPr>
        </p:nvSpPr>
        <p:spPr/>
        <p:txBody>
          <a:bodyPr>
            <a:normAutofit/>
          </a:bodyPr>
          <a:lstStyle/>
          <a:p>
            <a:r>
              <a:rPr lang="en-US" sz="3600" b="1" dirty="0" smtClean="0">
                <a:solidFill>
                  <a:schemeClr val="accent6">
                    <a:lumMod val="50000"/>
                  </a:schemeClr>
                </a:solidFill>
              </a:rPr>
              <a:t>SCHOOL OF STUDIES IN COMMERCE</a:t>
            </a:r>
            <a:br>
              <a:rPr lang="en-US" sz="3600" b="1" dirty="0" smtClean="0">
                <a:solidFill>
                  <a:schemeClr val="accent6">
                    <a:lumMod val="50000"/>
                  </a:schemeClr>
                </a:solidFill>
              </a:rPr>
            </a:br>
            <a:r>
              <a:rPr lang="en-US" sz="3600" b="1" dirty="0" smtClean="0">
                <a:solidFill>
                  <a:schemeClr val="accent6">
                    <a:lumMod val="50000"/>
                  </a:schemeClr>
                </a:solidFill>
              </a:rPr>
              <a:t>VIKRAM UNIVERSITY, UJJAIN (M.P.)</a:t>
            </a:r>
            <a:endParaRPr lang="en-US" sz="3600" dirty="0">
              <a:solidFill>
                <a:schemeClr val="accent6">
                  <a:lumMod val="50000"/>
                </a:scheme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a:p>
        </p:txBody>
      </p:sp>
      <p:sp>
        <p:nvSpPr>
          <p:cNvPr id="5" name="Footer Placeholder 4"/>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solidFill>
                  <a:srgbClr val="00B050"/>
                </a:solidFill>
              </a:rPr>
              <a:t>CHARACTERISTICS OF NEGOTIABLE INSTRUMENT</a:t>
            </a:r>
            <a:endParaRPr lang="en-US" sz="3600" b="1" dirty="0">
              <a:solidFill>
                <a:srgbClr val="00B050"/>
              </a:solidFill>
            </a:endParaRPr>
          </a:p>
        </p:txBody>
      </p:sp>
      <p:sp>
        <p:nvSpPr>
          <p:cNvPr id="3" name="Content Placeholder 2"/>
          <p:cNvSpPr>
            <a:spLocks noGrp="1"/>
          </p:cNvSpPr>
          <p:nvPr>
            <p:ph idx="1"/>
          </p:nvPr>
        </p:nvSpPr>
        <p:spPr/>
        <p:txBody>
          <a:bodyPr>
            <a:normAutofit fontScale="77500" lnSpcReduction="20000"/>
          </a:bodyPr>
          <a:lstStyle/>
          <a:p>
            <a:pPr>
              <a:buNone/>
            </a:pPr>
            <a:r>
              <a:rPr lang="en-US" b="1" dirty="0" smtClean="0">
                <a:solidFill>
                  <a:schemeClr val="accent6">
                    <a:lumMod val="50000"/>
                  </a:schemeClr>
                </a:solidFill>
              </a:rPr>
              <a:t>1. FREE TRANSFERABILITY OR EASY </a:t>
            </a:r>
            <a:r>
              <a:rPr lang="en-US" b="1" dirty="0" smtClean="0">
                <a:solidFill>
                  <a:schemeClr val="accent6">
                    <a:lumMod val="50000"/>
                  </a:schemeClr>
                </a:solidFill>
              </a:rPr>
              <a:t>NEGOTIABILITY :</a:t>
            </a:r>
            <a:endParaRPr lang="en-US" b="1" dirty="0" smtClean="0">
              <a:solidFill>
                <a:schemeClr val="accent6">
                  <a:lumMod val="50000"/>
                </a:schemeClr>
              </a:solidFill>
            </a:endParaRPr>
          </a:p>
          <a:p>
            <a:r>
              <a:rPr lang="en-US" dirty="0" smtClean="0"/>
              <a:t>Negotiable instrument is freely transferable from one person to another without any formality.</a:t>
            </a:r>
          </a:p>
          <a:p>
            <a:r>
              <a:rPr lang="en-US" dirty="0" smtClean="0"/>
              <a:t>The property (right of ownership) in these instruments passes by either endorsement and delivery (in case it is payable to order) or by delivery merely (in case it is payable to bearer) and no further evidence of transfer is needed.</a:t>
            </a:r>
          </a:p>
          <a:p>
            <a:endParaRPr lang="en-US" dirty="0" smtClean="0"/>
          </a:p>
          <a:p>
            <a:pPr>
              <a:buNone/>
            </a:pPr>
            <a:r>
              <a:rPr lang="en-US" b="1" dirty="0" smtClean="0">
                <a:solidFill>
                  <a:schemeClr val="accent6">
                    <a:lumMod val="50000"/>
                  </a:schemeClr>
                </a:solidFill>
              </a:rPr>
              <a:t>2.TITLE OF HOLDERS IS FREE FROM ALL </a:t>
            </a:r>
            <a:r>
              <a:rPr lang="en-US" b="1" dirty="0" smtClean="0">
                <a:solidFill>
                  <a:schemeClr val="accent6">
                    <a:lumMod val="50000"/>
                  </a:schemeClr>
                </a:solidFill>
              </a:rPr>
              <a:t>DEFECTS :</a:t>
            </a:r>
            <a:endParaRPr lang="en-US" b="1" dirty="0" smtClean="0">
              <a:solidFill>
                <a:schemeClr val="accent6">
                  <a:lumMod val="50000"/>
                </a:schemeClr>
              </a:solidFill>
            </a:endParaRPr>
          </a:p>
          <a:p>
            <a:r>
              <a:rPr lang="en-US" dirty="0" smtClean="0"/>
              <a:t>A person who takes negotiable instrument bona – fide and for value gets the instrument free from all defects in the title. The holder in due course is not affected by defective title of the transferor or of any other party.</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
        <p:nvSpPr>
          <p:cNvPr id="5" name="Footer Placeholder 4"/>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47500" lnSpcReduction="20000"/>
          </a:bodyPr>
          <a:lstStyle/>
          <a:p>
            <a:pPr>
              <a:buNone/>
            </a:pPr>
            <a:r>
              <a:rPr lang="en-US" b="1" dirty="0" smtClean="0">
                <a:solidFill>
                  <a:schemeClr val="accent6">
                    <a:lumMod val="50000"/>
                  </a:schemeClr>
                </a:solidFill>
              </a:rPr>
              <a:t>3.  </a:t>
            </a:r>
            <a:r>
              <a:rPr lang="en-US" sz="4500" b="1" dirty="0" smtClean="0">
                <a:solidFill>
                  <a:schemeClr val="accent6">
                    <a:lumMod val="50000"/>
                  </a:schemeClr>
                </a:solidFill>
              </a:rPr>
              <a:t>TRANSFEREE  CAN SUE IN HIS OWN NAME WITHOUT GIVING  NOTICE  TO THE </a:t>
            </a:r>
            <a:r>
              <a:rPr lang="en-US" sz="4500" b="1" dirty="0" smtClean="0">
                <a:solidFill>
                  <a:schemeClr val="accent6">
                    <a:lumMod val="50000"/>
                  </a:schemeClr>
                </a:solidFill>
              </a:rPr>
              <a:t>DEBTORS :</a:t>
            </a:r>
            <a:endParaRPr lang="en-US" sz="4500" b="1" dirty="0" smtClean="0">
              <a:solidFill>
                <a:schemeClr val="accent6">
                  <a:lumMod val="50000"/>
                </a:schemeClr>
              </a:solidFill>
            </a:endParaRPr>
          </a:p>
          <a:p>
            <a:r>
              <a:rPr lang="en-US" sz="3800" dirty="0" smtClean="0"/>
              <a:t>A bill ,note or </a:t>
            </a:r>
            <a:r>
              <a:rPr lang="en-US" sz="3800" dirty="0" err="1" smtClean="0"/>
              <a:t>cheque</a:t>
            </a:r>
            <a:r>
              <a:rPr lang="en-US" sz="3800" dirty="0" smtClean="0"/>
              <a:t> represents a debt, i.e., an “actionable claim” and implies the right of the creditor to recover something from hid debtor.</a:t>
            </a:r>
          </a:p>
          <a:p>
            <a:r>
              <a:rPr lang="en-US" sz="3800" dirty="0" smtClean="0"/>
              <a:t>The creditor can either recover this amount himself or can transfer his right to another person.</a:t>
            </a:r>
          </a:p>
          <a:p>
            <a:r>
              <a:rPr lang="en-US" sz="3800" dirty="0" smtClean="0"/>
              <a:t>In case he transfers his right, the transferee of a negotiable instrument is entitled to sue on the instrument in his own name in case of </a:t>
            </a:r>
            <a:r>
              <a:rPr lang="en-US" sz="3800" dirty="0" err="1" smtClean="0"/>
              <a:t>dishonour</a:t>
            </a:r>
            <a:r>
              <a:rPr lang="en-US" sz="3800" dirty="0" smtClean="0"/>
              <a:t>, without giving notice to the debtors of the fact that he has become holder. </a:t>
            </a:r>
          </a:p>
          <a:p>
            <a:r>
              <a:rPr lang="en-US" sz="3800" dirty="0" smtClean="0"/>
              <a:t>In case of transfer or assignment of an ordinary “actionable claim” i.e. a book debt evidenced by an entry by the creditor in his account book, under the transfer of property act, notice to the debtor is necessary in order to make the transferee entitled to sue in his own name.</a:t>
            </a:r>
            <a:endParaRPr lang="en-US" sz="38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
        <p:nvSpPr>
          <p:cNvPr id="5" name="Footer Placeholder 4"/>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a:buNone/>
            </a:pPr>
            <a:r>
              <a:rPr lang="en-US" sz="3600" b="1" dirty="0" smtClean="0">
                <a:solidFill>
                  <a:schemeClr val="accent6">
                    <a:lumMod val="50000"/>
                  </a:schemeClr>
                </a:solidFill>
              </a:rPr>
              <a:t>4.  </a:t>
            </a:r>
            <a:r>
              <a:rPr lang="en-US" sz="3600" b="1" dirty="0" smtClean="0">
                <a:solidFill>
                  <a:schemeClr val="accent6">
                    <a:lumMod val="50000"/>
                  </a:schemeClr>
                </a:solidFill>
              </a:rPr>
              <a:t>PRESUMPTIONS </a:t>
            </a:r>
            <a:r>
              <a:rPr lang="en-US" b="1" dirty="0" smtClean="0">
                <a:solidFill>
                  <a:schemeClr val="accent6">
                    <a:lumMod val="50000"/>
                  </a:schemeClr>
                </a:solidFill>
              </a:rPr>
              <a:t>:</a:t>
            </a:r>
            <a:endParaRPr lang="en-US" b="1" dirty="0" smtClean="0">
              <a:solidFill>
                <a:schemeClr val="accent6">
                  <a:lumMod val="50000"/>
                </a:schemeClr>
              </a:solidFill>
            </a:endParaRPr>
          </a:p>
          <a:p>
            <a:r>
              <a:rPr lang="en-US" dirty="0" smtClean="0"/>
              <a:t>Certain presumptions apply to all negotiable instruments.</a:t>
            </a:r>
          </a:p>
          <a:p>
            <a:r>
              <a:rPr lang="en-US" dirty="0" smtClean="0"/>
              <a:t>Section 118 and 119 lay down the following presumption</a:t>
            </a:r>
            <a:r>
              <a:rPr lang="en-US" dirty="0" smtClean="0"/>
              <a:t>:</a:t>
            </a:r>
          </a:p>
          <a:p>
            <a:pPr>
              <a:buNone/>
            </a:pPr>
            <a:endParaRPr lang="en-US" dirty="0" smtClean="0"/>
          </a:p>
          <a:p>
            <a:pPr>
              <a:buNone/>
            </a:pPr>
            <a:r>
              <a:rPr lang="en-US" b="1" dirty="0" smtClean="0">
                <a:solidFill>
                  <a:srgbClr val="FFFF00"/>
                </a:solidFill>
              </a:rPr>
              <a:t>(a) For consideration : </a:t>
            </a:r>
            <a:r>
              <a:rPr lang="en-US" dirty="0" smtClean="0"/>
              <a:t>That every negotiable instrument, was made, drawn, accepted, endorsed or transferred for consideration.</a:t>
            </a:r>
          </a:p>
          <a:p>
            <a:pPr>
              <a:buNone/>
            </a:pPr>
            <a:r>
              <a:rPr lang="en-US" b="1" dirty="0" smtClean="0">
                <a:solidFill>
                  <a:srgbClr val="FFFF00"/>
                </a:solidFill>
              </a:rPr>
              <a:t>(b) As to date : </a:t>
            </a:r>
            <a:r>
              <a:rPr lang="en-US" dirty="0" smtClean="0"/>
              <a:t>That every negotiable instrument bearing a date was made or drawn on such date.</a:t>
            </a:r>
          </a:p>
          <a:p>
            <a:pPr>
              <a:buNone/>
            </a:pPr>
            <a:r>
              <a:rPr lang="en-US" b="1" dirty="0" smtClean="0">
                <a:solidFill>
                  <a:srgbClr val="FFFF00"/>
                </a:solidFill>
              </a:rPr>
              <a:t>(c) As to time of acceptance : </a:t>
            </a:r>
            <a:r>
              <a:rPr lang="en-US" dirty="0" smtClean="0"/>
              <a:t>That every bill of exchange was accepted within a reasonable time after its date and before its maturity.</a:t>
            </a:r>
          </a:p>
          <a:p>
            <a:pPr>
              <a:buNone/>
            </a:pPr>
            <a:r>
              <a:rPr lang="en-US" b="1" dirty="0" smtClean="0">
                <a:solidFill>
                  <a:srgbClr val="FFFF00"/>
                </a:solidFill>
              </a:rPr>
              <a:t>(d) As to transfer : </a:t>
            </a:r>
            <a:r>
              <a:rPr lang="en-US" dirty="0" smtClean="0"/>
              <a:t>That every transfer of a negotiable instrument  was made before its maturity.</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
        <p:nvSpPr>
          <p:cNvPr id="5" name="Footer Placeholder 4"/>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a:buNone/>
            </a:pPr>
            <a:r>
              <a:rPr lang="en-US" b="1" dirty="0" smtClean="0">
                <a:solidFill>
                  <a:srgbClr val="FFFF00"/>
                </a:solidFill>
              </a:rPr>
              <a:t>(e) As to time of endorsements : </a:t>
            </a:r>
            <a:r>
              <a:rPr lang="en-US" dirty="0" smtClean="0"/>
              <a:t>That the endorsements appearing upon a negotiable instrument were made in the order in which they appear thereon.</a:t>
            </a:r>
          </a:p>
          <a:p>
            <a:pPr>
              <a:buNone/>
            </a:pPr>
            <a:r>
              <a:rPr lang="en-US" b="1" dirty="0" smtClean="0">
                <a:solidFill>
                  <a:srgbClr val="FFFF00"/>
                </a:solidFill>
              </a:rPr>
              <a:t>(f) As to stamps : </a:t>
            </a:r>
            <a:r>
              <a:rPr lang="en-US" dirty="0" smtClean="0"/>
              <a:t>That a lost promissory- note, bill of exchange or </a:t>
            </a:r>
            <a:r>
              <a:rPr lang="en-US" dirty="0" err="1" smtClean="0"/>
              <a:t>cheque</a:t>
            </a:r>
            <a:r>
              <a:rPr lang="en-US" dirty="0" smtClean="0"/>
              <a:t> was duly stamped.</a:t>
            </a:r>
          </a:p>
          <a:p>
            <a:pPr>
              <a:buNone/>
            </a:pPr>
            <a:r>
              <a:rPr lang="en-US" b="1" dirty="0" smtClean="0">
                <a:solidFill>
                  <a:srgbClr val="FFFF00"/>
                </a:solidFill>
              </a:rPr>
              <a:t>(g) As to a holder in due course : </a:t>
            </a:r>
            <a:r>
              <a:rPr lang="en-US" dirty="0" smtClean="0"/>
              <a:t>That every holder of a negotiable instrument is holder in due course (this presumption would not arise where it is proved that the holder has obtained the instrument from its lawful owner, or from any person in lawful custody thereof, by means of an offence, fraud or for unlawful consideration and in such a case the holder has to prove that he is a holder in due course.</a:t>
            </a:r>
          </a:p>
          <a:p>
            <a:pPr>
              <a:buNone/>
            </a:pPr>
            <a:r>
              <a:rPr lang="en-US" b="1" dirty="0" smtClean="0">
                <a:solidFill>
                  <a:srgbClr val="FFFF00"/>
                </a:solidFill>
              </a:rPr>
              <a:t>(h) As to dishonor : </a:t>
            </a:r>
            <a:r>
              <a:rPr lang="en-US" dirty="0" smtClean="0"/>
              <a:t>That the instrument was dishonored, in case a suit upon a dishonored instrument is filed with the court and the fact of protest is proved.  </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
        <p:nvSpPr>
          <p:cNvPr id="5" name="Footer Placeholder 4"/>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B050"/>
                </a:solidFill>
              </a:rPr>
              <a:t>FORMS OF NEGOTIABLE INSTRUMENT</a:t>
            </a:r>
            <a:endParaRPr lang="en-US" b="1" dirty="0">
              <a:solidFill>
                <a:srgbClr val="00B050"/>
              </a:solidFill>
            </a:endParaRPr>
          </a:p>
        </p:txBody>
      </p:sp>
      <p:sp>
        <p:nvSpPr>
          <p:cNvPr id="3" name="Content Placeholder 2"/>
          <p:cNvSpPr>
            <a:spLocks noGrp="1"/>
          </p:cNvSpPr>
          <p:nvPr>
            <p:ph idx="1"/>
          </p:nvPr>
        </p:nvSpPr>
        <p:spPr/>
        <p:txBody>
          <a:bodyPr/>
          <a:lstStyle/>
          <a:p>
            <a:r>
              <a:rPr lang="en-US" dirty="0" smtClean="0"/>
              <a:t>A negotiable instrument is a written, order promising  to pay sum of money.</a:t>
            </a:r>
          </a:p>
          <a:p>
            <a:r>
              <a:rPr lang="en-US" dirty="0" smtClean="0"/>
              <a:t>A document becomes negotiable when it contains an unconditional promise to pay money and is payable to a bearer or payable on demand.</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
        <p:nvSpPr>
          <p:cNvPr id="5" name="Footer Placeholder 4"/>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solidFill>
                  <a:srgbClr val="00B050"/>
                </a:solidFill>
              </a:rPr>
              <a:t>FEATURES OF A NEGOTIABLE INSTRUMENT</a:t>
            </a:r>
            <a:endParaRPr lang="en-US" sz="3600" b="1" dirty="0">
              <a:solidFill>
                <a:srgbClr val="00B050"/>
              </a:solidFill>
            </a:endParaRPr>
          </a:p>
        </p:txBody>
      </p:sp>
      <p:sp>
        <p:nvSpPr>
          <p:cNvPr id="3" name="Content Placeholder 2"/>
          <p:cNvSpPr>
            <a:spLocks noGrp="1"/>
          </p:cNvSpPr>
          <p:nvPr>
            <p:ph idx="1"/>
          </p:nvPr>
        </p:nvSpPr>
        <p:spPr/>
        <p:txBody>
          <a:bodyPr>
            <a:normAutofit fontScale="92500" lnSpcReduction="10000"/>
          </a:bodyPr>
          <a:lstStyle/>
          <a:p>
            <a:r>
              <a:rPr lang="en-US" dirty="0" smtClean="0"/>
              <a:t>It is written document by which certain rights are created and or / transferred to a certain person.</a:t>
            </a:r>
          </a:p>
          <a:p>
            <a:r>
              <a:rPr lang="en-US" dirty="0" smtClean="0"/>
              <a:t>It must be signed by the maker or the drawer as the case may be.</a:t>
            </a:r>
          </a:p>
          <a:p>
            <a:r>
              <a:rPr lang="en-US" dirty="0" smtClean="0"/>
              <a:t>There must exist the unconditional order or promise to pay.</a:t>
            </a:r>
          </a:p>
          <a:p>
            <a:r>
              <a:rPr lang="en-US" dirty="0" smtClean="0"/>
              <a:t>There must be a time mentioned for such payment.</a:t>
            </a:r>
          </a:p>
          <a:p>
            <a:r>
              <a:rPr lang="en-US" dirty="0" smtClean="0"/>
              <a:t>In particular cases, the </a:t>
            </a:r>
            <a:r>
              <a:rPr lang="en-US" dirty="0" err="1" smtClean="0"/>
              <a:t>drawee’s</a:t>
            </a:r>
            <a:r>
              <a:rPr lang="en-US" dirty="0" smtClean="0"/>
              <a:t> name should be specifically mentioned.</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
        <p:nvSpPr>
          <p:cNvPr id="5" name="Footer Placeholder 4"/>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B050"/>
                </a:solidFill>
              </a:rPr>
              <a:t>TYPES OF NEGOTIABLE INSTRUMENT</a:t>
            </a:r>
            <a:endParaRPr lang="en-US" b="1" dirty="0">
              <a:solidFill>
                <a:srgbClr val="00B050"/>
              </a:solidFill>
            </a:endParaRPr>
          </a:p>
        </p:txBody>
      </p:sp>
      <p:pic>
        <p:nvPicPr>
          <p:cNvPr id="4" name="Content Placeholder 3" descr="TYPE OF NEGO..jpg"/>
          <p:cNvPicPr>
            <a:picLocks noGrp="1" noChangeAspect="1"/>
          </p:cNvPicPr>
          <p:nvPr>
            <p:ph idx="1"/>
          </p:nvPr>
        </p:nvPicPr>
        <p:blipFill>
          <a:blip r:embed="rId2"/>
          <a:stretch>
            <a:fillRect/>
          </a:stretch>
        </p:blipFill>
        <p:spPr>
          <a:xfrm>
            <a:off x="1981318" y="1784350"/>
            <a:ext cx="5638563" cy="4572000"/>
          </a:xfrm>
        </p:spPr>
      </p:pic>
      <p:sp>
        <p:nvSpPr>
          <p:cNvPr id="5" name="Slide Number Placeholder 4"/>
          <p:cNvSpPr>
            <a:spLocks noGrp="1"/>
          </p:cNvSpPr>
          <p:nvPr>
            <p:ph type="sldNum" sz="quarter" idx="12"/>
          </p:nvPr>
        </p:nvSpPr>
        <p:spPr/>
        <p:txBody>
          <a:bodyPr/>
          <a:lstStyle/>
          <a:p>
            <a:fld id="{B6F15528-21DE-4FAA-801E-634DDDAF4B2B}" type="slidenum">
              <a:rPr lang="en-US" smtClean="0"/>
              <a:pPr/>
              <a:t>16</a:t>
            </a:fld>
            <a:endParaRPr lang="en-US"/>
          </a:p>
        </p:txBody>
      </p:sp>
      <p:sp>
        <p:nvSpPr>
          <p:cNvPr id="6" name="Footer Placeholder 5"/>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     Negotiable instrument are of two types which are as follow :</a:t>
            </a:r>
          </a:p>
          <a:p>
            <a:r>
              <a:rPr lang="en-US" b="1" dirty="0" smtClean="0">
                <a:solidFill>
                  <a:srgbClr val="FFFF00"/>
                </a:solidFill>
              </a:rPr>
              <a:t>Negotiable instruments recognized by status : </a:t>
            </a:r>
            <a:r>
              <a:rPr lang="en-US" dirty="0" smtClean="0"/>
              <a:t>e.g. bills of exchange, </a:t>
            </a:r>
            <a:r>
              <a:rPr lang="en-US" dirty="0" err="1" smtClean="0"/>
              <a:t>cheque</a:t>
            </a:r>
            <a:r>
              <a:rPr lang="en-US" dirty="0" smtClean="0"/>
              <a:t> and promissory notes.</a:t>
            </a:r>
          </a:p>
          <a:p>
            <a:r>
              <a:rPr lang="en-US" b="1" dirty="0" smtClean="0">
                <a:solidFill>
                  <a:srgbClr val="FFFF00"/>
                </a:solidFill>
              </a:rPr>
              <a:t>Negotiable instruments recognized by usage or customs of trade : </a:t>
            </a:r>
            <a:r>
              <a:rPr lang="en-US" dirty="0" smtClean="0"/>
              <a:t>e.g. bank notes, exchequer bills, share warrants, bearer debentures, dividend warrants, share certificate.</a:t>
            </a:r>
          </a:p>
          <a:p>
            <a:pPr>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sp>
        <p:nvSpPr>
          <p:cNvPr id="5" name="Footer Placeholder 4"/>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33400"/>
            <a:ext cx="7772400" cy="914400"/>
          </a:xfrm>
        </p:spPr>
        <p:txBody>
          <a:bodyPr/>
          <a:lstStyle/>
          <a:p>
            <a:r>
              <a:rPr lang="en-US" b="1" dirty="0" smtClean="0">
                <a:solidFill>
                  <a:srgbClr val="00B050"/>
                </a:solidFill>
              </a:rPr>
              <a:t>      PROMISSORY NOTE  </a:t>
            </a:r>
            <a:endParaRPr lang="en-US" b="1" dirty="0">
              <a:solidFill>
                <a:srgbClr val="00B050"/>
              </a:solidFill>
            </a:endParaRPr>
          </a:p>
        </p:txBody>
      </p:sp>
      <p:sp>
        <p:nvSpPr>
          <p:cNvPr id="3" name="Content Placeholder 2"/>
          <p:cNvSpPr>
            <a:spLocks noGrp="1"/>
          </p:cNvSpPr>
          <p:nvPr>
            <p:ph idx="1"/>
          </p:nvPr>
        </p:nvSpPr>
        <p:spPr/>
        <p:txBody>
          <a:bodyPr>
            <a:normAutofit fontScale="70000" lnSpcReduction="20000"/>
          </a:bodyPr>
          <a:lstStyle/>
          <a:p>
            <a:pPr>
              <a:buNone/>
            </a:pPr>
            <a:r>
              <a:rPr lang="en-US" dirty="0" smtClean="0"/>
              <a:t>   “ A promissory note is an instrument in writing (not being a bank note or a currency note) containing an unconditional undertaking, signed by the maker, to pay a certain sum of money to or to the order of a certain person, or to the bearer of the instruments.”</a:t>
            </a:r>
          </a:p>
          <a:p>
            <a:pPr>
              <a:buNone/>
            </a:pPr>
            <a:r>
              <a:rPr lang="en-US" b="1" dirty="0" smtClean="0"/>
              <a:t>                                            </a:t>
            </a:r>
            <a:r>
              <a:rPr lang="en-US" b="1" dirty="0" smtClean="0"/>
              <a:t>  </a:t>
            </a:r>
            <a:r>
              <a:rPr lang="en-US" b="1" dirty="0" smtClean="0">
                <a:solidFill>
                  <a:schemeClr val="accent6">
                    <a:lumMod val="50000"/>
                  </a:schemeClr>
                </a:solidFill>
              </a:rPr>
              <a:t>*</a:t>
            </a:r>
            <a:r>
              <a:rPr lang="en-US" b="1" dirty="0" smtClean="0">
                <a:solidFill>
                  <a:schemeClr val="accent6">
                    <a:lumMod val="50000"/>
                  </a:schemeClr>
                </a:solidFill>
              </a:rPr>
              <a:t>ACCORDING </a:t>
            </a:r>
            <a:r>
              <a:rPr lang="en-US" b="1" dirty="0" smtClean="0">
                <a:solidFill>
                  <a:schemeClr val="accent6">
                    <a:lumMod val="50000"/>
                  </a:schemeClr>
                </a:solidFill>
              </a:rPr>
              <a:t>TO SECTION 4 OF THE ACT </a:t>
            </a:r>
            <a:r>
              <a:rPr lang="en-US" dirty="0" smtClean="0">
                <a:solidFill>
                  <a:schemeClr val="accent6">
                    <a:lumMod val="50000"/>
                  </a:schemeClr>
                </a:solidFill>
              </a:rPr>
              <a:t> </a:t>
            </a:r>
            <a:endParaRPr lang="en-US" b="1" dirty="0" smtClean="0">
              <a:solidFill>
                <a:schemeClr val="accent6">
                  <a:lumMod val="50000"/>
                </a:schemeClr>
              </a:solidFill>
            </a:endParaRPr>
          </a:p>
          <a:p>
            <a:endParaRPr lang="en-US" dirty="0" smtClean="0"/>
          </a:p>
          <a:p>
            <a:pPr>
              <a:buNone/>
            </a:pPr>
            <a:r>
              <a:rPr lang="en-US" dirty="0" smtClean="0"/>
              <a:t>  </a:t>
            </a:r>
            <a:r>
              <a:rPr lang="en-US" b="1" u="sng" dirty="0" smtClean="0">
                <a:solidFill>
                  <a:srgbClr val="FFFF00"/>
                </a:solidFill>
              </a:rPr>
              <a:t>ILLUSTRATION</a:t>
            </a:r>
            <a:r>
              <a:rPr lang="en-US" b="1" dirty="0" smtClean="0">
                <a:solidFill>
                  <a:srgbClr val="FFFF00"/>
                </a:solidFill>
              </a:rPr>
              <a:t>:</a:t>
            </a:r>
          </a:p>
          <a:p>
            <a:pPr>
              <a:buNone/>
            </a:pPr>
            <a:r>
              <a:rPr lang="en-US" dirty="0" smtClean="0"/>
              <a:t>    A signs instruments in the following terms:</a:t>
            </a:r>
          </a:p>
          <a:p>
            <a:pPr>
              <a:buNone/>
            </a:pPr>
            <a:r>
              <a:rPr lang="en-US" dirty="0" smtClean="0"/>
              <a:t>(a) “I promise to pay B or order Rs. 500.”</a:t>
            </a:r>
          </a:p>
          <a:p>
            <a:pPr>
              <a:buNone/>
            </a:pPr>
            <a:r>
              <a:rPr lang="en-US" dirty="0" smtClean="0"/>
              <a:t>(b) “I promise to pay B Rs. 500 which shall be due to him.”</a:t>
            </a:r>
          </a:p>
          <a:p>
            <a:pPr>
              <a:buNone/>
            </a:pPr>
            <a:r>
              <a:rPr lang="en-US" dirty="0" smtClean="0"/>
              <a:t>(c) “ I promise to pay B Rs. 500 seven days after my marriage with C.”</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sp>
        <p:nvSpPr>
          <p:cNvPr id="5" name="Footer Placeholder 4"/>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00B050"/>
                </a:solidFill>
              </a:rPr>
              <a:t>SPECIMEN OF PROMISSORY NOTE</a:t>
            </a:r>
            <a:endParaRPr lang="en-US" b="1" dirty="0">
              <a:solidFill>
                <a:srgbClr val="00B050"/>
              </a:solidFill>
            </a:endParaRPr>
          </a:p>
        </p:txBody>
      </p:sp>
      <p:pic>
        <p:nvPicPr>
          <p:cNvPr id="4" name="Content Placeholder 3" descr="PROMISOORY2.jpg"/>
          <p:cNvPicPr>
            <a:picLocks noGrp="1" noChangeAspect="1"/>
          </p:cNvPicPr>
          <p:nvPr>
            <p:ph idx="1"/>
          </p:nvPr>
        </p:nvPicPr>
        <p:blipFill>
          <a:blip r:embed="rId2"/>
          <a:stretch>
            <a:fillRect/>
          </a:stretch>
        </p:blipFill>
        <p:spPr>
          <a:xfrm>
            <a:off x="1648746" y="1784350"/>
            <a:ext cx="6303708" cy="4572000"/>
          </a:xfrm>
        </p:spPr>
      </p:pic>
      <p:sp>
        <p:nvSpPr>
          <p:cNvPr id="5" name="Slide Number Placeholder 4"/>
          <p:cNvSpPr>
            <a:spLocks noGrp="1"/>
          </p:cNvSpPr>
          <p:nvPr>
            <p:ph type="sldNum" sz="quarter" idx="12"/>
          </p:nvPr>
        </p:nvSpPr>
        <p:spPr/>
        <p:txBody>
          <a:bodyPr/>
          <a:lstStyle/>
          <a:p>
            <a:fld id="{B6F15528-21DE-4FAA-801E-634DDDAF4B2B}" type="slidenum">
              <a:rPr lang="en-US" smtClean="0"/>
              <a:pPr/>
              <a:t>19</a:t>
            </a:fld>
            <a:endParaRPr lang="en-US"/>
          </a:p>
        </p:txBody>
      </p:sp>
      <p:sp>
        <p:nvSpPr>
          <p:cNvPr id="6" name="Footer Placeholder 5"/>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200" dirty="0" smtClean="0">
                <a:solidFill>
                  <a:srgbClr val="0070C0"/>
                </a:solidFill>
              </a:rPr>
              <a:t>LECTURE BY : </a:t>
            </a:r>
            <a:r>
              <a:rPr lang="en-US" sz="3200" dirty="0" smtClean="0">
                <a:solidFill>
                  <a:srgbClr val="C00000"/>
                </a:solidFill>
              </a:rPr>
              <a:t>DR. KAYNAT TAWAR</a:t>
            </a:r>
            <a:r>
              <a:rPr lang="en-US" dirty="0" smtClean="0">
                <a:solidFill>
                  <a:srgbClr val="C00000"/>
                </a:solidFill>
              </a:rPr>
              <a:t/>
            </a:r>
            <a:br>
              <a:rPr lang="en-US" dirty="0" smtClean="0">
                <a:solidFill>
                  <a:srgbClr val="C00000"/>
                </a:solidFill>
              </a:rPr>
            </a:br>
            <a:endParaRPr lang="en-US" b="1" dirty="0"/>
          </a:p>
        </p:txBody>
      </p:sp>
      <p:sp>
        <p:nvSpPr>
          <p:cNvPr id="3" name="Subtitle 2"/>
          <p:cNvSpPr>
            <a:spLocks noGrp="1"/>
          </p:cNvSpPr>
          <p:nvPr>
            <p:ph type="subTitle" idx="1"/>
          </p:nvPr>
        </p:nvSpPr>
        <p:spPr/>
        <p:txBody>
          <a:bodyPr/>
          <a:lstStyle/>
          <a:p>
            <a:r>
              <a:rPr lang="en-US" sz="4400" b="1" dirty="0" smtClean="0">
                <a:solidFill>
                  <a:srgbClr val="00B050"/>
                </a:solidFill>
              </a:rPr>
              <a:t>THE </a:t>
            </a:r>
            <a:r>
              <a:rPr lang="en-US" sz="4400" b="1" dirty="0" smtClean="0">
                <a:solidFill>
                  <a:srgbClr val="00B050"/>
                </a:solidFill>
              </a:rPr>
              <a:t> NEGOTIABLE INSTRUMENT  </a:t>
            </a:r>
            <a:r>
              <a:rPr lang="en-US" sz="4400" b="1" dirty="0" smtClean="0">
                <a:solidFill>
                  <a:srgbClr val="00B050"/>
                </a:solidFill>
              </a:rPr>
              <a:t>ACT,  </a:t>
            </a:r>
            <a:r>
              <a:rPr lang="en-US" sz="4400" b="1" dirty="0" smtClean="0">
                <a:solidFill>
                  <a:srgbClr val="00B050"/>
                </a:solidFill>
              </a:rPr>
              <a:t>1881</a:t>
            </a:r>
          </a:p>
          <a:p>
            <a:endParaRPr lang="en-US" b="1" dirty="0" smtClean="0">
              <a:solidFill>
                <a:srgbClr val="C00000"/>
              </a:solidFill>
            </a:endParaRP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
        <p:nvSpPr>
          <p:cNvPr id="5" name="Footer Placeholder 4"/>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00B050"/>
                </a:solidFill>
              </a:rPr>
              <a:t>SPECIMEN OF PROMISSORY NOTE</a:t>
            </a:r>
            <a:endParaRPr lang="en-US" b="1" dirty="0">
              <a:solidFill>
                <a:srgbClr val="00B050"/>
              </a:solidFill>
            </a:endParaRPr>
          </a:p>
        </p:txBody>
      </p:sp>
      <p:pic>
        <p:nvPicPr>
          <p:cNvPr id="4" name="Content Placeholder 3" descr="PROMISSORY NOTE.jpg"/>
          <p:cNvPicPr>
            <a:picLocks noGrp="1" noChangeAspect="1"/>
          </p:cNvPicPr>
          <p:nvPr>
            <p:ph idx="1"/>
          </p:nvPr>
        </p:nvPicPr>
        <p:blipFill>
          <a:blip r:embed="rId3"/>
          <a:stretch>
            <a:fillRect/>
          </a:stretch>
        </p:blipFill>
        <p:spPr>
          <a:xfrm>
            <a:off x="914400" y="2720456"/>
            <a:ext cx="7772400" cy="2699788"/>
          </a:xfrm>
        </p:spPr>
      </p:pic>
      <p:sp>
        <p:nvSpPr>
          <p:cNvPr id="5" name="Slide Number Placeholder 4"/>
          <p:cNvSpPr>
            <a:spLocks noGrp="1"/>
          </p:cNvSpPr>
          <p:nvPr>
            <p:ph type="sldNum" sz="quarter" idx="12"/>
          </p:nvPr>
        </p:nvSpPr>
        <p:spPr/>
        <p:txBody>
          <a:bodyPr/>
          <a:lstStyle/>
          <a:p>
            <a:fld id="{B6F15528-21DE-4FAA-801E-634DDDAF4B2B}" type="slidenum">
              <a:rPr lang="en-US" smtClean="0"/>
              <a:pPr/>
              <a:t>20</a:t>
            </a:fld>
            <a:endParaRPr lang="en-US"/>
          </a:p>
        </p:txBody>
      </p:sp>
      <p:sp>
        <p:nvSpPr>
          <p:cNvPr id="6" name="Footer Placeholder 5"/>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00B050"/>
                </a:solidFill>
              </a:rPr>
              <a:t>PARTIES TO A PROMISSORY NOTE</a:t>
            </a:r>
            <a:endParaRPr lang="en-US" b="1" dirty="0">
              <a:solidFill>
                <a:srgbClr val="00B050"/>
              </a:solidFill>
            </a:endParaRPr>
          </a:p>
        </p:txBody>
      </p:sp>
      <p:sp>
        <p:nvSpPr>
          <p:cNvPr id="3" name="Content Placeholder 2"/>
          <p:cNvSpPr>
            <a:spLocks noGrp="1"/>
          </p:cNvSpPr>
          <p:nvPr>
            <p:ph idx="1"/>
          </p:nvPr>
        </p:nvSpPr>
        <p:spPr/>
        <p:txBody>
          <a:bodyPr>
            <a:normAutofit fontScale="62500" lnSpcReduction="20000"/>
          </a:bodyPr>
          <a:lstStyle/>
          <a:p>
            <a:pPr>
              <a:buNone/>
            </a:pPr>
            <a:r>
              <a:rPr lang="en-US" dirty="0" smtClean="0"/>
              <a:t>There are primarily two parties involved in a promissory note. They are :</a:t>
            </a:r>
          </a:p>
          <a:p>
            <a:pPr>
              <a:buNone/>
            </a:pPr>
            <a:r>
              <a:rPr lang="en-US" b="1" dirty="0" smtClean="0">
                <a:solidFill>
                  <a:srgbClr val="FFFF00"/>
                </a:solidFill>
              </a:rPr>
              <a:t> (I) THE MAKER OR DRAWER : </a:t>
            </a:r>
            <a:r>
              <a:rPr lang="en-US" dirty="0" smtClean="0"/>
              <a:t>the person who makes the note and promises to pay the amount stated therein. In the above specimen, </a:t>
            </a:r>
            <a:r>
              <a:rPr lang="en-US" dirty="0" err="1" smtClean="0"/>
              <a:t>S</a:t>
            </a:r>
            <a:r>
              <a:rPr lang="en-US" dirty="0" err="1" smtClean="0"/>
              <a:t>anjeev</a:t>
            </a:r>
            <a:r>
              <a:rPr lang="en-US" dirty="0" smtClean="0"/>
              <a:t> </a:t>
            </a:r>
            <a:r>
              <a:rPr lang="en-US" dirty="0" smtClean="0"/>
              <a:t>is the maker or drawer.</a:t>
            </a:r>
          </a:p>
          <a:p>
            <a:pPr>
              <a:buNone/>
            </a:pPr>
            <a:r>
              <a:rPr lang="en-US" b="1" dirty="0" smtClean="0"/>
              <a:t> </a:t>
            </a:r>
            <a:r>
              <a:rPr lang="en-US" b="1" dirty="0" smtClean="0">
                <a:solidFill>
                  <a:srgbClr val="FFFF00"/>
                </a:solidFill>
              </a:rPr>
              <a:t>(II) THE PAYEE :</a:t>
            </a:r>
            <a:r>
              <a:rPr lang="en-US" dirty="0" smtClean="0">
                <a:solidFill>
                  <a:srgbClr val="FFFF00"/>
                </a:solidFill>
              </a:rPr>
              <a:t> </a:t>
            </a:r>
            <a:r>
              <a:rPr lang="en-US" dirty="0" smtClean="0"/>
              <a:t>the person to whom the amount is payable. In the above specimen it is </a:t>
            </a:r>
            <a:r>
              <a:rPr lang="en-US" dirty="0" err="1" smtClean="0"/>
              <a:t>R</a:t>
            </a:r>
            <a:r>
              <a:rPr lang="en-US" dirty="0" err="1" smtClean="0"/>
              <a:t>amesh</a:t>
            </a:r>
            <a:r>
              <a:rPr lang="en-US" dirty="0" smtClean="0"/>
              <a:t>.</a:t>
            </a:r>
          </a:p>
          <a:p>
            <a:pPr>
              <a:buNone/>
            </a:pPr>
            <a:endParaRPr lang="en-US" dirty="0" smtClean="0"/>
          </a:p>
          <a:p>
            <a:pPr>
              <a:buNone/>
            </a:pPr>
            <a:r>
              <a:rPr lang="en-US" dirty="0" smtClean="0"/>
              <a:t>     </a:t>
            </a:r>
            <a:r>
              <a:rPr lang="en-US" dirty="0" smtClean="0"/>
              <a:t>*  </a:t>
            </a:r>
            <a:r>
              <a:rPr lang="en-US" dirty="0" smtClean="0"/>
              <a:t>In course of transfer of a promissory note by payee and others, the parties involved may be –</a:t>
            </a:r>
          </a:p>
          <a:p>
            <a:pPr>
              <a:buNone/>
            </a:pPr>
            <a:r>
              <a:rPr lang="en-US" dirty="0" smtClean="0">
                <a:solidFill>
                  <a:srgbClr val="FFFF00"/>
                </a:solidFill>
              </a:rPr>
              <a:t> </a:t>
            </a:r>
            <a:r>
              <a:rPr lang="en-US" b="1" dirty="0" smtClean="0">
                <a:solidFill>
                  <a:srgbClr val="FFFF00"/>
                </a:solidFill>
              </a:rPr>
              <a:t>(A) THE ENDORSER </a:t>
            </a:r>
            <a:r>
              <a:rPr lang="en-US" b="1" dirty="0" smtClean="0">
                <a:solidFill>
                  <a:srgbClr val="FFFF00"/>
                </a:solidFill>
              </a:rPr>
              <a:t>– </a:t>
            </a:r>
            <a:r>
              <a:rPr lang="en-US" dirty="0" smtClean="0">
                <a:solidFill>
                  <a:srgbClr val="FFFF00"/>
                </a:solidFill>
              </a:rPr>
              <a:t> </a:t>
            </a:r>
            <a:r>
              <a:rPr lang="en-US" dirty="0" smtClean="0"/>
              <a:t>T</a:t>
            </a:r>
            <a:r>
              <a:rPr lang="en-US" dirty="0" smtClean="0"/>
              <a:t>he </a:t>
            </a:r>
            <a:r>
              <a:rPr lang="en-US" dirty="0" smtClean="0"/>
              <a:t>person who endorses the note in </a:t>
            </a:r>
            <a:r>
              <a:rPr lang="en-US" dirty="0" err="1" smtClean="0"/>
              <a:t>favour</a:t>
            </a:r>
            <a:r>
              <a:rPr lang="en-US" dirty="0" smtClean="0"/>
              <a:t> of another person. In the above specimen if </a:t>
            </a:r>
            <a:r>
              <a:rPr lang="en-US" dirty="0" err="1" smtClean="0"/>
              <a:t>R</a:t>
            </a:r>
            <a:r>
              <a:rPr lang="en-US" dirty="0" err="1" smtClean="0"/>
              <a:t>amesh</a:t>
            </a:r>
            <a:r>
              <a:rPr lang="en-US" dirty="0" smtClean="0"/>
              <a:t> </a:t>
            </a:r>
            <a:r>
              <a:rPr lang="en-US" dirty="0" smtClean="0"/>
              <a:t>endorses it in </a:t>
            </a:r>
            <a:r>
              <a:rPr lang="en-US" dirty="0" err="1" smtClean="0"/>
              <a:t>favour</a:t>
            </a:r>
            <a:r>
              <a:rPr lang="en-US" dirty="0" smtClean="0"/>
              <a:t> </a:t>
            </a:r>
            <a:r>
              <a:rPr lang="en-US" dirty="0" err="1" smtClean="0"/>
              <a:t>R</a:t>
            </a:r>
            <a:r>
              <a:rPr lang="en-US" dirty="0" err="1" smtClean="0"/>
              <a:t>anjan</a:t>
            </a:r>
            <a:r>
              <a:rPr lang="en-US" dirty="0" smtClean="0"/>
              <a:t> </a:t>
            </a:r>
            <a:r>
              <a:rPr lang="en-US" dirty="0" smtClean="0"/>
              <a:t>and </a:t>
            </a:r>
            <a:r>
              <a:rPr lang="en-US" dirty="0" err="1" smtClean="0"/>
              <a:t>R</a:t>
            </a:r>
            <a:r>
              <a:rPr lang="en-US" dirty="0" err="1" smtClean="0"/>
              <a:t>anjan</a:t>
            </a:r>
            <a:r>
              <a:rPr lang="en-US" dirty="0" smtClean="0"/>
              <a:t> </a:t>
            </a:r>
            <a:r>
              <a:rPr lang="en-US" dirty="0" smtClean="0"/>
              <a:t>also endorses it in </a:t>
            </a:r>
            <a:r>
              <a:rPr lang="en-US" dirty="0" err="1" smtClean="0"/>
              <a:t>favour</a:t>
            </a:r>
            <a:r>
              <a:rPr lang="en-US" dirty="0" smtClean="0"/>
              <a:t> of </a:t>
            </a:r>
            <a:r>
              <a:rPr lang="en-US" dirty="0" err="1" smtClean="0"/>
              <a:t>P</a:t>
            </a:r>
            <a:r>
              <a:rPr lang="en-US" dirty="0" err="1" smtClean="0"/>
              <a:t>uneet</a:t>
            </a:r>
            <a:r>
              <a:rPr lang="en-US" dirty="0" smtClean="0"/>
              <a:t>, then </a:t>
            </a:r>
            <a:r>
              <a:rPr lang="en-US" dirty="0" err="1" smtClean="0"/>
              <a:t>R</a:t>
            </a:r>
            <a:r>
              <a:rPr lang="en-US" dirty="0" err="1" smtClean="0"/>
              <a:t>amesh</a:t>
            </a:r>
            <a:r>
              <a:rPr lang="en-US" dirty="0" smtClean="0"/>
              <a:t> </a:t>
            </a:r>
            <a:r>
              <a:rPr lang="en-US" dirty="0" smtClean="0"/>
              <a:t>and </a:t>
            </a:r>
            <a:r>
              <a:rPr lang="en-US" dirty="0" err="1" smtClean="0"/>
              <a:t>R</a:t>
            </a:r>
            <a:r>
              <a:rPr lang="en-US" dirty="0" err="1" smtClean="0"/>
              <a:t>anjan</a:t>
            </a:r>
            <a:r>
              <a:rPr lang="en-US" dirty="0" smtClean="0"/>
              <a:t> </a:t>
            </a:r>
            <a:r>
              <a:rPr lang="en-US" dirty="0" smtClean="0"/>
              <a:t>both are endorsers.</a:t>
            </a:r>
          </a:p>
          <a:p>
            <a:pPr>
              <a:buNone/>
            </a:pPr>
            <a:r>
              <a:rPr lang="en-US" dirty="0" smtClean="0"/>
              <a:t> </a:t>
            </a:r>
            <a:r>
              <a:rPr lang="en-US" b="1" dirty="0" smtClean="0">
                <a:solidFill>
                  <a:srgbClr val="FFFF00"/>
                </a:solidFill>
              </a:rPr>
              <a:t>(B) THE ENDORSEE – </a:t>
            </a:r>
            <a:r>
              <a:rPr lang="en-US" b="1" dirty="0" smtClean="0">
                <a:solidFill>
                  <a:srgbClr val="FFFF00"/>
                </a:solidFill>
              </a:rPr>
              <a:t> </a:t>
            </a:r>
            <a:r>
              <a:rPr lang="en-US" b="1" dirty="0" smtClean="0"/>
              <a:t>T</a:t>
            </a:r>
            <a:r>
              <a:rPr lang="en-US" dirty="0" smtClean="0"/>
              <a:t>he </a:t>
            </a:r>
            <a:r>
              <a:rPr lang="en-US" dirty="0" smtClean="0"/>
              <a:t>person in whose </a:t>
            </a:r>
            <a:r>
              <a:rPr lang="en-US" dirty="0" err="1" smtClean="0"/>
              <a:t>favour</a:t>
            </a:r>
            <a:r>
              <a:rPr lang="en-US" dirty="0" smtClean="0"/>
              <a:t> the note is negotiated by endorsement. In the above, it is </a:t>
            </a:r>
            <a:r>
              <a:rPr lang="en-US" dirty="0" err="1" smtClean="0"/>
              <a:t>R</a:t>
            </a:r>
            <a:r>
              <a:rPr lang="en-US" dirty="0" err="1" smtClean="0"/>
              <a:t>anjan</a:t>
            </a:r>
            <a:r>
              <a:rPr lang="en-US" dirty="0" smtClean="0"/>
              <a:t> </a:t>
            </a:r>
            <a:r>
              <a:rPr lang="en-US" dirty="0" smtClean="0"/>
              <a:t>and then </a:t>
            </a:r>
            <a:r>
              <a:rPr lang="en-US" dirty="0" err="1" smtClean="0"/>
              <a:t>P</a:t>
            </a:r>
            <a:r>
              <a:rPr lang="en-US" dirty="0" err="1" smtClean="0"/>
              <a:t>uneet</a:t>
            </a:r>
            <a:r>
              <a:rPr lang="en-US" dirty="0" smtClean="0"/>
              <a:t>.</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a:p>
        </p:txBody>
      </p:sp>
      <p:sp>
        <p:nvSpPr>
          <p:cNvPr id="5" name="Footer Placeholder 4"/>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B050"/>
                </a:solidFill>
              </a:rPr>
              <a:t> ESSENTIALS </a:t>
            </a:r>
            <a:r>
              <a:rPr lang="en-US" b="1" dirty="0" smtClean="0">
                <a:solidFill>
                  <a:srgbClr val="00B050"/>
                </a:solidFill>
              </a:rPr>
              <a:t>OF PROMISSORY NOTE</a:t>
            </a:r>
            <a:endParaRPr lang="en-US" b="1" dirty="0">
              <a:solidFill>
                <a:srgbClr val="00B050"/>
              </a:solidFill>
            </a:endParaRPr>
          </a:p>
        </p:txBody>
      </p:sp>
      <p:sp>
        <p:nvSpPr>
          <p:cNvPr id="3" name="Content Placeholder 2"/>
          <p:cNvSpPr>
            <a:spLocks noGrp="1"/>
          </p:cNvSpPr>
          <p:nvPr>
            <p:ph idx="1"/>
          </p:nvPr>
        </p:nvSpPr>
        <p:spPr/>
        <p:txBody>
          <a:bodyPr>
            <a:normAutofit fontScale="77500" lnSpcReduction="20000"/>
          </a:bodyPr>
          <a:lstStyle/>
          <a:p>
            <a:pPr>
              <a:buNone/>
            </a:pPr>
            <a:r>
              <a:rPr lang="en-US" b="1" dirty="0" smtClean="0">
                <a:solidFill>
                  <a:srgbClr val="FFFF00"/>
                </a:solidFill>
              </a:rPr>
              <a:t>1. IT MUST BE IN WRITING :</a:t>
            </a:r>
          </a:p>
          <a:p>
            <a:r>
              <a:rPr lang="en-US" dirty="0" smtClean="0"/>
              <a:t>A promissory note has to be in writing.</a:t>
            </a:r>
          </a:p>
          <a:p>
            <a:r>
              <a:rPr lang="en-US" dirty="0" smtClean="0"/>
              <a:t>An oral promise to pay dose not become a promissory note.</a:t>
            </a:r>
          </a:p>
          <a:p>
            <a:r>
              <a:rPr lang="en-US" dirty="0" smtClean="0"/>
              <a:t>The writing may be on any paper or book.</a:t>
            </a:r>
          </a:p>
          <a:p>
            <a:pPr>
              <a:buNone/>
            </a:pPr>
            <a:endParaRPr lang="en-US" dirty="0" smtClean="0"/>
          </a:p>
          <a:p>
            <a:pPr>
              <a:buNone/>
            </a:pPr>
            <a:r>
              <a:rPr lang="en-US" b="1" u="sng" dirty="0" smtClean="0">
                <a:solidFill>
                  <a:schemeClr val="accent6">
                    <a:lumMod val="50000"/>
                  </a:schemeClr>
                </a:solidFill>
              </a:rPr>
              <a:t>ILLUSTRATIONS</a:t>
            </a:r>
            <a:r>
              <a:rPr lang="en-US" b="1" dirty="0" smtClean="0">
                <a:solidFill>
                  <a:schemeClr val="accent6">
                    <a:lumMod val="50000"/>
                  </a:schemeClr>
                </a:solidFill>
              </a:rPr>
              <a:t>:</a:t>
            </a:r>
          </a:p>
          <a:p>
            <a:pPr>
              <a:buNone/>
            </a:pPr>
            <a:r>
              <a:rPr lang="en-US" dirty="0" smtClean="0"/>
              <a:t>A signs the instruments in the following terms:</a:t>
            </a:r>
          </a:p>
          <a:p>
            <a:r>
              <a:rPr lang="en-US" dirty="0" smtClean="0"/>
              <a:t>“I promise to pay B or order Rs. 500.”</a:t>
            </a:r>
          </a:p>
          <a:p>
            <a:r>
              <a:rPr lang="en-US" dirty="0" smtClean="0"/>
              <a:t>“I acknowledge myself to be indebted to B in Rs. 1000 to be paid on demand, for value received.”</a:t>
            </a:r>
          </a:p>
          <a:p>
            <a:pPr>
              <a:buNone/>
            </a:pPr>
            <a:r>
              <a:rPr lang="en-US" dirty="0" smtClean="0"/>
              <a:t>                                        Both the above instruments are valid promissory notes.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22</a:t>
            </a:fld>
            <a:endParaRPr lang="en-US"/>
          </a:p>
        </p:txBody>
      </p:sp>
      <p:sp>
        <p:nvSpPr>
          <p:cNvPr id="5" name="Footer Placeholder 4"/>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47500" lnSpcReduction="20000"/>
          </a:bodyPr>
          <a:lstStyle/>
          <a:p>
            <a:pPr>
              <a:buNone/>
            </a:pPr>
            <a:r>
              <a:rPr lang="en-US" b="1" dirty="0" smtClean="0">
                <a:solidFill>
                  <a:srgbClr val="FFFF00"/>
                </a:solidFill>
              </a:rPr>
              <a:t>2. IT MUST CONTAIN A PROMISE OR UNDERTAKING TO PAY :</a:t>
            </a:r>
          </a:p>
          <a:p>
            <a:r>
              <a:rPr lang="en-US" dirty="0" smtClean="0"/>
              <a:t>There must be a promise or an undertaking to pay.</a:t>
            </a:r>
          </a:p>
          <a:p>
            <a:r>
              <a:rPr lang="en-US" dirty="0" smtClean="0"/>
              <a:t>The undertaking to pay may be gathered either from express words or by necessary implication.</a:t>
            </a:r>
          </a:p>
          <a:p>
            <a:r>
              <a:rPr lang="en-US" dirty="0" smtClean="0"/>
              <a:t>A mere acknowledgement of indebtedness is not a promissory note, although it is valid as an agreement and may be sued upon as such.</a:t>
            </a:r>
          </a:p>
          <a:p>
            <a:endParaRPr lang="en-US" dirty="0" smtClean="0"/>
          </a:p>
          <a:p>
            <a:pPr>
              <a:buNone/>
            </a:pPr>
            <a:r>
              <a:rPr lang="en-US" b="1" u="sng" dirty="0" smtClean="0">
                <a:solidFill>
                  <a:schemeClr val="accent6">
                    <a:lumMod val="50000"/>
                  </a:schemeClr>
                </a:solidFill>
              </a:rPr>
              <a:t>  ILLUSTRATION </a:t>
            </a:r>
            <a:r>
              <a:rPr lang="en-US" b="1" dirty="0" smtClean="0">
                <a:solidFill>
                  <a:schemeClr val="accent6">
                    <a:lumMod val="50000"/>
                  </a:schemeClr>
                </a:solidFill>
              </a:rPr>
              <a:t>:</a:t>
            </a:r>
          </a:p>
          <a:p>
            <a:pPr>
              <a:buNone/>
            </a:pPr>
            <a:r>
              <a:rPr lang="en-US" b="1" dirty="0" smtClean="0"/>
              <a:t>    A signs the instruments in the following terms :</a:t>
            </a:r>
          </a:p>
          <a:p>
            <a:r>
              <a:rPr lang="en-US" dirty="0" smtClean="0"/>
              <a:t>“Mr. B, I owe you Rs. 1000.”</a:t>
            </a:r>
          </a:p>
          <a:p>
            <a:r>
              <a:rPr lang="en-US" dirty="0" smtClean="0"/>
              <a:t>“I am liable to pay to B Rs. 500.” </a:t>
            </a:r>
          </a:p>
          <a:p>
            <a:pPr>
              <a:buNone/>
            </a:pPr>
            <a:r>
              <a:rPr lang="en-US" dirty="0" smtClean="0"/>
              <a:t>                                                The above instruments are not promissory notes as there is no undertaking or promise to pay. There is only an acknowledgement of indebtedness.</a:t>
            </a:r>
          </a:p>
          <a:p>
            <a:pPr>
              <a:buNone/>
            </a:pPr>
            <a:r>
              <a:rPr lang="en-US" b="1" dirty="0" smtClean="0"/>
              <a:t>  Where A signs the instrument in the following terms:</a:t>
            </a:r>
          </a:p>
          <a:p>
            <a:r>
              <a:rPr lang="en-US" dirty="0" smtClean="0"/>
              <a:t>“ I acknowledge myself to be indebted to B in Rs. 1000, to be paid on demand, for value received.” there is a valid promissory note.</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23</a:t>
            </a:fld>
            <a:endParaRPr lang="en-US"/>
          </a:p>
        </p:txBody>
      </p:sp>
      <p:sp>
        <p:nvSpPr>
          <p:cNvPr id="6" name="Footer Placeholder 5"/>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a:buNone/>
            </a:pPr>
            <a:r>
              <a:rPr lang="en-US" b="1" dirty="0" smtClean="0">
                <a:solidFill>
                  <a:srgbClr val="FFFF00"/>
                </a:solidFill>
              </a:rPr>
              <a:t>3. THE PROMISE TO PAY MUST BE UNCONDITIONAL :</a:t>
            </a:r>
          </a:p>
          <a:p>
            <a:r>
              <a:rPr lang="en-US" dirty="0" smtClean="0"/>
              <a:t>A promissory note must contain an unconditional promise to pay.</a:t>
            </a:r>
          </a:p>
          <a:p>
            <a:r>
              <a:rPr lang="en-US" dirty="0" smtClean="0"/>
              <a:t>The promise to pay must not depend upon the happening of some uncertain event, i.e., a contingency or the fulfillment of a condition.</a:t>
            </a:r>
          </a:p>
          <a:p>
            <a:endParaRPr lang="en-US" dirty="0" smtClean="0"/>
          </a:p>
          <a:p>
            <a:pPr>
              <a:buNone/>
            </a:pPr>
            <a:r>
              <a:rPr lang="en-US" u="sng" dirty="0" smtClean="0"/>
              <a:t> </a:t>
            </a:r>
            <a:r>
              <a:rPr lang="en-US" b="1" u="sng" dirty="0" smtClean="0">
                <a:solidFill>
                  <a:schemeClr val="accent6">
                    <a:lumMod val="50000"/>
                  </a:schemeClr>
                </a:solidFill>
              </a:rPr>
              <a:t>ILLUSTRATION</a:t>
            </a:r>
            <a:r>
              <a:rPr lang="en-US" b="1" dirty="0" smtClean="0">
                <a:solidFill>
                  <a:schemeClr val="accent6">
                    <a:lumMod val="50000"/>
                  </a:schemeClr>
                </a:solidFill>
              </a:rPr>
              <a:t>:</a:t>
            </a:r>
          </a:p>
          <a:p>
            <a:pPr>
              <a:buNone/>
            </a:pPr>
            <a:r>
              <a:rPr lang="en-US" dirty="0" smtClean="0"/>
              <a:t>  </a:t>
            </a:r>
            <a:r>
              <a:rPr lang="en-US" b="1" dirty="0" smtClean="0"/>
              <a:t>A signs the instruments in the following terms :</a:t>
            </a:r>
          </a:p>
          <a:p>
            <a:r>
              <a:rPr lang="en-US" dirty="0" smtClean="0"/>
              <a:t>“I promise to pay B Rs.500 seven days after my marriage with C.”</a:t>
            </a:r>
          </a:p>
          <a:p>
            <a:r>
              <a:rPr lang="en-US" dirty="0" smtClean="0"/>
              <a:t>“I promise to pay B Rs. 500 as soon as I can.”</a:t>
            </a:r>
          </a:p>
          <a:p>
            <a:pPr>
              <a:buNone/>
            </a:pPr>
            <a:r>
              <a:rPr lang="en-US" dirty="0" smtClean="0"/>
              <a:t>                                                           The above instruments are not valid promissory notes as the payment is made depending upon the happening of an uncertain event which may never happen and as a result the sum may never become payable. </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24</a:t>
            </a:fld>
            <a:endParaRPr lang="en-US"/>
          </a:p>
        </p:txBody>
      </p:sp>
      <p:sp>
        <p:nvSpPr>
          <p:cNvPr id="5" name="Footer Placeholder 4"/>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b="1" dirty="0" smtClean="0">
                <a:solidFill>
                  <a:srgbClr val="FFFF00"/>
                </a:solidFill>
              </a:rPr>
              <a:t>4. IT MUST BE SIGNED BY THE MAKER :</a:t>
            </a:r>
          </a:p>
          <a:p>
            <a:r>
              <a:rPr lang="en-US" dirty="0" smtClean="0"/>
              <a:t>It is important that the promissory note should be duly authenticated by the ‘signature’ of the maker.</a:t>
            </a:r>
          </a:p>
          <a:p>
            <a:r>
              <a:rPr lang="en-US" dirty="0" smtClean="0"/>
              <a:t>‘signature’ means the writing or otherwise affixing a person’s name or a mark to represent his name , by himself or by his authority with the intention of authenticating a document.</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25</a:t>
            </a:fld>
            <a:endParaRPr lang="en-US"/>
          </a:p>
        </p:txBody>
      </p:sp>
      <p:sp>
        <p:nvSpPr>
          <p:cNvPr id="5" name="Footer Placeholder 4"/>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b="1" dirty="0" smtClean="0">
                <a:solidFill>
                  <a:srgbClr val="FFFF00"/>
                </a:solidFill>
              </a:rPr>
              <a:t>5</a:t>
            </a:r>
            <a:r>
              <a:rPr lang="en-US" sz="2800" b="1" dirty="0" smtClean="0">
                <a:solidFill>
                  <a:srgbClr val="FFFF00"/>
                </a:solidFill>
              </a:rPr>
              <a:t>. THE MAKER MUST BE A CERTAIN PERSON :</a:t>
            </a:r>
          </a:p>
          <a:p>
            <a:r>
              <a:rPr lang="en-US" dirty="0" smtClean="0"/>
              <a:t>The instrument must itself indicate with certainty who is the person or are the persons engaging himself or themselves to pay.</a:t>
            </a:r>
          </a:p>
          <a:p>
            <a:r>
              <a:rPr lang="en-US" dirty="0" smtClean="0"/>
              <a:t>Alternative </a:t>
            </a:r>
            <a:r>
              <a:rPr lang="en-US" dirty="0" err="1" smtClean="0"/>
              <a:t>promisors</a:t>
            </a:r>
            <a:r>
              <a:rPr lang="en-US" dirty="0" smtClean="0"/>
              <a:t> are not permitted in law because of the general rule that “where liability lies no ambiguity must lie.”</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26</a:t>
            </a:fld>
            <a:endParaRPr lang="en-US"/>
          </a:p>
        </p:txBody>
      </p:sp>
      <p:sp>
        <p:nvSpPr>
          <p:cNvPr id="5" name="Footer Placeholder 4"/>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b="1" dirty="0" smtClean="0">
                <a:solidFill>
                  <a:srgbClr val="FFFF00"/>
                </a:solidFill>
              </a:rPr>
              <a:t>6. THE PAYEE MUST BE CERTAIN :</a:t>
            </a:r>
          </a:p>
          <a:p>
            <a:r>
              <a:rPr lang="en-US" dirty="0" smtClean="0"/>
              <a:t>Like the maker the payee of a </a:t>
            </a:r>
            <a:r>
              <a:rPr lang="en-US" dirty="0" err="1" smtClean="0"/>
              <a:t>pronote</a:t>
            </a:r>
            <a:r>
              <a:rPr lang="en-US" dirty="0" smtClean="0"/>
              <a:t> must also be certain on the face of the instrument.</a:t>
            </a:r>
          </a:p>
          <a:p>
            <a:r>
              <a:rPr lang="en-US" dirty="0" smtClean="0"/>
              <a:t>A note in </a:t>
            </a:r>
            <a:r>
              <a:rPr lang="en-US" dirty="0" err="1" smtClean="0"/>
              <a:t>favour</a:t>
            </a:r>
            <a:r>
              <a:rPr lang="en-US" dirty="0" smtClean="0"/>
              <a:t> of fictitious person is illegal and void.</a:t>
            </a:r>
          </a:p>
          <a:p>
            <a:r>
              <a:rPr lang="en-US" dirty="0" smtClean="0"/>
              <a:t>A </a:t>
            </a:r>
            <a:r>
              <a:rPr lang="en-US" dirty="0" err="1" smtClean="0"/>
              <a:t>pronote</a:t>
            </a:r>
            <a:r>
              <a:rPr lang="en-US" dirty="0" smtClean="0"/>
              <a:t> made payable to the maker himself is a nullity, the reason being the same person is both the </a:t>
            </a:r>
            <a:r>
              <a:rPr lang="en-US" dirty="0" err="1" smtClean="0"/>
              <a:t>promisor</a:t>
            </a:r>
            <a:r>
              <a:rPr lang="en-US" dirty="0" smtClean="0"/>
              <a:t> and the </a:t>
            </a:r>
            <a:r>
              <a:rPr lang="en-US" dirty="0" err="1" smtClean="0"/>
              <a:t>promisee</a:t>
            </a:r>
            <a:r>
              <a:rPr lang="en-US" dirty="0" smtClean="0"/>
              <a:t>.</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27</a:t>
            </a:fld>
            <a:endParaRPr lang="en-US"/>
          </a:p>
        </p:txBody>
      </p:sp>
      <p:sp>
        <p:nvSpPr>
          <p:cNvPr id="5" name="Footer Placeholder 4"/>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a:buNone/>
            </a:pPr>
            <a:r>
              <a:rPr lang="en-US" b="1" dirty="0" smtClean="0">
                <a:solidFill>
                  <a:srgbClr val="FFFF00"/>
                </a:solidFill>
              </a:rPr>
              <a:t>7. THE SUM PAYABLE MUST BE CERTAIN :</a:t>
            </a:r>
          </a:p>
          <a:p>
            <a:r>
              <a:rPr lang="en-US" dirty="0" smtClean="0"/>
              <a:t>For a valid </a:t>
            </a:r>
            <a:r>
              <a:rPr lang="en-US" dirty="0" err="1" smtClean="0"/>
              <a:t>pronote</a:t>
            </a:r>
            <a:r>
              <a:rPr lang="en-US" dirty="0" smtClean="0"/>
              <a:t> it is also essential that the sum of money promised to be payable must be certain and definite.</a:t>
            </a:r>
          </a:p>
          <a:p>
            <a:r>
              <a:rPr lang="en-US" dirty="0" smtClean="0"/>
              <a:t>The amount payable must not be capable of contingent additions or subtractions.</a:t>
            </a:r>
          </a:p>
          <a:p>
            <a:endParaRPr lang="en-US" dirty="0" smtClean="0"/>
          </a:p>
          <a:p>
            <a:pPr>
              <a:buNone/>
            </a:pPr>
            <a:r>
              <a:rPr lang="en-US" dirty="0" smtClean="0"/>
              <a:t>  </a:t>
            </a:r>
            <a:r>
              <a:rPr lang="en-US" b="1" u="sng" dirty="0" smtClean="0">
                <a:solidFill>
                  <a:schemeClr val="accent6">
                    <a:lumMod val="50000"/>
                  </a:schemeClr>
                </a:solidFill>
              </a:rPr>
              <a:t>ILLUSTRATION</a:t>
            </a:r>
            <a:r>
              <a:rPr lang="en-US" b="1" dirty="0" smtClean="0">
                <a:solidFill>
                  <a:schemeClr val="accent6">
                    <a:lumMod val="50000"/>
                  </a:schemeClr>
                </a:solidFill>
              </a:rPr>
              <a:t>:</a:t>
            </a:r>
          </a:p>
          <a:p>
            <a:pPr>
              <a:buNone/>
            </a:pPr>
            <a:r>
              <a:rPr lang="en-US" dirty="0" smtClean="0"/>
              <a:t> </a:t>
            </a:r>
            <a:r>
              <a:rPr lang="en-US" b="1" dirty="0" smtClean="0"/>
              <a:t>A signs the instruments in the following terms:</a:t>
            </a:r>
          </a:p>
          <a:p>
            <a:r>
              <a:rPr lang="en-US" dirty="0" smtClean="0"/>
              <a:t>“I promise to pay B Rs. 500 and all other sums which shall be due to him.”</a:t>
            </a:r>
          </a:p>
          <a:p>
            <a:r>
              <a:rPr lang="en-US" dirty="0" smtClean="0"/>
              <a:t>“I promise to pay B Rs. 500, first deducting there out any money which he may owe me.”</a:t>
            </a:r>
          </a:p>
          <a:p>
            <a:pPr>
              <a:buNone/>
            </a:pPr>
            <a:r>
              <a:rPr lang="en-US" dirty="0" smtClean="0"/>
              <a:t>                                      The above instruments are invalid as promissory notes because the exact amount to be paid by A is not certain.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28</a:t>
            </a:fld>
            <a:endParaRPr lang="en-US"/>
          </a:p>
        </p:txBody>
      </p:sp>
      <p:sp>
        <p:nvSpPr>
          <p:cNvPr id="5" name="Footer Placeholder 4"/>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dirty="0" smtClean="0">
                <a:solidFill>
                  <a:srgbClr val="FFFF00"/>
                </a:solidFill>
              </a:rPr>
              <a:t>8.THE AMOUNT PAYABLE MUST BE IN LEGAL TENDER MONEY OF INDIA :</a:t>
            </a:r>
          </a:p>
          <a:p>
            <a:r>
              <a:rPr lang="en-US" dirty="0" smtClean="0"/>
              <a:t>A document containing a promise to pay a certain amount of foreign money or to deliver a certain quantity of goods is not a </a:t>
            </a:r>
            <a:r>
              <a:rPr lang="en-US" dirty="0" err="1" smtClean="0"/>
              <a:t>pronote</a:t>
            </a:r>
            <a:r>
              <a:rPr lang="en-US" dirty="0" smtClean="0"/>
              <a:t>.</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29</a:t>
            </a:fld>
            <a:endParaRPr lang="en-US"/>
          </a:p>
        </p:txBody>
      </p:sp>
      <p:sp>
        <p:nvSpPr>
          <p:cNvPr id="5" name="Footer Placeholder 4"/>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solidFill>
                  <a:schemeClr val="accent1"/>
                </a:solidFill>
              </a:rPr>
              <a:t>RELEVANT TOPICS ON  THE NEGOTIABLE INSTRUMENT ACT, </a:t>
            </a:r>
            <a:r>
              <a:rPr lang="en-US" sz="3600" b="1" dirty="0" smtClean="0">
                <a:solidFill>
                  <a:schemeClr val="accent1"/>
                </a:solidFill>
              </a:rPr>
              <a:t>1881 </a:t>
            </a:r>
            <a:r>
              <a:rPr lang="en-US" sz="3600" b="1" dirty="0" smtClean="0">
                <a:solidFill>
                  <a:schemeClr val="accent1"/>
                </a:solidFill>
              </a:rPr>
              <a:t>FOR</a:t>
            </a:r>
            <a:endParaRPr lang="en-US" sz="3600" b="1" dirty="0">
              <a:solidFill>
                <a:schemeClr val="accent1"/>
              </a:solidFill>
            </a:endParaRPr>
          </a:p>
        </p:txBody>
      </p:sp>
      <p:sp>
        <p:nvSpPr>
          <p:cNvPr id="3" name="Content Placeholder 2"/>
          <p:cNvSpPr>
            <a:spLocks noGrp="1"/>
          </p:cNvSpPr>
          <p:nvPr>
            <p:ph idx="1"/>
          </p:nvPr>
        </p:nvSpPr>
        <p:spPr/>
        <p:txBody>
          <a:bodyPr/>
          <a:lstStyle/>
          <a:p>
            <a:endParaRPr lang="en-US" dirty="0" smtClean="0"/>
          </a:p>
          <a:p>
            <a:endParaRPr lang="en-US" dirty="0" smtClean="0"/>
          </a:p>
          <a:p>
            <a:r>
              <a:rPr lang="en-US" b="1" dirty="0" smtClean="0">
                <a:solidFill>
                  <a:schemeClr val="accent6">
                    <a:lumMod val="50000"/>
                  </a:schemeClr>
                </a:solidFill>
              </a:rPr>
              <a:t>B.COM </a:t>
            </a:r>
            <a:r>
              <a:rPr lang="en-US" b="1" dirty="0" smtClean="0">
                <a:solidFill>
                  <a:schemeClr val="accent6">
                    <a:lumMod val="50000"/>
                  </a:schemeClr>
                </a:solidFill>
              </a:rPr>
              <a:t>(HONS.)</a:t>
            </a:r>
          </a:p>
          <a:p>
            <a:r>
              <a:rPr lang="en-US" b="1" dirty="0" smtClean="0">
                <a:solidFill>
                  <a:schemeClr val="accent6">
                    <a:lumMod val="50000"/>
                  </a:schemeClr>
                </a:solidFill>
              </a:rPr>
              <a:t>B.B.A. (HONS.)</a:t>
            </a:r>
          </a:p>
          <a:p>
            <a:r>
              <a:rPr lang="en-US" b="1" dirty="0" smtClean="0">
                <a:solidFill>
                  <a:schemeClr val="accent6">
                    <a:lumMod val="50000"/>
                  </a:schemeClr>
                </a:solidFill>
              </a:rPr>
              <a:t>M.COM.</a:t>
            </a:r>
          </a:p>
          <a:p>
            <a:pPr>
              <a:buNone/>
            </a:pPr>
            <a:endParaRPr lang="en-US" dirty="0" smtClean="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
        <p:nvSpPr>
          <p:cNvPr id="5" name="Footer Placeholder 4"/>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50"/>
                </a:solidFill>
              </a:rPr>
              <a:t>     BILL </a:t>
            </a:r>
            <a:r>
              <a:rPr lang="en-US" b="1" dirty="0" smtClean="0">
                <a:solidFill>
                  <a:srgbClr val="00B050"/>
                </a:solidFill>
              </a:rPr>
              <a:t>OF EXCHANGE</a:t>
            </a:r>
            <a:endParaRPr lang="en-US" b="1" dirty="0">
              <a:solidFill>
                <a:srgbClr val="00B050"/>
              </a:solidFill>
            </a:endParaRPr>
          </a:p>
        </p:txBody>
      </p:sp>
      <p:sp>
        <p:nvSpPr>
          <p:cNvPr id="3" name="Content Placeholder 2"/>
          <p:cNvSpPr>
            <a:spLocks noGrp="1"/>
          </p:cNvSpPr>
          <p:nvPr>
            <p:ph idx="1"/>
          </p:nvPr>
        </p:nvSpPr>
        <p:spPr/>
        <p:txBody>
          <a:bodyPr>
            <a:normAutofit fontScale="77500" lnSpcReduction="20000"/>
          </a:bodyPr>
          <a:lstStyle/>
          <a:p>
            <a:pPr>
              <a:buNone/>
            </a:pPr>
            <a:r>
              <a:rPr lang="en-US" dirty="0" smtClean="0"/>
              <a:t>    “A bill of exchange is an instrument in writing containing an unconditional order, signed by the maker, directing a certain person to pay a certain sum of money only to, or the order of, a certain person or to the bearer of the instrument.”</a:t>
            </a:r>
          </a:p>
          <a:p>
            <a:pPr>
              <a:buNone/>
            </a:pPr>
            <a:r>
              <a:rPr lang="en-US" b="1" dirty="0" smtClean="0"/>
              <a:t>                    </a:t>
            </a:r>
            <a:r>
              <a:rPr lang="en-US" b="1" dirty="0" smtClean="0">
                <a:solidFill>
                  <a:srgbClr val="FFFF00"/>
                </a:solidFill>
              </a:rPr>
              <a:t>* </a:t>
            </a:r>
            <a:r>
              <a:rPr lang="en-US" sz="3100" b="1" dirty="0" smtClean="0">
                <a:solidFill>
                  <a:srgbClr val="FFFF00"/>
                </a:solidFill>
              </a:rPr>
              <a:t>SECTION </a:t>
            </a:r>
            <a:r>
              <a:rPr lang="en-US" sz="3100" b="1" dirty="0" smtClean="0">
                <a:solidFill>
                  <a:srgbClr val="FFFF00"/>
                </a:solidFill>
              </a:rPr>
              <a:t>5 OF THE NEGOTIABLE INSTRUMENT ACT</a:t>
            </a:r>
          </a:p>
          <a:p>
            <a:endParaRPr lang="en-US" b="1" dirty="0" smtClean="0"/>
          </a:p>
          <a:p>
            <a:pPr>
              <a:buNone/>
            </a:pPr>
            <a:r>
              <a:rPr lang="en-US" b="1" dirty="0" smtClean="0"/>
              <a:t>  </a:t>
            </a:r>
            <a:r>
              <a:rPr lang="en-US" b="1" u="sng" dirty="0" smtClean="0">
                <a:solidFill>
                  <a:schemeClr val="accent6">
                    <a:lumMod val="50000"/>
                  </a:schemeClr>
                </a:solidFill>
              </a:rPr>
              <a:t>ILLUSTRATION</a:t>
            </a:r>
            <a:r>
              <a:rPr lang="en-US" b="1" dirty="0" smtClean="0">
                <a:solidFill>
                  <a:schemeClr val="accent6">
                    <a:lumMod val="50000"/>
                  </a:schemeClr>
                </a:solidFill>
              </a:rPr>
              <a:t>:</a:t>
            </a:r>
          </a:p>
          <a:p>
            <a:r>
              <a:rPr lang="en-US" dirty="0" smtClean="0"/>
              <a:t>Mr. X purchases goods from Mr. Y for Rs. 1000 .</a:t>
            </a:r>
          </a:p>
          <a:p>
            <a:r>
              <a:rPr lang="en-US" dirty="0" smtClean="0"/>
              <a:t>Mr. Y buys goods from Mr. S for Rs. 1000.</a:t>
            </a:r>
          </a:p>
          <a:p>
            <a:pPr>
              <a:buNone/>
            </a:pPr>
            <a:r>
              <a:rPr lang="en-US" dirty="0" smtClean="0"/>
              <a:t>                        Then Mr. Y may order Mr. X to pay Rs. 1000 /- Mr. S which will be nothing but a bill of exchange.</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30</a:t>
            </a:fld>
            <a:endParaRPr lang="en-US"/>
          </a:p>
        </p:txBody>
      </p:sp>
      <p:sp>
        <p:nvSpPr>
          <p:cNvPr id="5" name="Footer Placeholder 4"/>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B050"/>
                </a:solidFill>
              </a:rPr>
              <a:t>SPECIAL BENEFITS OF BILL OF EXCHANGE</a:t>
            </a:r>
            <a:endParaRPr lang="en-US" b="1" dirty="0">
              <a:solidFill>
                <a:srgbClr val="00B050"/>
              </a:solidFill>
            </a:endParaRPr>
          </a:p>
        </p:txBody>
      </p:sp>
      <p:sp>
        <p:nvSpPr>
          <p:cNvPr id="3" name="Content Placeholder 2"/>
          <p:cNvSpPr>
            <a:spLocks noGrp="1"/>
          </p:cNvSpPr>
          <p:nvPr>
            <p:ph idx="1"/>
          </p:nvPr>
        </p:nvSpPr>
        <p:spPr/>
        <p:txBody>
          <a:bodyPr/>
          <a:lstStyle/>
          <a:p>
            <a:endParaRPr lang="en-US" dirty="0" smtClean="0"/>
          </a:p>
          <a:p>
            <a:r>
              <a:rPr lang="en-US" dirty="0" smtClean="0"/>
              <a:t>A </a:t>
            </a:r>
            <a:r>
              <a:rPr lang="en-US" dirty="0" smtClean="0"/>
              <a:t>bill of exchange is a double secured instrument.</a:t>
            </a:r>
          </a:p>
          <a:p>
            <a:r>
              <a:rPr lang="en-US" dirty="0" smtClean="0"/>
              <a:t>In case of immediate requirement, a bill may be discounted with a bank.</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31</a:t>
            </a:fld>
            <a:endParaRPr lang="en-US"/>
          </a:p>
        </p:txBody>
      </p:sp>
      <p:sp>
        <p:nvSpPr>
          <p:cNvPr id="5" name="Footer Placeholder 4"/>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B050"/>
                </a:solidFill>
              </a:rPr>
              <a:t>  MECHANICS </a:t>
            </a:r>
            <a:r>
              <a:rPr lang="en-US" b="1" dirty="0" smtClean="0">
                <a:solidFill>
                  <a:srgbClr val="00B050"/>
                </a:solidFill>
              </a:rPr>
              <a:t>OF A BILL FINANCING</a:t>
            </a:r>
            <a:endParaRPr lang="en-US" b="1" dirty="0">
              <a:solidFill>
                <a:srgbClr val="00B050"/>
              </a:solidFill>
            </a:endParaRPr>
          </a:p>
        </p:txBody>
      </p:sp>
      <p:pic>
        <p:nvPicPr>
          <p:cNvPr id="4" name="Content Placeholder 3" descr="MECHANICS.jpg"/>
          <p:cNvPicPr>
            <a:picLocks noGrp="1" noChangeAspect="1"/>
          </p:cNvPicPr>
          <p:nvPr>
            <p:ph idx="1"/>
          </p:nvPr>
        </p:nvPicPr>
        <p:blipFill>
          <a:blip r:embed="rId2"/>
          <a:stretch>
            <a:fillRect/>
          </a:stretch>
        </p:blipFill>
        <p:spPr>
          <a:xfrm>
            <a:off x="1481723" y="1784350"/>
            <a:ext cx="6637754" cy="4572000"/>
          </a:xfrm>
        </p:spPr>
      </p:pic>
      <p:sp>
        <p:nvSpPr>
          <p:cNvPr id="5" name="Slide Number Placeholder 4"/>
          <p:cNvSpPr>
            <a:spLocks noGrp="1"/>
          </p:cNvSpPr>
          <p:nvPr>
            <p:ph type="sldNum" sz="quarter" idx="12"/>
          </p:nvPr>
        </p:nvSpPr>
        <p:spPr/>
        <p:txBody>
          <a:bodyPr/>
          <a:lstStyle/>
          <a:p>
            <a:fld id="{B6F15528-21DE-4FAA-801E-634DDDAF4B2B}" type="slidenum">
              <a:rPr lang="en-US" smtClean="0"/>
              <a:pPr/>
              <a:t>32</a:t>
            </a:fld>
            <a:endParaRPr lang="en-US"/>
          </a:p>
        </p:txBody>
      </p:sp>
      <p:sp>
        <p:nvSpPr>
          <p:cNvPr id="6" name="Footer Placeholder 5"/>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00B050"/>
                </a:solidFill>
              </a:rPr>
              <a:t>SPECIMEN OF BILL OF EXCHANGE</a:t>
            </a:r>
            <a:endParaRPr lang="en-US" b="1" dirty="0">
              <a:solidFill>
                <a:srgbClr val="00B050"/>
              </a:solidFill>
            </a:endParaRPr>
          </a:p>
        </p:txBody>
      </p:sp>
      <p:pic>
        <p:nvPicPr>
          <p:cNvPr id="4" name="Content Placeholder 3" descr="BILL.jpg"/>
          <p:cNvPicPr>
            <a:picLocks noGrp="1" noChangeAspect="1"/>
          </p:cNvPicPr>
          <p:nvPr>
            <p:ph idx="1"/>
          </p:nvPr>
        </p:nvPicPr>
        <p:blipFill>
          <a:blip r:embed="rId2"/>
          <a:stretch>
            <a:fillRect/>
          </a:stretch>
        </p:blipFill>
        <p:spPr>
          <a:xfrm>
            <a:off x="412157" y="1828800"/>
            <a:ext cx="8274643" cy="4038600"/>
          </a:xfrm>
        </p:spPr>
      </p:pic>
      <p:sp>
        <p:nvSpPr>
          <p:cNvPr id="5" name="Slide Number Placeholder 4"/>
          <p:cNvSpPr>
            <a:spLocks noGrp="1"/>
          </p:cNvSpPr>
          <p:nvPr>
            <p:ph type="sldNum" sz="quarter" idx="12"/>
          </p:nvPr>
        </p:nvSpPr>
        <p:spPr/>
        <p:txBody>
          <a:bodyPr/>
          <a:lstStyle/>
          <a:p>
            <a:fld id="{B6F15528-21DE-4FAA-801E-634DDDAF4B2B}" type="slidenum">
              <a:rPr lang="en-US" smtClean="0"/>
              <a:pPr/>
              <a:t>33</a:t>
            </a:fld>
            <a:endParaRPr lang="en-US"/>
          </a:p>
        </p:txBody>
      </p:sp>
      <p:sp>
        <p:nvSpPr>
          <p:cNvPr id="6" name="Footer Placeholder 5"/>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00B050"/>
                </a:solidFill>
              </a:rPr>
              <a:t>SPECIMEN OF BILL OF EXCHANGE</a:t>
            </a:r>
            <a:endParaRPr lang="en-US" b="1" dirty="0">
              <a:solidFill>
                <a:srgbClr val="00B050"/>
              </a:solidFill>
            </a:endParaRPr>
          </a:p>
        </p:txBody>
      </p:sp>
      <p:pic>
        <p:nvPicPr>
          <p:cNvPr id="4" name="Content Placeholder 3" descr="BILL OF EXCHANGE.jpg"/>
          <p:cNvPicPr>
            <a:picLocks noGrp="1" noChangeAspect="1"/>
          </p:cNvPicPr>
          <p:nvPr>
            <p:ph idx="1"/>
          </p:nvPr>
        </p:nvPicPr>
        <p:blipFill>
          <a:blip r:embed="rId2"/>
          <a:stretch>
            <a:fillRect/>
          </a:stretch>
        </p:blipFill>
        <p:spPr>
          <a:xfrm>
            <a:off x="914400" y="1820444"/>
            <a:ext cx="7772400" cy="4499811"/>
          </a:xfrm>
        </p:spPr>
      </p:pic>
      <p:sp>
        <p:nvSpPr>
          <p:cNvPr id="5" name="Slide Number Placeholder 4"/>
          <p:cNvSpPr>
            <a:spLocks noGrp="1"/>
          </p:cNvSpPr>
          <p:nvPr>
            <p:ph type="sldNum" sz="quarter" idx="12"/>
          </p:nvPr>
        </p:nvSpPr>
        <p:spPr/>
        <p:txBody>
          <a:bodyPr/>
          <a:lstStyle/>
          <a:p>
            <a:fld id="{B6F15528-21DE-4FAA-801E-634DDDAF4B2B}" type="slidenum">
              <a:rPr lang="en-US" smtClean="0"/>
              <a:pPr/>
              <a:t>34</a:t>
            </a:fld>
            <a:endParaRPr lang="en-US"/>
          </a:p>
        </p:txBody>
      </p:sp>
      <p:sp>
        <p:nvSpPr>
          <p:cNvPr id="6" name="Footer Placeholder 5"/>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B050"/>
                </a:solidFill>
              </a:rPr>
              <a:t> PARTIES </a:t>
            </a:r>
            <a:r>
              <a:rPr lang="en-US" b="1" dirty="0" smtClean="0">
                <a:solidFill>
                  <a:srgbClr val="00B050"/>
                </a:solidFill>
              </a:rPr>
              <a:t>TO A BILL OF EXCHANGE</a:t>
            </a:r>
            <a:endParaRPr lang="en-US" b="1" dirty="0">
              <a:solidFill>
                <a:srgbClr val="00B050"/>
              </a:solidFill>
            </a:endParaRPr>
          </a:p>
        </p:txBody>
      </p:sp>
      <p:sp>
        <p:nvSpPr>
          <p:cNvPr id="3" name="Content Placeholder 2"/>
          <p:cNvSpPr>
            <a:spLocks noGrp="1"/>
          </p:cNvSpPr>
          <p:nvPr>
            <p:ph idx="1"/>
          </p:nvPr>
        </p:nvSpPr>
        <p:spPr/>
        <p:txBody>
          <a:bodyPr>
            <a:normAutofit fontScale="70000" lnSpcReduction="20000"/>
          </a:bodyPr>
          <a:lstStyle/>
          <a:p>
            <a:pPr>
              <a:buNone/>
            </a:pPr>
            <a:r>
              <a:rPr lang="en-US" b="1" dirty="0" smtClean="0"/>
              <a:t>         There are three parties involved in a bill of exchange :</a:t>
            </a:r>
          </a:p>
          <a:p>
            <a:pPr>
              <a:buNone/>
            </a:pPr>
            <a:r>
              <a:rPr lang="en-US" dirty="0" smtClean="0">
                <a:solidFill>
                  <a:srgbClr val="FFFF00"/>
                </a:solidFill>
              </a:rPr>
              <a:t>(</a:t>
            </a:r>
            <a:r>
              <a:rPr lang="en-US" b="1" dirty="0" smtClean="0">
                <a:solidFill>
                  <a:srgbClr val="FFFF00"/>
                </a:solidFill>
              </a:rPr>
              <a:t>I) THE DRAWER : </a:t>
            </a:r>
            <a:r>
              <a:rPr lang="en-US" b="1" dirty="0" smtClean="0"/>
              <a:t>T</a:t>
            </a:r>
            <a:r>
              <a:rPr lang="en-US" dirty="0" smtClean="0"/>
              <a:t>he </a:t>
            </a:r>
            <a:r>
              <a:rPr lang="en-US" dirty="0" smtClean="0"/>
              <a:t>person who makes the order for making payment . In the above specimen, Rajiv is the drawer.</a:t>
            </a:r>
          </a:p>
          <a:p>
            <a:pPr>
              <a:buNone/>
            </a:pPr>
            <a:r>
              <a:rPr lang="en-US" b="1" dirty="0" smtClean="0">
                <a:solidFill>
                  <a:srgbClr val="FFFF00"/>
                </a:solidFill>
              </a:rPr>
              <a:t>(II) THE DRAWEE : </a:t>
            </a:r>
            <a:r>
              <a:rPr lang="en-US" b="1" dirty="0" smtClean="0"/>
              <a:t>T</a:t>
            </a:r>
            <a:r>
              <a:rPr lang="en-US" dirty="0" smtClean="0"/>
              <a:t>he </a:t>
            </a:r>
            <a:r>
              <a:rPr lang="en-US" dirty="0" smtClean="0"/>
              <a:t>person to whom the order to pay is made. He is generally a debtor of the drawer. It is </a:t>
            </a:r>
            <a:r>
              <a:rPr lang="en-US" dirty="0" err="1" smtClean="0"/>
              <a:t>Sameer</a:t>
            </a:r>
            <a:r>
              <a:rPr lang="en-US" dirty="0" smtClean="0"/>
              <a:t> in this case.</a:t>
            </a:r>
          </a:p>
          <a:p>
            <a:pPr>
              <a:buNone/>
            </a:pPr>
            <a:r>
              <a:rPr lang="en-US" b="1" dirty="0" smtClean="0">
                <a:solidFill>
                  <a:srgbClr val="FFFF00"/>
                </a:solidFill>
              </a:rPr>
              <a:t>(II) THE PAYEE : </a:t>
            </a:r>
            <a:r>
              <a:rPr lang="en-US" b="1" dirty="0" smtClean="0"/>
              <a:t>T</a:t>
            </a:r>
            <a:r>
              <a:rPr lang="en-US" dirty="0" smtClean="0"/>
              <a:t>he </a:t>
            </a:r>
            <a:r>
              <a:rPr lang="en-US" dirty="0" smtClean="0"/>
              <a:t>person to whom the payment is to be made. In this case it is </a:t>
            </a:r>
            <a:r>
              <a:rPr lang="en-US" dirty="0" err="1" smtClean="0"/>
              <a:t>Tarun</a:t>
            </a:r>
            <a:r>
              <a:rPr lang="en-US" dirty="0" smtClean="0"/>
              <a:t>.</a:t>
            </a:r>
          </a:p>
          <a:p>
            <a:pPr>
              <a:buNone/>
            </a:pPr>
            <a:endParaRPr lang="en-US" dirty="0" smtClean="0"/>
          </a:p>
          <a:p>
            <a:r>
              <a:rPr lang="en-US" dirty="0" smtClean="0"/>
              <a:t>The drawer can also draw a bill in his own name thereby he himself becomes the payee. Here the words in the bill would be pay to us or order.</a:t>
            </a:r>
          </a:p>
          <a:p>
            <a:r>
              <a:rPr lang="en-US" dirty="0" smtClean="0"/>
              <a:t>In a bill where a time period is mentioned, just like the above specimen, is called a time bill.</a:t>
            </a:r>
          </a:p>
          <a:p>
            <a:r>
              <a:rPr lang="en-US" dirty="0" smtClean="0"/>
              <a:t>But a bill may be made payable on demand also. This is called a demand bill.</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35</a:t>
            </a:fld>
            <a:endParaRPr lang="en-US"/>
          </a:p>
        </p:txBody>
      </p:sp>
      <p:sp>
        <p:nvSpPr>
          <p:cNvPr id="5" name="Footer Placeholder 4"/>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B050"/>
                </a:solidFill>
              </a:rPr>
              <a:t>ESSENTIALS OF A BILL OF EXCHANGE</a:t>
            </a:r>
            <a:endParaRPr lang="en-US" b="1" dirty="0">
              <a:solidFill>
                <a:srgbClr val="00B050"/>
              </a:solidFill>
            </a:endParaRPr>
          </a:p>
        </p:txBody>
      </p:sp>
      <p:sp>
        <p:nvSpPr>
          <p:cNvPr id="3" name="Content Placeholder 2"/>
          <p:cNvSpPr>
            <a:spLocks noGrp="1"/>
          </p:cNvSpPr>
          <p:nvPr>
            <p:ph idx="1"/>
          </p:nvPr>
        </p:nvSpPr>
        <p:spPr/>
        <p:txBody>
          <a:bodyPr>
            <a:normAutofit fontScale="77500" lnSpcReduction="20000"/>
          </a:bodyPr>
          <a:lstStyle/>
          <a:p>
            <a:r>
              <a:rPr lang="en-US" dirty="0" smtClean="0"/>
              <a:t>It must be in writing.</a:t>
            </a:r>
          </a:p>
          <a:p>
            <a:r>
              <a:rPr lang="en-US" dirty="0" smtClean="0"/>
              <a:t>It must contain an order to pay. A mere request to pay on account, will not amount to an order.</a:t>
            </a:r>
          </a:p>
          <a:p>
            <a:r>
              <a:rPr lang="en-US" dirty="0" smtClean="0"/>
              <a:t>The order to pay must be unconditional.</a:t>
            </a:r>
          </a:p>
          <a:p>
            <a:r>
              <a:rPr lang="en-US" dirty="0" smtClean="0"/>
              <a:t>It must be signed by the drawer.</a:t>
            </a:r>
          </a:p>
          <a:p>
            <a:r>
              <a:rPr lang="en-US" dirty="0" smtClean="0"/>
              <a:t>The drawer, </a:t>
            </a:r>
            <a:r>
              <a:rPr lang="en-US" dirty="0" err="1" smtClean="0"/>
              <a:t>drawee</a:t>
            </a:r>
            <a:r>
              <a:rPr lang="en-US" dirty="0" smtClean="0"/>
              <a:t> and payee must be certain. A bill cannot be drawn on two or more </a:t>
            </a:r>
            <a:r>
              <a:rPr lang="en-US" dirty="0" err="1" smtClean="0"/>
              <a:t>drawees</a:t>
            </a:r>
            <a:r>
              <a:rPr lang="en-US" dirty="0" smtClean="0"/>
              <a:t> but may be made payable in the alternative to one of two or more payees.</a:t>
            </a:r>
          </a:p>
          <a:p>
            <a:r>
              <a:rPr lang="en-US" dirty="0" smtClean="0"/>
              <a:t>The sum payable must be certain.</a:t>
            </a:r>
          </a:p>
          <a:p>
            <a:r>
              <a:rPr lang="en-US" dirty="0" smtClean="0"/>
              <a:t>The bill must contain an order to pay money only.</a:t>
            </a:r>
          </a:p>
          <a:p>
            <a:r>
              <a:rPr lang="en-US" dirty="0" smtClean="0"/>
              <a:t>It must comply with the formalities as regards date, consideration, stamps etc.</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36</a:t>
            </a:fld>
            <a:endParaRPr lang="en-US"/>
          </a:p>
        </p:txBody>
      </p:sp>
      <p:sp>
        <p:nvSpPr>
          <p:cNvPr id="5" name="Footer Placeholder 4"/>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00B050"/>
                </a:solidFill>
              </a:rPr>
              <a:t>  TYPES </a:t>
            </a:r>
            <a:r>
              <a:rPr lang="en-US" b="1" dirty="0" smtClean="0">
                <a:solidFill>
                  <a:srgbClr val="00B050"/>
                </a:solidFill>
              </a:rPr>
              <a:t>OF BILL OF </a:t>
            </a:r>
            <a:r>
              <a:rPr lang="en-US" b="1" dirty="0" smtClean="0">
                <a:solidFill>
                  <a:srgbClr val="00B050"/>
                </a:solidFill>
              </a:rPr>
              <a:t>EXCHANGE </a:t>
            </a:r>
            <a:endParaRPr lang="en-US" b="1" dirty="0">
              <a:solidFill>
                <a:srgbClr val="00B050"/>
              </a:solidFill>
            </a:endParaRPr>
          </a:p>
        </p:txBody>
      </p:sp>
      <p:pic>
        <p:nvPicPr>
          <p:cNvPr id="4" name="Content Placeholder 3" descr="TYPES BILL.jpg"/>
          <p:cNvPicPr>
            <a:picLocks noGrp="1" noChangeAspect="1"/>
          </p:cNvPicPr>
          <p:nvPr>
            <p:ph idx="1"/>
          </p:nvPr>
        </p:nvPicPr>
        <p:blipFill>
          <a:blip r:embed="rId2"/>
          <a:stretch>
            <a:fillRect/>
          </a:stretch>
        </p:blipFill>
        <p:spPr>
          <a:xfrm>
            <a:off x="914400" y="1846627"/>
            <a:ext cx="7772400" cy="4447446"/>
          </a:xfrm>
        </p:spPr>
      </p:pic>
      <p:sp>
        <p:nvSpPr>
          <p:cNvPr id="5" name="Slide Number Placeholder 4"/>
          <p:cNvSpPr>
            <a:spLocks noGrp="1"/>
          </p:cNvSpPr>
          <p:nvPr>
            <p:ph type="sldNum" sz="quarter" idx="12"/>
          </p:nvPr>
        </p:nvSpPr>
        <p:spPr/>
        <p:txBody>
          <a:bodyPr/>
          <a:lstStyle/>
          <a:p>
            <a:fld id="{B6F15528-21DE-4FAA-801E-634DDDAF4B2B}" type="slidenum">
              <a:rPr lang="en-US" smtClean="0"/>
              <a:pPr/>
              <a:t>37</a:t>
            </a:fld>
            <a:endParaRPr lang="en-US"/>
          </a:p>
        </p:txBody>
      </p:sp>
      <p:sp>
        <p:nvSpPr>
          <p:cNvPr id="6" name="Footer Placeholder 5"/>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50"/>
                </a:solidFill>
              </a:rPr>
              <a:t>    INLAND </a:t>
            </a:r>
            <a:r>
              <a:rPr lang="en-US" b="1" dirty="0" smtClean="0">
                <a:solidFill>
                  <a:srgbClr val="00B050"/>
                </a:solidFill>
              </a:rPr>
              <a:t>&amp; FOREIGN BILL</a:t>
            </a:r>
            <a:endParaRPr lang="en-US" b="1" dirty="0">
              <a:solidFill>
                <a:srgbClr val="00B050"/>
              </a:solidFill>
            </a:endParaRPr>
          </a:p>
        </p:txBody>
      </p:sp>
      <p:sp>
        <p:nvSpPr>
          <p:cNvPr id="3" name="Content Placeholder 2"/>
          <p:cNvSpPr>
            <a:spLocks noGrp="1"/>
          </p:cNvSpPr>
          <p:nvPr>
            <p:ph idx="1"/>
          </p:nvPr>
        </p:nvSpPr>
        <p:spPr/>
        <p:txBody>
          <a:bodyPr>
            <a:normAutofit fontScale="77500" lnSpcReduction="20000"/>
          </a:bodyPr>
          <a:lstStyle/>
          <a:p>
            <a:pPr>
              <a:buNone/>
            </a:pPr>
            <a:r>
              <a:rPr lang="en-US" b="1" dirty="0" smtClean="0"/>
              <a:t>   </a:t>
            </a:r>
            <a:r>
              <a:rPr lang="en-US" sz="4100" b="1" dirty="0" smtClean="0">
                <a:solidFill>
                  <a:srgbClr val="FFFF00"/>
                </a:solidFill>
              </a:rPr>
              <a:t>INLAND BILL :</a:t>
            </a:r>
          </a:p>
          <a:p>
            <a:r>
              <a:rPr lang="en-US" dirty="0" smtClean="0"/>
              <a:t>It is drawn in India on a person residing in India, whether payable in or outside India,</a:t>
            </a:r>
          </a:p>
          <a:p>
            <a:pPr>
              <a:buNone/>
            </a:pPr>
            <a:r>
              <a:rPr lang="en-US" b="1" dirty="0" smtClean="0"/>
              <a:t>                                               OR</a:t>
            </a:r>
          </a:p>
          <a:p>
            <a:r>
              <a:rPr lang="en-US" dirty="0" smtClean="0"/>
              <a:t>It is drawn in India on person residing outside India but payable in India.</a:t>
            </a:r>
          </a:p>
          <a:p>
            <a:endParaRPr lang="en-US" dirty="0" smtClean="0"/>
          </a:p>
          <a:p>
            <a:pPr>
              <a:buNone/>
            </a:pPr>
            <a:r>
              <a:rPr lang="en-US" b="1" dirty="0" smtClean="0"/>
              <a:t>  The following are the inland bills:</a:t>
            </a:r>
          </a:p>
          <a:p>
            <a:r>
              <a:rPr lang="en-US" dirty="0" smtClean="0"/>
              <a:t>A bill is drawn by a merchant in Delhi on a merchant in Chennai. It is payable in Mumbai the bill is an inland bill.</a:t>
            </a:r>
          </a:p>
          <a:p>
            <a:r>
              <a:rPr lang="en-US" dirty="0" smtClean="0"/>
              <a:t>A bill is drawn by a Delhi merchant on a person in London but made payable in. </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38</a:t>
            </a:fld>
            <a:endParaRPr lang="en-US"/>
          </a:p>
        </p:txBody>
      </p:sp>
      <p:sp>
        <p:nvSpPr>
          <p:cNvPr id="5" name="Footer Placeholder 4"/>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dirty="0" smtClean="0">
                <a:solidFill>
                  <a:srgbClr val="FFFF00"/>
                </a:solidFill>
              </a:rPr>
              <a:t> FOREIGN BILL:</a:t>
            </a:r>
          </a:p>
          <a:p>
            <a:r>
              <a:rPr lang="en-US" dirty="0" smtClean="0"/>
              <a:t>A bill drawn outside India &amp; made payable in India.</a:t>
            </a:r>
          </a:p>
          <a:p>
            <a:r>
              <a:rPr lang="en-US" dirty="0" smtClean="0"/>
              <a:t>A bill drawn outside India on any person residing outside India.</a:t>
            </a:r>
          </a:p>
          <a:p>
            <a:r>
              <a:rPr lang="en-US" dirty="0" smtClean="0"/>
              <a:t>A bill drawn in India on a person residing outside India and made payable outside </a:t>
            </a:r>
            <a:r>
              <a:rPr lang="en-US" dirty="0" err="1" smtClean="0"/>
              <a:t>india</a:t>
            </a:r>
            <a:r>
              <a:rPr lang="en-US" dirty="0" smtClean="0"/>
              <a:t>.</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39</a:t>
            </a:fld>
            <a:endParaRPr lang="en-US"/>
          </a:p>
        </p:txBody>
      </p:sp>
      <p:sp>
        <p:nvSpPr>
          <p:cNvPr id="5" name="Footer Placeholder 4"/>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3">
                    <a:lumMod val="50000"/>
                  </a:schemeClr>
                </a:solidFill>
              </a:rPr>
              <a:t>TOPICS</a:t>
            </a:r>
            <a:endParaRPr lang="en-US" b="1" dirty="0">
              <a:solidFill>
                <a:schemeClr val="accent3">
                  <a:lumMod val="50000"/>
                </a:schemeClr>
              </a:solidFill>
            </a:endParaRPr>
          </a:p>
        </p:txBody>
      </p:sp>
      <p:sp>
        <p:nvSpPr>
          <p:cNvPr id="3" name="Content Placeholder 2"/>
          <p:cNvSpPr>
            <a:spLocks noGrp="1"/>
          </p:cNvSpPr>
          <p:nvPr>
            <p:ph idx="1"/>
          </p:nvPr>
        </p:nvSpPr>
        <p:spPr/>
        <p:txBody>
          <a:bodyPr>
            <a:normAutofit fontScale="62500" lnSpcReduction="20000"/>
          </a:bodyPr>
          <a:lstStyle/>
          <a:p>
            <a:r>
              <a:rPr lang="en-US" b="1" dirty="0" smtClean="0"/>
              <a:t>MEANING</a:t>
            </a:r>
          </a:p>
          <a:p>
            <a:r>
              <a:rPr lang="en-US" b="1" dirty="0" smtClean="0"/>
              <a:t>DEFINITION</a:t>
            </a:r>
          </a:p>
          <a:p>
            <a:r>
              <a:rPr lang="en-US" b="1" dirty="0" smtClean="0"/>
              <a:t>CHARACTERISTICS OF NEGOTIABLE </a:t>
            </a:r>
            <a:r>
              <a:rPr lang="en-US" b="1" dirty="0" smtClean="0"/>
              <a:t>INSTRUMENT</a:t>
            </a:r>
          </a:p>
          <a:p>
            <a:r>
              <a:rPr lang="en-US" b="1" dirty="0" smtClean="0"/>
              <a:t>FORMS OF NEGOTIABLE </a:t>
            </a:r>
            <a:r>
              <a:rPr lang="en-US" b="1" dirty="0" smtClean="0"/>
              <a:t>INSTRUMENT</a:t>
            </a:r>
          </a:p>
          <a:p>
            <a:r>
              <a:rPr lang="en-US" b="1" dirty="0" smtClean="0"/>
              <a:t>FEATURES OF A NEGOTIABLE </a:t>
            </a:r>
            <a:r>
              <a:rPr lang="en-US" b="1" dirty="0" smtClean="0"/>
              <a:t>INSTRUMENT</a:t>
            </a:r>
          </a:p>
          <a:p>
            <a:r>
              <a:rPr lang="en-US" b="1" dirty="0" smtClean="0"/>
              <a:t>TYPES OF NEGOTIABLE </a:t>
            </a:r>
            <a:r>
              <a:rPr lang="en-US" b="1" dirty="0" smtClean="0"/>
              <a:t>INSTRUMENT</a:t>
            </a:r>
          </a:p>
          <a:p>
            <a:r>
              <a:rPr lang="en-US" b="1" dirty="0" smtClean="0"/>
              <a:t>PROMISSORY </a:t>
            </a:r>
            <a:r>
              <a:rPr lang="en-US" b="1" dirty="0" smtClean="0"/>
              <a:t>NOTE</a:t>
            </a:r>
          </a:p>
          <a:p>
            <a:r>
              <a:rPr lang="en-US" b="1" dirty="0" smtClean="0"/>
              <a:t>SPECIMEN OF PROMISSORY </a:t>
            </a:r>
            <a:r>
              <a:rPr lang="en-US" b="1" dirty="0" smtClean="0"/>
              <a:t>NOTE</a:t>
            </a:r>
          </a:p>
          <a:p>
            <a:r>
              <a:rPr lang="en-US" b="1" dirty="0" smtClean="0"/>
              <a:t>PARTIES TO A PROMISSORY </a:t>
            </a:r>
            <a:r>
              <a:rPr lang="en-US" b="1" dirty="0" smtClean="0"/>
              <a:t>NOTE</a:t>
            </a:r>
          </a:p>
          <a:p>
            <a:r>
              <a:rPr lang="en-US" b="1" dirty="0" smtClean="0"/>
              <a:t>ESSENTIALS OF PROMISSORY </a:t>
            </a:r>
            <a:r>
              <a:rPr lang="en-US" b="1" dirty="0" smtClean="0"/>
              <a:t>NOTE</a:t>
            </a:r>
          </a:p>
          <a:p>
            <a:r>
              <a:rPr lang="en-US" b="1" dirty="0" smtClean="0"/>
              <a:t>BILL OF </a:t>
            </a:r>
            <a:r>
              <a:rPr lang="en-US" b="1" dirty="0" smtClean="0"/>
              <a:t>EXCHANGE</a:t>
            </a:r>
          </a:p>
          <a:p>
            <a:r>
              <a:rPr lang="en-US" b="1" dirty="0" smtClean="0"/>
              <a:t>SPECIAL BENEFITS OF BILL OF </a:t>
            </a:r>
            <a:r>
              <a:rPr lang="en-US" b="1" dirty="0" smtClean="0"/>
              <a:t>EXCHANGE</a:t>
            </a:r>
          </a:p>
          <a:p>
            <a:r>
              <a:rPr lang="en-US" b="1" dirty="0" smtClean="0"/>
              <a:t>MECHANICS OF A BILL </a:t>
            </a:r>
            <a:r>
              <a:rPr lang="en-US" b="1" dirty="0" smtClean="0"/>
              <a:t>FINANCING</a:t>
            </a:r>
          </a:p>
          <a:p>
            <a:r>
              <a:rPr lang="en-US" b="1" dirty="0" smtClean="0"/>
              <a:t>SPECIMEN OF BILL OF </a:t>
            </a:r>
            <a:r>
              <a:rPr lang="en-US" b="1" dirty="0" smtClean="0"/>
              <a:t>EXCHANGE</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
        <p:nvSpPr>
          <p:cNvPr id="5" name="Footer Placeholder 4"/>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B050"/>
                </a:solidFill>
              </a:rPr>
              <a:t>CLASSIFICATION OF BILL OF EXCHANGE</a:t>
            </a:r>
            <a:endParaRPr lang="en-US" b="1" dirty="0">
              <a:solidFill>
                <a:srgbClr val="00B050"/>
              </a:solidFill>
            </a:endParaRPr>
          </a:p>
        </p:txBody>
      </p:sp>
      <p:sp>
        <p:nvSpPr>
          <p:cNvPr id="3" name="Content Placeholder 2"/>
          <p:cNvSpPr>
            <a:spLocks noGrp="1"/>
          </p:cNvSpPr>
          <p:nvPr>
            <p:ph idx="1"/>
          </p:nvPr>
        </p:nvSpPr>
        <p:spPr/>
        <p:txBody>
          <a:bodyPr>
            <a:normAutofit fontScale="77500" lnSpcReduction="20000"/>
          </a:bodyPr>
          <a:lstStyle/>
          <a:p>
            <a:pPr>
              <a:buNone/>
            </a:pPr>
            <a:r>
              <a:rPr lang="en-US" dirty="0" smtClean="0"/>
              <a:t> </a:t>
            </a:r>
            <a:r>
              <a:rPr lang="en-US" dirty="0" smtClean="0">
                <a:solidFill>
                  <a:srgbClr val="FFFF00"/>
                </a:solidFill>
              </a:rPr>
              <a:t>* </a:t>
            </a:r>
            <a:r>
              <a:rPr lang="en-US" b="1" u="sng" dirty="0" smtClean="0">
                <a:solidFill>
                  <a:srgbClr val="FFFF00"/>
                </a:solidFill>
              </a:rPr>
              <a:t>INLAND AND FOREIGN BILL (SECTION 11 AND 12)</a:t>
            </a:r>
          </a:p>
          <a:p>
            <a:pPr>
              <a:buNone/>
            </a:pPr>
            <a:endParaRPr lang="en-US" b="1" dirty="0" smtClean="0"/>
          </a:p>
          <a:p>
            <a:pPr>
              <a:buNone/>
            </a:pPr>
            <a:r>
              <a:rPr lang="en-US" dirty="0" smtClean="0"/>
              <a:t>  </a:t>
            </a:r>
            <a:r>
              <a:rPr lang="en-US" b="1" dirty="0" smtClean="0">
                <a:solidFill>
                  <a:schemeClr val="accent6">
                    <a:lumMod val="50000"/>
                  </a:schemeClr>
                </a:solidFill>
              </a:rPr>
              <a:t>INLAND BILL:</a:t>
            </a:r>
          </a:p>
          <a:p>
            <a:r>
              <a:rPr lang="en-US" dirty="0" smtClean="0"/>
              <a:t>It is drawn in India on a person residing in India whether payable in or outside India ; or</a:t>
            </a:r>
          </a:p>
          <a:p>
            <a:r>
              <a:rPr lang="en-US" dirty="0" smtClean="0"/>
              <a:t>It is drawn in India on a person residing outside India but payable in India.</a:t>
            </a:r>
          </a:p>
          <a:p>
            <a:endParaRPr lang="en-US" dirty="0" smtClean="0"/>
          </a:p>
          <a:p>
            <a:pPr>
              <a:buNone/>
            </a:pPr>
            <a:r>
              <a:rPr lang="en-US" dirty="0" smtClean="0"/>
              <a:t>  </a:t>
            </a:r>
            <a:r>
              <a:rPr lang="en-US" b="1" dirty="0" smtClean="0">
                <a:solidFill>
                  <a:schemeClr val="accent6">
                    <a:lumMod val="50000"/>
                  </a:schemeClr>
                </a:solidFill>
              </a:rPr>
              <a:t>FOREIGN BILL:</a:t>
            </a:r>
          </a:p>
          <a:p>
            <a:r>
              <a:rPr lang="en-US" dirty="0" smtClean="0"/>
              <a:t>A bill drawn in India on a person residing outside India and made payable outside India.</a:t>
            </a:r>
          </a:p>
          <a:p>
            <a:r>
              <a:rPr lang="en-US" dirty="0" smtClean="0"/>
              <a:t>Draw upon a person who is the resident of a foreign country.</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40</a:t>
            </a:fld>
            <a:endParaRPr lang="en-US"/>
          </a:p>
        </p:txBody>
      </p:sp>
      <p:sp>
        <p:nvSpPr>
          <p:cNvPr id="5" name="Footer Placeholder 4"/>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55000" lnSpcReduction="20000"/>
          </a:bodyPr>
          <a:lstStyle/>
          <a:p>
            <a:pPr>
              <a:buNone/>
            </a:pPr>
            <a:r>
              <a:rPr lang="en-US" dirty="0" smtClean="0">
                <a:solidFill>
                  <a:srgbClr val="FFFF00"/>
                </a:solidFill>
              </a:rPr>
              <a:t>* </a:t>
            </a:r>
            <a:r>
              <a:rPr lang="en-US" b="1" u="sng" dirty="0" smtClean="0">
                <a:solidFill>
                  <a:srgbClr val="FFFF00"/>
                </a:solidFill>
              </a:rPr>
              <a:t>TIME AND DEMAND BILLS </a:t>
            </a:r>
            <a:r>
              <a:rPr lang="en-US" b="1" dirty="0" smtClean="0"/>
              <a:t>:</a:t>
            </a:r>
          </a:p>
          <a:p>
            <a:pPr>
              <a:buNone/>
            </a:pPr>
            <a:endParaRPr lang="en-US" b="1" dirty="0" smtClean="0"/>
          </a:p>
          <a:p>
            <a:pPr>
              <a:buNone/>
            </a:pPr>
            <a:r>
              <a:rPr lang="en-US" b="1" dirty="0" smtClean="0">
                <a:solidFill>
                  <a:schemeClr val="accent6">
                    <a:lumMod val="50000"/>
                  </a:schemeClr>
                </a:solidFill>
              </a:rPr>
              <a:t> TIME BILL :</a:t>
            </a:r>
          </a:p>
          <a:p>
            <a:r>
              <a:rPr lang="en-US" dirty="0" smtClean="0"/>
              <a:t>A payable after a fixed time is termed as a time bill. A bill payable “after date” is a time bill.</a:t>
            </a:r>
          </a:p>
          <a:p>
            <a:pPr>
              <a:buNone/>
            </a:pPr>
            <a:r>
              <a:rPr lang="en-US" b="1" dirty="0" smtClean="0"/>
              <a:t>  </a:t>
            </a:r>
            <a:r>
              <a:rPr lang="en-US" b="1" dirty="0" smtClean="0">
                <a:solidFill>
                  <a:schemeClr val="accent6">
                    <a:lumMod val="50000"/>
                  </a:schemeClr>
                </a:solidFill>
              </a:rPr>
              <a:t>DEMAND BILL :</a:t>
            </a:r>
          </a:p>
          <a:p>
            <a:r>
              <a:rPr lang="en-US" dirty="0" smtClean="0"/>
              <a:t>A bill payable at sight or on demand is termed as a demand bill.</a:t>
            </a:r>
          </a:p>
          <a:p>
            <a:endParaRPr lang="en-US" dirty="0" smtClean="0"/>
          </a:p>
          <a:p>
            <a:pPr>
              <a:buNone/>
            </a:pPr>
            <a:r>
              <a:rPr lang="en-US" b="1" dirty="0" smtClean="0"/>
              <a:t> </a:t>
            </a:r>
            <a:r>
              <a:rPr lang="en-US" b="1" dirty="0" smtClean="0">
                <a:solidFill>
                  <a:srgbClr val="FFFF00"/>
                </a:solidFill>
              </a:rPr>
              <a:t>*  </a:t>
            </a:r>
            <a:r>
              <a:rPr lang="en-US" b="1" u="sng" dirty="0" smtClean="0">
                <a:solidFill>
                  <a:srgbClr val="FFFF00"/>
                </a:solidFill>
              </a:rPr>
              <a:t>TRADE AND ACCOMMODATION BILLS </a:t>
            </a:r>
            <a:r>
              <a:rPr lang="en-US" b="1" dirty="0" smtClean="0">
                <a:solidFill>
                  <a:srgbClr val="FFFF00"/>
                </a:solidFill>
              </a:rPr>
              <a:t>:</a:t>
            </a:r>
          </a:p>
          <a:p>
            <a:pPr>
              <a:buNone/>
            </a:pPr>
            <a:endParaRPr lang="en-US" b="1" dirty="0" smtClean="0"/>
          </a:p>
          <a:p>
            <a:pPr>
              <a:buNone/>
            </a:pPr>
            <a:r>
              <a:rPr lang="en-US" b="1" dirty="0" smtClean="0">
                <a:solidFill>
                  <a:schemeClr val="accent6">
                    <a:lumMod val="50000"/>
                  </a:schemeClr>
                </a:solidFill>
              </a:rPr>
              <a:t>   TRADE BILL</a:t>
            </a:r>
          </a:p>
          <a:p>
            <a:r>
              <a:rPr lang="en-US" dirty="0" smtClean="0"/>
              <a:t>A bill drawn and accepted for a genuine trade transaction is termed as “trade bill.”</a:t>
            </a:r>
          </a:p>
          <a:p>
            <a:pPr>
              <a:buNone/>
            </a:pPr>
            <a:r>
              <a:rPr lang="en-US" b="1" dirty="0" smtClean="0">
                <a:solidFill>
                  <a:schemeClr val="accent6">
                    <a:lumMod val="50000"/>
                  </a:schemeClr>
                </a:solidFill>
              </a:rPr>
              <a:t>    ACCOMMODATION BILL :</a:t>
            </a:r>
          </a:p>
          <a:p>
            <a:r>
              <a:rPr lang="en-US" dirty="0" smtClean="0"/>
              <a:t>A bill drawn and accepted not for a genuine trade transaction but only to provide financial help to same party to same party is termed as an “accommodation bill.”</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41</a:t>
            </a:fld>
            <a:endParaRPr lang="en-US"/>
          </a:p>
        </p:txBody>
      </p:sp>
      <p:sp>
        <p:nvSpPr>
          <p:cNvPr id="5" name="Footer Placeholder 4"/>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b="1" dirty="0" smtClean="0">
                <a:solidFill>
                  <a:srgbClr val="00B050"/>
                </a:solidFill>
              </a:rPr>
              <a:t>DIFFERENCE BETWEEN BILL OF EXCHANGE AND PROMISSORY NOTE</a:t>
            </a:r>
            <a:endParaRPr lang="en-US" sz="3200" b="1" dirty="0">
              <a:solidFill>
                <a:srgbClr val="00B050"/>
              </a:solidFill>
            </a:endParaRPr>
          </a:p>
        </p:txBody>
      </p:sp>
      <p:graphicFrame>
        <p:nvGraphicFramePr>
          <p:cNvPr id="4" name="Content Placeholder 3"/>
          <p:cNvGraphicFramePr>
            <a:graphicFrameLocks noGrp="1"/>
          </p:cNvGraphicFramePr>
          <p:nvPr>
            <p:ph idx="1"/>
          </p:nvPr>
        </p:nvGraphicFramePr>
        <p:xfrm>
          <a:off x="533400" y="1600201"/>
          <a:ext cx="8153400" cy="4648199"/>
        </p:xfrm>
        <a:graphic>
          <a:graphicData uri="http://schemas.openxmlformats.org/drawingml/2006/table">
            <a:tbl>
              <a:tblPr firstRow="1" bandRow="1">
                <a:tableStyleId>{5C22544A-7EE6-4342-B048-85BDC9FD1C3A}</a:tableStyleId>
              </a:tblPr>
              <a:tblGrid>
                <a:gridCol w="4076700"/>
                <a:gridCol w="4076700"/>
              </a:tblGrid>
              <a:tr h="468672">
                <a:tc>
                  <a:txBody>
                    <a:bodyPr/>
                    <a:lstStyle/>
                    <a:p>
                      <a:r>
                        <a:rPr lang="en-US" dirty="0" smtClean="0"/>
                        <a:t>                   BILL OF EXCHANGE</a:t>
                      </a:r>
                      <a:endParaRPr lang="en-US" dirty="0"/>
                    </a:p>
                  </a:txBody>
                  <a:tcPr/>
                </a:tc>
                <a:tc>
                  <a:txBody>
                    <a:bodyPr/>
                    <a:lstStyle/>
                    <a:p>
                      <a:r>
                        <a:rPr lang="en-US" dirty="0" smtClean="0"/>
                        <a:t>               PROMISSORY NOTE</a:t>
                      </a:r>
                      <a:endParaRPr lang="en-US" dirty="0"/>
                    </a:p>
                  </a:txBody>
                  <a:tcPr/>
                </a:tc>
              </a:tr>
              <a:tr h="468672">
                <a:tc gridSpan="2">
                  <a:txBody>
                    <a:bodyPr/>
                    <a:lstStyle/>
                    <a:p>
                      <a:r>
                        <a:rPr lang="en-US" b="1" dirty="0" smtClean="0"/>
                        <a:t>                                                              NUMBER OF PARTIES</a:t>
                      </a:r>
                      <a:endParaRPr lang="en-US" b="1" dirty="0"/>
                    </a:p>
                  </a:txBody>
                  <a:tcPr/>
                </a:tc>
                <a:tc hMerge="1">
                  <a:txBody>
                    <a:bodyPr/>
                    <a:lstStyle/>
                    <a:p>
                      <a:endParaRPr lang="en-US"/>
                    </a:p>
                  </a:txBody>
                  <a:tcPr/>
                </a:tc>
              </a:tr>
              <a:tr h="808941">
                <a:tc>
                  <a:txBody>
                    <a:bodyPr/>
                    <a:lstStyle/>
                    <a:p>
                      <a:r>
                        <a:rPr lang="en-US" dirty="0" smtClean="0"/>
                        <a:t>There are three parties – drawer, </a:t>
                      </a:r>
                      <a:r>
                        <a:rPr lang="en-US" dirty="0" smtClean="0"/>
                        <a:t> </a:t>
                      </a:r>
                      <a:r>
                        <a:rPr lang="en-US" dirty="0" err="1" smtClean="0"/>
                        <a:t>drawee</a:t>
                      </a:r>
                      <a:r>
                        <a:rPr lang="en-US" dirty="0" smtClean="0"/>
                        <a:t> </a:t>
                      </a:r>
                      <a:r>
                        <a:rPr lang="en-US" dirty="0" smtClean="0"/>
                        <a:t>and payee.</a:t>
                      </a:r>
                      <a:endParaRPr lang="en-US" dirty="0"/>
                    </a:p>
                  </a:txBody>
                  <a:tcPr/>
                </a:tc>
                <a:tc>
                  <a:txBody>
                    <a:bodyPr/>
                    <a:lstStyle/>
                    <a:p>
                      <a:r>
                        <a:rPr lang="en-US" dirty="0" smtClean="0"/>
                        <a:t>There are two parties – maker and payee.</a:t>
                      </a:r>
                      <a:endParaRPr lang="en-US" dirty="0"/>
                    </a:p>
                  </a:txBody>
                  <a:tcPr/>
                </a:tc>
              </a:tr>
              <a:tr h="468672">
                <a:tc gridSpan="2">
                  <a:txBody>
                    <a:bodyPr/>
                    <a:lstStyle/>
                    <a:p>
                      <a:r>
                        <a:rPr lang="en-US" dirty="0" smtClean="0"/>
                        <a:t>                                                             </a:t>
                      </a:r>
                      <a:r>
                        <a:rPr lang="en-US" b="1" dirty="0" smtClean="0"/>
                        <a:t>PROMISE / ORDER</a:t>
                      </a:r>
                      <a:endParaRPr lang="en-US" b="1" dirty="0"/>
                    </a:p>
                  </a:txBody>
                  <a:tcPr/>
                </a:tc>
                <a:tc hMerge="1">
                  <a:txBody>
                    <a:bodyPr/>
                    <a:lstStyle/>
                    <a:p>
                      <a:endParaRPr lang="en-US"/>
                    </a:p>
                  </a:txBody>
                  <a:tcPr/>
                </a:tc>
              </a:tr>
              <a:tr h="808941">
                <a:tc>
                  <a:txBody>
                    <a:bodyPr/>
                    <a:lstStyle/>
                    <a:p>
                      <a:r>
                        <a:rPr lang="en-US" dirty="0" smtClean="0"/>
                        <a:t>It contains an unconditional</a:t>
                      </a:r>
                      <a:r>
                        <a:rPr lang="en-US" baseline="0" dirty="0" smtClean="0"/>
                        <a:t> order.</a:t>
                      </a:r>
                      <a:endParaRPr lang="en-US" dirty="0"/>
                    </a:p>
                  </a:txBody>
                  <a:tcPr/>
                </a:tc>
                <a:tc>
                  <a:txBody>
                    <a:bodyPr/>
                    <a:lstStyle/>
                    <a:p>
                      <a:r>
                        <a:rPr lang="en-US" dirty="0" smtClean="0"/>
                        <a:t>It contains an unconditional promise given by a debtor to a creditor.</a:t>
                      </a:r>
                      <a:endParaRPr lang="en-US" dirty="0"/>
                    </a:p>
                  </a:txBody>
                  <a:tcPr/>
                </a:tc>
              </a:tr>
              <a:tr h="468672">
                <a:tc gridSpan="2">
                  <a:txBody>
                    <a:bodyPr/>
                    <a:lstStyle/>
                    <a:p>
                      <a:r>
                        <a:rPr lang="en-US" dirty="0" smtClean="0"/>
                        <a:t>                                                           </a:t>
                      </a:r>
                      <a:r>
                        <a:rPr lang="en-US" b="1" dirty="0" smtClean="0"/>
                        <a:t>NATURE OF LIABILITY</a:t>
                      </a:r>
                      <a:endParaRPr lang="en-US" b="1" dirty="0"/>
                    </a:p>
                  </a:txBody>
                  <a:tcPr/>
                </a:tc>
                <a:tc hMerge="1">
                  <a:txBody>
                    <a:bodyPr/>
                    <a:lstStyle/>
                    <a:p>
                      <a:endParaRPr lang="en-US"/>
                    </a:p>
                  </a:txBody>
                  <a:tcPr/>
                </a:tc>
              </a:tr>
              <a:tr h="1155629">
                <a:tc>
                  <a:txBody>
                    <a:bodyPr/>
                    <a:lstStyle/>
                    <a:p>
                      <a:r>
                        <a:rPr lang="en-US" dirty="0" smtClean="0"/>
                        <a:t>It requires acceptance</a:t>
                      </a:r>
                      <a:r>
                        <a:rPr lang="en-US" baseline="0" dirty="0" smtClean="0"/>
                        <a:t> to become a valuable instrument. </a:t>
                      </a:r>
                      <a:endParaRPr lang="en-US" dirty="0"/>
                    </a:p>
                  </a:txBody>
                  <a:tcPr/>
                </a:tc>
                <a:tc>
                  <a:txBody>
                    <a:bodyPr/>
                    <a:lstStyle/>
                    <a:p>
                      <a:r>
                        <a:rPr lang="en-US" dirty="0" smtClean="0"/>
                        <a:t>It does not require any acceptance</a:t>
                      </a:r>
                      <a:r>
                        <a:rPr lang="en-US" baseline="0" dirty="0" smtClean="0"/>
                        <a:t> since it is a valuable instrument right from the beginning.</a:t>
                      </a:r>
                    </a:p>
                  </a:txBody>
                  <a:tcPr/>
                </a:tc>
              </a:tr>
            </a:tbl>
          </a:graphicData>
        </a:graphic>
      </p:graphicFrame>
      <p:sp>
        <p:nvSpPr>
          <p:cNvPr id="5" name="Slide Number Placeholder 4"/>
          <p:cNvSpPr>
            <a:spLocks noGrp="1"/>
          </p:cNvSpPr>
          <p:nvPr>
            <p:ph type="sldNum" sz="quarter" idx="12"/>
          </p:nvPr>
        </p:nvSpPr>
        <p:spPr/>
        <p:txBody>
          <a:bodyPr/>
          <a:lstStyle/>
          <a:p>
            <a:fld id="{B6F15528-21DE-4FAA-801E-634DDDAF4B2B}" type="slidenum">
              <a:rPr lang="en-US" smtClean="0"/>
              <a:pPr/>
              <a:t>42</a:t>
            </a:fld>
            <a:endParaRPr lang="en-US"/>
          </a:p>
        </p:txBody>
      </p:sp>
      <p:sp>
        <p:nvSpPr>
          <p:cNvPr id="6" name="Footer Placeholder 5"/>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b="1" dirty="0" smtClean="0">
                <a:solidFill>
                  <a:srgbClr val="00B050"/>
                </a:solidFill>
              </a:rPr>
              <a:t>DIFFERENCE BETWEEN BILL OF EXCHANGE AND PROMISSORY NOTE</a:t>
            </a:r>
            <a:endParaRPr lang="en-US" sz="3200" b="1" dirty="0">
              <a:solidFill>
                <a:srgbClr val="00B050"/>
              </a:solidFill>
            </a:endParaRPr>
          </a:p>
        </p:txBody>
      </p:sp>
      <p:graphicFrame>
        <p:nvGraphicFramePr>
          <p:cNvPr id="4" name="Content Placeholder 3"/>
          <p:cNvGraphicFramePr>
            <a:graphicFrameLocks noGrp="1"/>
          </p:cNvGraphicFramePr>
          <p:nvPr>
            <p:ph idx="1"/>
          </p:nvPr>
        </p:nvGraphicFramePr>
        <p:xfrm>
          <a:off x="533400" y="1600201"/>
          <a:ext cx="8229600" cy="4648201"/>
        </p:xfrm>
        <a:graphic>
          <a:graphicData uri="http://schemas.openxmlformats.org/drawingml/2006/table">
            <a:tbl>
              <a:tblPr firstRow="1" bandRow="1">
                <a:tableStyleId>{5C22544A-7EE6-4342-B048-85BDC9FD1C3A}</a:tableStyleId>
              </a:tblPr>
              <a:tblGrid>
                <a:gridCol w="4114800"/>
                <a:gridCol w="4114800"/>
              </a:tblGrid>
              <a:tr h="549949">
                <a:tc>
                  <a:txBody>
                    <a:bodyPr/>
                    <a:lstStyle/>
                    <a:p>
                      <a:r>
                        <a:rPr lang="en-US" dirty="0" smtClean="0"/>
                        <a:t>                   BILL OF EXCHANGE</a:t>
                      </a:r>
                      <a:endParaRPr lang="en-US" dirty="0"/>
                    </a:p>
                  </a:txBody>
                  <a:tcPr/>
                </a:tc>
                <a:tc>
                  <a:txBody>
                    <a:bodyPr/>
                    <a:lstStyle/>
                    <a:p>
                      <a:r>
                        <a:rPr lang="en-US" dirty="0" smtClean="0"/>
                        <a:t>               PROMISSORY NOTE</a:t>
                      </a:r>
                      <a:endParaRPr lang="en-US" dirty="0"/>
                    </a:p>
                  </a:txBody>
                  <a:tcPr/>
                </a:tc>
              </a:tr>
              <a:tr h="549949">
                <a:tc gridSpan="2">
                  <a:txBody>
                    <a:bodyPr/>
                    <a:lstStyle/>
                    <a:p>
                      <a:r>
                        <a:rPr lang="en-US" b="1" dirty="0" smtClean="0"/>
                        <a:t>                                          SAME IDENTITY OF PAYER AND PAYEE</a:t>
                      </a:r>
                      <a:endParaRPr lang="en-US" b="1" dirty="0"/>
                    </a:p>
                  </a:txBody>
                  <a:tcPr/>
                </a:tc>
                <a:tc hMerge="1">
                  <a:txBody>
                    <a:bodyPr/>
                    <a:lstStyle/>
                    <a:p>
                      <a:endParaRPr lang="en-US"/>
                    </a:p>
                  </a:txBody>
                  <a:tcPr/>
                </a:tc>
              </a:tr>
              <a:tr h="949228">
                <a:tc>
                  <a:txBody>
                    <a:bodyPr/>
                    <a:lstStyle/>
                    <a:p>
                      <a:r>
                        <a:rPr lang="en-US" dirty="0" smtClean="0"/>
                        <a:t>The</a:t>
                      </a:r>
                      <a:r>
                        <a:rPr lang="en-US" baseline="0" dirty="0" smtClean="0"/>
                        <a:t> drawer and payee may be the same person.</a:t>
                      </a:r>
                      <a:endParaRPr lang="en-US" dirty="0"/>
                    </a:p>
                  </a:txBody>
                  <a:tcPr/>
                </a:tc>
                <a:tc>
                  <a:txBody>
                    <a:bodyPr/>
                    <a:lstStyle/>
                    <a:p>
                      <a:r>
                        <a:rPr lang="en-US" dirty="0" smtClean="0"/>
                        <a:t>The maker and payee cannot be the same person</a:t>
                      </a:r>
                      <a:endParaRPr lang="en-US" dirty="0"/>
                    </a:p>
                  </a:txBody>
                  <a:tcPr/>
                </a:tc>
              </a:tr>
              <a:tr h="549949">
                <a:tc gridSpan="2">
                  <a:txBody>
                    <a:bodyPr/>
                    <a:lstStyle/>
                    <a:p>
                      <a:r>
                        <a:rPr lang="en-US" b="1" dirty="0" smtClean="0"/>
                        <a:t>                                                            PAYABLE TO BEARER</a:t>
                      </a:r>
                      <a:endParaRPr lang="en-US" b="1" dirty="0"/>
                    </a:p>
                  </a:txBody>
                  <a:tcPr/>
                </a:tc>
                <a:tc hMerge="1">
                  <a:txBody>
                    <a:bodyPr/>
                    <a:lstStyle/>
                    <a:p>
                      <a:endParaRPr lang="en-US"/>
                    </a:p>
                  </a:txBody>
                  <a:tcPr/>
                </a:tc>
              </a:tr>
              <a:tr h="949228">
                <a:tc>
                  <a:txBody>
                    <a:bodyPr/>
                    <a:lstStyle/>
                    <a:p>
                      <a:r>
                        <a:rPr lang="en-US" dirty="0" smtClean="0"/>
                        <a:t>It can be payable to bearer.</a:t>
                      </a:r>
                      <a:r>
                        <a:rPr lang="en-US" baseline="0" dirty="0" smtClean="0"/>
                        <a:t> It cannot be drawn as payable to bearer on demand.</a:t>
                      </a:r>
                      <a:endParaRPr lang="en-US" dirty="0"/>
                    </a:p>
                  </a:txBody>
                  <a:tcPr/>
                </a:tc>
                <a:tc>
                  <a:txBody>
                    <a:bodyPr/>
                    <a:lstStyle/>
                    <a:p>
                      <a:r>
                        <a:rPr lang="en-US" dirty="0" smtClean="0"/>
                        <a:t>It cannot be payable to bearer.</a:t>
                      </a:r>
                      <a:endParaRPr lang="en-US" dirty="0"/>
                    </a:p>
                  </a:txBody>
                  <a:tcPr/>
                </a:tc>
              </a:tr>
              <a:tr h="549949">
                <a:tc gridSpan="2">
                  <a:txBody>
                    <a:bodyPr/>
                    <a:lstStyle/>
                    <a:p>
                      <a:r>
                        <a:rPr lang="en-US" b="1" dirty="0" smtClean="0"/>
                        <a:t>                                                       PROTEST FOR DISHONOUR</a:t>
                      </a:r>
                      <a:endParaRPr lang="en-US" b="1" dirty="0"/>
                    </a:p>
                  </a:txBody>
                  <a:tcPr/>
                </a:tc>
                <a:tc hMerge="1">
                  <a:txBody>
                    <a:bodyPr/>
                    <a:lstStyle/>
                    <a:p>
                      <a:endParaRPr lang="en-US"/>
                    </a:p>
                  </a:txBody>
                  <a:tcPr/>
                </a:tc>
              </a:tr>
              <a:tr h="549949">
                <a:tc>
                  <a:txBody>
                    <a:bodyPr/>
                    <a:lstStyle/>
                    <a:p>
                      <a:r>
                        <a:rPr lang="en-US" dirty="0" smtClean="0"/>
                        <a:t>It requires the protesting for </a:t>
                      </a:r>
                      <a:r>
                        <a:rPr lang="en-US" dirty="0" err="1" smtClean="0"/>
                        <a:t>dishonour</a:t>
                      </a:r>
                      <a:r>
                        <a:rPr lang="en-US" dirty="0" smtClean="0"/>
                        <a:t>.</a:t>
                      </a:r>
                      <a:endParaRPr lang="en-US" dirty="0"/>
                    </a:p>
                  </a:txBody>
                  <a:tcPr/>
                </a:tc>
                <a:tc>
                  <a:txBody>
                    <a:bodyPr/>
                    <a:lstStyle/>
                    <a:p>
                      <a:r>
                        <a:rPr lang="en-US" dirty="0" smtClean="0"/>
                        <a:t>It does not require any protesting.</a:t>
                      </a:r>
                      <a:endParaRPr lang="en-US" dirty="0"/>
                    </a:p>
                  </a:txBody>
                  <a:tcPr/>
                </a:tc>
              </a:tr>
            </a:tbl>
          </a:graphicData>
        </a:graphic>
      </p:graphicFrame>
      <p:sp>
        <p:nvSpPr>
          <p:cNvPr id="5" name="Slide Number Placeholder 4"/>
          <p:cNvSpPr>
            <a:spLocks noGrp="1"/>
          </p:cNvSpPr>
          <p:nvPr>
            <p:ph type="sldNum" sz="quarter" idx="12"/>
          </p:nvPr>
        </p:nvSpPr>
        <p:spPr/>
        <p:txBody>
          <a:bodyPr/>
          <a:lstStyle/>
          <a:p>
            <a:fld id="{B6F15528-21DE-4FAA-801E-634DDDAF4B2B}" type="slidenum">
              <a:rPr lang="en-US" smtClean="0"/>
              <a:pPr/>
              <a:t>43</a:t>
            </a:fld>
            <a:endParaRPr lang="en-US"/>
          </a:p>
        </p:txBody>
      </p:sp>
      <p:sp>
        <p:nvSpPr>
          <p:cNvPr id="6" name="Footer Placeholder 5"/>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b="1" dirty="0" smtClean="0">
                <a:solidFill>
                  <a:srgbClr val="00B050"/>
                </a:solidFill>
              </a:rPr>
              <a:t>DIFFERENCE BETWEEN BILL OF EXCHANGE AND PROMISSORY NOTE</a:t>
            </a:r>
            <a:endParaRPr lang="en-US" sz="3200" b="1" dirty="0">
              <a:solidFill>
                <a:srgbClr val="00B050"/>
              </a:solidFill>
            </a:endParaRPr>
          </a:p>
        </p:txBody>
      </p:sp>
      <p:graphicFrame>
        <p:nvGraphicFramePr>
          <p:cNvPr id="5" name="Content Placeholder 4"/>
          <p:cNvGraphicFramePr>
            <a:graphicFrameLocks noGrp="1"/>
          </p:cNvGraphicFramePr>
          <p:nvPr>
            <p:ph idx="1"/>
          </p:nvPr>
        </p:nvGraphicFramePr>
        <p:xfrm>
          <a:off x="381000" y="2209800"/>
          <a:ext cx="8305800" cy="2057401"/>
        </p:xfrm>
        <a:graphic>
          <a:graphicData uri="http://schemas.openxmlformats.org/drawingml/2006/table">
            <a:tbl>
              <a:tblPr firstRow="1" bandRow="1">
                <a:tableStyleId>{5C22544A-7EE6-4342-B048-85BDC9FD1C3A}</a:tableStyleId>
              </a:tblPr>
              <a:tblGrid>
                <a:gridCol w="4152900"/>
                <a:gridCol w="4152900"/>
              </a:tblGrid>
              <a:tr h="552170">
                <a:tc>
                  <a:txBody>
                    <a:bodyPr/>
                    <a:lstStyle/>
                    <a:p>
                      <a:r>
                        <a:rPr lang="en-US" dirty="0" smtClean="0"/>
                        <a:t>                   BILL OF EXCHANGE</a:t>
                      </a:r>
                      <a:endParaRPr lang="en-US" dirty="0"/>
                    </a:p>
                  </a:txBody>
                  <a:tcPr/>
                </a:tc>
                <a:tc>
                  <a:txBody>
                    <a:bodyPr/>
                    <a:lstStyle/>
                    <a:p>
                      <a:r>
                        <a:rPr lang="en-US" dirty="0" smtClean="0"/>
                        <a:t>               PROMISSORY NOTE</a:t>
                      </a:r>
                      <a:endParaRPr lang="en-US" dirty="0"/>
                    </a:p>
                  </a:txBody>
                  <a:tcPr/>
                </a:tc>
              </a:tr>
              <a:tr h="552170">
                <a:tc gridSpan="2">
                  <a:txBody>
                    <a:bodyPr/>
                    <a:lstStyle/>
                    <a:p>
                      <a:r>
                        <a:rPr lang="en-US" b="1" dirty="0" smtClean="0"/>
                        <a:t>                                                        NOTICE OF DISHONOUR</a:t>
                      </a:r>
                      <a:endParaRPr lang="en-US" b="1" dirty="0"/>
                    </a:p>
                  </a:txBody>
                  <a:tcPr/>
                </a:tc>
                <a:tc hMerge="1">
                  <a:txBody>
                    <a:bodyPr/>
                    <a:lstStyle/>
                    <a:p>
                      <a:endParaRPr lang="en-US"/>
                    </a:p>
                  </a:txBody>
                  <a:tcPr/>
                </a:tc>
              </a:tr>
              <a:tr h="953061">
                <a:tc>
                  <a:txBody>
                    <a:bodyPr/>
                    <a:lstStyle/>
                    <a:p>
                      <a:r>
                        <a:rPr lang="en-US" dirty="0" smtClean="0"/>
                        <a:t>Notice of </a:t>
                      </a:r>
                      <a:r>
                        <a:rPr lang="en-US" dirty="0" err="1" smtClean="0"/>
                        <a:t>dishonour</a:t>
                      </a:r>
                      <a:r>
                        <a:rPr lang="en-US" dirty="0" smtClean="0"/>
                        <a:t> must be given to all persons (including drawer) liable to pay.</a:t>
                      </a:r>
                      <a:endParaRPr lang="en-US" dirty="0"/>
                    </a:p>
                  </a:txBody>
                  <a:tcPr/>
                </a:tc>
                <a:tc>
                  <a:txBody>
                    <a:bodyPr/>
                    <a:lstStyle/>
                    <a:p>
                      <a:r>
                        <a:rPr lang="en-US" dirty="0" smtClean="0"/>
                        <a:t>Such notice is not required to be given to the maker.</a:t>
                      </a:r>
                      <a:endParaRPr lang="en-US" dirty="0"/>
                    </a:p>
                  </a:txBody>
                  <a:tcPr/>
                </a:tc>
              </a:tr>
            </a:tbl>
          </a:graphicData>
        </a:graphic>
      </p:graphicFrame>
      <p:sp>
        <p:nvSpPr>
          <p:cNvPr id="4" name="Slide Number Placeholder 3"/>
          <p:cNvSpPr>
            <a:spLocks noGrp="1"/>
          </p:cNvSpPr>
          <p:nvPr>
            <p:ph type="sldNum" sz="quarter" idx="12"/>
          </p:nvPr>
        </p:nvSpPr>
        <p:spPr/>
        <p:txBody>
          <a:bodyPr/>
          <a:lstStyle/>
          <a:p>
            <a:fld id="{B6F15528-21DE-4FAA-801E-634DDDAF4B2B}" type="slidenum">
              <a:rPr lang="en-US" smtClean="0"/>
              <a:pPr/>
              <a:t>44</a:t>
            </a:fld>
            <a:endParaRPr lang="en-US"/>
          </a:p>
        </p:txBody>
      </p:sp>
      <p:sp>
        <p:nvSpPr>
          <p:cNvPr id="6" name="Footer Placeholder 5"/>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50"/>
                </a:solidFill>
              </a:rPr>
              <a:t>           CHEQUE</a:t>
            </a:r>
            <a:endParaRPr lang="en-US" b="1" dirty="0">
              <a:solidFill>
                <a:srgbClr val="00B050"/>
              </a:solidFill>
            </a:endParaRPr>
          </a:p>
        </p:txBody>
      </p:sp>
      <p:sp>
        <p:nvSpPr>
          <p:cNvPr id="3" name="Content Placeholder 2"/>
          <p:cNvSpPr>
            <a:spLocks noGrp="1"/>
          </p:cNvSpPr>
          <p:nvPr>
            <p:ph idx="1"/>
          </p:nvPr>
        </p:nvSpPr>
        <p:spPr/>
        <p:txBody>
          <a:bodyPr>
            <a:normAutofit/>
          </a:bodyPr>
          <a:lstStyle/>
          <a:p>
            <a:pPr>
              <a:buNone/>
            </a:pPr>
            <a:r>
              <a:rPr lang="en-US" dirty="0" smtClean="0"/>
              <a:t>    A </a:t>
            </a:r>
            <a:r>
              <a:rPr lang="en-US" dirty="0" err="1" smtClean="0"/>
              <a:t>cheque</a:t>
            </a:r>
            <a:r>
              <a:rPr lang="en-US" dirty="0" smtClean="0"/>
              <a:t> is the means by which a person who has fund in the hand of a bank withdraws the same or same part of it.</a:t>
            </a:r>
          </a:p>
          <a:p>
            <a:pPr>
              <a:buNone/>
            </a:pPr>
            <a:r>
              <a:rPr lang="en-US" dirty="0" smtClean="0"/>
              <a:t>                                        A </a:t>
            </a:r>
            <a:r>
              <a:rPr lang="en-US" dirty="0" err="1" smtClean="0"/>
              <a:t>cheque</a:t>
            </a:r>
            <a:r>
              <a:rPr lang="en-US" dirty="0" smtClean="0"/>
              <a:t> is a kind of bill of exchange but it has additional qualification namely :</a:t>
            </a:r>
          </a:p>
          <a:p>
            <a:r>
              <a:rPr lang="en-US" dirty="0" smtClean="0"/>
              <a:t>It is always drawn on specified banker.</a:t>
            </a:r>
          </a:p>
          <a:p>
            <a:r>
              <a:rPr lang="en-US" dirty="0" smtClean="0"/>
              <a:t>It is always payable on demand without any days of grace.</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45</a:t>
            </a:fld>
            <a:endParaRPr lang="en-US"/>
          </a:p>
        </p:txBody>
      </p:sp>
      <p:sp>
        <p:nvSpPr>
          <p:cNvPr id="5" name="Footer Placeholder 4"/>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50"/>
                </a:solidFill>
              </a:rPr>
              <a:t>         DEFINITION</a:t>
            </a:r>
            <a:endParaRPr lang="en-US" b="1" dirty="0">
              <a:solidFill>
                <a:srgbClr val="00B050"/>
              </a:solidFill>
            </a:endParaRPr>
          </a:p>
        </p:txBody>
      </p:sp>
      <p:sp>
        <p:nvSpPr>
          <p:cNvPr id="3" name="Content Placeholder 2"/>
          <p:cNvSpPr>
            <a:spLocks noGrp="1"/>
          </p:cNvSpPr>
          <p:nvPr>
            <p:ph idx="1"/>
          </p:nvPr>
        </p:nvSpPr>
        <p:spPr/>
        <p:txBody>
          <a:bodyPr>
            <a:normAutofit/>
          </a:bodyPr>
          <a:lstStyle/>
          <a:p>
            <a:pPr>
              <a:buNone/>
            </a:pPr>
            <a:r>
              <a:rPr lang="en-US" dirty="0" smtClean="0"/>
              <a:t>    A </a:t>
            </a:r>
            <a:r>
              <a:rPr lang="en-US" dirty="0" err="1" smtClean="0"/>
              <a:t>Cheque</a:t>
            </a:r>
            <a:r>
              <a:rPr lang="en-US" dirty="0" smtClean="0"/>
              <a:t>  is a bill of exchange drawn on a specified banker and not expressed to be payable otherwise than on demand.” a </a:t>
            </a:r>
            <a:r>
              <a:rPr lang="en-US" dirty="0" err="1" smtClean="0"/>
              <a:t>Cheque</a:t>
            </a:r>
            <a:r>
              <a:rPr lang="en-US" dirty="0" smtClean="0"/>
              <a:t> is also, therefore, a bill of exchange with two additional qualification.</a:t>
            </a:r>
          </a:p>
          <a:p>
            <a:r>
              <a:rPr lang="en-US" dirty="0" smtClean="0"/>
              <a:t>It is always drawn on a specified bankers.</a:t>
            </a:r>
          </a:p>
          <a:p>
            <a:r>
              <a:rPr lang="en-US" dirty="0" smtClean="0"/>
              <a:t>It is always payable on demand. </a:t>
            </a:r>
          </a:p>
          <a:p>
            <a:pPr>
              <a:buNone/>
            </a:pPr>
            <a:r>
              <a:rPr lang="en-US" sz="2800" b="1" dirty="0" smtClean="0"/>
              <a:t>             </a:t>
            </a:r>
            <a:r>
              <a:rPr lang="en-US" sz="2800" b="1" dirty="0" smtClean="0"/>
              <a:t>  </a:t>
            </a:r>
            <a:r>
              <a:rPr lang="en-US" sz="2800" b="1" dirty="0" smtClean="0">
                <a:solidFill>
                  <a:srgbClr val="FFFF00"/>
                </a:solidFill>
              </a:rPr>
              <a:t>* ACCORDING </a:t>
            </a:r>
            <a:r>
              <a:rPr lang="en-US" sz="2800" b="1" dirty="0" smtClean="0">
                <a:solidFill>
                  <a:srgbClr val="FFFF00"/>
                </a:solidFill>
              </a:rPr>
              <a:t>TO SECTION 6 OF THE ACT</a:t>
            </a:r>
            <a:endParaRPr lang="en-US" sz="2800" b="1" dirty="0">
              <a:solidFill>
                <a:srgbClr val="FFFF0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46</a:t>
            </a:fld>
            <a:endParaRPr lang="en-US"/>
          </a:p>
        </p:txBody>
      </p:sp>
      <p:sp>
        <p:nvSpPr>
          <p:cNvPr id="5" name="Footer Placeholder 4"/>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B050"/>
                </a:solidFill>
              </a:rPr>
              <a:t>EESENTIAL ELEMENTS OF A CHEQUE</a:t>
            </a:r>
            <a:endParaRPr lang="en-US" b="1" dirty="0">
              <a:solidFill>
                <a:srgbClr val="00B050"/>
              </a:solidFill>
            </a:endParaRPr>
          </a:p>
        </p:txBody>
      </p:sp>
      <p:sp>
        <p:nvSpPr>
          <p:cNvPr id="3" name="Content Placeholder 2"/>
          <p:cNvSpPr>
            <a:spLocks noGrp="1"/>
          </p:cNvSpPr>
          <p:nvPr>
            <p:ph idx="1"/>
          </p:nvPr>
        </p:nvSpPr>
        <p:spPr/>
        <p:txBody>
          <a:bodyPr>
            <a:normAutofit lnSpcReduction="10000"/>
          </a:bodyPr>
          <a:lstStyle/>
          <a:p>
            <a:r>
              <a:rPr lang="en-US" dirty="0" smtClean="0"/>
              <a:t>In writing</a:t>
            </a:r>
          </a:p>
          <a:p>
            <a:r>
              <a:rPr lang="en-US" dirty="0" smtClean="0"/>
              <a:t>Express order to pay</a:t>
            </a:r>
          </a:p>
          <a:p>
            <a:r>
              <a:rPr lang="en-US" dirty="0" smtClean="0"/>
              <a:t>Definite and unconditional order</a:t>
            </a:r>
          </a:p>
          <a:p>
            <a:r>
              <a:rPr lang="en-US" dirty="0" smtClean="0"/>
              <a:t>Signed by the drawer</a:t>
            </a:r>
          </a:p>
          <a:p>
            <a:r>
              <a:rPr lang="en-US" dirty="0" smtClean="0"/>
              <a:t>Order to pay certain sum</a:t>
            </a:r>
          </a:p>
          <a:p>
            <a:r>
              <a:rPr lang="en-US" dirty="0" smtClean="0"/>
              <a:t>Order to pay money only</a:t>
            </a:r>
          </a:p>
          <a:p>
            <a:r>
              <a:rPr lang="en-US" dirty="0" smtClean="0"/>
              <a:t>Certain three parties</a:t>
            </a:r>
          </a:p>
          <a:p>
            <a:r>
              <a:rPr lang="en-US" dirty="0" smtClean="0"/>
              <a:t>Drawn upon a specified banker</a:t>
            </a:r>
          </a:p>
          <a:p>
            <a:r>
              <a:rPr lang="en-US" dirty="0" smtClean="0"/>
              <a:t>Payable on demand</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47</a:t>
            </a:fld>
            <a:endParaRPr lang="en-US"/>
          </a:p>
        </p:txBody>
      </p:sp>
      <p:sp>
        <p:nvSpPr>
          <p:cNvPr id="5" name="Footer Placeholder 4"/>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50"/>
                </a:solidFill>
              </a:rPr>
              <a:t>    PARTIES </a:t>
            </a:r>
            <a:r>
              <a:rPr lang="en-US" b="1" dirty="0" smtClean="0">
                <a:solidFill>
                  <a:srgbClr val="00B050"/>
                </a:solidFill>
              </a:rPr>
              <a:t>TO A CHEQUE</a:t>
            </a:r>
            <a:endParaRPr lang="en-US" b="1" dirty="0">
              <a:solidFill>
                <a:srgbClr val="00B050"/>
              </a:solidFill>
            </a:endParaRPr>
          </a:p>
        </p:txBody>
      </p:sp>
      <p:sp>
        <p:nvSpPr>
          <p:cNvPr id="3" name="Content Placeholder 2"/>
          <p:cNvSpPr>
            <a:spLocks noGrp="1"/>
          </p:cNvSpPr>
          <p:nvPr>
            <p:ph idx="1"/>
          </p:nvPr>
        </p:nvSpPr>
        <p:spPr/>
        <p:txBody>
          <a:bodyPr>
            <a:normAutofit fontScale="92500" lnSpcReduction="10000"/>
          </a:bodyPr>
          <a:lstStyle/>
          <a:p>
            <a:pPr>
              <a:buNone/>
            </a:pPr>
            <a:r>
              <a:rPr lang="en-US" b="1" dirty="0" smtClean="0"/>
              <a:t>  </a:t>
            </a:r>
            <a:r>
              <a:rPr lang="en-US" b="1" dirty="0" smtClean="0">
                <a:solidFill>
                  <a:srgbClr val="FFFF00"/>
                </a:solidFill>
              </a:rPr>
              <a:t>DRAWER :</a:t>
            </a:r>
          </a:p>
          <a:p>
            <a:r>
              <a:rPr lang="en-US" dirty="0" smtClean="0"/>
              <a:t>Drawer is the person who draws the </a:t>
            </a:r>
            <a:r>
              <a:rPr lang="en-US" dirty="0" err="1" smtClean="0"/>
              <a:t>cheque</a:t>
            </a:r>
            <a:r>
              <a:rPr lang="en-US" dirty="0" smtClean="0"/>
              <a:t>.</a:t>
            </a:r>
          </a:p>
          <a:p>
            <a:endParaRPr lang="en-US" dirty="0" smtClean="0"/>
          </a:p>
          <a:p>
            <a:pPr>
              <a:buNone/>
            </a:pPr>
            <a:r>
              <a:rPr lang="en-US" b="1" dirty="0" smtClean="0">
                <a:solidFill>
                  <a:srgbClr val="FFFF00"/>
                </a:solidFill>
              </a:rPr>
              <a:t>  DRAWEE / BANKER :</a:t>
            </a:r>
          </a:p>
          <a:p>
            <a:r>
              <a:rPr lang="en-US" dirty="0" err="1" smtClean="0"/>
              <a:t>Drawee</a:t>
            </a:r>
            <a:r>
              <a:rPr lang="en-US" dirty="0" smtClean="0"/>
              <a:t> is the drawer’s banker on whom the </a:t>
            </a:r>
            <a:r>
              <a:rPr lang="en-US" dirty="0" err="1" smtClean="0"/>
              <a:t>cheque</a:t>
            </a:r>
            <a:r>
              <a:rPr lang="en-US" dirty="0" smtClean="0"/>
              <a:t> has been drawn.</a:t>
            </a:r>
          </a:p>
          <a:p>
            <a:endParaRPr lang="en-US" dirty="0" smtClean="0"/>
          </a:p>
          <a:p>
            <a:pPr>
              <a:buNone/>
            </a:pPr>
            <a:r>
              <a:rPr lang="en-US" b="1" dirty="0" smtClean="0"/>
              <a:t>  </a:t>
            </a:r>
            <a:r>
              <a:rPr lang="en-US" b="1" dirty="0" smtClean="0">
                <a:solidFill>
                  <a:srgbClr val="FFFF00"/>
                </a:solidFill>
              </a:rPr>
              <a:t>PAYEE :</a:t>
            </a:r>
          </a:p>
          <a:p>
            <a:r>
              <a:rPr lang="en-US" dirty="0" smtClean="0"/>
              <a:t>Payee is the person who is entitled to receive the payment of a </a:t>
            </a:r>
            <a:r>
              <a:rPr lang="en-US" dirty="0" err="1" smtClean="0"/>
              <a:t>cheque</a:t>
            </a:r>
            <a:r>
              <a:rPr lang="en-US" dirty="0" smtClean="0"/>
              <a:t>.</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48</a:t>
            </a:fld>
            <a:endParaRPr lang="en-US"/>
          </a:p>
        </p:txBody>
      </p:sp>
      <p:sp>
        <p:nvSpPr>
          <p:cNvPr id="5" name="Footer Placeholder 4"/>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50"/>
                </a:solidFill>
              </a:rPr>
              <a:t>     SPECIMEN </a:t>
            </a:r>
            <a:r>
              <a:rPr lang="en-US" b="1" dirty="0" smtClean="0">
                <a:solidFill>
                  <a:srgbClr val="00B050"/>
                </a:solidFill>
              </a:rPr>
              <a:t>OF CHEQUE</a:t>
            </a:r>
            <a:endParaRPr lang="en-US" b="1" dirty="0">
              <a:solidFill>
                <a:srgbClr val="00B050"/>
              </a:solidFill>
            </a:endParaRPr>
          </a:p>
        </p:txBody>
      </p:sp>
      <p:pic>
        <p:nvPicPr>
          <p:cNvPr id="4" name="Content Placeholder 3" descr="CHEQUE.jpg"/>
          <p:cNvPicPr>
            <a:picLocks noGrp="1" noChangeAspect="1"/>
          </p:cNvPicPr>
          <p:nvPr>
            <p:ph idx="1"/>
          </p:nvPr>
        </p:nvPicPr>
        <p:blipFill>
          <a:blip r:embed="rId2"/>
          <a:stretch>
            <a:fillRect/>
          </a:stretch>
        </p:blipFill>
        <p:spPr>
          <a:xfrm>
            <a:off x="914400" y="2214735"/>
            <a:ext cx="7772400" cy="3711229"/>
          </a:xfrm>
        </p:spPr>
      </p:pic>
      <p:sp>
        <p:nvSpPr>
          <p:cNvPr id="5" name="Slide Number Placeholder 4"/>
          <p:cNvSpPr>
            <a:spLocks noGrp="1"/>
          </p:cNvSpPr>
          <p:nvPr>
            <p:ph type="sldNum" sz="quarter" idx="12"/>
          </p:nvPr>
        </p:nvSpPr>
        <p:spPr/>
        <p:txBody>
          <a:bodyPr/>
          <a:lstStyle/>
          <a:p>
            <a:fld id="{B6F15528-21DE-4FAA-801E-634DDDAF4B2B}" type="slidenum">
              <a:rPr lang="en-US" smtClean="0"/>
              <a:pPr/>
              <a:t>49</a:t>
            </a:fld>
            <a:endParaRPr lang="en-US"/>
          </a:p>
        </p:txBody>
      </p:sp>
      <p:sp>
        <p:nvSpPr>
          <p:cNvPr id="6" name="Footer Placeholder 5"/>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b="1" dirty="0" smtClean="0"/>
              <a:t>PARTIES TO A BILL OF EXCHANGE</a:t>
            </a:r>
          </a:p>
          <a:p>
            <a:r>
              <a:rPr lang="en-US" b="1" dirty="0" smtClean="0"/>
              <a:t>ESSENTIALS OF A BILL OF EXCHANGE</a:t>
            </a:r>
          </a:p>
          <a:p>
            <a:r>
              <a:rPr lang="en-US" b="1" dirty="0" smtClean="0"/>
              <a:t>TYPES OF BILL OF EXCHANGE</a:t>
            </a:r>
          </a:p>
          <a:p>
            <a:r>
              <a:rPr lang="en-US" b="1" dirty="0" smtClean="0"/>
              <a:t>INLAND &amp; FOREIGN BILL</a:t>
            </a:r>
          </a:p>
          <a:p>
            <a:r>
              <a:rPr lang="en-US" b="1" dirty="0" smtClean="0"/>
              <a:t>CLASSIFICATION OF BILL OF EXCHANGE</a:t>
            </a:r>
          </a:p>
          <a:p>
            <a:r>
              <a:rPr lang="en-US" b="1" dirty="0" smtClean="0"/>
              <a:t>DIFFERENCE BETWEEN BILL OF EXCHANGE AND PROMISSORY </a:t>
            </a:r>
            <a:r>
              <a:rPr lang="en-US" b="1" dirty="0" smtClean="0"/>
              <a:t>NOTE</a:t>
            </a:r>
          </a:p>
          <a:p>
            <a:r>
              <a:rPr lang="en-US" b="1" dirty="0" smtClean="0"/>
              <a:t>CHEQUE</a:t>
            </a:r>
          </a:p>
          <a:p>
            <a:r>
              <a:rPr lang="en-US" b="1" dirty="0" smtClean="0"/>
              <a:t>DEFINITION</a:t>
            </a:r>
          </a:p>
          <a:p>
            <a:r>
              <a:rPr lang="en-US" b="1" dirty="0" smtClean="0"/>
              <a:t>EESENTIAL </a:t>
            </a:r>
            <a:r>
              <a:rPr lang="en-US" b="1" dirty="0" smtClean="0"/>
              <a:t>ELEMENTS OF A CHEQUE</a:t>
            </a:r>
          </a:p>
          <a:p>
            <a:r>
              <a:rPr lang="en-US" b="1" dirty="0" smtClean="0"/>
              <a:t>PARTIES TO A </a:t>
            </a:r>
            <a:r>
              <a:rPr lang="en-US" b="1" dirty="0" smtClean="0"/>
              <a:t>CHEQUE</a:t>
            </a:r>
          </a:p>
          <a:p>
            <a:r>
              <a:rPr lang="en-US" b="1" dirty="0" smtClean="0"/>
              <a:t>SPECIMEN OF CHEQUE</a:t>
            </a:r>
          </a:p>
          <a:p>
            <a:r>
              <a:rPr lang="en-US" b="1" dirty="0" smtClean="0"/>
              <a:t>TYPES OF CROSSING</a:t>
            </a:r>
          </a:p>
          <a:p>
            <a:endParaRPr lang="en-US" b="1" dirty="0" smtClean="0"/>
          </a:p>
          <a:p>
            <a:endParaRPr lang="en-US" b="1" dirty="0" smtClean="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
        <p:nvSpPr>
          <p:cNvPr id="5" name="Footer Placeholder 4"/>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50"/>
                </a:solidFill>
              </a:rPr>
              <a:t>      TYPES </a:t>
            </a:r>
            <a:r>
              <a:rPr lang="en-US" b="1" dirty="0" smtClean="0">
                <a:solidFill>
                  <a:srgbClr val="00B050"/>
                </a:solidFill>
              </a:rPr>
              <a:t>OF CROSSING</a:t>
            </a:r>
            <a:endParaRPr lang="en-US" b="1" dirty="0">
              <a:solidFill>
                <a:srgbClr val="00B050"/>
              </a:solidFill>
            </a:endParaRPr>
          </a:p>
        </p:txBody>
      </p:sp>
      <p:pic>
        <p:nvPicPr>
          <p:cNvPr id="4" name="Content Placeholder 3" descr="CROSSING OF CHEQUE.jpg"/>
          <p:cNvPicPr>
            <a:picLocks noGrp="1" noChangeAspect="1"/>
          </p:cNvPicPr>
          <p:nvPr>
            <p:ph idx="1"/>
          </p:nvPr>
        </p:nvPicPr>
        <p:blipFill>
          <a:blip r:embed="rId2"/>
          <a:stretch>
            <a:fillRect/>
          </a:stretch>
        </p:blipFill>
        <p:spPr>
          <a:xfrm>
            <a:off x="1440219" y="1784350"/>
            <a:ext cx="6720762" cy="4572000"/>
          </a:xfrm>
        </p:spPr>
      </p:pic>
      <p:sp>
        <p:nvSpPr>
          <p:cNvPr id="5" name="Slide Number Placeholder 4"/>
          <p:cNvSpPr>
            <a:spLocks noGrp="1"/>
          </p:cNvSpPr>
          <p:nvPr>
            <p:ph type="sldNum" sz="quarter" idx="12"/>
          </p:nvPr>
        </p:nvSpPr>
        <p:spPr/>
        <p:txBody>
          <a:bodyPr/>
          <a:lstStyle/>
          <a:p>
            <a:fld id="{B6F15528-21DE-4FAA-801E-634DDDAF4B2B}" type="slidenum">
              <a:rPr lang="en-US" smtClean="0"/>
              <a:pPr/>
              <a:t>50</a:t>
            </a:fld>
            <a:endParaRPr lang="en-US"/>
          </a:p>
        </p:txBody>
      </p:sp>
      <p:sp>
        <p:nvSpPr>
          <p:cNvPr id="6" name="Footer Placeholder 5"/>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50"/>
                </a:solidFill>
              </a:rPr>
              <a:t>     CROSSING </a:t>
            </a:r>
            <a:r>
              <a:rPr lang="en-US" b="1" dirty="0" smtClean="0">
                <a:solidFill>
                  <a:srgbClr val="00B050"/>
                </a:solidFill>
              </a:rPr>
              <a:t>OF CHEQUES</a:t>
            </a:r>
            <a:endParaRPr lang="en-US" b="1" dirty="0">
              <a:solidFill>
                <a:srgbClr val="00B050"/>
              </a:solidFill>
            </a:endParaRPr>
          </a:p>
        </p:txBody>
      </p:sp>
      <p:sp>
        <p:nvSpPr>
          <p:cNvPr id="3" name="Content Placeholder 2"/>
          <p:cNvSpPr>
            <a:spLocks noGrp="1"/>
          </p:cNvSpPr>
          <p:nvPr>
            <p:ph idx="1"/>
          </p:nvPr>
        </p:nvSpPr>
        <p:spPr/>
        <p:txBody>
          <a:bodyPr>
            <a:normAutofit lnSpcReduction="10000"/>
          </a:bodyPr>
          <a:lstStyle/>
          <a:p>
            <a:r>
              <a:rPr lang="en-US" dirty="0" smtClean="0"/>
              <a:t>It is a direction given by the customer to the banker that payment should not be made across the counter.</a:t>
            </a:r>
          </a:p>
          <a:p>
            <a:r>
              <a:rPr lang="en-US" dirty="0" smtClean="0"/>
              <a:t>Crossing is effected by drawing two parallel transverse lines with or without particular abbreviations.</a:t>
            </a:r>
          </a:p>
          <a:p>
            <a:r>
              <a:rPr lang="en-US" dirty="0" smtClean="0"/>
              <a:t>A </a:t>
            </a:r>
            <a:r>
              <a:rPr lang="en-US" dirty="0" err="1" smtClean="0"/>
              <a:t>cheque</a:t>
            </a:r>
            <a:r>
              <a:rPr lang="en-US" dirty="0" smtClean="0"/>
              <a:t> that is not crossed is an open </a:t>
            </a:r>
            <a:r>
              <a:rPr lang="en-US" dirty="0" err="1" smtClean="0"/>
              <a:t>cheque</a:t>
            </a:r>
            <a:r>
              <a:rPr lang="en-US" dirty="0" smtClean="0"/>
              <a:t>.</a:t>
            </a:r>
          </a:p>
          <a:p>
            <a:r>
              <a:rPr lang="en-US" dirty="0" smtClean="0"/>
              <a:t>It serves as a measure of safety against theft or loss of </a:t>
            </a:r>
            <a:r>
              <a:rPr lang="en-US" dirty="0" err="1" smtClean="0"/>
              <a:t>cheques</a:t>
            </a:r>
            <a:r>
              <a:rPr lang="en-US" dirty="0" smtClean="0"/>
              <a:t> in transit.</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51</a:t>
            </a:fld>
            <a:endParaRPr lang="en-US"/>
          </a:p>
        </p:txBody>
      </p:sp>
      <p:sp>
        <p:nvSpPr>
          <p:cNvPr id="5" name="Footer Placeholder 4"/>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50"/>
                </a:solidFill>
              </a:rPr>
              <a:t>      TYPES </a:t>
            </a:r>
            <a:r>
              <a:rPr lang="en-US" b="1" dirty="0" smtClean="0">
                <a:solidFill>
                  <a:srgbClr val="00B050"/>
                </a:solidFill>
              </a:rPr>
              <a:t>OF CROSSING</a:t>
            </a:r>
            <a:endParaRPr lang="en-US" b="1" dirty="0">
              <a:solidFill>
                <a:srgbClr val="00B050"/>
              </a:solidFill>
            </a:endParaRPr>
          </a:p>
        </p:txBody>
      </p:sp>
      <p:sp>
        <p:nvSpPr>
          <p:cNvPr id="3" name="Content Placeholder 2"/>
          <p:cNvSpPr>
            <a:spLocks noGrp="1"/>
          </p:cNvSpPr>
          <p:nvPr>
            <p:ph idx="1"/>
          </p:nvPr>
        </p:nvSpPr>
        <p:spPr/>
        <p:txBody>
          <a:bodyPr/>
          <a:lstStyle/>
          <a:p>
            <a:endParaRPr lang="en-US" dirty="0" smtClean="0"/>
          </a:p>
          <a:p>
            <a:r>
              <a:rPr lang="en-US" dirty="0" smtClean="0"/>
              <a:t>General </a:t>
            </a:r>
            <a:r>
              <a:rPr lang="en-US" dirty="0" smtClean="0"/>
              <a:t>Crossing</a:t>
            </a:r>
          </a:p>
          <a:p>
            <a:r>
              <a:rPr lang="en-US" dirty="0" smtClean="0"/>
              <a:t>Special Crossing</a:t>
            </a:r>
          </a:p>
          <a:p>
            <a:r>
              <a:rPr lang="en-US" dirty="0" smtClean="0"/>
              <a:t>Not negotiable Crossing</a:t>
            </a:r>
          </a:p>
          <a:p>
            <a:r>
              <a:rPr lang="en-US" dirty="0" smtClean="0"/>
              <a:t>Restrictive Crossing</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52</a:t>
            </a:fld>
            <a:endParaRPr lang="en-US"/>
          </a:p>
        </p:txBody>
      </p:sp>
      <p:sp>
        <p:nvSpPr>
          <p:cNvPr id="5" name="Footer Placeholder 4"/>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b="1" dirty="0" smtClean="0">
                <a:solidFill>
                  <a:srgbClr val="00B050"/>
                </a:solidFill>
              </a:rPr>
              <a:t>DIFFERENCE BETWEEN BILL OF EXCHANGE AND CHEQUE</a:t>
            </a:r>
            <a:endParaRPr lang="en-US" sz="3200" b="1" dirty="0">
              <a:solidFill>
                <a:srgbClr val="00B050"/>
              </a:solidFill>
            </a:endParaRPr>
          </a:p>
        </p:txBody>
      </p:sp>
      <p:graphicFrame>
        <p:nvGraphicFramePr>
          <p:cNvPr id="4" name="Content Placeholder 3"/>
          <p:cNvGraphicFramePr>
            <a:graphicFrameLocks noGrp="1"/>
          </p:cNvGraphicFramePr>
          <p:nvPr>
            <p:ph idx="1"/>
          </p:nvPr>
        </p:nvGraphicFramePr>
        <p:xfrm>
          <a:off x="609600" y="1828799"/>
          <a:ext cx="8077200" cy="4343404"/>
        </p:xfrm>
        <a:graphic>
          <a:graphicData uri="http://schemas.openxmlformats.org/drawingml/2006/table">
            <a:tbl>
              <a:tblPr firstRow="1" bandRow="1">
                <a:tableStyleId>{5C22544A-7EE6-4342-B048-85BDC9FD1C3A}</a:tableStyleId>
              </a:tblPr>
              <a:tblGrid>
                <a:gridCol w="4038600"/>
                <a:gridCol w="4038600"/>
              </a:tblGrid>
              <a:tr h="437940">
                <a:tc>
                  <a:txBody>
                    <a:bodyPr/>
                    <a:lstStyle/>
                    <a:p>
                      <a:r>
                        <a:rPr lang="en-US" dirty="0" smtClean="0"/>
                        <a:t>             BILL OF EXCHANGE</a:t>
                      </a:r>
                      <a:endParaRPr lang="en-US" dirty="0"/>
                    </a:p>
                  </a:txBody>
                  <a:tcPr/>
                </a:tc>
                <a:tc>
                  <a:txBody>
                    <a:bodyPr/>
                    <a:lstStyle/>
                    <a:p>
                      <a:r>
                        <a:rPr lang="en-US" dirty="0" smtClean="0"/>
                        <a:t>                   CHEQUES</a:t>
                      </a:r>
                      <a:endParaRPr lang="en-US" dirty="0"/>
                    </a:p>
                  </a:txBody>
                  <a:tcPr/>
                </a:tc>
              </a:tr>
              <a:tr h="437940">
                <a:tc gridSpan="2">
                  <a:txBody>
                    <a:bodyPr/>
                    <a:lstStyle/>
                    <a:p>
                      <a:r>
                        <a:rPr lang="en-US" dirty="0" smtClean="0"/>
                        <a:t>                                                            </a:t>
                      </a:r>
                      <a:r>
                        <a:rPr lang="en-US" b="1" dirty="0" smtClean="0"/>
                        <a:t>PERSON / FIRM</a:t>
                      </a:r>
                      <a:endParaRPr lang="en-US" b="1" dirty="0"/>
                    </a:p>
                  </a:txBody>
                  <a:tcPr/>
                </a:tc>
                <a:tc hMerge="1">
                  <a:txBody>
                    <a:bodyPr/>
                    <a:lstStyle/>
                    <a:p>
                      <a:endParaRPr lang="en-US"/>
                    </a:p>
                  </a:txBody>
                  <a:tcPr/>
                </a:tc>
              </a:tr>
              <a:tr h="755896">
                <a:tc>
                  <a:txBody>
                    <a:bodyPr/>
                    <a:lstStyle/>
                    <a:p>
                      <a:r>
                        <a:rPr lang="en-US" dirty="0" smtClean="0"/>
                        <a:t>A bill of exchange usually drawn on some person or firm.</a:t>
                      </a:r>
                      <a:endParaRPr lang="en-US" dirty="0"/>
                    </a:p>
                  </a:txBody>
                  <a:tcPr/>
                </a:tc>
                <a:tc>
                  <a:txBody>
                    <a:bodyPr/>
                    <a:lstStyle/>
                    <a:p>
                      <a:r>
                        <a:rPr lang="en-US" dirty="0" smtClean="0"/>
                        <a:t>A </a:t>
                      </a:r>
                      <a:r>
                        <a:rPr lang="en-US" dirty="0" err="1" smtClean="0"/>
                        <a:t>cheque</a:t>
                      </a:r>
                      <a:r>
                        <a:rPr lang="en-US" dirty="0" smtClean="0"/>
                        <a:t> is always drawn on bank.</a:t>
                      </a:r>
                      <a:endParaRPr lang="en-US" dirty="0"/>
                    </a:p>
                  </a:txBody>
                  <a:tcPr/>
                </a:tc>
              </a:tr>
              <a:tr h="437940">
                <a:tc gridSpan="2">
                  <a:txBody>
                    <a:bodyPr/>
                    <a:lstStyle/>
                    <a:p>
                      <a:r>
                        <a:rPr lang="en-US" dirty="0" smtClean="0"/>
                        <a:t>                                                               </a:t>
                      </a:r>
                      <a:r>
                        <a:rPr lang="en-US" b="1" dirty="0" smtClean="0"/>
                        <a:t>ACCEPTANCE</a:t>
                      </a:r>
                      <a:endParaRPr lang="en-US" b="1" dirty="0"/>
                    </a:p>
                  </a:txBody>
                  <a:tcPr/>
                </a:tc>
                <a:tc hMerge="1">
                  <a:txBody>
                    <a:bodyPr/>
                    <a:lstStyle/>
                    <a:p>
                      <a:endParaRPr lang="en-US" dirty="0"/>
                    </a:p>
                  </a:txBody>
                  <a:tcPr/>
                </a:tc>
              </a:tr>
              <a:tr h="1079852">
                <a:tc>
                  <a:txBody>
                    <a:bodyPr/>
                    <a:lstStyle/>
                    <a:p>
                      <a:r>
                        <a:rPr lang="en-US" dirty="0" smtClean="0"/>
                        <a:t>It is essential</a:t>
                      </a:r>
                      <a:r>
                        <a:rPr lang="en-US" baseline="0" dirty="0" smtClean="0"/>
                        <a:t> that a bill of exchange must be accepted before its payment can be claimed.</a:t>
                      </a:r>
                      <a:endParaRPr lang="en-US" dirty="0"/>
                    </a:p>
                  </a:txBody>
                  <a:tcPr/>
                </a:tc>
                <a:tc>
                  <a:txBody>
                    <a:bodyPr/>
                    <a:lstStyle/>
                    <a:p>
                      <a:r>
                        <a:rPr lang="en-US" dirty="0" smtClean="0"/>
                        <a:t>A </a:t>
                      </a:r>
                      <a:r>
                        <a:rPr lang="en-US" dirty="0" err="1" smtClean="0"/>
                        <a:t>cheque</a:t>
                      </a:r>
                      <a:r>
                        <a:rPr lang="en-US" dirty="0" smtClean="0"/>
                        <a:t> dose not require any such acceptance.</a:t>
                      </a:r>
                      <a:endParaRPr lang="en-US" dirty="0"/>
                    </a:p>
                  </a:txBody>
                  <a:tcPr/>
                </a:tc>
              </a:tr>
              <a:tr h="437940">
                <a:tc gridSpan="2">
                  <a:txBody>
                    <a:bodyPr/>
                    <a:lstStyle/>
                    <a:p>
                      <a:r>
                        <a:rPr lang="en-US" b="1" dirty="0" smtClean="0"/>
                        <a:t>                                                          PAYABLE ON DEMAND</a:t>
                      </a:r>
                      <a:endParaRPr lang="en-US" b="1" dirty="0"/>
                    </a:p>
                  </a:txBody>
                  <a:tcPr/>
                </a:tc>
                <a:tc hMerge="1">
                  <a:txBody>
                    <a:bodyPr/>
                    <a:lstStyle/>
                    <a:p>
                      <a:endParaRPr lang="en-US" dirty="0"/>
                    </a:p>
                  </a:txBody>
                  <a:tcPr/>
                </a:tc>
              </a:tr>
              <a:tr h="755896">
                <a:tc>
                  <a:txBody>
                    <a:bodyPr/>
                    <a:lstStyle/>
                    <a:p>
                      <a:r>
                        <a:rPr lang="en-US" dirty="0" smtClean="0"/>
                        <a:t>The B.O.E</a:t>
                      </a:r>
                      <a:r>
                        <a:rPr lang="en-US" baseline="0" dirty="0" smtClean="0"/>
                        <a:t> may be drawn payable on demand. </a:t>
                      </a:r>
                      <a:endParaRPr lang="en-US" dirty="0"/>
                    </a:p>
                  </a:txBody>
                  <a:tcPr/>
                </a:tc>
                <a:tc>
                  <a:txBody>
                    <a:bodyPr/>
                    <a:lstStyle/>
                    <a:p>
                      <a:r>
                        <a:rPr lang="en-US" dirty="0" smtClean="0"/>
                        <a:t>A </a:t>
                      </a:r>
                      <a:r>
                        <a:rPr lang="en-US" dirty="0" err="1" smtClean="0"/>
                        <a:t>cheque</a:t>
                      </a:r>
                      <a:r>
                        <a:rPr lang="en-US" dirty="0" smtClean="0"/>
                        <a:t> can only be drawn payable on demand.</a:t>
                      </a:r>
                      <a:endParaRPr lang="en-US" dirty="0"/>
                    </a:p>
                  </a:txBody>
                  <a:tcPr/>
                </a:tc>
              </a:tr>
            </a:tbl>
          </a:graphicData>
        </a:graphic>
      </p:graphicFrame>
      <p:sp>
        <p:nvSpPr>
          <p:cNvPr id="5" name="Slide Number Placeholder 4"/>
          <p:cNvSpPr>
            <a:spLocks noGrp="1"/>
          </p:cNvSpPr>
          <p:nvPr>
            <p:ph type="sldNum" sz="quarter" idx="12"/>
          </p:nvPr>
        </p:nvSpPr>
        <p:spPr/>
        <p:txBody>
          <a:bodyPr/>
          <a:lstStyle/>
          <a:p>
            <a:fld id="{B6F15528-21DE-4FAA-801E-634DDDAF4B2B}" type="slidenum">
              <a:rPr lang="en-US" smtClean="0"/>
              <a:pPr/>
              <a:t>53</a:t>
            </a:fld>
            <a:endParaRPr lang="en-US"/>
          </a:p>
        </p:txBody>
      </p:sp>
      <p:sp>
        <p:nvSpPr>
          <p:cNvPr id="6" name="Footer Placeholder 5"/>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b="1" dirty="0" smtClean="0">
                <a:solidFill>
                  <a:srgbClr val="00B050"/>
                </a:solidFill>
              </a:rPr>
              <a:t>DIFFERENCE BETWEEN BILL OF EXCHANGE AND CHEQUE</a:t>
            </a:r>
            <a:endParaRPr lang="en-US" sz="3200" b="1" dirty="0">
              <a:solidFill>
                <a:srgbClr val="00B050"/>
              </a:solidFill>
            </a:endParaRPr>
          </a:p>
        </p:txBody>
      </p:sp>
      <p:graphicFrame>
        <p:nvGraphicFramePr>
          <p:cNvPr id="4" name="Content Placeholder 3"/>
          <p:cNvGraphicFramePr>
            <a:graphicFrameLocks noGrp="1"/>
          </p:cNvGraphicFramePr>
          <p:nvPr>
            <p:ph idx="1"/>
          </p:nvPr>
        </p:nvGraphicFramePr>
        <p:xfrm>
          <a:off x="609600" y="1600200"/>
          <a:ext cx="8077200" cy="4114798"/>
        </p:xfrm>
        <a:graphic>
          <a:graphicData uri="http://schemas.openxmlformats.org/drawingml/2006/table">
            <a:tbl>
              <a:tblPr firstRow="1" bandRow="1">
                <a:tableStyleId>{5C22544A-7EE6-4342-B048-85BDC9FD1C3A}</a:tableStyleId>
              </a:tblPr>
              <a:tblGrid>
                <a:gridCol w="4038600"/>
                <a:gridCol w="4038600"/>
              </a:tblGrid>
              <a:tr h="532589">
                <a:tc>
                  <a:txBody>
                    <a:bodyPr/>
                    <a:lstStyle/>
                    <a:p>
                      <a:r>
                        <a:rPr lang="en-US" dirty="0" smtClean="0"/>
                        <a:t>             BILL OF EXCHANGE</a:t>
                      </a:r>
                      <a:endParaRPr lang="en-US" dirty="0"/>
                    </a:p>
                  </a:txBody>
                  <a:tcPr/>
                </a:tc>
                <a:tc>
                  <a:txBody>
                    <a:bodyPr/>
                    <a:lstStyle/>
                    <a:p>
                      <a:r>
                        <a:rPr lang="en-US" dirty="0" smtClean="0"/>
                        <a:t>                   CHEQUES</a:t>
                      </a:r>
                      <a:endParaRPr lang="en-US" dirty="0"/>
                    </a:p>
                  </a:txBody>
                  <a:tcPr/>
                </a:tc>
              </a:tr>
              <a:tr h="532589">
                <a:tc gridSpan="2">
                  <a:txBody>
                    <a:bodyPr/>
                    <a:lstStyle/>
                    <a:p>
                      <a:r>
                        <a:rPr lang="en-US" dirty="0" smtClean="0"/>
                        <a:t>                                                                   </a:t>
                      </a:r>
                      <a:r>
                        <a:rPr lang="en-US" b="1" dirty="0" smtClean="0"/>
                        <a:t>CROSSING</a:t>
                      </a:r>
                      <a:r>
                        <a:rPr lang="en-US" dirty="0" smtClean="0"/>
                        <a:t> </a:t>
                      </a:r>
                      <a:endParaRPr lang="en-US" dirty="0"/>
                    </a:p>
                  </a:txBody>
                  <a:tcPr/>
                </a:tc>
                <a:tc hMerge="1">
                  <a:txBody>
                    <a:bodyPr/>
                    <a:lstStyle/>
                    <a:p>
                      <a:endParaRPr lang="en-US"/>
                    </a:p>
                  </a:txBody>
                  <a:tcPr/>
                </a:tc>
              </a:tr>
              <a:tr h="532589">
                <a:tc>
                  <a:txBody>
                    <a:bodyPr/>
                    <a:lstStyle/>
                    <a:p>
                      <a:r>
                        <a:rPr lang="en-US" dirty="0" smtClean="0"/>
                        <a:t>No crossing of bills of exchange.</a:t>
                      </a:r>
                      <a:endParaRPr lang="en-US" dirty="0"/>
                    </a:p>
                  </a:txBody>
                  <a:tcPr/>
                </a:tc>
                <a:tc>
                  <a:txBody>
                    <a:bodyPr/>
                    <a:lstStyle/>
                    <a:p>
                      <a:r>
                        <a:rPr lang="en-US" dirty="0" smtClean="0"/>
                        <a:t>A </a:t>
                      </a:r>
                      <a:r>
                        <a:rPr lang="en-US" dirty="0" err="1" smtClean="0"/>
                        <a:t>cheque</a:t>
                      </a:r>
                      <a:r>
                        <a:rPr lang="en-US" dirty="0" smtClean="0"/>
                        <a:t> may be</a:t>
                      </a:r>
                      <a:r>
                        <a:rPr lang="en-US" baseline="0" dirty="0" smtClean="0"/>
                        <a:t> crossed. </a:t>
                      </a:r>
                      <a:endParaRPr lang="en-US" dirty="0"/>
                    </a:p>
                  </a:txBody>
                  <a:tcPr/>
                </a:tc>
              </a:tr>
              <a:tr h="532589">
                <a:tc gridSpan="2">
                  <a:txBody>
                    <a:bodyPr/>
                    <a:lstStyle/>
                    <a:p>
                      <a:r>
                        <a:rPr lang="en-US" dirty="0" smtClean="0"/>
                        <a:t>                                                                </a:t>
                      </a:r>
                      <a:r>
                        <a:rPr lang="en-US" b="1" dirty="0" smtClean="0"/>
                        <a:t>GRACE OF DAYS</a:t>
                      </a:r>
                      <a:endParaRPr lang="en-US" b="1" dirty="0"/>
                    </a:p>
                  </a:txBody>
                  <a:tcPr/>
                </a:tc>
                <a:tc hMerge="1">
                  <a:txBody>
                    <a:bodyPr/>
                    <a:lstStyle/>
                    <a:p>
                      <a:endParaRPr lang="en-US"/>
                    </a:p>
                  </a:txBody>
                  <a:tcPr/>
                </a:tc>
              </a:tr>
              <a:tr h="919264">
                <a:tc>
                  <a:txBody>
                    <a:bodyPr/>
                    <a:lstStyle/>
                    <a:p>
                      <a:r>
                        <a:rPr lang="en-US" dirty="0" smtClean="0"/>
                        <a:t>Three days are allowed in case of B.O.E.</a:t>
                      </a:r>
                      <a:endParaRPr lang="en-US" dirty="0"/>
                    </a:p>
                  </a:txBody>
                  <a:tcPr/>
                </a:tc>
                <a:tc>
                  <a:txBody>
                    <a:bodyPr/>
                    <a:lstStyle/>
                    <a:p>
                      <a:r>
                        <a:rPr lang="en-US" dirty="0" smtClean="0"/>
                        <a:t>In case </a:t>
                      </a:r>
                      <a:r>
                        <a:rPr lang="en-US" dirty="0" err="1" smtClean="0"/>
                        <a:t>cheque</a:t>
                      </a:r>
                      <a:r>
                        <a:rPr lang="en-US" dirty="0" smtClean="0"/>
                        <a:t> no grace of days are allowed.</a:t>
                      </a:r>
                      <a:endParaRPr lang="en-US" dirty="0"/>
                    </a:p>
                  </a:txBody>
                  <a:tcPr/>
                </a:tc>
              </a:tr>
              <a:tr h="532589">
                <a:tc gridSpan="2">
                  <a:txBody>
                    <a:bodyPr/>
                    <a:lstStyle/>
                    <a:p>
                      <a:r>
                        <a:rPr lang="en-US" b="1" dirty="0" smtClean="0"/>
                        <a:t>                                                        NOTICE OF DISHONOUR</a:t>
                      </a:r>
                      <a:endParaRPr lang="en-US" b="1" dirty="0"/>
                    </a:p>
                  </a:txBody>
                  <a:tcPr/>
                </a:tc>
                <a:tc hMerge="1">
                  <a:txBody>
                    <a:bodyPr/>
                    <a:lstStyle/>
                    <a:p>
                      <a:endParaRPr lang="en-US" dirty="0"/>
                    </a:p>
                  </a:txBody>
                  <a:tcPr/>
                </a:tc>
              </a:tr>
              <a:tr h="532589">
                <a:tc>
                  <a:txBody>
                    <a:bodyPr/>
                    <a:lstStyle/>
                    <a:p>
                      <a:r>
                        <a:rPr lang="en-US" dirty="0" smtClean="0"/>
                        <a:t>It is necessary</a:t>
                      </a:r>
                      <a:r>
                        <a:rPr lang="en-US" baseline="0" dirty="0" smtClean="0"/>
                        <a:t> in B.O.E.</a:t>
                      </a:r>
                      <a:endParaRPr lang="en-US" dirty="0"/>
                    </a:p>
                  </a:txBody>
                  <a:tcPr/>
                </a:tc>
                <a:tc>
                  <a:txBody>
                    <a:bodyPr/>
                    <a:lstStyle/>
                    <a:p>
                      <a:r>
                        <a:rPr lang="en-US" dirty="0" smtClean="0"/>
                        <a:t>No such notice</a:t>
                      </a:r>
                      <a:r>
                        <a:rPr lang="en-US" baseline="0" dirty="0" smtClean="0"/>
                        <a:t> is required.</a:t>
                      </a:r>
                      <a:endParaRPr lang="en-US" dirty="0"/>
                    </a:p>
                  </a:txBody>
                  <a:tcPr/>
                </a:tc>
              </a:tr>
            </a:tbl>
          </a:graphicData>
        </a:graphic>
      </p:graphicFrame>
      <p:sp>
        <p:nvSpPr>
          <p:cNvPr id="5" name="Slide Number Placeholder 4"/>
          <p:cNvSpPr>
            <a:spLocks noGrp="1"/>
          </p:cNvSpPr>
          <p:nvPr>
            <p:ph type="sldNum" sz="quarter" idx="12"/>
          </p:nvPr>
        </p:nvSpPr>
        <p:spPr/>
        <p:txBody>
          <a:bodyPr/>
          <a:lstStyle/>
          <a:p>
            <a:fld id="{B6F15528-21DE-4FAA-801E-634DDDAF4B2B}" type="slidenum">
              <a:rPr lang="en-US" smtClean="0"/>
              <a:pPr/>
              <a:t>54</a:t>
            </a:fld>
            <a:endParaRPr lang="en-US"/>
          </a:p>
        </p:txBody>
      </p:sp>
      <p:sp>
        <p:nvSpPr>
          <p:cNvPr id="6" name="Footer Placeholder 5"/>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b="1" dirty="0" smtClean="0">
                <a:solidFill>
                  <a:srgbClr val="00B050"/>
                </a:solidFill>
              </a:rPr>
              <a:t>DIFFERENCE BETWEEN BILL OF EXCHANGE AND CHEQUE</a:t>
            </a:r>
            <a:endParaRPr lang="en-US" sz="3200" b="1" dirty="0">
              <a:solidFill>
                <a:srgbClr val="00B050"/>
              </a:solidFill>
            </a:endParaRPr>
          </a:p>
        </p:txBody>
      </p:sp>
      <p:graphicFrame>
        <p:nvGraphicFramePr>
          <p:cNvPr id="4" name="Content Placeholder 3"/>
          <p:cNvGraphicFramePr>
            <a:graphicFrameLocks noGrp="1"/>
          </p:cNvGraphicFramePr>
          <p:nvPr>
            <p:ph idx="1"/>
          </p:nvPr>
        </p:nvGraphicFramePr>
        <p:xfrm>
          <a:off x="457200" y="1752600"/>
          <a:ext cx="8229600" cy="1694386"/>
        </p:xfrm>
        <a:graphic>
          <a:graphicData uri="http://schemas.openxmlformats.org/drawingml/2006/table">
            <a:tbl>
              <a:tblPr firstRow="1" bandRow="1">
                <a:tableStyleId>{5C22544A-7EE6-4342-B048-85BDC9FD1C3A}</a:tableStyleId>
              </a:tblPr>
              <a:tblGrid>
                <a:gridCol w="4114800"/>
                <a:gridCol w="4114800"/>
              </a:tblGrid>
              <a:tr h="685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BILL OF EXCHANGE</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CHEQUES</a:t>
                      </a:r>
                    </a:p>
                    <a:p>
                      <a:endParaRPr lang="en-US" dirty="0"/>
                    </a:p>
                  </a:txBody>
                  <a:tcPr/>
                </a:tc>
              </a:tr>
              <a:tr h="579120">
                <a:tc gridSpan="2">
                  <a:txBody>
                    <a:bodyPr/>
                    <a:lstStyle/>
                    <a:p>
                      <a:r>
                        <a:rPr lang="en-US" dirty="0" smtClean="0"/>
                        <a:t>                                                                       </a:t>
                      </a:r>
                      <a:r>
                        <a:rPr lang="en-US" b="1" dirty="0" smtClean="0"/>
                        <a:t>STAMP</a:t>
                      </a:r>
                      <a:endParaRPr lang="en-US" b="1" dirty="0"/>
                    </a:p>
                  </a:txBody>
                  <a:tcPr/>
                </a:tc>
                <a:tc hMerge="1">
                  <a:txBody>
                    <a:bodyPr/>
                    <a:lstStyle/>
                    <a:p>
                      <a:endParaRPr lang="en-US"/>
                    </a:p>
                  </a:txBody>
                  <a:tcPr/>
                </a:tc>
              </a:tr>
              <a:tr h="429466">
                <a:tc>
                  <a:txBody>
                    <a:bodyPr/>
                    <a:lstStyle/>
                    <a:p>
                      <a:r>
                        <a:rPr lang="en-US" dirty="0" smtClean="0"/>
                        <a:t>It must be properly stamped</a:t>
                      </a:r>
                      <a:endParaRPr lang="en-US" dirty="0"/>
                    </a:p>
                  </a:txBody>
                  <a:tcPr/>
                </a:tc>
                <a:tc>
                  <a:txBody>
                    <a:bodyPr/>
                    <a:lstStyle/>
                    <a:p>
                      <a:r>
                        <a:rPr lang="en-US" dirty="0" smtClean="0"/>
                        <a:t>No stamp is required.</a:t>
                      </a:r>
                      <a:endParaRPr lang="en-US" dirty="0"/>
                    </a:p>
                  </a:txBody>
                  <a:tcPr/>
                </a:tc>
              </a:tr>
            </a:tbl>
          </a:graphicData>
        </a:graphic>
      </p:graphicFrame>
      <p:sp>
        <p:nvSpPr>
          <p:cNvPr id="5" name="Slide Number Placeholder 4"/>
          <p:cNvSpPr>
            <a:spLocks noGrp="1"/>
          </p:cNvSpPr>
          <p:nvPr>
            <p:ph type="sldNum" sz="quarter" idx="12"/>
          </p:nvPr>
        </p:nvSpPr>
        <p:spPr/>
        <p:txBody>
          <a:bodyPr/>
          <a:lstStyle/>
          <a:p>
            <a:fld id="{B6F15528-21DE-4FAA-801E-634DDDAF4B2B}" type="slidenum">
              <a:rPr lang="en-US" smtClean="0"/>
              <a:pPr/>
              <a:t>55</a:t>
            </a:fld>
            <a:endParaRPr lang="en-US"/>
          </a:p>
        </p:txBody>
      </p:sp>
      <p:sp>
        <p:nvSpPr>
          <p:cNvPr id="6" name="Footer Placeholder 5"/>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50"/>
                </a:solidFill>
              </a:rPr>
              <a:t>        NEGOTIATION</a:t>
            </a:r>
            <a:endParaRPr lang="en-US" b="1" dirty="0">
              <a:solidFill>
                <a:srgbClr val="00B050"/>
              </a:solidFill>
            </a:endParaRPr>
          </a:p>
        </p:txBody>
      </p:sp>
      <p:sp>
        <p:nvSpPr>
          <p:cNvPr id="3" name="Content Placeholder 2"/>
          <p:cNvSpPr>
            <a:spLocks noGrp="1"/>
          </p:cNvSpPr>
          <p:nvPr>
            <p:ph idx="1"/>
          </p:nvPr>
        </p:nvSpPr>
        <p:spPr/>
        <p:txBody>
          <a:bodyPr>
            <a:normAutofit fontScale="77500" lnSpcReduction="20000"/>
          </a:bodyPr>
          <a:lstStyle/>
          <a:p>
            <a:pPr>
              <a:buNone/>
            </a:pPr>
            <a:r>
              <a:rPr lang="en-US" dirty="0" smtClean="0"/>
              <a:t>  </a:t>
            </a:r>
            <a:r>
              <a:rPr lang="en-US" sz="3400" b="1" dirty="0" smtClean="0">
                <a:solidFill>
                  <a:schemeClr val="accent6">
                    <a:lumMod val="50000"/>
                  </a:schemeClr>
                </a:solidFill>
              </a:rPr>
              <a:t>ACCORDING TO SECTION 14 OF THE ACT :</a:t>
            </a:r>
          </a:p>
          <a:p>
            <a:pPr>
              <a:buNone/>
            </a:pPr>
            <a:r>
              <a:rPr lang="en-US" dirty="0" smtClean="0"/>
              <a:t>                                                “When a promissory note, bill of exchange or </a:t>
            </a:r>
            <a:r>
              <a:rPr lang="en-US" dirty="0" err="1" smtClean="0"/>
              <a:t>cheque</a:t>
            </a:r>
            <a:r>
              <a:rPr lang="en-US" dirty="0" smtClean="0"/>
              <a:t> is transferred to any person so as to constitute that person the holder thereof, the instrument is said to be negotiated.” The main purpose and essence of negotiation is to make the transferee of a promissory note, a bill of exchange or </a:t>
            </a:r>
            <a:r>
              <a:rPr lang="en-US" dirty="0" err="1" smtClean="0"/>
              <a:t>cheque</a:t>
            </a:r>
            <a:r>
              <a:rPr lang="en-US" dirty="0" smtClean="0"/>
              <a:t> the holder there of.</a:t>
            </a:r>
          </a:p>
          <a:p>
            <a:endParaRPr lang="en-US" dirty="0" smtClean="0"/>
          </a:p>
          <a:p>
            <a:pPr>
              <a:buNone/>
            </a:pPr>
            <a:r>
              <a:rPr lang="en-US" dirty="0" smtClean="0">
                <a:solidFill>
                  <a:srgbClr val="FFFF00"/>
                </a:solidFill>
              </a:rPr>
              <a:t>      </a:t>
            </a:r>
            <a:r>
              <a:rPr lang="en-US" b="1" dirty="0" smtClean="0">
                <a:solidFill>
                  <a:srgbClr val="FFFF00"/>
                </a:solidFill>
              </a:rPr>
              <a:t>Negotiation thus requires two conditions to be fulfilled, named :</a:t>
            </a:r>
          </a:p>
          <a:p>
            <a:r>
              <a:rPr lang="en-US" dirty="0" smtClean="0"/>
              <a:t>There must be a transfer of the instrument to another person.</a:t>
            </a:r>
          </a:p>
          <a:p>
            <a:r>
              <a:rPr lang="en-US" dirty="0" smtClean="0"/>
              <a:t>The transfer must be made in such a manner as to constitute the transferee the holder of the instrument.</a:t>
            </a:r>
          </a:p>
          <a:p>
            <a:pPr>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56</a:t>
            </a:fld>
            <a:endParaRPr lang="en-US"/>
          </a:p>
        </p:txBody>
      </p:sp>
      <p:sp>
        <p:nvSpPr>
          <p:cNvPr id="5" name="Footer Placeholder 4"/>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50"/>
                </a:solidFill>
              </a:rPr>
              <a:t>     MODES </a:t>
            </a:r>
            <a:r>
              <a:rPr lang="en-US" b="1" dirty="0" smtClean="0">
                <a:solidFill>
                  <a:srgbClr val="00B050"/>
                </a:solidFill>
              </a:rPr>
              <a:t>OF NEGOTIATION</a:t>
            </a:r>
            <a:endParaRPr lang="en-US" b="1" dirty="0">
              <a:solidFill>
                <a:srgbClr val="00B050"/>
              </a:solidFill>
            </a:endParaRPr>
          </a:p>
        </p:txBody>
      </p:sp>
      <p:sp>
        <p:nvSpPr>
          <p:cNvPr id="3" name="Content Placeholder 2"/>
          <p:cNvSpPr>
            <a:spLocks noGrp="1"/>
          </p:cNvSpPr>
          <p:nvPr>
            <p:ph idx="1"/>
          </p:nvPr>
        </p:nvSpPr>
        <p:spPr/>
        <p:txBody>
          <a:bodyPr>
            <a:normAutofit fontScale="70000" lnSpcReduction="20000"/>
          </a:bodyPr>
          <a:lstStyle/>
          <a:p>
            <a:pPr>
              <a:buNone/>
            </a:pPr>
            <a:r>
              <a:rPr lang="en-US" dirty="0" smtClean="0">
                <a:solidFill>
                  <a:srgbClr val="FFFF00"/>
                </a:solidFill>
              </a:rPr>
              <a:t>  </a:t>
            </a:r>
            <a:r>
              <a:rPr lang="en-US" sz="3400" b="1" dirty="0" smtClean="0">
                <a:solidFill>
                  <a:srgbClr val="FFFF00"/>
                </a:solidFill>
              </a:rPr>
              <a:t>NEGOTIATION BY DELIVERY (SEC.47) :</a:t>
            </a:r>
          </a:p>
          <a:p>
            <a:r>
              <a:rPr lang="en-US" dirty="0" smtClean="0"/>
              <a:t>Where a promissory note or a bill of exchange or a </a:t>
            </a:r>
            <a:r>
              <a:rPr lang="en-US" dirty="0" err="1" smtClean="0"/>
              <a:t>cheque</a:t>
            </a:r>
            <a:r>
              <a:rPr lang="en-US" dirty="0" smtClean="0"/>
              <a:t> is payable to a bearer, it may be negotiated by delivery thereof. Example : A  the holder of a negotiable instrument payable to bearer, delivers it to B’s agent to keep it for B. the instrument has been negotiated.</a:t>
            </a:r>
          </a:p>
          <a:p>
            <a:endParaRPr lang="en-US" dirty="0" smtClean="0"/>
          </a:p>
          <a:p>
            <a:pPr>
              <a:buNone/>
            </a:pPr>
            <a:r>
              <a:rPr lang="en-US" sz="3400" b="1" dirty="0" smtClean="0">
                <a:solidFill>
                  <a:srgbClr val="FFFF00"/>
                </a:solidFill>
              </a:rPr>
              <a:t>  NEGOTIATION BY ENDORSEMENT AND DELIVERY (SEC. 48) :</a:t>
            </a:r>
          </a:p>
          <a:p>
            <a:r>
              <a:rPr lang="en-US" dirty="0" smtClean="0"/>
              <a:t>A promissory note, a </a:t>
            </a:r>
            <a:r>
              <a:rPr lang="en-US" dirty="0" err="1" smtClean="0"/>
              <a:t>cheque</a:t>
            </a:r>
            <a:r>
              <a:rPr lang="en-US" dirty="0" smtClean="0"/>
              <a:t> or a bill of exchange payable to order can be negotiated only be endorsement and delivery. Unless the holder signs his endorsement on the instrument and delivers it , the transferee dose not become a holder. If there are more payees than one, all must endorse it.</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57</a:t>
            </a:fld>
            <a:endParaRPr lang="en-US"/>
          </a:p>
        </p:txBody>
      </p:sp>
      <p:sp>
        <p:nvSpPr>
          <p:cNvPr id="5" name="Footer Placeholder 4"/>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00B050"/>
                </a:solidFill>
              </a:rPr>
              <a:t>  ENDORSEMENT </a:t>
            </a:r>
            <a:r>
              <a:rPr lang="en-US" b="1" dirty="0" smtClean="0">
                <a:solidFill>
                  <a:srgbClr val="00B050"/>
                </a:solidFill>
              </a:rPr>
              <a:t>(SECTION 15)</a:t>
            </a:r>
            <a:endParaRPr lang="en-US" b="1" dirty="0">
              <a:solidFill>
                <a:srgbClr val="00B050"/>
              </a:solidFill>
            </a:endParaRPr>
          </a:p>
        </p:txBody>
      </p:sp>
      <p:sp>
        <p:nvSpPr>
          <p:cNvPr id="3" name="Content Placeholder 2"/>
          <p:cNvSpPr>
            <a:spLocks noGrp="1"/>
          </p:cNvSpPr>
          <p:nvPr>
            <p:ph idx="1"/>
          </p:nvPr>
        </p:nvSpPr>
        <p:spPr/>
        <p:txBody>
          <a:bodyPr>
            <a:normAutofit fontScale="92500" lnSpcReduction="20000"/>
          </a:bodyPr>
          <a:lstStyle/>
          <a:p>
            <a:pPr>
              <a:buNone/>
            </a:pPr>
            <a:r>
              <a:rPr lang="en-US" dirty="0" smtClean="0"/>
              <a:t>   The word ‘endorsement’ in its literal sense means, writing on the back of an instrument. But under the negotiable instruments act  it means, the writing of one’s name on the back of the instrument or any paper attached to it with the intention of transferring the rights therein. Thus, endorsement is signing a negotiable instrument for the purpose of negotiation. The person who effects an endorsement is called an ‘endorser’ and the person to whom negotiable instrument is transferred by endorsement is called the ‘endorsee.’</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58</a:t>
            </a:fld>
            <a:endParaRPr lang="en-US"/>
          </a:p>
        </p:txBody>
      </p:sp>
      <p:sp>
        <p:nvSpPr>
          <p:cNvPr id="5" name="Footer Placeholder 4"/>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B050"/>
                </a:solidFill>
              </a:rPr>
              <a:t>WHO MAY ENDORSE / NEGOTIATE (SECTION 5)</a:t>
            </a:r>
            <a:endParaRPr lang="en-US" b="1" dirty="0">
              <a:solidFill>
                <a:srgbClr val="00B050"/>
              </a:solidFill>
            </a:endParaRPr>
          </a:p>
        </p:txBody>
      </p:sp>
      <p:sp>
        <p:nvSpPr>
          <p:cNvPr id="3" name="Content Placeholder 2"/>
          <p:cNvSpPr>
            <a:spLocks noGrp="1"/>
          </p:cNvSpPr>
          <p:nvPr>
            <p:ph idx="1"/>
          </p:nvPr>
        </p:nvSpPr>
        <p:spPr/>
        <p:txBody>
          <a:bodyPr/>
          <a:lstStyle/>
          <a:p>
            <a:pPr>
              <a:buNone/>
            </a:pPr>
            <a:r>
              <a:rPr lang="en-US" dirty="0" smtClean="0"/>
              <a:t>     </a:t>
            </a:r>
            <a:endParaRPr lang="en-US" dirty="0" smtClean="0"/>
          </a:p>
          <a:p>
            <a:pPr>
              <a:buNone/>
            </a:pPr>
            <a:r>
              <a:rPr lang="en-US" dirty="0" smtClean="0"/>
              <a:t> </a:t>
            </a:r>
            <a:r>
              <a:rPr lang="en-US" dirty="0" smtClean="0"/>
              <a:t>  </a:t>
            </a:r>
            <a:r>
              <a:rPr lang="en-US" dirty="0" smtClean="0"/>
              <a:t> </a:t>
            </a:r>
            <a:r>
              <a:rPr lang="en-US" dirty="0" smtClean="0"/>
              <a:t>Every sole maker, drawer, payee or endorsee, or all of several joint makers, drawers, payees or endorsee of a negotiable instrument may endorse and negotiate the same if the negotiability of such instrument has been restricted or excluded as mentioned in section 50.</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59</a:t>
            </a:fld>
            <a:endParaRPr lang="en-US"/>
          </a:p>
        </p:txBody>
      </p:sp>
      <p:sp>
        <p:nvSpPr>
          <p:cNvPr id="5" name="Footer Placeholder 4"/>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76400"/>
            <a:ext cx="8229600" cy="4525963"/>
          </a:xfrm>
        </p:spPr>
        <p:txBody>
          <a:bodyPr>
            <a:normAutofit fontScale="85000" lnSpcReduction="20000"/>
          </a:bodyPr>
          <a:lstStyle/>
          <a:p>
            <a:r>
              <a:rPr lang="en-US" b="1" dirty="0" smtClean="0"/>
              <a:t>CROSSING </a:t>
            </a:r>
            <a:r>
              <a:rPr lang="en-US" b="1" dirty="0" smtClean="0"/>
              <a:t>OF </a:t>
            </a:r>
            <a:r>
              <a:rPr lang="en-US" b="1" dirty="0" smtClean="0"/>
              <a:t>CHEQUES</a:t>
            </a:r>
          </a:p>
          <a:p>
            <a:r>
              <a:rPr lang="en-US" b="1" dirty="0" smtClean="0"/>
              <a:t>DIFFERENCE BETWEEN BILL OF EXCHANGE AND </a:t>
            </a:r>
            <a:r>
              <a:rPr lang="en-US" b="1" dirty="0" smtClean="0"/>
              <a:t>CHEQUE</a:t>
            </a:r>
          </a:p>
          <a:p>
            <a:r>
              <a:rPr lang="en-US" b="1" dirty="0" smtClean="0"/>
              <a:t>NEGOTIATION</a:t>
            </a:r>
          </a:p>
          <a:p>
            <a:r>
              <a:rPr lang="en-US" b="1" dirty="0" smtClean="0"/>
              <a:t>MODES OF </a:t>
            </a:r>
            <a:r>
              <a:rPr lang="en-US" b="1" dirty="0" smtClean="0"/>
              <a:t>NEGOTIATION</a:t>
            </a:r>
          </a:p>
          <a:p>
            <a:r>
              <a:rPr lang="en-US" b="1" dirty="0" smtClean="0"/>
              <a:t>ENDORSEMENT (SECTION 15</a:t>
            </a:r>
            <a:r>
              <a:rPr lang="en-US" b="1" dirty="0" smtClean="0"/>
              <a:t>)</a:t>
            </a:r>
          </a:p>
          <a:p>
            <a:r>
              <a:rPr lang="en-US" b="1" dirty="0" smtClean="0"/>
              <a:t>WHO MAY ENDORSE / NEGOTIATE (SECTION 5</a:t>
            </a:r>
            <a:r>
              <a:rPr lang="en-US" b="1" dirty="0" smtClean="0"/>
              <a:t>)</a:t>
            </a:r>
          </a:p>
          <a:p>
            <a:r>
              <a:rPr lang="en-US" b="1" dirty="0" smtClean="0"/>
              <a:t>ESSENTIAL OF A VALID </a:t>
            </a:r>
            <a:r>
              <a:rPr lang="en-US" b="1" dirty="0" smtClean="0"/>
              <a:t>ENDORSEMENT</a:t>
            </a:r>
          </a:p>
          <a:p>
            <a:r>
              <a:rPr lang="en-US" b="1" dirty="0" smtClean="0"/>
              <a:t>TYPES / KINDS OF </a:t>
            </a:r>
            <a:r>
              <a:rPr lang="en-US" b="1" dirty="0" smtClean="0"/>
              <a:t>ENDORSEMENT</a:t>
            </a:r>
          </a:p>
          <a:p>
            <a:r>
              <a:rPr lang="en-US" b="1" dirty="0" smtClean="0"/>
              <a:t>DISCHARGE OF NEGOTIABLE </a:t>
            </a:r>
            <a:r>
              <a:rPr lang="en-US" b="1" dirty="0" smtClean="0"/>
              <a:t>INSTRUMENT</a:t>
            </a:r>
          </a:p>
          <a:p>
            <a:r>
              <a:rPr lang="en-US" b="1" dirty="0" smtClean="0"/>
              <a:t>DISHONOUR OF NEGOTIABLE INSTRUMENT</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
        <p:nvSpPr>
          <p:cNvPr id="5" name="Footer Placeholder 4"/>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B050"/>
                </a:solidFill>
              </a:rPr>
              <a:t>ESSENTIAL OF A VALID ENDORSEMENT</a:t>
            </a:r>
            <a:endParaRPr lang="en-US" b="1" dirty="0">
              <a:solidFill>
                <a:srgbClr val="00B050"/>
              </a:solidFill>
            </a:endParaRPr>
          </a:p>
        </p:txBody>
      </p:sp>
      <p:sp>
        <p:nvSpPr>
          <p:cNvPr id="3" name="Content Placeholder 2"/>
          <p:cNvSpPr>
            <a:spLocks noGrp="1"/>
          </p:cNvSpPr>
          <p:nvPr>
            <p:ph idx="1"/>
          </p:nvPr>
        </p:nvSpPr>
        <p:spPr/>
        <p:txBody>
          <a:bodyPr/>
          <a:lstStyle/>
          <a:p>
            <a:r>
              <a:rPr lang="en-US" dirty="0" smtClean="0"/>
              <a:t>It must be on the back of instrument or on a slip of paper annexed thereto.</a:t>
            </a:r>
          </a:p>
          <a:p>
            <a:r>
              <a:rPr lang="en-US" dirty="0" smtClean="0"/>
              <a:t>It must be signed by the endorser.</a:t>
            </a:r>
          </a:p>
          <a:p>
            <a:r>
              <a:rPr lang="en-US" dirty="0" smtClean="0"/>
              <a:t>It must be completed by the delivery of the instrument.</a:t>
            </a:r>
          </a:p>
          <a:p>
            <a:r>
              <a:rPr lang="en-US" dirty="0" smtClean="0"/>
              <a:t>It must be made by the holder of the instrument.</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60</a:t>
            </a:fld>
            <a:endParaRPr lang="en-US"/>
          </a:p>
        </p:txBody>
      </p:sp>
      <p:sp>
        <p:nvSpPr>
          <p:cNvPr id="5" name="Footer Placeholder 4"/>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00B050"/>
                </a:solidFill>
              </a:rPr>
              <a:t>TYPES / KINDS </a:t>
            </a:r>
            <a:r>
              <a:rPr lang="en-US" b="1" dirty="0" smtClean="0">
                <a:solidFill>
                  <a:srgbClr val="00B050"/>
                </a:solidFill>
              </a:rPr>
              <a:t>OF ENDORSEMENT</a:t>
            </a:r>
            <a:endParaRPr lang="en-US" b="1" dirty="0">
              <a:solidFill>
                <a:srgbClr val="00B050"/>
              </a:solidFill>
            </a:endParaRPr>
          </a:p>
        </p:txBody>
      </p:sp>
      <p:sp>
        <p:nvSpPr>
          <p:cNvPr id="3" name="Content Placeholder 2"/>
          <p:cNvSpPr>
            <a:spLocks noGrp="1"/>
          </p:cNvSpPr>
          <p:nvPr>
            <p:ph idx="1"/>
          </p:nvPr>
        </p:nvSpPr>
        <p:spPr/>
        <p:txBody>
          <a:bodyPr/>
          <a:lstStyle/>
          <a:p>
            <a:r>
              <a:rPr lang="en-US" dirty="0" smtClean="0"/>
              <a:t>Blank or general endorsement.</a:t>
            </a:r>
          </a:p>
          <a:p>
            <a:r>
              <a:rPr lang="en-US" dirty="0" smtClean="0"/>
              <a:t>Full or special endorsement.</a:t>
            </a:r>
          </a:p>
          <a:p>
            <a:r>
              <a:rPr lang="en-US" dirty="0" smtClean="0"/>
              <a:t>Partial endorsement.</a:t>
            </a:r>
          </a:p>
          <a:p>
            <a:r>
              <a:rPr lang="en-US" dirty="0" smtClean="0"/>
              <a:t>Restrictive endorsement.</a:t>
            </a:r>
          </a:p>
          <a:p>
            <a:r>
              <a:rPr lang="en-US" dirty="0" smtClean="0"/>
              <a:t>Conditional endorsement.</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61</a:t>
            </a:fld>
            <a:endParaRPr lang="en-US"/>
          </a:p>
        </p:txBody>
      </p:sp>
      <p:sp>
        <p:nvSpPr>
          <p:cNvPr id="5" name="Footer Placeholder 4"/>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B050"/>
                </a:solidFill>
              </a:rPr>
              <a:t>DISCHARGE OF NEGOTIABLE INSTRUMENT</a:t>
            </a:r>
            <a:endParaRPr lang="en-US" b="1" dirty="0">
              <a:solidFill>
                <a:srgbClr val="00B050"/>
              </a:solidFill>
            </a:endParaRPr>
          </a:p>
        </p:txBody>
      </p:sp>
      <p:sp>
        <p:nvSpPr>
          <p:cNvPr id="3" name="Content Placeholder 2"/>
          <p:cNvSpPr>
            <a:spLocks noGrp="1"/>
          </p:cNvSpPr>
          <p:nvPr>
            <p:ph idx="1"/>
          </p:nvPr>
        </p:nvSpPr>
        <p:spPr/>
        <p:txBody>
          <a:bodyPr/>
          <a:lstStyle/>
          <a:p>
            <a:pPr>
              <a:buNone/>
            </a:pPr>
            <a:r>
              <a:rPr lang="en-US" dirty="0" smtClean="0"/>
              <a:t> </a:t>
            </a:r>
            <a:r>
              <a:rPr lang="en-US" b="1" dirty="0" smtClean="0"/>
              <a:t>“Discharge means release from obligation.”</a:t>
            </a:r>
          </a:p>
          <a:p>
            <a:r>
              <a:rPr lang="en-US" dirty="0" smtClean="0"/>
              <a:t>By payment.</a:t>
            </a:r>
          </a:p>
          <a:p>
            <a:r>
              <a:rPr lang="en-US" dirty="0" smtClean="0"/>
              <a:t>By express waiver.</a:t>
            </a:r>
          </a:p>
          <a:p>
            <a:r>
              <a:rPr lang="en-US" dirty="0" smtClean="0"/>
              <a:t>By cancellation.</a:t>
            </a:r>
          </a:p>
          <a:p>
            <a:r>
              <a:rPr lang="en-US" dirty="0" smtClean="0"/>
              <a:t>By material alteration or lapse of time.</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62</a:t>
            </a:fld>
            <a:endParaRPr lang="en-US"/>
          </a:p>
        </p:txBody>
      </p:sp>
      <p:sp>
        <p:nvSpPr>
          <p:cNvPr id="5" name="Footer Placeholder 4"/>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B050"/>
                </a:solidFill>
              </a:rPr>
              <a:t>DISHONOUR OF NEGOTIABLE INSTRUMENT</a:t>
            </a:r>
            <a:endParaRPr lang="en-US" b="1" dirty="0">
              <a:solidFill>
                <a:srgbClr val="00B050"/>
              </a:solidFill>
            </a:endParaRPr>
          </a:p>
        </p:txBody>
      </p:sp>
      <p:sp>
        <p:nvSpPr>
          <p:cNvPr id="3" name="Content Placeholder 2"/>
          <p:cNvSpPr>
            <a:spLocks noGrp="1"/>
          </p:cNvSpPr>
          <p:nvPr>
            <p:ph idx="1"/>
          </p:nvPr>
        </p:nvSpPr>
        <p:spPr/>
        <p:txBody>
          <a:bodyPr/>
          <a:lstStyle/>
          <a:p>
            <a:pPr>
              <a:buNone/>
            </a:pPr>
            <a:r>
              <a:rPr lang="en-US" dirty="0" smtClean="0"/>
              <a:t>   It may be by non acceptance or non payment.</a:t>
            </a:r>
          </a:p>
          <a:p>
            <a:pPr>
              <a:buNone/>
            </a:pPr>
            <a:r>
              <a:rPr lang="en-US" dirty="0" smtClean="0"/>
              <a:t>   A bill of exchange can be </a:t>
            </a:r>
            <a:r>
              <a:rPr lang="en-US" dirty="0" err="1" smtClean="0"/>
              <a:t>dishonoured</a:t>
            </a:r>
            <a:r>
              <a:rPr lang="en-US" dirty="0" smtClean="0"/>
              <a:t> by non acceptance in the following ways :</a:t>
            </a:r>
          </a:p>
          <a:p>
            <a:r>
              <a:rPr lang="en-US" dirty="0" smtClean="0"/>
              <a:t>Does not accept 48 hours from the time of presentment.</a:t>
            </a:r>
          </a:p>
          <a:p>
            <a:r>
              <a:rPr lang="en-US" dirty="0" err="1" smtClean="0"/>
              <a:t>Drawee</a:t>
            </a:r>
            <a:r>
              <a:rPr lang="en-US" dirty="0" smtClean="0"/>
              <a:t> is fictitious person.</a:t>
            </a:r>
          </a:p>
          <a:p>
            <a:r>
              <a:rPr lang="en-US" dirty="0" err="1" smtClean="0"/>
              <a:t>Drawee</a:t>
            </a:r>
            <a:r>
              <a:rPr lang="en-US" dirty="0" smtClean="0"/>
              <a:t> has become insolvent or dead.</a:t>
            </a:r>
          </a:p>
          <a:p>
            <a:r>
              <a:rPr lang="en-US" dirty="0" err="1" smtClean="0"/>
              <a:t>Drawee</a:t>
            </a:r>
            <a:r>
              <a:rPr lang="en-US" dirty="0" smtClean="0"/>
              <a:t> is incompetent.</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63</a:t>
            </a:fld>
            <a:endParaRPr lang="en-US"/>
          </a:p>
        </p:txBody>
      </p:sp>
      <p:sp>
        <p:nvSpPr>
          <p:cNvPr id="5" name="Footer Placeholder 4"/>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50"/>
                </a:solidFill>
              </a:rPr>
              <a:t>         REFERENCE</a:t>
            </a:r>
            <a:endParaRPr lang="en-US" dirty="0">
              <a:solidFill>
                <a:srgbClr val="00B050"/>
              </a:solidFill>
            </a:endParaRPr>
          </a:p>
        </p:txBody>
      </p:sp>
      <p:sp>
        <p:nvSpPr>
          <p:cNvPr id="3" name="Content Placeholder 2"/>
          <p:cNvSpPr>
            <a:spLocks noGrp="1"/>
          </p:cNvSpPr>
          <p:nvPr>
            <p:ph idx="1"/>
          </p:nvPr>
        </p:nvSpPr>
        <p:spPr/>
        <p:txBody>
          <a:bodyPr/>
          <a:lstStyle/>
          <a:p>
            <a:endParaRPr lang="en-US" b="1" u="sng" dirty="0" smtClean="0">
              <a:solidFill>
                <a:srgbClr val="00B0F0"/>
              </a:solidFill>
            </a:endParaRPr>
          </a:p>
          <a:p>
            <a:r>
              <a:rPr lang="en-US" b="1" u="sng" dirty="0" smtClean="0">
                <a:solidFill>
                  <a:srgbClr val="00B0F0"/>
                </a:solidFill>
              </a:rPr>
              <a:t>www.google.com</a:t>
            </a:r>
            <a:r>
              <a:rPr lang="en-US" b="1" u="sng" dirty="0" smtClean="0">
                <a:solidFill>
                  <a:srgbClr val="00B0F0"/>
                </a:solidFill>
              </a:rPr>
              <a:t>.</a:t>
            </a:r>
          </a:p>
          <a:p>
            <a:r>
              <a:rPr lang="en-US" b="1" u="sng" dirty="0" smtClean="0">
                <a:solidFill>
                  <a:srgbClr val="00B0F0"/>
                </a:solidFill>
              </a:rPr>
              <a:t>www. wikipedia.com.</a:t>
            </a:r>
          </a:p>
          <a:p>
            <a:r>
              <a:rPr lang="en-US" b="1" dirty="0" smtClean="0">
                <a:solidFill>
                  <a:srgbClr val="00B0F0"/>
                </a:solidFill>
                <a:hlinkClick r:id="rId2"/>
              </a:rPr>
              <a:t>www.studymafia.org</a:t>
            </a:r>
            <a:endParaRPr lang="en-US" b="1" dirty="0" smtClean="0">
              <a:solidFill>
                <a:srgbClr val="00B0F0"/>
              </a:solidFill>
            </a:endParaRP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64</a:t>
            </a:fld>
            <a:endParaRPr lang="en-US"/>
          </a:p>
        </p:txBody>
      </p:sp>
      <p:sp>
        <p:nvSpPr>
          <p:cNvPr id="5" name="Footer Placeholder 4"/>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50"/>
                </a:solidFill>
              </a:rPr>
              <a:t>      CONTACT </a:t>
            </a:r>
            <a:r>
              <a:rPr lang="en-US" b="1" dirty="0" smtClean="0">
                <a:solidFill>
                  <a:srgbClr val="00B050"/>
                </a:solidFill>
              </a:rPr>
              <a:t>DETAILS</a:t>
            </a:r>
            <a:endParaRPr lang="en-US" dirty="0">
              <a:solidFill>
                <a:srgbClr val="00B050"/>
              </a:solidFill>
            </a:endParaRPr>
          </a:p>
        </p:txBody>
      </p:sp>
      <p:sp>
        <p:nvSpPr>
          <p:cNvPr id="3" name="Content Placeholder 2"/>
          <p:cNvSpPr>
            <a:spLocks noGrp="1"/>
          </p:cNvSpPr>
          <p:nvPr>
            <p:ph idx="1"/>
          </p:nvPr>
        </p:nvSpPr>
        <p:spPr/>
        <p:txBody>
          <a:bodyPr/>
          <a:lstStyle/>
          <a:p>
            <a:pPr>
              <a:buNone/>
            </a:pPr>
            <a:endParaRPr lang="en-US" b="1" dirty="0" smtClean="0">
              <a:solidFill>
                <a:srgbClr val="0070C0"/>
              </a:solidFill>
            </a:endParaRPr>
          </a:p>
          <a:p>
            <a:pPr>
              <a:buNone/>
            </a:pPr>
            <a:endParaRPr lang="en-US" b="1" dirty="0" smtClean="0">
              <a:solidFill>
                <a:srgbClr val="0070C0"/>
              </a:solidFill>
            </a:endParaRPr>
          </a:p>
          <a:p>
            <a:pPr>
              <a:buNone/>
            </a:pPr>
            <a:r>
              <a:rPr lang="en-US" b="1" dirty="0" smtClean="0">
                <a:solidFill>
                  <a:srgbClr val="0070C0"/>
                </a:solidFill>
              </a:rPr>
              <a:t>            </a:t>
            </a:r>
            <a:r>
              <a:rPr lang="en-US" b="1" dirty="0" smtClean="0">
                <a:solidFill>
                  <a:srgbClr val="FFFF00"/>
                </a:solidFill>
              </a:rPr>
              <a:t>EMAIL </a:t>
            </a:r>
            <a:r>
              <a:rPr lang="en-US" b="1" dirty="0" smtClean="0">
                <a:solidFill>
                  <a:srgbClr val="FFFF00"/>
                </a:solidFill>
              </a:rPr>
              <a:t>:</a:t>
            </a:r>
            <a:r>
              <a:rPr lang="en-US" dirty="0" smtClean="0"/>
              <a:t> </a:t>
            </a:r>
            <a:r>
              <a:rPr lang="en-US" b="1" dirty="0" smtClean="0">
                <a:solidFill>
                  <a:srgbClr val="FF0000"/>
                </a:solidFill>
              </a:rPr>
              <a:t>dr.kaynattawar@gmail.com</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65</a:t>
            </a:fld>
            <a:endParaRPr lang="en-US"/>
          </a:p>
        </p:txBody>
      </p:sp>
      <p:sp>
        <p:nvSpPr>
          <p:cNvPr id="5" name="Footer Placeholder 4"/>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endParaRPr lang="en-US" b="1" dirty="0" smtClean="0">
              <a:solidFill>
                <a:srgbClr val="C00000"/>
              </a:solidFill>
            </a:endParaRPr>
          </a:p>
          <a:p>
            <a:pPr>
              <a:buNone/>
            </a:pPr>
            <a:endParaRPr lang="en-US" b="1" dirty="0" smtClean="0">
              <a:solidFill>
                <a:srgbClr val="C00000"/>
              </a:solidFill>
            </a:endParaRPr>
          </a:p>
          <a:p>
            <a:pPr>
              <a:buNone/>
            </a:pPr>
            <a:endParaRPr lang="en-US" b="1" dirty="0" smtClean="0">
              <a:solidFill>
                <a:srgbClr val="C00000"/>
              </a:solidFill>
            </a:endParaRPr>
          </a:p>
          <a:p>
            <a:pPr>
              <a:buNone/>
            </a:pPr>
            <a:r>
              <a:rPr lang="en-US" b="1" dirty="0" smtClean="0">
                <a:solidFill>
                  <a:srgbClr val="C00000"/>
                </a:solidFill>
              </a:rPr>
              <a:t> </a:t>
            </a:r>
            <a:r>
              <a:rPr lang="en-US" b="1" dirty="0" smtClean="0">
                <a:solidFill>
                  <a:srgbClr val="C00000"/>
                </a:solidFill>
              </a:rPr>
              <a:t>                    </a:t>
            </a:r>
            <a:r>
              <a:rPr lang="en-US" sz="7200" b="1" dirty="0" smtClean="0">
                <a:solidFill>
                  <a:srgbClr val="C00000"/>
                </a:solidFill>
              </a:rPr>
              <a:t>THANK </a:t>
            </a:r>
            <a:r>
              <a:rPr lang="en-US" sz="7200" b="1" dirty="0" smtClean="0">
                <a:solidFill>
                  <a:srgbClr val="C00000"/>
                </a:solidFill>
              </a:rPr>
              <a:t>YOU</a:t>
            </a:r>
            <a:endParaRPr lang="en-US" sz="72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66</a:t>
            </a:fld>
            <a:endParaRPr lang="en-US"/>
          </a:p>
        </p:txBody>
      </p:sp>
      <p:sp>
        <p:nvSpPr>
          <p:cNvPr id="5" name="Footer Placeholder 4"/>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a:t>
            </a:r>
            <a:r>
              <a:rPr lang="en-US" b="1" dirty="0" smtClean="0">
                <a:solidFill>
                  <a:srgbClr val="00B050"/>
                </a:solidFill>
              </a:rPr>
              <a:t>MEANING</a:t>
            </a:r>
            <a:endParaRPr lang="en-US" b="1" dirty="0">
              <a:solidFill>
                <a:srgbClr val="00B050"/>
              </a:solidFill>
            </a:endParaRPr>
          </a:p>
        </p:txBody>
      </p:sp>
      <p:sp>
        <p:nvSpPr>
          <p:cNvPr id="3" name="Content Placeholder 2"/>
          <p:cNvSpPr>
            <a:spLocks noGrp="1"/>
          </p:cNvSpPr>
          <p:nvPr>
            <p:ph idx="1"/>
          </p:nvPr>
        </p:nvSpPr>
        <p:spPr/>
        <p:txBody>
          <a:bodyPr>
            <a:normAutofit lnSpcReduction="10000"/>
          </a:bodyPr>
          <a:lstStyle/>
          <a:p>
            <a:pPr>
              <a:buNone/>
            </a:pPr>
            <a:r>
              <a:rPr lang="en-US" dirty="0" smtClean="0"/>
              <a:t>     The </a:t>
            </a:r>
            <a:r>
              <a:rPr lang="en-US" dirty="0" smtClean="0"/>
              <a:t>negotiable instrument act was enacted, in India in 1881. prior to its enactment, the provision of the English negotiable act were applicable in India, and the present act is also based on the English act with certain modifications. It extends to the whole of India except the state of Jammu and Kashmir. The act operates subject to the provisions of section 31 and 32 of the reserve bank of India act,1934.</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
        <p:nvSpPr>
          <p:cNvPr id="5" name="Footer Placeholder 4"/>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b="1" dirty="0" smtClean="0">
                <a:solidFill>
                  <a:schemeClr val="accent6">
                    <a:lumMod val="50000"/>
                  </a:schemeClr>
                </a:solidFill>
              </a:rPr>
              <a:t>WHAT IS NEGOTIABLE ?</a:t>
            </a:r>
          </a:p>
          <a:p>
            <a:pPr>
              <a:buNone/>
            </a:pPr>
            <a:r>
              <a:rPr lang="en-US" dirty="0" smtClean="0"/>
              <a:t>    Negotiable means transferable.</a:t>
            </a:r>
          </a:p>
          <a:p>
            <a:pPr>
              <a:buNone/>
            </a:pPr>
            <a:r>
              <a:rPr lang="en-US" dirty="0" smtClean="0"/>
              <a:t>    The negotiable that goes on refers to the transfer of the instrument between two people, or from one bank to another, or even from one country to another</a:t>
            </a:r>
            <a:r>
              <a:rPr lang="en-US" dirty="0" smtClean="0"/>
              <a:t>.</a:t>
            </a:r>
          </a:p>
          <a:p>
            <a:pPr>
              <a:buNone/>
            </a:pPr>
            <a:endParaRPr lang="en-US" dirty="0" smtClean="0"/>
          </a:p>
          <a:p>
            <a:r>
              <a:rPr lang="en-US" b="1" dirty="0" smtClean="0">
                <a:solidFill>
                  <a:schemeClr val="accent6">
                    <a:lumMod val="50000"/>
                  </a:schemeClr>
                </a:solidFill>
              </a:rPr>
              <a:t>WHAT IS AN INSTRUMENT ?</a:t>
            </a:r>
          </a:p>
          <a:p>
            <a:pPr>
              <a:buNone/>
            </a:pPr>
            <a:r>
              <a:rPr lang="en-US" dirty="0" smtClean="0"/>
              <a:t>    In the broadest sense, almost any agreed-upon medium of exchange could be considered a negotiable instrument.</a:t>
            </a:r>
          </a:p>
          <a:p>
            <a:pPr>
              <a:buNone/>
            </a:pPr>
            <a:r>
              <a:rPr lang="en-US" dirty="0" smtClean="0"/>
              <a:t>     In day to day banking, a negotiable instrument usually refers to checks, drafts, bill of exchange, and some types of promissory notes.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
        <p:nvSpPr>
          <p:cNvPr id="5" name="Footer Placeholder 4"/>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50"/>
                </a:solidFill>
              </a:rPr>
              <a:t>         DEFINITION</a:t>
            </a:r>
            <a:endParaRPr lang="en-US" b="1" dirty="0">
              <a:solidFill>
                <a:srgbClr val="00B050"/>
              </a:solidFill>
            </a:endParaRPr>
          </a:p>
        </p:txBody>
      </p:sp>
      <p:sp>
        <p:nvSpPr>
          <p:cNvPr id="3" name="Content Placeholder 2"/>
          <p:cNvSpPr>
            <a:spLocks noGrp="1"/>
          </p:cNvSpPr>
          <p:nvPr>
            <p:ph idx="1"/>
          </p:nvPr>
        </p:nvSpPr>
        <p:spPr/>
        <p:txBody>
          <a:bodyPr>
            <a:normAutofit fontScale="92500" lnSpcReduction="20000"/>
          </a:bodyPr>
          <a:lstStyle/>
          <a:p>
            <a:r>
              <a:rPr lang="en-US" dirty="0" smtClean="0"/>
              <a:t>“A negotiable instrument means a promissory note, bill of exchange, or </a:t>
            </a:r>
            <a:r>
              <a:rPr lang="en-US" dirty="0" err="1" smtClean="0"/>
              <a:t>cheque</a:t>
            </a:r>
            <a:r>
              <a:rPr lang="en-US" dirty="0" smtClean="0"/>
              <a:t> payable either to order or to bearer.” </a:t>
            </a:r>
          </a:p>
          <a:p>
            <a:pPr>
              <a:buNone/>
            </a:pPr>
            <a:r>
              <a:rPr lang="en-US" dirty="0" smtClean="0"/>
              <a:t>                             </a:t>
            </a:r>
            <a:r>
              <a:rPr lang="en-US" b="1" dirty="0" smtClean="0">
                <a:solidFill>
                  <a:schemeClr val="accent6">
                    <a:lumMod val="50000"/>
                  </a:schemeClr>
                </a:solidFill>
              </a:rPr>
              <a:t>*</a:t>
            </a:r>
            <a:r>
              <a:rPr lang="en-US" dirty="0" smtClean="0">
                <a:solidFill>
                  <a:schemeClr val="accent6">
                    <a:lumMod val="50000"/>
                  </a:schemeClr>
                </a:solidFill>
              </a:rPr>
              <a:t> </a:t>
            </a:r>
            <a:r>
              <a:rPr lang="en-US" sz="2600" b="1" dirty="0" smtClean="0">
                <a:solidFill>
                  <a:schemeClr val="accent6">
                    <a:lumMod val="50000"/>
                  </a:schemeClr>
                </a:solidFill>
              </a:rPr>
              <a:t>ACCORDING TO SECTION 13 (1) OF THE NEGOTIABLE INSTRUMENT</a:t>
            </a:r>
          </a:p>
          <a:p>
            <a:pPr>
              <a:buNone/>
            </a:pPr>
            <a:endParaRPr lang="en-US" sz="2600" b="1" dirty="0" smtClean="0"/>
          </a:p>
          <a:p>
            <a:r>
              <a:rPr lang="en-US" dirty="0" smtClean="0"/>
              <a:t>“A negotiable instrument may be made payable to two or more payees jointly, or it may be made payable in the alternative to two or one or some of several payees.”</a:t>
            </a:r>
          </a:p>
          <a:p>
            <a:pPr>
              <a:buNone/>
            </a:pPr>
            <a:r>
              <a:rPr lang="en-US" dirty="0" smtClean="0"/>
              <a:t>                              </a:t>
            </a:r>
            <a:r>
              <a:rPr lang="en-US" b="1" dirty="0" smtClean="0">
                <a:solidFill>
                  <a:schemeClr val="accent6">
                    <a:lumMod val="50000"/>
                  </a:schemeClr>
                </a:solidFill>
              </a:rPr>
              <a:t>*</a:t>
            </a:r>
            <a:r>
              <a:rPr lang="en-US" dirty="0" smtClean="0">
                <a:solidFill>
                  <a:schemeClr val="accent6">
                    <a:lumMod val="50000"/>
                  </a:schemeClr>
                </a:solidFill>
              </a:rPr>
              <a:t> </a:t>
            </a:r>
            <a:r>
              <a:rPr lang="en-US" sz="2600" b="1" dirty="0" smtClean="0">
                <a:solidFill>
                  <a:schemeClr val="accent6">
                    <a:lumMod val="50000"/>
                  </a:schemeClr>
                </a:solidFill>
              </a:rPr>
              <a:t>ACCORDING TO SECTION 13 (2) OF THE NEGOTIABLE INSTRUMENT</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
        <p:nvSpPr>
          <p:cNvPr id="5" name="Footer Placeholder 4"/>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479</TotalTime>
  <Words>4737</Words>
  <Application>Microsoft Office PowerPoint</Application>
  <PresentationFormat>On-screen Show (4:3)</PresentationFormat>
  <Paragraphs>532</Paragraphs>
  <Slides>66</Slides>
  <Notes>1</Notes>
  <HiddenSlides>0</HiddenSlides>
  <MMClips>0</MMClips>
  <ScaleCrop>false</ScaleCrop>
  <HeadingPairs>
    <vt:vector size="4" baseType="variant">
      <vt:variant>
        <vt:lpstr>Theme</vt:lpstr>
      </vt:variant>
      <vt:variant>
        <vt:i4>1</vt:i4>
      </vt:variant>
      <vt:variant>
        <vt:lpstr>Slide Titles</vt:lpstr>
      </vt:variant>
      <vt:variant>
        <vt:i4>66</vt:i4>
      </vt:variant>
    </vt:vector>
  </HeadingPairs>
  <TitlesOfParts>
    <vt:vector size="67" baseType="lpstr">
      <vt:lpstr>Metro</vt:lpstr>
      <vt:lpstr> </vt:lpstr>
      <vt:lpstr>LECTURE BY : DR. KAYNAT TAWAR </vt:lpstr>
      <vt:lpstr>RELEVANT TOPICS ON  THE NEGOTIABLE INSTRUMENT ACT, 1881 FOR</vt:lpstr>
      <vt:lpstr>TOPICS</vt:lpstr>
      <vt:lpstr>Slide 5</vt:lpstr>
      <vt:lpstr>Slide 6</vt:lpstr>
      <vt:lpstr>          MEANING</vt:lpstr>
      <vt:lpstr>Slide 8</vt:lpstr>
      <vt:lpstr>         DEFINITION</vt:lpstr>
      <vt:lpstr>CHARACTERISTICS OF NEGOTIABLE INSTRUMENT</vt:lpstr>
      <vt:lpstr>Slide 11</vt:lpstr>
      <vt:lpstr>Slide 12</vt:lpstr>
      <vt:lpstr>Slide 13</vt:lpstr>
      <vt:lpstr>FORMS OF NEGOTIABLE INSTRUMENT</vt:lpstr>
      <vt:lpstr>FEATURES OF A NEGOTIABLE INSTRUMENT</vt:lpstr>
      <vt:lpstr>TYPES OF NEGOTIABLE INSTRUMENT</vt:lpstr>
      <vt:lpstr>Slide 17</vt:lpstr>
      <vt:lpstr>      PROMISSORY NOTE  </vt:lpstr>
      <vt:lpstr>SPECIMEN OF PROMISSORY NOTE</vt:lpstr>
      <vt:lpstr>SPECIMEN OF PROMISSORY NOTE</vt:lpstr>
      <vt:lpstr>PARTIES TO A PROMISSORY NOTE</vt:lpstr>
      <vt:lpstr> ESSENTIALS OF PROMISSORY NOTE</vt:lpstr>
      <vt:lpstr>Slide 23</vt:lpstr>
      <vt:lpstr>Slide 24</vt:lpstr>
      <vt:lpstr>Slide 25</vt:lpstr>
      <vt:lpstr>Slide 26</vt:lpstr>
      <vt:lpstr>Slide 27</vt:lpstr>
      <vt:lpstr>Slide 28</vt:lpstr>
      <vt:lpstr>Slide 29</vt:lpstr>
      <vt:lpstr>     BILL OF EXCHANGE</vt:lpstr>
      <vt:lpstr>SPECIAL BENEFITS OF BILL OF EXCHANGE</vt:lpstr>
      <vt:lpstr>  MECHANICS OF A BILL FINANCING</vt:lpstr>
      <vt:lpstr>SPECIMEN OF BILL OF EXCHANGE</vt:lpstr>
      <vt:lpstr>SPECIMEN OF BILL OF EXCHANGE</vt:lpstr>
      <vt:lpstr> PARTIES TO A BILL OF EXCHANGE</vt:lpstr>
      <vt:lpstr>ESSENTIALS OF A BILL OF EXCHANGE</vt:lpstr>
      <vt:lpstr>  TYPES OF BILL OF EXCHANGE </vt:lpstr>
      <vt:lpstr>    INLAND &amp; FOREIGN BILL</vt:lpstr>
      <vt:lpstr>Slide 39</vt:lpstr>
      <vt:lpstr>CLASSIFICATION OF BILL OF EXCHANGE</vt:lpstr>
      <vt:lpstr>Slide 41</vt:lpstr>
      <vt:lpstr>DIFFERENCE BETWEEN BILL OF EXCHANGE AND PROMISSORY NOTE</vt:lpstr>
      <vt:lpstr>DIFFERENCE BETWEEN BILL OF EXCHANGE AND PROMISSORY NOTE</vt:lpstr>
      <vt:lpstr>DIFFERENCE BETWEEN BILL OF EXCHANGE AND PROMISSORY NOTE</vt:lpstr>
      <vt:lpstr>           CHEQUE</vt:lpstr>
      <vt:lpstr>         DEFINITION</vt:lpstr>
      <vt:lpstr>EESENTIAL ELEMENTS OF A CHEQUE</vt:lpstr>
      <vt:lpstr>    PARTIES TO A CHEQUE</vt:lpstr>
      <vt:lpstr>     SPECIMEN OF CHEQUE</vt:lpstr>
      <vt:lpstr>      TYPES OF CROSSING</vt:lpstr>
      <vt:lpstr>     CROSSING OF CHEQUES</vt:lpstr>
      <vt:lpstr>      TYPES OF CROSSING</vt:lpstr>
      <vt:lpstr>DIFFERENCE BETWEEN BILL OF EXCHANGE AND CHEQUE</vt:lpstr>
      <vt:lpstr>DIFFERENCE BETWEEN BILL OF EXCHANGE AND CHEQUE</vt:lpstr>
      <vt:lpstr>DIFFERENCE BETWEEN BILL OF EXCHANGE AND CHEQUE</vt:lpstr>
      <vt:lpstr>        NEGOTIATION</vt:lpstr>
      <vt:lpstr>     MODES OF NEGOTIATION</vt:lpstr>
      <vt:lpstr>  ENDORSEMENT (SECTION 15)</vt:lpstr>
      <vt:lpstr>WHO MAY ENDORSE / NEGOTIATE (SECTION 5)</vt:lpstr>
      <vt:lpstr>ESSENTIAL OF A VALID ENDORSEMENT</vt:lpstr>
      <vt:lpstr>TYPES / KINDS OF ENDORSEMENT</vt:lpstr>
      <vt:lpstr>DISCHARGE OF NEGOTIABLE INSTRUMENT</vt:lpstr>
      <vt:lpstr>DISHONOUR OF NEGOTIABLE INSTRUMENT</vt:lpstr>
      <vt:lpstr>         REFERENCE</vt:lpstr>
      <vt:lpstr>      CONTACT DETAILS</vt:lpstr>
      <vt:lpstr>Slide 66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Administrator</dc:creator>
  <cp:lastModifiedBy>hp</cp:lastModifiedBy>
  <cp:revision>199</cp:revision>
  <dcterms:created xsi:type="dcterms:W3CDTF">2006-08-16T00:00:00Z</dcterms:created>
  <dcterms:modified xsi:type="dcterms:W3CDTF">2020-04-30T11:00:23Z</dcterms:modified>
</cp:coreProperties>
</file>