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xul19A_400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33400"/>
            <a:ext cx="3810000" cy="381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86200" y="2819401"/>
            <a:ext cx="5257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Presented </a:t>
            </a:r>
            <a:r>
              <a:rPr lang="en-US" b="1" dirty="0" smtClean="0"/>
              <a:t>by:</a:t>
            </a:r>
          </a:p>
          <a:p>
            <a:endParaRPr lang="en-US" b="1" dirty="0" smtClean="0"/>
          </a:p>
          <a:p>
            <a:r>
              <a:rPr lang="en-US" sz="2000" b="1" dirty="0" err="1" smtClean="0"/>
              <a:t>Dr.Anubha</a:t>
            </a:r>
            <a:r>
              <a:rPr lang="en-US" sz="2000" b="1" dirty="0" smtClean="0"/>
              <a:t> </a:t>
            </a:r>
            <a:r>
              <a:rPr lang="en-US" sz="2000" b="1" dirty="0" smtClean="0"/>
              <a:t>Gupta</a:t>
            </a:r>
            <a:endParaRPr lang="en-US" sz="2000" b="1" dirty="0" smtClean="0"/>
          </a:p>
          <a:p>
            <a:r>
              <a:rPr lang="en-US" b="1" dirty="0" smtClean="0"/>
              <a:t>Faculty 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S.S. in Commerce </a:t>
            </a:r>
            <a:r>
              <a:rPr lang="en-US" b="1" dirty="0" err="1" smtClean="0"/>
              <a:t>Vikram</a:t>
            </a:r>
            <a:r>
              <a:rPr lang="en-US" b="1" dirty="0" smtClean="0"/>
              <a:t> </a:t>
            </a:r>
            <a:r>
              <a:rPr lang="en-US" b="1" dirty="0" smtClean="0"/>
              <a:t>University</a:t>
            </a:r>
          </a:p>
          <a:p>
            <a:r>
              <a:rPr lang="en-US" b="1" dirty="0" smtClean="0"/>
              <a:t>Useful </a:t>
            </a:r>
            <a:r>
              <a:rPr lang="en-US" b="1" dirty="0" smtClean="0"/>
              <a:t>for BBA(H)/B.COM(H</a:t>
            </a:r>
            <a:r>
              <a:rPr lang="en-US" b="1" dirty="0" smtClean="0"/>
              <a:t>)/M.COM </a:t>
            </a:r>
            <a:r>
              <a:rPr lang="en-US" b="1" dirty="0" smtClean="0"/>
              <a:t>and allied subject</a:t>
            </a:r>
            <a:endParaRPr lang="en-IN" b="1" dirty="0" smtClean="0"/>
          </a:p>
          <a:p>
            <a:r>
              <a:rPr lang="en-US" b="1" dirty="0" smtClean="0"/>
              <a:t> </a:t>
            </a:r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/>
              <a:t>AGREEMENT ON SOUTH ASIAN FREE TRADE AREA SAFTA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basic principles</a:t>
            </a:r>
          </a:p>
          <a:p>
            <a:r>
              <a:rPr lang="en-IN" dirty="0" smtClean="0"/>
              <a:t>Overall reciprocity and mutuality of advantages</a:t>
            </a:r>
          </a:p>
          <a:p>
            <a:r>
              <a:rPr lang="en-IN" dirty="0" smtClean="0"/>
              <a:t>Step by step negotiations and periodic reviews so as to improve and extend the preferential trade arrangement, in stages</a:t>
            </a:r>
          </a:p>
          <a:p>
            <a:r>
              <a:rPr lang="en-IN" dirty="0" smtClean="0"/>
              <a:t>Inclusion of all products, manufactures and commodities in their raw semi- processes and processed forms</a:t>
            </a:r>
          </a:p>
          <a:p>
            <a:r>
              <a:rPr lang="en-IN" dirty="0" smtClean="0"/>
              <a:t>Special and favourable treatment to Least Developed Contacting States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/>
              <a:t>AGREEMENT ON SOUTH ASIAN FREE TRADE AREA SAFTA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Main components</a:t>
            </a:r>
          </a:p>
          <a:p>
            <a:r>
              <a:rPr lang="en-IN" dirty="0" smtClean="0"/>
              <a:t>Tariff</a:t>
            </a:r>
          </a:p>
          <a:p>
            <a:r>
              <a:rPr lang="en-IN" dirty="0" smtClean="0"/>
              <a:t>Para Tariff</a:t>
            </a:r>
          </a:p>
          <a:p>
            <a:r>
              <a:rPr lang="en-IN" dirty="0" smtClean="0"/>
              <a:t>Non Tariff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http://www.doc.gov.lk/index.php?option=com_content&amp;view=article&amp;id=31&amp;Itemid=156&amp;lang=en</a:t>
            </a:r>
          </a:p>
          <a:p>
            <a:r>
              <a:rPr lang="en-IN" dirty="0" smtClean="0"/>
              <a:t>http://saarc-sec.org/about-saarc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South Asian Association for Regional Cooperation (SAARC) was established with the signing of the SAARC Charter in Dhaka on 8 December 1985. </a:t>
            </a:r>
          </a:p>
          <a:p>
            <a:r>
              <a:rPr lang="en-IN" dirty="0" smtClean="0"/>
              <a:t>SAARC comprises of eight Member States: Afghanistan, Bangladesh, Bhutan, India, Maldives, Nepal, Pakistan and Sri Lanka.</a:t>
            </a:r>
          </a:p>
          <a:p>
            <a:r>
              <a:rPr lang="en-IN" dirty="0" smtClean="0"/>
              <a:t> The Secretariat of the Association was set up in Kathmandu on 17 January 1987.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 smtClean="0"/>
              <a:t>To promote the welfare of the peoples of South Asia and to improve their quality of life</a:t>
            </a:r>
          </a:p>
          <a:p>
            <a:r>
              <a:rPr lang="en-IN" dirty="0" smtClean="0"/>
              <a:t>To accelerate economic growth, social progress and cultural development in the region and to provide all individuals the opportunity to live in dignity and to realize their full potentials</a:t>
            </a:r>
          </a:p>
          <a:p>
            <a:r>
              <a:rPr lang="en-IN" dirty="0" smtClean="0"/>
              <a:t>To promote and strengthen collective self-reliance among the countries of South Asia</a:t>
            </a:r>
          </a:p>
          <a:p>
            <a:r>
              <a:rPr lang="en-IN" dirty="0" smtClean="0"/>
              <a:t>To contribute to mutual trust, understanding and appreciation of one another's problems</a:t>
            </a:r>
          </a:p>
          <a:p>
            <a:r>
              <a:rPr lang="en-IN" dirty="0" smtClean="0"/>
              <a:t>To promote active collaboration and mutual assistance in the economic, social, cultural, technical and scientific fields</a:t>
            </a:r>
          </a:p>
          <a:p>
            <a:r>
              <a:rPr lang="en-IN" dirty="0" smtClean="0"/>
              <a:t> To strengthen cooperation with other developing countries</a:t>
            </a:r>
          </a:p>
          <a:p>
            <a:r>
              <a:rPr lang="en-IN" dirty="0" smtClean="0"/>
              <a:t> To strengthen cooperation among themselves in international forums on matters of common interests </a:t>
            </a:r>
          </a:p>
          <a:p>
            <a:r>
              <a:rPr lang="en-IN" dirty="0" smtClean="0"/>
              <a:t> To cooperate with international and regional organizations with similar aims and purposes.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corporation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cap="all" dirty="0" smtClean="0"/>
              <a:t>HUMAN RESOURCE DEVELOPMENT AND TOURISM</a:t>
            </a:r>
          </a:p>
          <a:p>
            <a:r>
              <a:rPr lang="en-IN" cap="all" dirty="0" smtClean="0"/>
              <a:t>AGRICULTURE AND RURAL DEVELOPMENT</a:t>
            </a:r>
          </a:p>
          <a:p>
            <a:r>
              <a:rPr lang="en-IN" cap="all" dirty="0" smtClean="0"/>
              <a:t>ENVIRONMENT NATURAL DISASTERS AND BIOTECHNOLOGY</a:t>
            </a:r>
          </a:p>
          <a:p>
            <a:r>
              <a:rPr lang="en-IN" dirty="0" smtClean="0"/>
              <a:t>ECONOMIC AND FINANCIAL COOPERATION</a:t>
            </a:r>
          </a:p>
          <a:p>
            <a:r>
              <a:rPr lang="en-IN" cap="all" dirty="0" smtClean="0"/>
              <a:t>SOCIAL AFFAIRS</a:t>
            </a:r>
          </a:p>
          <a:p>
            <a:r>
              <a:rPr lang="en-IN" dirty="0" smtClean="0"/>
              <a:t> </a:t>
            </a:r>
            <a:r>
              <a:rPr lang="en-IN" cap="all" dirty="0" smtClean="0"/>
              <a:t>INFORMATION AND POVERTY ALLEVIATION</a:t>
            </a:r>
          </a:p>
          <a:p>
            <a:r>
              <a:rPr lang="en-IN" cap="all" dirty="0" smtClean="0"/>
              <a:t>ENERGY TRANSPORT SCIENCE AND TECHNOLOGY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/>
              <a:t/>
            </a:r>
            <a:br>
              <a:rPr lang="en-IN" cap="all" dirty="0" smtClean="0"/>
            </a:br>
            <a:r>
              <a:rPr lang="en-IN" cap="all" dirty="0" smtClean="0"/>
              <a:t/>
            </a:r>
            <a:br>
              <a:rPr lang="en-IN" cap="all" dirty="0" smtClean="0"/>
            </a:br>
            <a:r>
              <a:rPr lang="en-IN" cap="all" dirty="0" smtClean="0"/>
              <a:t/>
            </a:r>
            <a:br>
              <a:rPr lang="en-IN" cap="all" dirty="0" smtClean="0"/>
            </a:br>
            <a:r>
              <a:rPr lang="en-IN" b="1" dirty="0" smtClean="0"/>
              <a:t>SAARC APEX BODIES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SAARC Chamber of Commerce &amp; Industry (SCCI)</a:t>
            </a:r>
            <a:r>
              <a:rPr lang="en-IN" dirty="0" smtClean="0"/>
              <a:t>      </a:t>
            </a:r>
          </a:p>
          <a:p>
            <a:r>
              <a:rPr lang="en-IN" b="1" dirty="0" smtClean="0"/>
              <a:t>SAARCLAW</a:t>
            </a:r>
          </a:p>
          <a:p>
            <a:r>
              <a:rPr lang="en-IN" b="1" dirty="0" smtClean="0"/>
              <a:t>South Asian Federation of Accountants (SAFA)</a:t>
            </a:r>
          </a:p>
          <a:p>
            <a:r>
              <a:rPr lang="en-IN" b="1" dirty="0" smtClean="0"/>
              <a:t>South Asia Foundation (SAF)</a:t>
            </a:r>
            <a:endParaRPr lang="en-IN" dirty="0" smtClean="0"/>
          </a:p>
          <a:p>
            <a:r>
              <a:rPr lang="en-IN" b="1" dirty="0" smtClean="0"/>
              <a:t>Foundation of SAARC Writers and Literature (FOSWAL)</a:t>
            </a:r>
            <a:endParaRPr lang="en-IN" dirty="0" smtClean="0"/>
          </a:p>
          <a:p>
            <a:r>
              <a:rPr lang="en-IN" b="1" dirty="0" smtClean="0"/>
              <a:t>South Asia Initiative to End Violence against Children (SAIEVAC)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b="1" dirty="0" smtClean="0"/>
              <a:t>   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cap="all" dirty="0" smtClean="0"/>
              <a:t> SECRETARIAT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The SAARC Secretariat is based in Kathmandu, Nepal.</a:t>
            </a:r>
          </a:p>
          <a:p>
            <a:r>
              <a:rPr lang="en-IN" dirty="0" smtClean="0"/>
              <a:t> It coordinates and monitors implementation of activities, prepares for and services meetings, and serves as a channel of communication between the Association and its Member States as well as other regional organisations. </a:t>
            </a:r>
          </a:p>
          <a:p>
            <a:r>
              <a:rPr lang="en-IN" dirty="0" smtClean="0"/>
              <a:t>The Secretariat is headed by the Secretary General, who is appointed by the Council of Ministers from Member States in alphabetical order for a three year term. </a:t>
            </a:r>
          </a:p>
          <a:p>
            <a:r>
              <a:rPr lang="en-IN" dirty="0" smtClean="0"/>
              <a:t>H.E. Mr. </a:t>
            </a:r>
            <a:r>
              <a:rPr lang="en-IN" dirty="0" err="1" smtClean="0"/>
              <a:t>Amjad</a:t>
            </a:r>
            <a:r>
              <a:rPr lang="en-IN" dirty="0" smtClean="0"/>
              <a:t> </a:t>
            </a:r>
            <a:r>
              <a:rPr lang="en-IN" dirty="0" err="1" smtClean="0"/>
              <a:t>Hussain</a:t>
            </a:r>
            <a:r>
              <a:rPr lang="en-IN" dirty="0" smtClean="0"/>
              <a:t> </a:t>
            </a:r>
            <a:r>
              <a:rPr lang="en-IN" dirty="0" err="1" smtClean="0"/>
              <a:t>B.Sial</a:t>
            </a:r>
            <a:r>
              <a:rPr lang="en-IN" dirty="0" smtClean="0"/>
              <a:t>  from Pakistan is the current Secretary General. </a:t>
            </a:r>
          </a:p>
          <a:p>
            <a:r>
              <a:rPr lang="en-IN" dirty="0" smtClean="0"/>
              <a:t>The Secretary General is assisted by eight Directors on deputation from the Member States. The SAARC Secretariat and Member States observe 8 December as the SAARC Charter Day.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cap="al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/>
              <a:t>AGREEMENT ON SOUTH ASIAN FREE TRADE AREA SAFTA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Agreement on SAARC Preferential Trading Arrangement (SAPTA) which envisages the creation of a Preferential Trading Area among the seven member </a:t>
            </a:r>
            <a:r>
              <a:rPr lang="en-IN" dirty="0" smtClean="0"/>
              <a:t>states </a:t>
            </a:r>
            <a:r>
              <a:rPr lang="en-IN" dirty="0" smtClean="0"/>
              <a:t>namely </a:t>
            </a:r>
            <a:r>
              <a:rPr lang="en-IN" dirty="0" smtClean="0"/>
              <a:t>Bangladesh, </a:t>
            </a:r>
            <a:r>
              <a:rPr lang="en-IN" dirty="0" err="1" smtClean="0"/>
              <a:t>Butan</a:t>
            </a:r>
            <a:r>
              <a:rPr lang="en-IN" dirty="0" smtClean="0"/>
              <a:t>, India, Maldives, Nepal, Pakistan and Sri Lanka was signed in Dhaka in April </a:t>
            </a:r>
            <a:r>
              <a:rPr lang="en-IN" dirty="0" smtClean="0"/>
              <a:t>1993</a:t>
            </a:r>
            <a:r>
              <a:rPr lang="en-IN" dirty="0" smtClean="0"/>
              <a:t>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/>
              <a:t>AGREEMENT ON SOUTH ASIAN FREE TRADE AREA SAFTA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objective of the SAPTA is to promote and sustain mutual trade and the economic co-operation among the member states through exchange of trade concessions. SAPTA therefore is the first step towards higher levels of trade and economic co-operation in the region.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cap="all" dirty="0" smtClean="0"/>
              <a:t>AGREEMENT ON SOUTH ASIAN FREE TRADE AREA SAFTA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Objective</a:t>
            </a:r>
          </a:p>
          <a:p>
            <a:r>
              <a:rPr lang="en-IN" dirty="0" smtClean="0"/>
              <a:t>The objective of the SAPTA is to promote and sustain mutual trade and the economic co-operation among the member states through exchange of trade concessions. SAPTA therefore is the first step towards higher levels of trade and economic co-operation in the region.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cap="all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584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INTRODUCTION</vt:lpstr>
      <vt:lpstr>OBJECTIVES</vt:lpstr>
      <vt:lpstr>Area of corporation</vt:lpstr>
      <vt:lpstr>   SAARC APEX BODIES   </vt:lpstr>
      <vt:lpstr> SECRETARIAT</vt:lpstr>
      <vt:lpstr>AGREEMENT ON SOUTH ASIAN FREE TRADE AREA SAFTA</vt:lpstr>
      <vt:lpstr>AGREEMENT ON SOUTH ASIAN FREE TRADE AREA SAFTA</vt:lpstr>
      <vt:lpstr>AGREEMENT ON SOUTH ASIAN FREE TRADE AREA SAFTA</vt:lpstr>
      <vt:lpstr>AGREEMENT ON SOUTH ASIAN FREE TRADE AREA SAFTA</vt:lpstr>
      <vt:lpstr>AGREEMENT ON SOUTH ASIAN FREE TRADE AREA SAFTA</vt:lpstr>
      <vt:lpstr>REFERENCE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SARRC</dc:title>
  <dc:creator>ANUBHA</dc:creator>
  <cp:lastModifiedBy>ANUBHA</cp:lastModifiedBy>
  <cp:revision>5</cp:revision>
  <dcterms:created xsi:type="dcterms:W3CDTF">2006-08-16T00:00:00Z</dcterms:created>
  <dcterms:modified xsi:type="dcterms:W3CDTF">2020-05-20T19:47:06Z</dcterms:modified>
</cp:coreProperties>
</file>