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76" r:id="rId3"/>
    <p:sldId id="260" r:id="rId4"/>
    <p:sldId id="259" r:id="rId5"/>
    <p:sldId id="257" r:id="rId6"/>
    <p:sldId id="262" r:id="rId7"/>
    <p:sldId id="264" r:id="rId8"/>
    <p:sldId id="263" r:id="rId9"/>
    <p:sldId id="265" r:id="rId10"/>
    <p:sldId id="266" r:id="rId11"/>
    <p:sldId id="267" r:id="rId12"/>
    <p:sldId id="272" r:id="rId13"/>
    <p:sldId id="269" r:id="rId14"/>
    <p:sldId id="270" r:id="rId15"/>
    <p:sldId id="271"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B4EF2C-0952-4A59-ADB7-3FE8A989421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546A17ED-3841-43ED-8B41-256D9229D725}">
      <dgm:prSet phldrT="[Text]"/>
      <dgm:spPr/>
      <dgm:t>
        <a:bodyPr/>
        <a:lstStyle/>
        <a:p>
          <a:r>
            <a:rPr lang="en-US" dirty="0" smtClean="0"/>
            <a:t>Buyer’s Credit</a:t>
          </a:r>
          <a:endParaRPr lang="en-IN" dirty="0"/>
        </a:p>
      </dgm:t>
    </dgm:pt>
    <dgm:pt modelId="{76554A1D-9B64-4F5C-9479-C3C813FA7B11}" type="parTrans" cxnId="{BD70E737-D9A3-40C9-9E8B-B457FC8FFD7F}">
      <dgm:prSet/>
      <dgm:spPr/>
      <dgm:t>
        <a:bodyPr/>
        <a:lstStyle/>
        <a:p>
          <a:endParaRPr lang="en-IN"/>
        </a:p>
      </dgm:t>
    </dgm:pt>
    <dgm:pt modelId="{83151C6F-E511-469F-AF1A-13F00387703B}" type="sibTrans" cxnId="{BD70E737-D9A3-40C9-9E8B-B457FC8FFD7F}">
      <dgm:prSet/>
      <dgm:spPr/>
      <dgm:t>
        <a:bodyPr/>
        <a:lstStyle/>
        <a:p>
          <a:endParaRPr lang="en-IN"/>
        </a:p>
      </dgm:t>
    </dgm:pt>
    <dgm:pt modelId="{7AB907C4-78AE-482B-8567-5084EA6167D1}">
      <dgm:prSet phldrT="[Text]"/>
      <dgm:spPr/>
      <dgm:t>
        <a:bodyPr/>
        <a:lstStyle/>
        <a:p>
          <a:r>
            <a:rPr lang="en-US" dirty="0" smtClean="0"/>
            <a:t>Corporate Banking</a:t>
          </a:r>
          <a:endParaRPr lang="en-IN" dirty="0"/>
        </a:p>
      </dgm:t>
    </dgm:pt>
    <dgm:pt modelId="{63D5BCF4-3ACA-4C13-ACC4-7AED1395EB79}" type="parTrans" cxnId="{C425F206-3E0D-4DE3-AE9B-E7F812995DC0}">
      <dgm:prSet/>
      <dgm:spPr/>
      <dgm:t>
        <a:bodyPr/>
        <a:lstStyle/>
        <a:p>
          <a:endParaRPr lang="en-IN"/>
        </a:p>
      </dgm:t>
    </dgm:pt>
    <dgm:pt modelId="{F5E1A293-5FFA-4A1F-A81E-1C1945B1E15C}" type="sibTrans" cxnId="{C425F206-3E0D-4DE3-AE9B-E7F812995DC0}">
      <dgm:prSet/>
      <dgm:spPr/>
      <dgm:t>
        <a:bodyPr/>
        <a:lstStyle/>
        <a:p>
          <a:endParaRPr lang="en-IN"/>
        </a:p>
      </dgm:t>
    </dgm:pt>
    <dgm:pt modelId="{5AA5703D-ECAC-461D-953B-81D2E48FB358}">
      <dgm:prSet phldrT="[Text]"/>
      <dgm:spPr/>
      <dgm:t>
        <a:bodyPr/>
        <a:lstStyle/>
        <a:p>
          <a:r>
            <a:rPr lang="en-US" dirty="0" smtClean="0"/>
            <a:t>Lines of credit</a:t>
          </a:r>
          <a:endParaRPr lang="en-IN" dirty="0"/>
        </a:p>
      </dgm:t>
    </dgm:pt>
    <dgm:pt modelId="{983003A7-637B-42B2-ADF3-80973B02B8C2}" type="parTrans" cxnId="{AE106CC6-3D1C-4D43-8AF2-85D108E69678}">
      <dgm:prSet/>
      <dgm:spPr/>
      <dgm:t>
        <a:bodyPr/>
        <a:lstStyle/>
        <a:p>
          <a:endParaRPr lang="en-IN"/>
        </a:p>
      </dgm:t>
    </dgm:pt>
    <dgm:pt modelId="{CD88905B-9D93-40D6-A1E2-AE49BBDE12F6}" type="sibTrans" cxnId="{AE106CC6-3D1C-4D43-8AF2-85D108E69678}">
      <dgm:prSet/>
      <dgm:spPr/>
      <dgm:t>
        <a:bodyPr/>
        <a:lstStyle/>
        <a:p>
          <a:endParaRPr lang="en-IN"/>
        </a:p>
      </dgm:t>
    </dgm:pt>
    <dgm:pt modelId="{AD8158F5-38C3-4533-B413-F35707C302EA}">
      <dgm:prSet phldrT="[Text]"/>
      <dgm:spPr/>
      <dgm:t>
        <a:bodyPr/>
        <a:lstStyle/>
        <a:p>
          <a:r>
            <a:rPr lang="en-IN" b="0" i="0" dirty="0" smtClean="0"/>
            <a:t>Overseas Investment Finance</a:t>
          </a:r>
        </a:p>
        <a:p>
          <a:endParaRPr lang="en-IN" dirty="0"/>
        </a:p>
      </dgm:t>
    </dgm:pt>
    <dgm:pt modelId="{F17B5992-3CAE-4A78-9667-215FE3DAC73E}" type="parTrans" cxnId="{158F58E9-B7D0-4F5A-8E16-8E8A6806624B}">
      <dgm:prSet/>
      <dgm:spPr/>
      <dgm:t>
        <a:bodyPr/>
        <a:lstStyle/>
        <a:p>
          <a:endParaRPr lang="en-IN"/>
        </a:p>
      </dgm:t>
    </dgm:pt>
    <dgm:pt modelId="{05EFD815-4731-42DA-AE6B-3352DCDEB004}" type="sibTrans" cxnId="{158F58E9-B7D0-4F5A-8E16-8E8A6806624B}">
      <dgm:prSet/>
      <dgm:spPr/>
      <dgm:t>
        <a:bodyPr/>
        <a:lstStyle/>
        <a:p>
          <a:endParaRPr lang="en-IN"/>
        </a:p>
      </dgm:t>
    </dgm:pt>
    <dgm:pt modelId="{0E7BD650-6265-41F2-853C-681CE52B1F1D}">
      <dgm:prSet phldrT="[Text]"/>
      <dgm:spPr/>
      <dgm:t>
        <a:bodyPr/>
        <a:lstStyle/>
        <a:p>
          <a:r>
            <a:rPr lang="en-IN" b="0" i="0" dirty="0" smtClean="0"/>
            <a:t>Project Exports</a:t>
          </a:r>
        </a:p>
        <a:p>
          <a:endParaRPr lang="en-IN" dirty="0"/>
        </a:p>
      </dgm:t>
    </dgm:pt>
    <dgm:pt modelId="{869E1990-D55D-402F-9C27-0EF9757DB984}" type="parTrans" cxnId="{4484C19B-2DFE-4609-842E-7CB2DB26AE9F}">
      <dgm:prSet/>
      <dgm:spPr/>
      <dgm:t>
        <a:bodyPr/>
        <a:lstStyle/>
        <a:p>
          <a:endParaRPr lang="en-IN"/>
        </a:p>
      </dgm:t>
    </dgm:pt>
    <dgm:pt modelId="{B3767D70-3876-46F4-80C1-23D7CF3382E5}" type="sibTrans" cxnId="{4484C19B-2DFE-4609-842E-7CB2DB26AE9F}">
      <dgm:prSet/>
      <dgm:spPr/>
      <dgm:t>
        <a:bodyPr/>
        <a:lstStyle/>
        <a:p>
          <a:endParaRPr lang="en-IN"/>
        </a:p>
      </dgm:t>
    </dgm:pt>
    <dgm:pt modelId="{0D322A42-DEBE-4936-9559-3C250F1032BB}" type="pres">
      <dgm:prSet presAssocID="{75B4EF2C-0952-4A59-ADB7-3FE8A9894214}" presName="diagram" presStyleCnt="0">
        <dgm:presLayoutVars>
          <dgm:dir/>
          <dgm:resizeHandles val="exact"/>
        </dgm:presLayoutVars>
      </dgm:prSet>
      <dgm:spPr/>
    </dgm:pt>
    <dgm:pt modelId="{ECA6C22C-ECE3-4EC4-B452-82B087AE5769}" type="pres">
      <dgm:prSet presAssocID="{546A17ED-3841-43ED-8B41-256D9229D725}" presName="node" presStyleLbl="node1" presStyleIdx="0" presStyleCnt="5">
        <dgm:presLayoutVars>
          <dgm:bulletEnabled val="1"/>
        </dgm:presLayoutVars>
      </dgm:prSet>
      <dgm:spPr/>
      <dgm:t>
        <a:bodyPr/>
        <a:lstStyle/>
        <a:p>
          <a:endParaRPr lang="en-IN"/>
        </a:p>
      </dgm:t>
    </dgm:pt>
    <dgm:pt modelId="{AB3E90CF-3320-4E8B-BAEC-2F1C86C0109D}" type="pres">
      <dgm:prSet presAssocID="{83151C6F-E511-469F-AF1A-13F00387703B}" presName="sibTrans" presStyleCnt="0"/>
      <dgm:spPr/>
    </dgm:pt>
    <dgm:pt modelId="{F509128C-055F-4DE3-8614-B8149A5B371F}" type="pres">
      <dgm:prSet presAssocID="{7AB907C4-78AE-482B-8567-5084EA6167D1}" presName="node" presStyleLbl="node1" presStyleIdx="1" presStyleCnt="5">
        <dgm:presLayoutVars>
          <dgm:bulletEnabled val="1"/>
        </dgm:presLayoutVars>
      </dgm:prSet>
      <dgm:spPr/>
      <dgm:t>
        <a:bodyPr/>
        <a:lstStyle/>
        <a:p>
          <a:endParaRPr lang="en-IN"/>
        </a:p>
      </dgm:t>
    </dgm:pt>
    <dgm:pt modelId="{96916076-0108-47E4-8E51-008E11FCCE5C}" type="pres">
      <dgm:prSet presAssocID="{F5E1A293-5FFA-4A1F-A81E-1C1945B1E15C}" presName="sibTrans" presStyleCnt="0"/>
      <dgm:spPr/>
    </dgm:pt>
    <dgm:pt modelId="{524646C2-E44A-4FAC-8DDE-79C57FA1945B}" type="pres">
      <dgm:prSet presAssocID="{5AA5703D-ECAC-461D-953B-81D2E48FB358}" presName="node" presStyleLbl="node1" presStyleIdx="2" presStyleCnt="5">
        <dgm:presLayoutVars>
          <dgm:bulletEnabled val="1"/>
        </dgm:presLayoutVars>
      </dgm:prSet>
      <dgm:spPr/>
    </dgm:pt>
    <dgm:pt modelId="{B8801618-7821-4BD8-A590-C1C64E2BFFB4}" type="pres">
      <dgm:prSet presAssocID="{CD88905B-9D93-40D6-A1E2-AE49BBDE12F6}" presName="sibTrans" presStyleCnt="0"/>
      <dgm:spPr/>
    </dgm:pt>
    <dgm:pt modelId="{564635EF-51CD-412D-87E3-C66328299322}" type="pres">
      <dgm:prSet presAssocID="{AD8158F5-38C3-4533-B413-F35707C302EA}" presName="node" presStyleLbl="node1" presStyleIdx="3" presStyleCnt="5">
        <dgm:presLayoutVars>
          <dgm:bulletEnabled val="1"/>
        </dgm:presLayoutVars>
      </dgm:prSet>
      <dgm:spPr/>
      <dgm:t>
        <a:bodyPr/>
        <a:lstStyle/>
        <a:p>
          <a:endParaRPr lang="en-IN"/>
        </a:p>
      </dgm:t>
    </dgm:pt>
    <dgm:pt modelId="{309C73E9-95AC-47BD-855E-47F2151B9FAC}" type="pres">
      <dgm:prSet presAssocID="{05EFD815-4731-42DA-AE6B-3352DCDEB004}" presName="sibTrans" presStyleCnt="0"/>
      <dgm:spPr/>
    </dgm:pt>
    <dgm:pt modelId="{D64509DD-9877-4C63-9172-8BA13CC8C562}" type="pres">
      <dgm:prSet presAssocID="{0E7BD650-6265-41F2-853C-681CE52B1F1D}" presName="node" presStyleLbl="node1" presStyleIdx="4" presStyleCnt="5">
        <dgm:presLayoutVars>
          <dgm:bulletEnabled val="1"/>
        </dgm:presLayoutVars>
      </dgm:prSet>
      <dgm:spPr/>
      <dgm:t>
        <a:bodyPr/>
        <a:lstStyle/>
        <a:p>
          <a:endParaRPr lang="en-IN"/>
        </a:p>
      </dgm:t>
    </dgm:pt>
  </dgm:ptLst>
  <dgm:cxnLst>
    <dgm:cxn modelId="{346D03AA-7241-464E-920D-8C6C0B40AEDF}" type="presOf" srcId="{75B4EF2C-0952-4A59-ADB7-3FE8A9894214}" destId="{0D322A42-DEBE-4936-9559-3C250F1032BB}" srcOrd="0" destOrd="0" presId="urn:microsoft.com/office/officeart/2005/8/layout/default"/>
    <dgm:cxn modelId="{AE106CC6-3D1C-4D43-8AF2-85D108E69678}" srcId="{75B4EF2C-0952-4A59-ADB7-3FE8A9894214}" destId="{5AA5703D-ECAC-461D-953B-81D2E48FB358}" srcOrd="2" destOrd="0" parTransId="{983003A7-637B-42B2-ADF3-80973B02B8C2}" sibTransId="{CD88905B-9D93-40D6-A1E2-AE49BBDE12F6}"/>
    <dgm:cxn modelId="{158F58E9-B7D0-4F5A-8E16-8E8A6806624B}" srcId="{75B4EF2C-0952-4A59-ADB7-3FE8A9894214}" destId="{AD8158F5-38C3-4533-B413-F35707C302EA}" srcOrd="3" destOrd="0" parTransId="{F17B5992-3CAE-4A78-9667-215FE3DAC73E}" sibTransId="{05EFD815-4731-42DA-AE6B-3352DCDEB004}"/>
    <dgm:cxn modelId="{38D2026C-C74D-4F44-BC31-78CB9BF587AB}" type="presOf" srcId="{546A17ED-3841-43ED-8B41-256D9229D725}" destId="{ECA6C22C-ECE3-4EC4-B452-82B087AE5769}" srcOrd="0" destOrd="0" presId="urn:microsoft.com/office/officeart/2005/8/layout/default"/>
    <dgm:cxn modelId="{44619453-6B66-4A45-B4F9-9EE1DBE0D9FE}" type="presOf" srcId="{7AB907C4-78AE-482B-8567-5084EA6167D1}" destId="{F509128C-055F-4DE3-8614-B8149A5B371F}" srcOrd="0" destOrd="0" presId="urn:microsoft.com/office/officeart/2005/8/layout/default"/>
    <dgm:cxn modelId="{4484C19B-2DFE-4609-842E-7CB2DB26AE9F}" srcId="{75B4EF2C-0952-4A59-ADB7-3FE8A9894214}" destId="{0E7BD650-6265-41F2-853C-681CE52B1F1D}" srcOrd="4" destOrd="0" parTransId="{869E1990-D55D-402F-9C27-0EF9757DB984}" sibTransId="{B3767D70-3876-46F4-80C1-23D7CF3382E5}"/>
    <dgm:cxn modelId="{E40F142D-C8F8-4D1E-B428-E3ABC2783491}" type="presOf" srcId="{5AA5703D-ECAC-461D-953B-81D2E48FB358}" destId="{524646C2-E44A-4FAC-8DDE-79C57FA1945B}" srcOrd="0" destOrd="0" presId="urn:microsoft.com/office/officeart/2005/8/layout/default"/>
    <dgm:cxn modelId="{BD70E737-D9A3-40C9-9E8B-B457FC8FFD7F}" srcId="{75B4EF2C-0952-4A59-ADB7-3FE8A9894214}" destId="{546A17ED-3841-43ED-8B41-256D9229D725}" srcOrd="0" destOrd="0" parTransId="{76554A1D-9B64-4F5C-9479-C3C813FA7B11}" sibTransId="{83151C6F-E511-469F-AF1A-13F00387703B}"/>
    <dgm:cxn modelId="{27962B2E-33C8-49C5-B957-40310EC99CB2}" type="presOf" srcId="{0E7BD650-6265-41F2-853C-681CE52B1F1D}" destId="{D64509DD-9877-4C63-9172-8BA13CC8C562}" srcOrd="0" destOrd="0" presId="urn:microsoft.com/office/officeart/2005/8/layout/default"/>
    <dgm:cxn modelId="{C425F206-3E0D-4DE3-AE9B-E7F812995DC0}" srcId="{75B4EF2C-0952-4A59-ADB7-3FE8A9894214}" destId="{7AB907C4-78AE-482B-8567-5084EA6167D1}" srcOrd="1" destOrd="0" parTransId="{63D5BCF4-3ACA-4C13-ACC4-7AED1395EB79}" sibTransId="{F5E1A293-5FFA-4A1F-A81E-1C1945B1E15C}"/>
    <dgm:cxn modelId="{CD2A7B13-EF94-46FF-BE3D-E2A449C92662}" type="presOf" srcId="{AD8158F5-38C3-4533-B413-F35707C302EA}" destId="{564635EF-51CD-412D-87E3-C66328299322}" srcOrd="0" destOrd="0" presId="urn:microsoft.com/office/officeart/2005/8/layout/default"/>
    <dgm:cxn modelId="{224419CF-F1C2-469C-B930-C5CFA1805525}" type="presParOf" srcId="{0D322A42-DEBE-4936-9559-3C250F1032BB}" destId="{ECA6C22C-ECE3-4EC4-B452-82B087AE5769}" srcOrd="0" destOrd="0" presId="urn:microsoft.com/office/officeart/2005/8/layout/default"/>
    <dgm:cxn modelId="{704CFE36-BA5E-40E4-BFA1-0DB3440FB7A4}" type="presParOf" srcId="{0D322A42-DEBE-4936-9559-3C250F1032BB}" destId="{AB3E90CF-3320-4E8B-BAEC-2F1C86C0109D}" srcOrd="1" destOrd="0" presId="urn:microsoft.com/office/officeart/2005/8/layout/default"/>
    <dgm:cxn modelId="{68074212-6CC2-4CEA-AE27-5126FFB1446A}" type="presParOf" srcId="{0D322A42-DEBE-4936-9559-3C250F1032BB}" destId="{F509128C-055F-4DE3-8614-B8149A5B371F}" srcOrd="2" destOrd="0" presId="urn:microsoft.com/office/officeart/2005/8/layout/default"/>
    <dgm:cxn modelId="{DFFFAA2A-146A-4EC5-830C-DA685C337ED7}" type="presParOf" srcId="{0D322A42-DEBE-4936-9559-3C250F1032BB}" destId="{96916076-0108-47E4-8E51-008E11FCCE5C}" srcOrd="3" destOrd="0" presId="urn:microsoft.com/office/officeart/2005/8/layout/default"/>
    <dgm:cxn modelId="{8841CFE5-59C8-48D8-9856-D11B9F531E9A}" type="presParOf" srcId="{0D322A42-DEBE-4936-9559-3C250F1032BB}" destId="{524646C2-E44A-4FAC-8DDE-79C57FA1945B}" srcOrd="4" destOrd="0" presId="urn:microsoft.com/office/officeart/2005/8/layout/default"/>
    <dgm:cxn modelId="{E3FBF53B-BFC6-4170-8727-3501A2DB24EF}" type="presParOf" srcId="{0D322A42-DEBE-4936-9559-3C250F1032BB}" destId="{B8801618-7821-4BD8-A590-C1C64E2BFFB4}" srcOrd="5" destOrd="0" presId="urn:microsoft.com/office/officeart/2005/8/layout/default"/>
    <dgm:cxn modelId="{93BA684C-254B-4B52-9768-C8BAB92CA6C6}" type="presParOf" srcId="{0D322A42-DEBE-4936-9559-3C250F1032BB}" destId="{564635EF-51CD-412D-87E3-C66328299322}" srcOrd="6" destOrd="0" presId="urn:microsoft.com/office/officeart/2005/8/layout/default"/>
    <dgm:cxn modelId="{927FC42F-A895-4177-B718-022B92D412E0}" type="presParOf" srcId="{0D322A42-DEBE-4936-9559-3C250F1032BB}" destId="{309C73E9-95AC-47BD-855E-47F2151B9FAC}" srcOrd="7" destOrd="0" presId="urn:microsoft.com/office/officeart/2005/8/layout/default"/>
    <dgm:cxn modelId="{E1928A48-017D-43EF-A355-077F3E8CE483}" type="presParOf" srcId="{0D322A42-DEBE-4936-9559-3C250F1032BB}" destId="{D64509DD-9877-4C63-9172-8BA13CC8C562}"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D32CC2-75F4-47BC-AFE4-DE6A6C45DF9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447B6C80-E452-44A4-A6B0-C23EC06CDD76}">
      <dgm:prSet phldrT="[Text]"/>
      <dgm:spPr/>
      <dgm:t>
        <a:bodyPr/>
        <a:lstStyle/>
        <a:p>
          <a:r>
            <a:rPr lang="en-IN" dirty="0" smtClean="0"/>
            <a:t>Marketing Advisory Services</a:t>
          </a:r>
          <a:endParaRPr lang="en-IN" dirty="0"/>
        </a:p>
      </dgm:t>
    </dgm:pt>
    <dgm:pt modelId="{ACE12AEF-3FA8-4BBB-9692-D9DE1C9F05F6}" type="parTrans" cxnId="{2105087C-A10D-4CF9-9643-867FE1A8DDAD}">
      <dgm:prSet/>
      <dgm:spPr/>
      <dgm:t>
        <a:bodyPr/>
        <a:lstStyle/>
        <a:p>
          <a:endParaRPr lang="en-IN"/>
        </a:p>
      </dgm:t>
    </dgm:pt>
    <dgm:pt modelId="{00F207D4-7A64-4BE7-A4F0-CCFDA95D292F}" type="sibTrans" cxnId="{2105087C-A10D-4CF9-9643-867FE1A8DDAD}">
      <dgm:prSet/>
      <dgm:spPr/>
      <dgm:t>
        <a:bodyPr/>
        <a:lstStyle/>
        <a:p>
          <a:endParaRPr lang="en-IN"/>
        </a:p>
      </dgm:t>
    </dgm:pt>
    <dgm:pt modelId="{33336977-E53F-41FB-887B-A5F9A3424BA9}">
      <dgm:prSet phldrT="[Text]"/>
      <dgm:spPr/>
      <dgm:t>
        <a:bodyPr/>
        <a:lstStyle/>
        <a:p>
          <a:r>
            <a:rPr lang="en-IN" b="0" dirty="0" smtClean="0"/>
            <a:t>Research &amp; Analysis</a:t>
          </a:r>
          <a:endParaRPr lang="en-IN" dirty="0"/>
        </a:p>
      </dgm:t>
    </dgm:pt>
    <dgm:pt modelId="{89723F63-AFE0-43F3-AFF9-7BCFD5ACEF96}" type="parTrans" cxnId="{DD4792EF-316A-421C-9B81-F06759F80653}">
      <dgm:prSet/>
      <dgm:spPr/>
      <dgm:t>
        <a:bodyPr/>
        <a:lstStyle/>
        <a:p>
          <a:endParaRPr lang="en-IN"/>
        </a:p>
      </dgm:t>
    </dgm:pt>
    <dgm:pt modelId="{CF41C132-1E9B-4105-A627-7CBFAE7AA448}" type="sibTrans" cxnId="{DD4792EF-316A-421C-9B81-F06759F80653}">
      <dgm:prSet/>
      <dgm:spPr/>
      <dgm:t>
        <a:bodyPr/>
        <a:lstStyle/>
        <a:p>
          <a:endParaRPr lang="en-IN"/>
        </a:p>
      </dgm:t>
    </dgm:pt>
    <dgm:pt modelId="{66AC1061-FCA4-4C17-840C-3BFE1587C873}">
      <dgm:prSet phldrT="[Text]"/>
      <dgm:spPr/>
      <dgm:t>
        <a:bodyPr/>
        <a:lstStyle/>
        <a:p>
          <a:r>
            <a:rPr lang="en-IN" b="0" dirty="0" smtClean="0"/>
            <a:t>Export Advisory Service</a:t>
          </a:r>
          <a:endParaRPr lang="en-IN" dirty="0"/>
        </a:p>
      </dgm:t>
    </dgm:pt>
    <dgm:pt modelId="{3B72F174-D033-4B6F-ABAD-183E26AC58F6}" type="parTrans" cxnId="{E7BCC9B6-980C-45C0-BFBD-71E1F8BB32CC}">
      <dgm:prSet/>
      <dgm:spPr/>
      <dgm:t>
        <a:bodyPr/>
        <a:lstStyle/>
        <a:p>
          <a:endParaRPr lang="en-IN"/>
        </a:p>
      </dgm:t>
    </dgm:pt>
    <dgm:pt modelId="{59BDC53E-C98F-4145-B02F-BF665DEC7021}" type="sibTrans" cxnId="{E7BCC9B6-980C-45C0-BFBD-71E1F8BB32CC}">
      <dgm:prSet/>
      <dgm:spPr/>
      <dgm:t>
        <a:bodyPr/>
        <a:lstStyle/>
        <a:p>
          <a:endParaRPr lang="en-IN"/>
        </a:p>
      </dgm:t>
    </dgm:pt>
    <dgm:pt modelId="{D441E7BB-F48C-4BA6-BFC0-576AB7FFCC0F}" type="pres">
      <dgm:prSet presAssocID="{95D32CC2-75F4-47BC-AFE4-DE6A6C45DF92}" presName="diagram" presStyleCnt="0">
        <dgm:presLayoutVars>
          <dgm:dir/>
          <dgm:resizeHandles val="exact"/>
        </dgm:presLayoutVars>
      </dgm:prSet>
      <dgm:spPr/>
    </dgm:pt>
    <dgm:pt modelId="{BA6F819B-0319-412E-8467-9D363AFA2EF9}" type="pres">
      <dgm:prSet presAssocID="{447B6C80-E452-44A4-A6B0-C23EC06CDD76}" presName="node" presStyleLbl="node1" presStyleIdx="0" presStyleCnt="3">
        <dgm:presLayoutVars>
          <dgm:bulletEnabled val="1"/>
        </dgm:presLayoutVars>
      </dgm:prSet>
      <dgm:spPr/>
      <dgm:t>
        <a:bodyPr/>
        <a:lstStyle/>
        <a:p>
          <a:endParaRPr lang="en-IN"/>
        </a:p>
      </dgm:t>
    </dgm:pt>
    <dgm:pt modelId="{F8BDB285-6662-41AA-9331-3E223C336FD0}" type="pres">
      <dgm:prSet presAssocID="{00F207D4-7A64-4BE7-A4F0-CCFDA95D292F}" presName="sibTrans" presStyleCnt="0"/>
      <dgm:spPr/>
    </dgm:pt>
    <dgm:pt modelId="{17C9B860-A986-46F0-BD0D-A02E3F8E0D0F}" type="pres">
      <dgm:prSet presAssocID="{33336977-E53F-41FB-887B-A5F9A3424BA9}" presName="node" presStyleLbl="node1" presStyleIdx="1" presStyleCnt="3">
        <dgm:presLayoutVars>
          <dgm:bulletEnabled val="1"/>
        </dgm:presLayoutVars>
      </dgm:prSet>
      <dgm:spPr/>
      <dgm:t>
        <a:bodyPr/>
        <a:lstStyle/>
        <a:p>
          <a:endParaRPr lang="en-IN"/>
        </a:p>
      </dgm:t>
    </dgm:pt>
    <dgm:pt modelId="{A611D45E-0BC5-44BF-BE89-9348C33BB095}" type="pres">
      <dgm:prSet presAssocID="{CF41C132-1E9B-4105-A627-7CBFAE7AA448}" presName="sibTrans" presStyleCnt="0"/>
      <dgm:spPr/>
    </dgm:pt>
    <dgm:pt modelId="{4A4E8289-81CF-46C0-9AD3-2C5E88854738}" type="pres">
      <dgm:prSet presAssocID="{66AC1061-FCA4-4C17-840C-3BFE1587C873}" presName="node" presStyleLbl="node1" presStyleIdx="2" presStyleCnt="3">
        <dgm:presLayoutVars>
          <dgm:bulletEnabled val="1"/>
        </dgm:presLayoutVars>
      </dgm:prSet>
      <dgm:spPr/>
      <dgm:t>
        <a:bodyPr/>
        <a:lstStyle/>
        <a:p>
          <a:endParaRPr lang="en-IN"/>
        </a:p>
      </dgm:t>
    </dgm:pt>
  </dgm:ptLst>
  <dgm:cxnLst>
    <dgm:cxn modelId="{2105087C-A10D-4CF9-9643-867FE1A8DDAD}" srcId="{95D32CC2-75F4-47BC-AFE4-DE6A6C45DF92}" destId="{447B6C80-E452-44A4-A6B0-C23EC06CDD76}" srcOrd="0" destOrd="0" parTransId="{ACE12AEF-3FA8-4BBB-9692-D9DE1C9F05F6}" sibTransId="{00F207D4-7A64-4BE7-A4F0-CCFDA95D292F}"/>
    <dgm:cxn modelId="{4F09B113-1905-4333-BE42-D464FC404BD3}" type="presOf" srcId="{33336977-E53F-41FB-887B-A5F9A3424BA9}" destId="{17C9B860-A986-46F0-BD0D-A02E3F8E0D0F}" srcOrd="0" destOrd="0" presId="urn:microsoft.com/office/officeart/2005/8/layout/default"/>
    <dgm:cxn modelId="{1A68510B-F729-47D9-9A9D-BAF94C66ED82}" type="presOf" srcId="{447B6C80-E452-44A4-A6B0-C23EC06CDD76}" destId="{BA6F819B-0319-412E-8467-9D363AFA2EF9}" srcOrd="0" destOrd="0" presId="urn:microsoft.com/office/officeart/2005/8/layout/default"/>
    <dgm:cxn modelId="{DD4792EF-316A-421C-9B81-F06759F80653}" srcId="{95D32CC2-75F4-47BC-AFE4-DE6A6C45DF92}" destId="{33336977-E53F-41FB-887B-A5F9A3424BA9}" srcOrd="1" destOrd="0" parTransId="{89723F63-AFE0-43F3-AFF9-7BCFD5ACEF96}" sibTransId="{CF41C132-1E9B-4105-A627-7CBFAE7AA448}"/>
    <dgm:cxn modelId="{BD56A49F-345E-4F95-BA4F-4783F27349ED}" type="presOf" srcId="{66AC1061-FCA4-4C17-840C-3BFE1587C873}" destId="{4A4E8289-81CF-46C0-9AD3-2C5E88854738}" srcOrd="0" destOrd="0" presId="urn:microsoft.com/office/officeart/2005/8/layout/default"/>
    <dgm:cxn modelId="{E7BCC9B6-980C-45C0-BFBD-71E1F8BB32CC}" srcId="{95D32CC2-75F4-47BC-AFE4-DE6A6C45DF92}" destId="{66AC1061-FCA4-4C17-840C-3BFE1587C873}" srcOrd="2" destOrd="0" parTransId="{3B72F174-D033-4B6F-ABAD-183E26AC58F6}" sibTransId="{59BDC53E-C98F-4145-B02F-BF665DEC7021}"/>
    <dgm:cxn modelId="{610F8908-94A9-4CBE-A580-CE413CA2751A}" type="presOf" srcId="{95D32CC2-75F4-47BC-AFE4-DE6A6C45DF92}" destId="{D441E7BB-F48C-4BA6-BFC0-576AB7FFCC0F}" srcOrd="0" destOrd="0" presId="urn:microsoft.com/office/officeart/2005/8/layout/default"/>
    <dgm:cxn modelId="{8E93D0E5-054D-4786-B474-67E49D2C7B14}" type="presParOf" srcId="{D441E7BB-F48C-4BA6-BFC0-576AB7FFCC0F}" destId="{BA6F819B-0319-412E-8467-9D363AFA2EF9}" srcOrd="0" destOrd="0" presId="urn:microsoft.com/office/officeart/2005/8/layout/default"/>
    <dgm:cxn modelId="{6DA986A6-5ED5-4533-965D-45961DE8D9A0}" type="presParOf" srcId="{D441E7BB-F48C-4BA6-BFC0-576AB7FFCC0F}" destId="{F8BDB285-6662-41AA-9331-3E223C336FD0}" srcOrd="1" destOrd="0" presId="urn:microsoft.com/office/officeart/2005/8/layout/default"/>
    <dgm:cxn modelId="{3B783E9E-411C-49F8-9836-87E204594990}" type="presParOf" srcId="{D441E7BB-F48C-4BA6-BFC0-576AB7FFCC0F}" destId="{17C9B860-A986-46F0-BD0D-A02E3F8E0D0F}" srcOrd="2" destOrd="0" presId="urn:microsoft.com/office/officeart/2005/8/layout/default"/>
    <dgm:cxn modelId="{4C17E592-055C-45E9-8FAC-253C8E967F6D}" type="presParOf" srcId="{D441E7BB-F48C-4BA6-BFC0-576AB7FFCC0F}" destId="{A611D45E-0BC5-44BF-BE89-9348C33BB095}" srcOrd="3" destOrd="0" presId="urn:microsoft.com/office/officeart/2005/8/layout/default"/>
    <dgm:cxn modelId="{F806668E-E76A-4AC8-9A69-0AD471B373C9}" type="presParOf" srcId="{D441E7BB-F48C-4BA6-BFC0-576AB7FFCC0F}" destId="{4A4E8289-81CF-46C0-9AD3-2C5E88854738}"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A6C22C-ECE3-4EC4-B452-82B087AE5769}">
      <dsp:nvSpPr>
        <dsp:cNvPr id="0" name=""/>
        <dsp:cNvSpPr/>
      </dsp:nvSpPr>
      <dsp:spPr>
        <a:xfrm>
          <a:off x="0"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Buyer’s Credit</a:t>
          </a:r>
          <a:endParaRPr lang="en-IN" sz="2000" kern="1200" dirty="0"/>
        </a:p>
      </dsp:txBody>
      <dsp:txXfrm>
        <a:off x="0" y="591343"/>
        <a:ext cx="2571749" cy="1543050"/>
      </dsp:txXfrm>
    </dsp:sp>
    <dsp:sp modelId="{F509128C-055F-4DE3-8614-B8149A5B371F}">
      <dsp:nvSpPr>
        <dsp:cNvPr id="0" name=""/>
        <dsp:cNvSpPr/>
      </dsp:nvSpPr>
      <dsp:spPr>
        <a:xfrm>
          <a:off x="2828925"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Corporate Banking</a:t>
          </a:r>
          <a:endParaRPr lang="en-IN" sz="2000" kern="1200" dirty="0"/>
        </a:p>
      </dsp:txBody>
      <dsp:txXfrm>
        <a:off x="2828925" y="591343"/>
        <a:ext cx="2571749" cy="1543050"/>
      </dsp:txXfrm>
    </dsp:sp>
    <dsp:sp modelId="{524646C2-E44A-4FAC-8DDE-79C57FA1945B}">
      <dsp:nvSpPr>
        <dsp:cNvPr id="0" name=""/>
        <dsp:cNvSpPr/>
      </dsp:nvSpPr>
      <dsp:spPr>
        <a:xfrm>
          <a:off x="5657849"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Lines of credit</a:t>
          </a:r>
          <a:endParaRPr lang="en-IN" sz="2000" kern="1200" dirty="0"/>
        </a:p>
      </dsp:txBody>
      <dsp:txXfrm>
        <a:off x="5657849" y="591343"/>
        <a:ext cx="2571749" cy="1543050"/>
      </dsp:txXfrm>
    </dsp:sp>
    <dsp:sp modelId="{564635EF-51CD-412D-87E3-C66328299322}">
      <dsp:nvSpPr>
        <dsp:cNvPr id="0" name=""/>
        <dsp:cNvSpPr/>
      </dsp:nvSpPr>
      <dsp:spPr>
        <a:xfrm>
          <a:off x="1414462"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0" i="0" kern="1200" dirty="0" smtClean="0"/>
            <a:t>Overseas Investment Finance</a:t>
          </a:r>
        </a:p>
        <a:p>
          <a:pPr lvl="0" algn="ctr" defTabSz="889000">
            <a:lnSpc>
              <a:spcPct val="90000"/>
            </a:lnSpc>
            <a:spcBef>
              <a:spcPct val="0"/>
            </a:spcBef>
            <a:spcAft>
              <a:spcPct val="35000"/>
            </a:spcAft>
          </a:pPr>
          <a:endParaRPr lang="en-IN" sz="2000" kern="1200" dirty="0"/>
        </a:p>
      </dsp:txBody>
      <dsp:txXfrm>
        <a:off x="1414462" y="2391568"/>
        <a:ext cx="2571749" cy="1543050"/>
      </dsp:txXfrm>
    </dsp:sp>
    <dsp:sp modelId="{D64509DD-9877-4C63-9172-8BA13CC8C562}">
      <dsp:nvSpPr>
        <dsp:cNvPr id="0" name=""/>
        <dsp:cNvSpPr/>
      </dsp:nvSpPr>
      <dsp:spPr>
        <a:xfrm>
          <a:off x="4243387"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0" i="0" kern="1200" dirty="0" smtClean="0"/>
            <a:t>Project Exports</a:t>
          </a:r>
        </a:p>
        <a:p>
          <a:pPr lvl="0" algn="ctr" defTabSz="889000">
            <a:lnSpc>
              <a:spcPct val="90000"/>
            </a:lnSpc>
            <a:spcBef>
              <a:spcPct val="0"/>
            </a:spcBef>
            <a:spcAft>
              <a:spcPct val="35000"/>
            </a:spcAft>
          </a:pPr>
          <a:endParaRPr lang="en-IN" sz="2000" kern="1200" dirty="0"/>
        </a:p>
      </dsp:txBody>
      <dsp:txXfrm>
        <a:off x="4243387" y="2391568"/>
        <a:ext cx="2571749" cy="15430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6F819B-0319-412E-8467-9D363AFA2EF9}">
      <dsp:nvSpPr>
        <dsp:cNvPr id="0" name=""/>
        <dsp:cNvSpPr/>
      </dsp:nvSpPr>
      <dsp:spPr>
        <a:xfrm>
          <a:off x="460905" y="1046"/>
          <a:ext cx="3479899" cy="208793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kern="1200" dirty="0" smtClean="0"/>
            <a:t>Marketing Advisory Services</a:t>
          </a:r>
          <a:endParaRPr lang="en-IN" sz="3400" kern="1200" dirty="0"/>
        </a:p>
      </dsp:txBody>
      <dsp:txXfrm>
        <a:off x="460905" y="1046"/>
        <a:ext cx="3479899" cy="2087939"/>
      </dsp:txXfrm>
    </dsp:sp>
    <dsp:sp modelId="{17C9B860-A986-46F0-BD0D-A02E3F8E0D0F}">
      <dsp:nvSpPr>
        <dsp:cNvPr id="0" name=""/>
        <dsp:cNvSpPr/>
      </dsp:nvSpPr>
      <dsp:spPr>
        <a:xfrm>
          <a:off x="4288794" y="1046"/>
          <a:ext cx="3479899" cy="208793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b="0" kern="1200" dirty="0" smtClean="0"/>
            <a:t>Research &amp; Analysis</a:t>
          </a:r>
          <a:endParaRPr lang="en-IN" sz="3400" kern="1200" dirty="0"/>
        </a:p>
      </dsp:txBody>
      <dsp:txXfrm>
        <a:off x="4288794" y="1046"/>
        <a:ext cx="3479899" cy="2087939"/>
      </dsp:txXfrm>
    </dsp:sp>
    <dsp:sp modelId="{4A4E8289-81CF-46C0-9AD3-2C5E88854738}">
      <dsp:nvSpPr>
        <dsp:cNvPr id="0" name=""/>
        <dsp:cNvSpPr/>
      </dsp:nvSpPr>
      <dsp:spPr>
        <a:xfrm>
          <a:off x="2374850" y="2436975"/>
          <a:ext cx="3479899" cy="208793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IN" sz="3400" b="0" kern="1200" dirty="0" smtClean="0"/>
            <a:t>Export Advisory Service</a:t>
          </a:r>
          <a:endParaRPr lang="en-IN" sz="3400" kern="1200" dirty="0"/>
        </a:p>
      </dsp:txBody>
      <dsp:txXfrm>
        <a:off x="2374850" y="2436975"/>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00200"/>
          </a:xfrm>
        </p:spPr>
        <p:txBody>
          <a:bodyPr/>
          <a:lstStyle/>
          <a:p>
            <a:r>
              <a:rPr lang="en-IN" dirty="0" smtClean="0"/>
              <a:t>EXPORT -IMPORT BANK  OF INDIA</a:t>
            </a:r>
            <a:endParaRPr lang="en-IN" dirty="0"/>
          </a:p>
        </p:txBody>
      </p:sp>
      <p:sp>
        <p:nvSpPr>
          <p:cNvPr id="3" name="Subtitle 2"/>
          <p:cNvSpPr>
            <a:spLocks noGrp="1"/>
          </p:cNvSpPr>
          <p:nvPr>
            <p:ph type="subTitle" idx="1"/>
          </p:nvPr>
        </p:nvSpPr>
        <p:spPr>
          <a:xfrm>
            <a:off x="685800" y="3200400"/>
            <a:ext cx="7772400" cy="1610911"/>
          </a:xfrm>
        </p:spPr>
        <p:txBody>
          <a:bodyPr>
            <a:normAutofit fontScale="77500" lnSpcReduction="20000"/>
          </a:bodyPr>
          <a:lstStyle/>
          <a:p>
            <a:r>
              <a:rPr lang="en-US" dirty="0" smtClean="0"/>
              <a:t>presented </a:t>
            </a:r>
            <a:r>
              <a:rPr lang="en-US" dirty="0" smtClean="0"/>
              <a:t>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IN" dirty="0" smtClean="0"/>
              <a:t>Term loans to Indian companies </a:t>
            </a:r>
          </a:p>
          <a:p>
            <a:r>
              <a:rPr lang="en-IN" dirty="0" smtClean="0"/>
              <a:t>Term loans to overseas JV/WOS of Indian Companies towards part </a:t>
            </a:r>
            <a:r>
              <a:rPr lang="en-IN" dirty="0" smtClean="0"/>
              <a:t>financing</a:t>
            </a:r>
            <a:endParaRPr lang="en-IN" dirty="0" smtClean="0"/>
          </a:p>
          <a:p>
            <a:pPr>
              <a:buNone/>
            </a:pPr>
            <a:r>
              <a:rPr lang="en-IN" dirty="0" smtClean="0"/>
              <a:t/>
            </a:r>
            <a:br>
              <a:rPr lang="en-IN" dirty="0" smtClean="0"/>
            </a:br>
            <a:endParaRPr lang="en-IN" dirty="0"/>
          </a:p>
        </p:txBody>
      </p:sp>
      <p:sp>
        <p:nvSpPr>
          <p:cNvPr id="3" name="Title 2"/>
          <p:cNvSpPr>
            <a:spLocks noGrp="1"/>
          </p:cNvSpPr>
          <p:nvPr>
            <p:ph type="title"/>
          </p:nvPr>
        </p:nvSpPr>
        <p:spPr/>
        <p:txBody>
          <a:bodyPr/>
          <a:lstStyle/>
          <a:p>
            <a:r>
              <a:rPr lang="en-IN" dirty="0" smtClean="0"/>
              <a:t>overseas investment finance</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B</a:t>
            </a:r>
            <a:r>
              <a:rPr lang="en-IN" dirty="0" smtClean="0"/>
              <a:t>ank </a:t>
            </a:r>
            <a:r>
              <a:rPr lang="en-IN" dirty="0" smtClean="0"/>
              <a:t>have been providing a steady stream of support to project activities in engineering, procurement, construction (civil, mechanical, electrical or instrumental). This includes the provision of specific equipment related to supplies, construction and building materials, consultancy, technical know-how, technology transfer, design, engineering (basic or detailed). </a:t>
            </a:r>
            <a:endParaRPr lang="en-IN" dirty="0"/>
          </a:p>
        </p:txBody>
      </p:sp>
      <p:sp>
        <p:nvSpPr>
          <p:cNvPr id="3" name="Title 2"/>
          <p:cNvSpPr>
            <a:spLocks noGrp="1"/>
          </p:cNvSpPr>
          <p:nvPr>
            <p:ph type="title"/>
          </p:nvPr>
        </p:nvSpPr>
        <p:spPr/>
        <p:txBody>
          <a:bodyPr>
            <a:normAutofit/>
          </a:bodyPr>
          <a:lstStyle/>
          <a:p>
            <a:r>
              <a:rPr lang="en-IN" b="0" dirty="0" smtClean="0"/>
              <a:t>Project </a:t>
            </a:r>
            <a:r>
              <a:rPr lang="en-IN" b="0" dirty="0" smtClean="0"/>
              <a:t>Exports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SERVICES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ROLE of </a:t>
            </a:r>
            <a:r>
              <a:rPr lang="en-IN" dirty="0" smtClean="0"/>
              <a:t>Marketing Advisory Services:</a:t>
            </a:r>
          </a:p>
          <a:p>
            <a:r>
              <a:rPr lang="en-IN" dirty="0" smtClean="0"/>
              <a:t>To help Indian exporting firms in their globalisation efforts by proactively assisting in locating overseas distributors/buyers/partners for their products/services</a:t>
            </a:r>
          </a:p>
          <a:p>
            <a:r>
              <a:rPr lang="en-IN" dirty="0" smtClean="0"/>
              <a:t>To identify opportunities overseas for setting up plants or projects or for acquisition of overseas companies</a:t>
            </a:r>
          </a:p>
          <a:p>
            <a:endParaRPr lang="en-IN" dirty="0"/>
          </a:p>
        </p:txBody>
      </p:sp>
      <p:sp>
        <p:nvSpPr>
          <p:cNvPr id="3" name="Title 2"/>
          <p:cNvSpPr>
            <a:spLocks noGrp="1"/>
          </p:cNvSpPr>
          <p:nvPr>
            <p:ph type="title"/>
          </p:nvPr>
        </p:nvSpPr>
        <p:spPr/>
        <p:txBody>
          <a:bodyPr/>
          <a:lstStyle/>
          <a:p>
            <a:r>
              <a:rPr lang="en-IN" dirty="0" smtClean="0"/>
              <a:t>Marketing Advisory Services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Bank's </a:t>
            </a:r>
            <a:r>
              <a:rPr lang="en-IN" dirty="0" smtClean="0"/>
              <a:t>Research &amp; Analysis Group (RAG) is a team of experienced economists and strategists who steer the group with in-depth insights on international economics, trade and investment through qualitative and quantitative research techniques.</a:t>
            </a:r>
          </a:p>
          <a:p>
            <a:pPr>
              <a:buNone/>
            </a:pPr>
            <a:r>
              <a:rPr lang="en-IN" dirty="0" smtClean="0"/>
              <a:t/>
            </a:r>
            <a:br>
              <a:rPr lang="en-IN" dirty="0" smtClean="0"/>
            </a:br>
            <a:endParaRPr lang="en-IN" dirty="0"/>
          </a:p>
        </p:txBody>
      </p:sp>
      <p:sp>
        <p:nvSpPr>
          <p:cNvPr id="3" name="Title 2"/>
          <p:cNvSpPr>
            <a:spLocks noGrp="1"/>
          </p:cNvSpPr>
          <p:nvPr>
            <p:ph type="title"/>
          </p:nvPr>
        </p:nvSpPr>
        <p:spPr/>
        <p:txBody>
          <a:bodyPr>
            <a:normAutofit/>
          </a:bodyPr>
          <a:lstStyle/>
          <a:p>
            <a:r>
              <a:rPr lang="en-IN" b="0" dirty="0" smtClean="0"/>
              <a:t>Research &amp; </a:t>
            </a:r>
            <a:r>
              <a:rPr lang="en-IN" b="0" dirty="0" smtClean="0"/>
              <a:t>Analysis</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 Export Advisory Services Group [EAS] offers a diverse range of information, advisory and support services, which enable exporters to evaluate international risks, exploit export opportunities and improve competitiveness. Value added information and support services are provided to Indian projects exporters on the projects funded by multilateral agencies.</a:t>
            </a:r>
            <a:endParaRPr lang="en-IN" dirty="0"/>
          </a:p>
        </p:txBody>
      </p:sp>
      <p:sp>
        <p:nvSpPr>
          <p:cNvPr id="3" name="Title 2"/>
          <p:cNvSpPr>
            <a:spLocks noGrp="1"/>
          </p:cNvSpPr>
          <p:nvPr>
            <p:ph type="title"/>
          </p:nvPr>
        </p:nvSpPr>
        <p:spPr/>
        <p:txBody>
          <a:bodyPr>
            <a:normAutofit/>
          </a:bodyPr>
          <a:lstStyle/>
          <a:p>
            <a:r>
              <a:rPr lang="en-IN" b="0" dirty="0" smtClean="0"/>
              <a:t>Export Advisory </a:t>
            </a:r>
            <a:r>
              <a:rPr lang="en-IN" b="0" dirty="0" smtClean="0"/>
              <a:t>Service</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mtClean="0"/>
              <a:t> </a:t>
            </a:r>
            <a:r>
              <a:rPr lang="en-US" smtClean="0"/>
              <a:t>                           THANK YOU</a:t>
            </a:r>
            <a:endParaRPr lang="en-IN" dirty="0"/>
          </a:p>
        </p:txBody>
      </p:sp>
      <p:sp>
        <p:nvSpPr>
          <p:cNvPr id="3" name="Title 2"/>
          <p:cNvSpPr>
            <a:spLocks noGrp="1"/>
          </p:cNvSpPr>
          <p:nvPr>
            <p:ph type="title"/>
          </p:nvPr>
        </p:nvSpPr>
        <p:spPr/>
        <p:txBody>
          <a:bodyPr/>
          <a:lstStyle/>
          <a:p>
            <a:r>
              <a:rPr lang="en-US"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IN" dirty="0" smtClean="0"/>
          </a:p>
          <a:p>
            <a:r>
              <a:rPr lang="en-IN" dirty="0" smtClean="0"/>
              <a:t>The </a:t>
            </a:r>
            <a:r>
              <a:rPr lang="en-IN" dirty="0" smtClean="0"/>
              <a:t>Export-Import Bank of India Act was passed in September </a:t>
            </a:r>
            <a:r>
              <a:rPr lang="en-IN" dirty="0" smtClean="0"/>
              <a:t>1981</a:t>
            </a:r>
          </a:p>
          <a:p>
            <a:r>
              <a:rPr lang="en-IN" dirty="0" smtClean="0"/>
              <a:t> </a:t>
            </a:r>
            <a:r>
              <a:rPr lang="en-IN" dirty="0" smtClean="0"/>
              <a:t>The Bank commenced its operations in March </a:t>
            </a:r>
            <a:r>
              <a:rPr lang="en-IN" dirty="0" smtClean="0"/>
              <a:t>1982</a:t>
            </a:r>
            <a:endParaRPr lang="en-IN" dirty="0" smtClean="0"/>
          </a:p>
          <a:p>
            <a:r>
              <a:rPr lang="en-US" dirty="0" smtClean="0"/>
              <a:t>It is also known as EXIM Bank.</a:t>
            </a:r>
            <a:endParaRPr lang="en-IN" dirty="0" smtClean="0"/>
          </a:p>
          <a:p>
            <a:r>
              <a:rPr lang="en-IN" dirty="0" smtClean="0"/>
              <a:t> a specialized financial institution wholly owned by the Government of India with presence in Indian and foreign cities around the world.</a:t>
            </a:r>
          </a:p>
          <a:p>
            <a:r>
              <a:rPr lang="en-IN" dirty="0" smtClean="0"/>
              <a:t>Current Chief Executives -</a:t>
            </a:r>
            <a:r>
              <a:rPr lang="en-IN" dirty="0" err="1" smtClean="0"/>
              <a:t>Shri</a:t>
            </a:r>
            <a:r>
              <a:rPr lang="en-IN" dirty="0" smtClean="0"/>
              <a:t>. David </a:t>
            </a:r>
            <a:r>
              <a:rPr lang="en-IN" dirty="0" err="1" smtClean="0"/>
              <a:t>Rasquinha</a:t>
            </a:r>
            <a:endParaRPr lang="en-IN" dirty="0" smtClean="0"/>
          </a:p>
          <a:p>
            <a:r>
              <a:rPr lang="en-US" dirty="0" smtClean="0"/>
              <a:t>Head </a:t>
            </a:r>
            <a:r>
              <a:rPr lang="en-US" dirty="0" smtClean="0"/>
              <a:t>office : MUMBAI</a:t>
            </a:r>
            <a:endParaRPr lang="en-IN" dirty="0" smtClean="0"/>
          </a:p>
          <a:p>
            <a:endParaRPr lang="en-IN" dirty="0" smtClean="0"/>
          </a:p>
          <a:p>
            <a:pPr>
              <a:buNone/>
            </a:pPr>
            <a:endParaRPr lang="en-IN" dirty="0" smtClean="0"/>
          </a:p>
          <a:p>
            <a:pPr>
              <a:buNone/>
            </a:pPr>
            <a:r>
              <a:rPr lang="en-IN" dirty="0" smtClean="0"/>
              <a:t/>
            </a:r>
            <a:br>
              <a:rPr lang="en-IN" dirty="0" smtClean="0"/>
            </a:br>
            <a:endParaRPr lang="en-IN" dirty="0"/>
          </a:p>
        </p:txBody>
      </p:sp>
      <p:sp>
        <p:nvSpPr>
          <p:cNvPr id="2" name="Title 1"/>
          <p:cNvSpPr>
            <a:spLocks noGrp="1"/>
          </p:cNvSpPr>
          <p:nvPr>
            <p:ph type="title"/>
          </p:nvPr>
        </p:nvSpPr>
        <p:spPr/>
        <p:txBody>
          <a:bodyPr/>
          <a:lstStyle/>
          <a:p>
            <a:r>
              <a:rPr lang="en-US" dirty="0" smtClean="0"/>
              <a:t>An overview</a:t>
            </a:r>
            <a:endParaRPr lang="en-IN" dirty="0"/>
          </a:p>
        </p:txBody>
      </p:sp>
      <p:pic>
        <p:nvPicPr>
          <p:cNvPr id="4" name="Picture 3" descr="download (1).jpg"/>
          <p:cNvPicPr>
            <a:picLocks noChangeAspect="1"/>
          </p:cNvPicPr>
          <p:nvPr/>
        </p:nvPicPr>
        <p:blipFill>
          <a:blip r:embed="rId2" cstate="print"/>
          <a:stretch>
            <a:fillRect/>
          </a:stretch>
        </p:blipFill>
        <p:spPr>
          <a:xfrm>
            <a:off x="6248400" y="0"/>
            <a:ext cx="2286000" cy="1524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import of </a:t>
            </a:r>
            <a:r>
              <a:rPr lang="en-IN" dirty="0" smtClean="0"/>
              <a:t>technology</a:t>
            </a:r>
          </a:p>
          <a:p>
            <a:r>
              <a:rPr lang="en-IN" dirty="0" smtClean="0"/>
              <a:t>export product </a:t>
            </a:r>
            <a:r>
              <a:rPr lang="en-IN" dirty="0" smtClean="0"/>
              <a:t>development</a:t>
            </a:r>
          </a:p>
          <a:p>
            <a:r>
              <a:rPr lang="en-IN" dirty="0" smtClean="0"/>
              <a:t>export </a:t>
            </a:r>
            <a:r>
              <a:rPr lang="en-IN" dirty="0" smtClean="0"/>
              <a:t>marketing</a:t>
            </a:r>
          </a:p>
          <a:p>
            <a:r>
              <a:rPr lang="en-IN" dirty="0" smtClean="0"/>
              <a:t>pre-shipment </a:t>
            </a:r>
          </a:p>
          <a:p>
            <a:r>
              <a:rPr lang="en-IN" dirty="0" smtClean="0"/>
              <a:t> post-shipment</a:t>
            </a:r>
          </a:p>
          <a:p>
            <a:r>
              <a:rPr lang="en-IN" dirty="0" smtClean="0"/>
              <a:t>overseas </a:t>
            </a:r>
            <a:r>
              <a:rPr lang="en-IN" dirty="0" smtClean="0"/>
              <a:t>investment</a:t>
            </a:r>
          </a:p>
          <a:p>
            <a:r>
              <a:rPr lang="en-IN" dirty="0" smtClean="0"/>
              <a:t>promotion of </a:t>
            </a:r>
            <a:r>
              <a:rPr lang="en-IN" dirty="0" smtClean="0"/>
              <a:t>international </a:t>
            </a:r>
            <a:r>
              <a:rPr lang="en-IN" dirty="0" smtClean="0"/>
              <a:t>trade and investment.</a:t>
            </a:r>
          </a:p>
          <a:p>
            <a:endParaRPr lang="en-IN" dirty="0" smtClean="0"/>
          </a:p>
          <a:p>
            <a:endParaRPr lang="en-IN" dirty="0"/>
          </a:p>
        </p:txBody>
      </p:sp>
      <p:sp>
        <p:nvSpPr>
          <p:cNvPr id="3" name="Title 2"/>
          <p:cNvSpPr>
            <a:spLocks noGrp="1"/>
          </p:cNvSpPr>
          <p:nvPr>
            <p:ph type="title"/>
          </p:nvPr>
        </p:nvSpPr>
        <p:spPr/>
        <p:txBody>
          <a:bodyPr>
            <a:normAutofit fontScale="90000"/>
          </a:bodyPr>
          <a:lstStyle/>
          <a:p>
            <a:r>
              <a:rPr lang="en-US" dirty="0" smtClean="0"/>
              <a:t>Main area covered by EXIM bank</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dirty="0" smtClean="0"/>
          </a:p>
          <a:p>
            <a:pPr>
              <a:buNone/>
            </a:pPr>
            <a:r>
              <a:rPr lang="en-IN" dirty="0" smtClean="0"/>
              <a:t> </a:t>
            </a:r>
            <a:r>
              <a:rPr lang="en-IN" dirty="0" smtClean="0"/>
              <a:t> </a:t>
            </a:r>
            <a:r>
              <a:rPr lang="en-IN" dirty="0" smtClean="0"/>
              <a:t>The Bank has been guided by expertise at the Board level, by senior policy makers, expert bankers, leading players in industry and international trade as well as professionals in exports, imports or financing. With offices spread across India and in select locations of the world, the bank aspires to boost the businesses of industries and SMEs.</a:t>
            </a:r>
          </a:p>
          <a:p>
            <a:endParaRPr lang="en-IN" dirty="0"/>
          </a:p>
        </p:txBody>
      </p:sp>
      <p:sp>
        <p:nvSpPr>
          <p:cNvPr id="2" name="Title 1"/>
          <p:cNvSpPr>
            <a:spLocks noGrp="1"/>
          </p:cNvSpPr>
          <p:nvPr>
            <p:ph type="title"/>
          </p:nvPr>
        </p:nvSpPr>
        <p:spPr/>
        <p:txBody>
          <a:bodyPr/>
          <a:lstStyle/>
          <a:p>
            <a:r>
              <a:rPr lang="en-US" dirty="0" smtClean="0"/>
              <a:t>Role of EXIM bank</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 providing financial assistance to exporters and importers</a:t>
            </a:r>
          </a:p>
          <a:p>
            <a:r>
              <a:rPr lang="en-IN" dirty="0" smtClean="0"/>
              <a:t> functioning as the principal financial institution for coordinating the working of institutions engaged in financing export and import of goods and services with a view to promoting the country's international trade.</a:t>
            </a:r>
          </a:p>
          <a:p>
            <a:r>
              <a:rPr lang="en-IN" dirty="0" smtClean="0"/>
              <a:t>act on business principles with due regard to public interest.</a:t>
            </a:r>
            <a:br>
              <a:rPr lang="en-IN" dirty="0" smtClean="0"/>
            </a:br>
            <a:endParaRPr lang="en-IN" dirty="0"/>
          </a:p>
        </p:txBody>
      </p:sp>
      <p:sp>
        <p:nvSpPr>
          <p:cNvPr id="2" name="Title 1"/>
          <p:cNvSpPr>
            <a:spLocks noGrp="1"/>
          </p:cNvSpPr>
          <p:nvPr>
            <p:ph type="title"/>
          </p:nvPr>
        </p:nvSpPr>
        <p:spPr/>
        <p:txBody>
          <a:bodyPr/>
          <a:lstStyle/>
          <a:p>
            <a:r>
              <a:rPr lang="en-US" dirty="0" smtClean="0"/>
              <a:t>objectives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Financial Product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Finance for corporate:</a:t>
            </a:r>
          </a:p>
          <a:p>
            <a:r>
              <a:rPr lang="en-IN" dirty="0" smtClean="0"/>
              <a:t>Research &amp; Development Finance For Export Oriented Units</a:t>
            </a:r>
          </a:p>
          <a:p>
            <a:r>
              <a:rPr lang="en-IN" dirty="0" smtClean="0"/>
              <a:t>Pre-Shipment/Post-Shipment Credit</a:t>
            </a:r>
          </a:p>
          <a:p>
            <a:r>
              <a:rPr lang="en-IN" dirty="0" smtClean="0"/>
              <a:t>Lending Programme for Export Oriented </a:t>
            </a:r>
            <a:r>
              <a:rPr lang="en-IN" dirty="0" smtClean="0"/>
              <a:t>Units</a:t>
            </a:r>
            <a:endParaRPr lang="en-IN" dirty="0" smtClean="0"/>
          </a:p>
          <a:p>
            <a:r>
              <a:rPr lang="en-IN" dirty="0" smtClean="0"/>
              <a:t> Import Finance Programme</a:t>
            </a:r>
          </a:p>
          <a:p>
            <a:r>
              <a:rPr lang="en-IN" dirty="0" smtClean="0"/>
              <a:t>Production Equipment Finance Programme</a:t>
            </a:r>
          </a:p>
          <a:p>
            <a:r>
              <a:rPr lang="en-IN" dirty="0" smtClean="0"/>
              <a:t/>
            </a:r>
            <a:br>
              <a:rPr lang="en-IN" dirty="0" smtClean="0"/>
            </a:br>
            <a:endParaRPr lang="en-IN" dirty="0" smtClean="0"/>
          </a:p>
        </p:txBody>
      </p:sp>
      <p:sp>
        <p:nvSpPr>
          <p:cNvPr id="3" name="Title 2"/>
          <p:cNvSpPr>
            <a:spLocks noGrp="1"/>
          </p:cNvSpPr>
          <p:nvPr>
            <p:ph type="title"/>
          </p:nvPr>
        </p:nvSpPr>
        <p:spPr/>
        <p:txBody>
          <a:bodyPr>
            <a:normAutofit fontScale="90000"/>
          </a:bodyPr>
          <a:lstStyle/>
          <a:p>
            <a:pPr lvl="0"/>
            <a:r>
              <a:rPr lang="en-US" dirty="0" smtClean="0"/>
              <a:t>Corporate Banking</a:t>
            </a:r>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Through this programme, the overseas buyer can open a "letter of credit" in favour of the Indian exporter and can import goods and services from India on deferred payment terms.</a:t>
            </a:r>
            <a:endParaRPr lang="en-IN" dirty="0"/>
          </a:p>
        </p:txBody>
      </p:sp>
      <p:sp>
        <p:nvSpPr>
          <p:cNvPr id="3" name="Title 2"/>
          <p:cNvSpPr>
            <a:spLocks noGrp="1"/>
          </p:cNvSpPr>
          <p:nvPr>
            <p:ph type="title"/>
          </p:nvPr>
        </p:nvSpPr>
        <p:spPr/>
        <p:txBody>
          <a:bodyPr>
            <a:normAutofit fontScale="90000"/>
          </a:bodyPr>
          <a:lstStyle/>
          <a:p>
            <a:pPr lvl="0"/>
            <a:r>
              <a:rPr lang="en-US" dirty="0" smtClean="0"/>
              <a:t>buyer’s credit</a:t>
            </a:r>
            <a:r>
              <a:rPr lang="en-IN" dirty="0" smtClean="0"/>
              <a:t/>
            </a:r>
            <a:br>
              <a:rPr lang="en-IN" dirty="0" smtClean="0"/>
            </a:br>
            <a:endParaRPr lang="en-IN"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Bank have </a:t>
            </a:r>
            <a:r>
              <a:rPr lang="en-IN" dirty="0" smtClean="0"/>
              <a:t>been extending Lines of Credit (LOC) to enable Indian exporters to enter new geographies or expand their business in existing export markets without any payment risk from overseas importers.</a:t>
            </a:r>
            <a:endParaRPr lang="en-IN" dirty="0"/>
          </a:p>
        </p:txBody>
      </p:sp>
      <p:sp>
        <p:nvSpPr>
          <p:cNvPr id="3" name="Title 2"/>
          <p:cNvSpPr>
            <a:spLocks noGrp="1"/>
          </p:cNvSpPr>
          <p:nvPr>
            <p:ph type="title"/>
          </p:nvPr>
        </p:nvSpPr>
        <p:spPr/>
        <p:txBody>
          <a:bodyPr/>
          <a:lstStyle/>
          <a:p>
            <a:r>
              <a:rPr lang="en-US" dirty="0" smtClean="0"/>
              <a:t>Lines of Credit</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542</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EXPORT -IMPORT BANK  OF INDIA</vt:lpstr>
      <vt:lpstr>An overview</vt:lpstr>
      <vt:lpstr>Main area covered by EXIM bank</vt:lpstr>
      <vt:lpstr>Role of EXIM bank</vt:lpstr>
      <vt:lpstr>objectives</vt:lpstr>
      <vt:lpstr>Financial Product </vt:lpstr>
      <vt:lpstr>Corporate Banking </vt:lpstr>
      <vt:lpstr>buyer’s credit </vt:lpstr>
      <vt:lpstr>Lines of Credit</vt:lpstr>
      <vt:lpstr>overseas investment finance</vt:lpstr>
      <vt:lpstr>Project Exports</vt:lpstr>
      <vt:lpstr>SERVICES</vt:lpstr>
      <vt:lpstr>Marketing Advisory Services</vt:lpstr>
      <vt:lpstr>Research &amp; Analysis</vt:lpstr>
      <vt:lpstr>Export Advisory Service</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overvies</dc:title>
  <dc:creator>ANUBHA</dc:creator>
  <cp:lastModifiedBy>ANUBHA</cp:lastModifiedBy>
  <cp:revision>11</cp:revision>
  <dcterms:created xsi:type="dcterms:W3CDTF">2006-08-16T00:00:00Z</dcterms:created>
  <dcterms:modified xsi:type="dcterms:W3CDTF">2020-05-20T18:55:19Z</dcterms:modified>
</cp:coreProperties>
</file>