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57" r:id="rId3"/>
    <p:sldId id="258" r:id="rId4"/>
    <p:sldId id="259" r:id="rId5"/>
    <p:sldId id="260" r:id="rId6"/>
    <p:sldId id="263" r:id="rId7"/>
    <p:sldId id="262" r:id="rId8"/>
    <p:sldId id="264" r:id="rId9"/>
    <p:sldId id="265" r:id="rId10"/>
    <p:sldId id="269" r:id="rId11"/>
    <p:sldId id="267" r:id="rId12"/>
    <p:sldId id="270"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862DC3-5590-45AE-BF6F-2DFA98C9E690}"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IN"/>
        </a:p>
      </dgm:t>
    </dgm:pt>
    <dgm:pt modelId="{241B3D6C-822F-4FBE-AA45-9D86D0778788}">
      <dgm:prSet phldrT="[Text]"/>
      <dgm:spPr/>
      <dgm:t>
        <a:bodyPr/>
        <a:lstStyle/>
        <a:p>
          <a:r>
            <a:rPr lang="en-US" dirty="0" smtClean="0"/>
            <a:t>ECGC</a:t>
          </a:r>
          <a:endParaRPr lang="en-IN" dirty="0"/>
        </a:p>
      </dgm:t>
    </dgm:pt>
    <dgm:pt modelId="{9494767D-F372-465C-8988-8FA91C9377C4}" type="parTrans" cxnId="{79D8F5A0-FC0F-44DC-A385-8C1523DE7B76}">
      <dgm:prSet/>
      <dgm:spPr/>
      <dgm:t>
        <a:bodyPr/>
        <a:lstStyle/>
        <a:p>
          <a:endParaRPr lang="en-IN"/>
        </a:p>
      </dgm:t>
    </dgm:pt>
    <dgm:pt modelId="{6EBF3A66-1FC8-4C16-8902-6A8D6D333042}" type="sibTrans" cxnId="{79D8F5A0-FC0F-44DC-A385-8C1523DE7B76}">
      <dgm:prSet/>
      <dgm:spPr/>
      <dgm:t>
        <a:bodyPr/>
        <a:lstStyle/>
        <a:p>
          <a:endParaRPr lang="en-IN"/>
        </a:p>
      </dgm:t>
    </dgm:pt>
    <dgm:pt modelId="{D21CF83A-852F-431C-9264-F1385FE536D5}">
      <dgm:prSet phldrT="[Text]" custT="1"/>
      <dgm:spPr/>
      <dgm:t>
        <a:bodyPr/>
        <a:lstStyle/>
        <a:p>
          <a:r>
            <a:rPr lang="en-IN" sz="1600" b="1" i="0" dirty="0" smtClean="0"/>
            <a:t>Standard</a:t>
          </a:r>
          <a:r>
            <a:rPr lang="en-IN" sz="1400" b="1" i="0" dirty="0" smtClean="0"/>
            <a:t> </a:t>
          </a:r>
          <a:r>
            <a:rPr lang="en-IN" sz="1600" b="1" i="0" dirty="0" smtClean="0"/>
            <a:t>Policy</a:t>
          </a:r>
          <a:endParaRPr lang="en-IN" sz="1600" dirty="0"/>
        </a:p>
      </dgm:t>
    </dgm:pt>
    <dgm:pt modelId="{E6751B44-9FC3-464C-95DD-65937CDC2E25}" type="parTrans" cxnId="{98E985AC-1914-4F1E-A220-E565D3B32482}">
      <dgm:prSet/>
      <dgm:spPr/>
      <dgm:t>
        <a:bodyPr/>
        <a:lstStyle/>
        <a:p>
          <a:endParaRPr lang="en-IN"/>
        </a:p>
      </dgm:t>
    </dgm:pt>
    <dgm:pt modelId="{79AC39F0-48DD-495C-A430-60F3A6C77771}" type="sibTrans" cxnId="{98E985AC-1914-4F1E-A220-E565D3B32482}">
      <dgm:prSet/>
      <dgm:spPr/>
      <dgm:t>
        <a:bodyPr/>
        <a:lstStyle/>
        <a:p>
          <a:endParaRPr lang="en-IN"/>
        </a:p>
      </dgm:t>
    </dgm:pt>
    <dgm:pt modelId="{888E2FCE-E235-48B5-84E8-C9A0D8BD870B}">
      <dgm:prSet phldrT="[Text]"/>
      <dgm:spPr/>
      <dgm:t>
        <a:bodyPr/>
        <a:lstStyle/>
        <a:p>
          <a:r>
            <a:rPr lang="en-IN" b="1" i="0" dirty="0" smtClean="0"/>
            <a:t>  Special Schemes </a:t>
          </a:r>
          <a:r>
            <a:rPr lang="en-IN" dirty="0" smtClean="0"/>
            <a:t/>
          </a:r>
          <a:br>
            <a:rPr lang="en-IN" dirty="0" smtClean="0"/>
          </a:br>
          <a:endParaRPr lang="en-IN" dirty="0"/>
        </a:p>
      </dgm:t>
    </dgm:pt>
    <dgm:pt modelId="{DC888487-7F81-4E4D-A21F-60B62473B6C7}" type="parTrans" cxnId="{F3615445-7C4E-4F0E-AE3C-4BE44F1073C1}">
      <dgm:prSet/>
      <dgm:spPr/>
      <dgm:t>
        <a:bodyPr/>
        <a:lstStyle/>
        <a:p>
          <a:endParaRPr lang="en-IN"/>
        </a:p>
      </dgm:t>
    </dgm:pt>
    <dgm:pt modelId="{A8872110-53EF-424C-B21B-3C111A16310D}" type="sibTrans" cxnId="{F3615445-7C4E-4F0E-AE3C-4BE44F1073C1}">
      <dgm:prSet/>
      <dgm:spPr/>
      <dgm:t>
        <a:bodyPr/>
        <a:lstStyle/>
        <a:p>
          <a:endParaRPr lang="en-IN"/>
        </a:p>
      </dgm:t>
    </dgm:pt>
    <dgm:pt modelId="{F526C295-546E-4BFD-B00E-167F46BD863A}">
      <dgm:prSet phldrT="[Text]"/>
      <dgm:spPr/>
      <dgm:t>
        <a:bodyPr/>
        <a:lstStyle/>
        <a:p>
          <a:r>
            <a:rPr lang="en-IN" b="1" i="0" dirty="0" smtClean="0"/>
            <a:t>Other Specific Policies </a:t>
          </a:r>
          <a:endParaRPr lang="en-IN" dirty="0"/>
        </a:p>
      </dgm:t>
    </dgm:pt>
    <dgm:pt modelId="{265D6C63-C922-4A71-B833-33D33DCAB2A9}" type="parTrans" cxnId="{706121E2-6477-415C-8444-0CFF31119941}">
      <dgm:prSet/>
      <dgm:spPr/>
      <dgm:t>
        <a:bodyPr/>
        <a:lstStyle/>
        <a:p>
          <a:endParaRPr lang="en-IN"/>
        </a:p>
      </dgm:t>
    </dgm:pt>
    <dgm:pt modelId="{3FEA6FC0-C0E5-48BA-9548-52A91761FC65}" type="sibTrans" cxnId="{706121E2-6477-415C-8444-0CFF31119941}">
      <dgm:prSet/>
      <dgm:spPr/>
      <dgm:t>
        <a:bodyPr/>
        <a:lstStyle/>
        <a:p>
          <a:endParaRPr lang="en-IN"/>
        </a:p>
      </dgm:t>
    </dgm:pt>
    <dgm:pt modelId="{31C58ED2-26B2-43A4-8DAD-75141C6C23D5}">
      <dgm:prSet phldrT="[Text]" custT="1"/>
      <dgm:spPr/>
      <dgm:t>
        <a:bodyPr/>
        <a:lstStyle/>
        <a:p>
          <a:r>
            <a:rPr lang="en-IN" sz="1600" b="1" i="0" baseline="0" dirty="0" smtClean="0"/>
            <a:t>Financial</a:t>
          </a:r>
          <a:r>
            <a:rPr lang="en-IN" sz="1400" b="1" i="0" dirty="0" smtClean="0"/>
            <a:t> </a:t>
          </a:r>
          <a:r>
            <a:rPr lang="en-IN" sz="1400" b="1" i="0" baseline="0" dirty="0" smtClean="0"/>
            <a:t>Guarantees</a:t>
          </a:r>
          <a:endParaRPr lang="en-IN" sz="1400" baseline="0" dirty="0"/>
        </a:p>
      </dgm:t>
    </dgm:pt>
    <dgm:pt modelId="{28AAAB52-4C3A-4DD8-B50C-7F2009E990B7}" type="parTrans" cxnId="{FEA78452-72B1-4A2C-9986-B7843E8BAFEF}">
      <dgm:prSet/>
      <dgm:spPr/>
      <dgm:t>
        <a:bodyPr/>
        <a:lstStyle/>
        <a:p>
          <a:endParaRPr lang="en-IN"/>
        </a:p>
      </dgm:t>
    </dgm:pt>
    <dgm:pt modelId="{60E84E03-2DBC-4410-B457-F0F0DE3743AE}" type="sibTrans" cxnId="{FEA78452-72B1-4A2C-9986-B7843E8BAFEF}">
      <dgm:prSet/>
      <dgm:spPr/>
      <dgm:t>
        <a:bodyPr/>
        <a:lstStyle/>
        <a:p>
          <a:endParaRPr lang="en-IN"/>
        </a:p>
      </dgm:t>
    </dgm:pt>
    <dgm:pt modelId="{2FC07F59-71D2-47FF-AE01-89A11DEFD896}" type="pres">
      <dgm:prSet presAssocID="{F6862DC3-5590-45AE-BF6F-2DFA98C9E690}" presName="composite" presStyleCnt="0">
        <dgm:presLayoutVars>
          <dgm:chMax val="1"/>
          <dgm:dir/>
          <dgm:resizeHandles val="exact"/>
        </dgm:presLayoutVars>
      </dgm:prSet>
      <dgm:spPr/>
      <dgm:t>
        <a:bodyPr/>
        <a:lstStyle/>
        <a:p>
          <a:endParaRPr lang="en-IN"/>
        </a:p>
      </dgm:t>
    </dgm:pt>
    <dgm:pt modelId="{E3CDBEFD-7119-4361-BA1E-C24FC13FAC0A}" type="pres">
      <dgm:prSet presAssocID="{F6862DC3-5590-45AE-BF6F-2DFA98C9E690}" presName="radial" presStyleCnt="0">
        <dgm:presLayoutVars>
          <dgm:animLvl val="ctr"/>
        </dgm:presLayoutVars>
      </dgm:prSet>
      <dgm:spPr/>
    </dgm:pt>
    <dgm:pt modelId="{B717D8F1-72A9-40C7-B1C9-7F28ECCEC883}" type="pres">
      <dgm:prSet presAssocID="{241B3D6C-822F-4FBE-AA45-9D86D0778788}" presName="centerShape" presStyleLbl="vennNode1" presStyleIdx="0" presStyleCnt="5"/>
      <dgm:spPr/>
      <dgm:t>
        <a:bodyPr/>
        <a:lstStyle/>
        <a:p>
          <a:endParaRPr lang="en-IN"/>
        </a:p>
      </dgm:t>
    </dgm:pt>
    <dgm:pt modelId="{D0F71B4F-4408-418B-A452-A4C4DA2C08BD}" type="pres">
      <dgm:prSet presAssocID="{D21CF83A-852F-431C-9264-F1385FE536D5}" presName="node" presStyleLbl="vennNode1" presStyleIdx="1" presStyleCnt="5">
        <dgm:presLayoutVars>
          <dgm:bulletEnabled val="1"/>
        </dgm:presLayoutVars>
      </dgm:prSet>
      <dgm:spPr/>
      <dgm:t>
        <a:bodyPr/>
        <a:lstStyle/>
        <a:p>
          <a:endParaRPr lang="en-IN"/>
        </a:p>
      </dgm:t>
    </dgm:pt>
    <dgm:pt modelId="{98E677F3-34D1-45FD-94A9-2AEE0372DDF3}" type="pres">
      <dgm:prSet presAssocID="{888E2FCE-E235-48B5-84E8-C9A0D8BD870B}" presName="node" presStyleLbl="vennNode1" presStyleIdx="2" presStyleCnt="5">
        <dgm:presLayoutVars>
          <dgm:bulletEnabled val="1"/>
        </dgm:presLayoutVars>
      </dgm:prSet>
      <dgm:spPr/>
      <dgm:t>
        <a:bodyPr/>
        <a:lstStyle/>
        <a:p>
          <a:endParaRPr lang="en-IN"/>
        </a:p>
      </dgm:t>
    </dgm:pt>
    <dgm:pt modelId="{76FC4A0C-646A-4AC9-803F-D79580E6959C}" type="pres">
      <dgm:prSet presAssocID="{F526C295-546E-4BFD-B00E-167F46BD863A}" presName="node" presStyleLbl="vennNode1" presStyleIdx="3" presStyleCnt="5">
        <dgm:presLayoutVars>
          <dgm:bulletEnabled val="1"/>
        </dgm:presLayoutVars>
      </dgm:prSet>
      <dgm:spPr/>
      <dgm:t>
        <a:bodyPr/>
        <a:lstStyle/>
        <a:p>
          <a:endParaRPr lang="en-IN"/>
        </a:p>
      </dgm:t>
    </dgm:pt>
    <dgm:pt modelId="{6D991F0F-CE1C-4D40-ACF0-5144CB267A91}" type="pres">
      <dgm:prSet presAssocID="{31C58ED2-26B2-43A4-8DAD-75141C6C23D5}" presName="node" presStyleLbl="vennNode1" presStyleIdx="4" presStyleCnt="5">
        <dgm:presLayoutVars>
          <dgm:bulletEnabled val="1"/>
        </dgm:presLayoutVars>
      </dgm:prSet>
      <dgm:spPr/>
      <dgm:t>
        <a:bodyPr/>
        <a:lstStyle/>
        <a:p>
          <a:endParaRPr lang="en-IN"/>
        </a:p>
      </dgm:t>
    </dgm:pt>
  </dgm:ptLst>
  <dgm:cxnLst>
    <dgm:cxn modelId="{08CF61B9-E266-4387-B6DD-1250C8B9EAC7}" type="presOf" srcId="{F526C295-546E-4BFD-B00E-167F46BD863A}" destId="{76FC4A0C-646A-4AC9-803F-D79580E6959C}" srcOrd="0" destOrd="0" presId="urn:microsoft.com/office/officeart/2005/8/layout/radial3"/>
    <dgm:cxn modelId="{F3615445-7C4E-4F0E-AE3C-4BE44F1073C1}" srcId="{241B3D6C-822F-4FBE-AA45-9D86D0778788}" destId="{888E2FCE-E235-48B5-84E8-C9A0D8BD870B}" srcOrd="1" destOrd="0" parTransId="{DC888487-7F81-4E4D-A21F-60B62473B6C7}" sibTransId="{A8872110-53EF-424C-B21B-3C111A16310D}"/>
    <dgm:cxn modelId="{F7A3DCCA-0BEC-4F82-96DB-27504E27541E}" type="presOf" srcId="{31C58ED2-26B2-43A4-8DAD-75141C6C23D5}" destId="{6D991F0F-CE1C-4D40-ACF0-5144CB267A91}" srcOrd="0" destOrd="0" presId="urn:microsoft.com/office/officeart/2005/8/layout/radial3"/>
    <dgm:cxn modelId="{FEA78452-72B1-4A2C-9986-B7843E8BAFEF}" srcId="{241B3D6C-822F-4FBE-AA45-9D86D0778788}" destId="{31C58ED2-26B2-43A4-8DAD-75141C6C23D5}" srcOrd="3" destOrd="0" parTransId="{28AAAB52-4C3A-4DD8-B50C-7F2009E990B7}" sibTransId="{60E84E03-2DBC-4410-B457-F0F0DE3743AE}"/>
    <dgm:cxn modelId="{98E985AC-1914-4F1E-A220-E565D3B32482}" srcId="{241B3D6C-822F-4FBE-AA45-9D86D0778788}" destId="{D21CF83A-852F-431C-9264-F1385FE536D5}" srcOrd="0" destOrd="0" parTransId="{E6751B44-9FC3-464C-95DD-65937CDC2E25}" sibTransId="{79AC39F0-48DD-495C-A430-60F3A6C77771}"/>
    <dgm:cxn modelId="{BDBA9A6D-E5B0-4AB3-99D4-B4FF44527C69}" type="presOf" srcId="{D21CF83A-852F-431C-9264-F1385FE536D5}" destId="{D0F71B4F-4408-418B-A452-A4C4DA2C08BD}" srcOrd="0" destOrd="0" presId="urn:microsoft.com/office/officeart/2005/8/layout/radial3"/>
    <dgm:cxn modelId="{79D8F5A0-FC0F-44DC-A385-8C1523DE7B76}" srcId="{F6862DC3-5590-45AE-BF6F-2DFA98C9E690}" destId="{241B3D6C-822F-4FBE-AA45-9D86D0778788}" srcOrd="0" destOrd="0" parTransId="{9494767D-F372-465C-8988-8FA91C9377C4}" sibTransId="{6EBF3A66-1FC8-4C16-8902-6A8D6D333042}"/>
    <dgm:cxn modelId="{706121E2-6477-415C-8444-0CFF31119941}" srcId="{241B3D6C-822F-4FBE-AA45-9D86D0778788}" destId="{F526C295-546E-4BFD-B00E-167F46BD863A}" srcOrd="2" destOrd="0" parTransId="{265D6C63-C922-4A71-B833-33D33DCAB2A9}" sibTransId="{3FEA6FC0-C0E5-48BA-9548-52A91761FC65}"/>
    <dgm:cxn modelId="{370F4CD4-FA31-4916-B754-09CBB1096322}" type="presOf" srcId="{888E2FCE-E235-48B5-84E8-C9A0D8BD870B}" destId="{98E677F3-34D1-45FD-94A9-2AEE0372DDF3}" srcOrd="0" destOrd="0" presId="urn:microsoft.com/office/officeart/2005/8/layout/radial3"/>
    <dgm:cxn modelId="{960340ED-1455-4B5D-95CF-B121778E2C89}" type="presOf" srcId="{241B3D6C-822F-4FBE-AA45-9D86D0778788}" destId="{B717D8F1-72A9-40C7-B1C9-7F28ECCEC883}" srcOrd="0" destOrd="0" presId="urn:microsoft.com/office/officeart/2005/8/layout/radial3"/>
    <dgm:cxn modelId="{94CDD560-9C19-4A7C-908B-C6598CB1F317}" type="presOf" srcId="{F6862DC3-5590-45AE-BF6F-2DFA98C9E690}" destId="{2FC07F59-71D2-47FF-AE01-89A11DEFD896}" srcOrd="0" destOrd="0" presId="urn:microsoft.com/office/officeart/2005/8/layout/radial3"/>
    <dgm:cxn modelId="{BBCD03A3-FDC5-4E92-BBF6-89881FCA4B84}" type="presParOf" srcId="{2FC07F59-71D2-47FF-AE01-89A11DEFD896}" destId="{E3CDBEFD-7119-4361-BA1E-C24FC13FAC0A}" srcOrd="0" destOrd="0" presId="urn:microsoft.com/office/officeart/2005/8/layout/radial3"/>
    <dgm:cxn modelId="{E3137E99-3A09-420E-A9A4-F59EF559F90D}" type="presParOf" srcId="{E3CDBEFD-7119-4361-BA1E-C24FC13FAC0A}" destId="{B717D8F1-72A9-40C7-B1C9-7F28ECCEC883}" srcOrd="0" destOrd="0" presId="urn:microsoft.com/office/officeart/2005/8/layout/radial3"/>
    <dgm:cxn modelId="{8F469B17-438A-4156-A8AA-58B4A26F57DC}" type="presParOf" srcId="{E3CDBEFD-7119-4361-BA1E-C24FC13FAC0A}" destId="{D0F71B4F-4408-418B-A452-A4C4DA2C08BD}" srcOrd="1" destOrd="0" presId="urn:microsoft.com/office/officeart/2005/8/layout/radial3"/>
    <dgm:cxn modelId="{011818EF-BFA7-4B65-B420-5A46DD6D6632}" type="presParOf" srcId="{E3CDBEFD-7119-4361-BA1E-C24FC13FAC0A}" destId="{98E677F3-34D1-45FD-94A9-2AEE0372DDF3}" srcOrd="2" destOrd="0" presId="urn:microsoft.com/office/officeart/2005/8/layout/radial3"/>
    <dgm:cxn modelId="{7E8E8312-9984-45AF-AD25-75D61D82E817}" type="presParOf" srcId="{E3CDBEFD-7119-4361-BA1E-C24FC13FAC0A}" destId="{76FC4A0C-646A-4AC9-803F-D79580E6959C}" srcOrd="3" destOrd="0" presId="urn:microsoft.com/office/officeart/2005/8/layout/radial3"/>
    <dgm:cxn modelId="{823569FB-525D-4418-8225-185205249E97}" type="presParOf" srcId="{E3CDBEFD-7119-4361-BA1E-C24FC13FAC0A}" destId="{6D991F0F-CE1C-4D40-ACF0-5144CB267A91}"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17D8F1-72A9-40C7-B1C9-7F28ECCEC883}">
      <dsp:nvSpPr>
        <dsp:cNvPr id="0" name=""/>
        <dsp:cNvSpPr/>
      </dsp:nvSpPr>
      <dsp:spPr>
        <a:xfrm>
          <a:off x="2859552" y="1007733"/>
          <a:ext cx="2510495" cy="251049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4930" tIns="74930" rIns="74930" bIns="74930" numCol="1" spcCol="1270" anchor="ctr" anchorCtr="0">
          <a:noAutofit/>
        </a:bodyPr>
        <a:lstStyle/>
        <a:p>
          <a:pPr lvl="0" algn="ctr" defTabSz="2622550">
            <a:lnSpc>
              <a:spcPct val="90000"/>
            </a:lnSpc>
            <a:spcBef>
              <a:spcPct val="0"/>
            </a:spcBef>
            <a:spcAft>
              <a:spcPct val="35000"/>
            </a:spcAft>
          </a:pPr>
          <a:r>
            <a:rPr lang="en-US" sz="5900" kern="1200" dirty="0" smtClean="0"/>
            <a:t>ECGC</a:t>
          </a:r>
          <a:endParaRPr lang="en-IN" sz="5900" kern="1200" dirty="0"/>
        </a:p>
      </dsp:txBody>
      <dsp:txXfrm>
        <a:off x="2859552" y="1007733"/>
        <a:ext cx="2510495" cy="2510495"/>
      </dsp:txXfrm>
    </dsp:sp>
    <dsp:sp modelId="{D0F71B4F-4408-418B-A452-A4C4DA2C08BD}">
      <dsp:nvSpPr>
        <dsp:cNvPr id="0" name=""/>
        <dsp:cNvSpPr/>
      </dsp:nvSpPr>
      <dsp:spPr>
        <a:xfrm>
          <a:off x="3487176" y="448"/>
          <a:ext cx="1255247" cy="125524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IN" sz="1600" b="1" i="0" kern="1200" dirty="0" smtClean="0"/>
            <a:t>Standard</a:t>
          </a:r>
          <a:r>
            <a:rPr lang="en-IN" sz="1400" b="1" i="0" kern="1200" dirty="0" smtClean="0"/>
            <a:t> </a:t>
          </a:r>
          <a:r>
            <a:rPr lang="en-IN" sz="1600" b="1" i="0" kern="1200" dirty="0" smtClean="0"/>
            <a:t>Policy</a:t>
          </a:r>
          <a:endParaRPr lang="en-IN" sz="1600" kern="1200" dirty="0"/>
        </a:p>
      </dsp:txBody>
      <dsp:txXfrm>
        <a:off x="3487176" y="448"/>
        <a:ext cx="1255247" cy="1255247"/>
      </dsp:txXfrm>
    </dsp:sp>
    <dsp:sp modelId="{98E677F3-34D1-45FD-94A9-2AEE0372DDF3}">
      <dsp:nvSpPr>
        <dsp:cNvPr id="0" name=""/>
        <dsp:cNvSpPr/>
      </dsp:nvSpPr>
      <dsp:spPr>
        <a:xfrm>
          <a:off x="5122085" y="1635357"/>
          <a:ext cx="1255247" cy="125524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IN" sz="1700" b="1" i="0" kern="1200" dirty="0" smtClean="0"/>
            <a:t>  Special Schemes </a:t>
          </a:r>
          <a:r>
            <a:rPr lang="en-IN" sz="1700" kern="1200" dirty="0" smtClean="0"/>
            <a:t/>
          </a:r>
          <a:br>
            <a:rPr lang="en-IN" sz="1700" kern="1200" dirty="0" smtClean="0"/>
          </a:br>
          <a:endParaRPr lang="en-IN" sz="1700" kern="1200" dirty="0"/>
        </a:p>
      </dsp:txBody>
      <dsp:txXfrm>
        <a:off x="5122085" y="1635357"/>
        <a:ext cx="1255247" cy="1255247"/>
      </dsp:txXfrm>
    </dsp:sp>
    <dsp:sp modelId="{76FC4A0C-646A-4AC9-803F-D79580E6959C}">
      <dsp:nvSpPr>
        <dsp:cNvPr id="0" name=""/>
        <dsp:cNvSpPr/>
      </dsp:nvSpPr>
      <dsp:spPr>
        <a:xfrm>
          <a:off x="3487176" y="3270267"/>
          <a:ext cx="1255247" cy="125524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IN" sz="1700" b="1" i="0" kern="1200" dirty="0" smtClean="0"/>
            <a:t>Other Specific Policies </a:t>
          </a:r>
          <a:endParaRPr lang="en-IN" sz="1700" kern="1200" dirty="0"/>
        </a:p>
      </dsp:txBody>
      <dsp:txXfrm>
        <a:off x="3487176" y="3270267"/>
        <a:ext cx="1255247" cy="1255247"/>
      </dsp:txXfrm>
    </dsp:sp>
    <dsp:sp modelId="{6D991F0F-CE1C-4D40-ACF0-5144CB267A91}">
      <dsp:nvSpPr>
        <dsp:cNvPr id="0" name=""/>
        <dsp:cNvSpPr/>
      </dsp:nvSpPr>
      <dsp:spPr>
        <a:xfrm>
          <a:off x="1852266" y="1635357"/>
          <a:ext cx="1255247" cy="125524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IN" sz="1600" b="1" i="0" kern="1200" baseline="0" dirty="0" smtClean="0"/>
            <a:t>Financial</a:t>
          </a:r>
          <a:r>
            <a:rPr lang="en-IN" sz="1400" b="1" i="0" kern="1200" dirty="0" smtClean="0"/>
            <a:t> </a:t>
          </a:r>
          <a:r>
            <a:rPr lang="en-IN" sz="1400" b="1" i="0" kern="1200" baseline="0" dirty="0" smtClean="0"/>
            <a:t>Guarantees</a:t>
          </a:r>
          <a:endParaRPr lang="en-IN" sz="1400" kern="1200" baseline="0" dirty="0"/>
        </a:p>
      </dsp:txBody>
      <dsp:txXfrm>
        <a:off x="1852266" y="1635357"/>
        <a:ext cx="1255247" cy="125524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rojectexports.com/allpagecms/view/ECGC-schemes" TargetMode="External"/><Relationship Id="rId2" Type="http://schemas.openxmlformats.org/officeDocument/2006/relationships/hyperlink" Target="https://www.ecgc.in/englis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wfewfwefwefwefewfewfwef.jpg"/>
          <p:cNvPicPr>
            <a:picLocks noChangeAspect="1"/>
          </p:cNvPicPr>
          <p:nvPr/>
        </p:nvPicPr>
        <p:blipFill>
          <a:blip r:embed="rId2" cstate="print"/>
          <a:stretch>
            <a:fillRect/>
          </a:stretch>
        </p:blipFill>
        <p:spPr>
          <a:xfrm>
            <a:off x="0" y="609600"/>
            <a:ext cx="5143500" cy="3429000"/>
          </a:xfrm>
          <a:prstGeom prst="rect">
            <a:avLst/>
          </a:prstGeom>
        </p:spPr>
      </p:pic>
      <p:sp>
        <p:nvSpPr>
          <p:cNvPr id="3" name="Rectangle 2"/>
          <p:cNvSpPr/>
          <p:nvPr/>
        </p:nvSpPr>
        <p:spPr>
          <a:xfrm>
            <a:off x="4419600" y="3733801"/>
            <a:ext cx="4038600" cy="3139321"/>
          </a:xfrm>
          <a:prstGeom prst="rect">
            <a:avLst/>
          </a:prstGeom>
        </p:spPr>
        <p:txBody>
          <a:bodyPr wrap="square">
            <a:spAutoFit/>
          </a:bodyPr>
          <a:lstStyle/>
          <a:p>
            <a:r>
              <a:rPr lang="en-US" dirty="0" smtClean="0"/>
              <a:t>Presented by</a:t>
            </a:r>
          </a:p>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r>
              <a:rPr lang="en-US" dirty="0" smtClean="0"/>
              <a:t> </a:t>
            </a:r>
            <a:endParaRPr lang="en-IN" dirty="0" smtClean="0"/>
          </a:p>
          <a:p>
            <a:endParaRPr lang="en-IN" dirty="0" smtClean="0"/>
          </a:p>
          <a:p>
            <a:endParaRPr lang="en-IN" dirty="0" smtClean="0"/>
          </a:p>
          <a:p>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ECGC Whole Turnover Post-shipment Guarantee Scheme</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dirty="0" smtClean="0"/>
              <a:t>The Whole Turnover Post-shipment Guarantee Scheme of the  ECGC provides protection to banks against non-payment of post-shipment credit by exporters. Banks may, in the interest of export promotion, consider opting for the Whole Turnover Post-shipment Policy. The salient features of the scheme may be obtained from ECGC.</a:t>
            </a:r>
            <a:br>
              <a:rPr lang="en-IN" dirty="0" smtClean="0"/>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Overseas Investment Insurance</a:t>
            </a:r>
            <a:endParaRPr lang="en-IN" dirty="0"/>
          </a:p>
        </p:txBody>
      </p:sp>
      <p:sp>
        <p:nvSpPr>
          <p:cNvPr id="3" name="Content Placeholder 2"/>
          <p:cNvSpPr>
            <a:spLocks noGrp="1"/>
          </p:cNvSpPr>
          <p:nvPr>
            <p:ph idx="1"/>
          </p:nvPr>
        </p:nvSpPr>
        <p:spPr/>
        <p:txBody>
          <a:bodyPr/>
          <a:lstStyle/>
          <a:p>
            <a:r>
              <a:rPr lang="en-IN" dirty="0" smtClean="0"/>
              <a:t>ECGC has evolved a scheme to provide protection for Indian investments abroad. Any investments made by way of equity capital or untied loan for the purpose of setting up or expansion of overseas Projects will be eligible for cover under investment insurance.</a:t>
            </a:r>
            <a:br>
              <a:rPr lang="en-IN" dirty="0" smtClean="0"/>
            </a:b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Reference</a:t>
            </a:r>
            <a:br>
              <a:rPr lang="en-IN" dirty="0" smtClean="0"/>
            </a:br>
            <a:endParaRPr lang="en-IN" dirty="0"/>
          </a:p>
        </p:txBody>
      </p:sp>
      <p:sp>
        <p:nvSpPr>
          <p:cNvPr id="3" name="Content Placeholder 2"/>
          <p:cNvSpPr>
            <a:spLocks noGrp="1"/>
          </p:cNvSpPr>
          <p:nvPr>
            <p:ph idx="1"/>
          </p:nvPr>
        </p:nvSpPr>
        <p:spPr/>
        <p:txBody>
          <a:bodyPr/>
          <a:lstStyle/>
          <a:p>
            <a:r>
              <a:rPr lang="en-IN" smtClean="0">
                <a:hlinkClick r:id="rId2"/>
              </a:rPr>
              <a:t>https://www.ecgc.in/english/</a:t>
            </a:r>
            <a:endParaRPr lang="en-IN" dirty="0" smtClean="0">
              <a:hlinkClick r:id="rId3"/>
            </a:endParaRPr>
          </a:p>
          <a:p>
            <a:r>
              <a:rPr lang="en-IN" dirty="0" smtClean="0">
                <a:hlinkClick r:id="rId3"/>
              </a:rPr>
              <a:t>https://www.projectexports.com/allpagecms/view/ECGC-schemes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idx="1"/>
          </p:nvPr>
        </p:nvSpPr>
        <p:spPr/>
        <p:txBody>
          <a:bodyPr/>
          <a:lstStyle/>
          <a:p>
            <a:pPr>
              <a:buNone/>
            </a:pPr>
            <a:r>
              <a:rPr lang="en-US" dirty="0" smtClean="0"/>
              <a:t>                                    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INTORDUCTION</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ECGC Ltd. (Formerly known as Export Credit Guarantee Corporation of India Ltd.) wholly owned by Government of India, was set up in 1957 with the objective of promoting exports from he country by providing credit risk insurance and related services for exports. Over the years it has designed different export credit risk insurance products to suit the requirements of Indian exporters. ECGC is essentially an export promotion organization, seeking to improve the competitiveness of the Indian exports by providing them with credit insurance covers.</a:t>
            </a:r>
            <a:br>
              <a:rPr lang="en-IN" dirty="0" smtClean="0"/>
            </a:br>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Functions</a:t>
            </a:r>
            <a:endParaRPr lang="en-IN" dirty="0"/>
          </a:p>
        </p:txBody>
      </p:sp>
      <p:sp>
        <p:nvSpPr>
          <p:cNvPr id="3" name="Content Placeholder 2"/>
          <p:cNvSpPr>
            <a:spLocks noGrp="1"/>
          </p:cNvSpPr>
          <p:nvPr>
            <p:ph idx="1"/>
          </p:nvPr>
        </p:nvSpPr>
        <p:spPr/>
        <p:txBody>
          <a:bodyPr>
            <a:normAutofit lnSpcReduction="10000"/>
          </a:bodyPr>
          <a:lstStyle/>
          <a:p>
            <a:r>
              <a:rPr lang="en-IN" dirty="0" smtClean="0"/>
              <a:t>provides a range of credit risk insurance covers to exporters against loss in export of goods and services,</a:t>
            </a:r>
          </a:p>
          <a:p>
            <a:r>
              <a:rPr lang="en-IN" dirty="0" smtClean="0"/>
              <a:t>offers guarantees to banks and financial institutions to enable exporters obtain better facilities  from them,</a:t>
            </a:r>
          </a:p>
          <a:p>
            <a:r>
              <a:rPr lang="en-IN" dirty="0" smtClean="0"/>
              <a:t>provides Overseas Investment Insurance to Indian companies investing in joint ventures abroad in the form of equity or loan.</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ECGC Provides</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offers insurance protection to exporters against payment risks</a:t>
            </a:r>
          </a:p>
          <a:p>
            <a:r>
              <a:rPr lang="en-IN" dirty="0" smtClean="0"/>
              <a:t>provides guidance in export-related activities</a:t>
            </a:r>
          </a:p>
          <a:p>
            <a:r>
              <a:rPr lang="en-IN" dirty="0" smtClean="0"/>
              <a:t>makes available information on different countries with its own credit ratings</a:t>
            </a:r>
          </a:p>
          <a:p>
            <a:r>
              <a:rPr lang="en-IN" dirty="0" smtClean="0"/>
              <a:t>makes it easy to obtain export finance from banks/financial institutions</a:t>
            </a:r>
          </a:p>
          <a:p>
            <a:r>
              <a:rPr lang="en-IN" dirty="0" smtClean="0"/>
              <a:t>assists exporters in recovering bad debts</a:t>
            </a:r>
          </a:p>
          <a:p>
            <a:r>
              <a:rPr lang="en-IN" dirty="0" smtClean="0"/>
              <a:t>information on credit-worthiness of overseas buyers</a:t>
            </a:r>
          </a:p>
          <a:p>
            <a:pPr>
              <a:buNone/>
            </a:pPr>
            <a:r>
              <a:rPr lang="en-IN" dirty="0" smtClean="0"/>
              <a:t/>
            </a:r>
            <a:br>
              <a:rPr lang="en-IN"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covers issued by ECGC</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covers issued by ECGC</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b="1" dirty="0" smtClean="0"/>
              <a:t>Standard Policy</a:t>
            </a:r>
            <a:r>
              <a:rPr lang="en-IN" dirty="0" smtClean="0"/>
              <a:t/>
            </a:r>
            <a:br>
              <a:rPr lang="en-IN" dirty="0" smtClean="0"/>
            </a:br>
            <a:r>
              <a:rPr lang="en-IN" dirty="0" smtClean="0"/>
              <a:t>Shipments (Comprehensive Risks) Policy, which is commonly known as the Standard Policy, is the one ideally suited to cover risks in respect of goods exported on short term credit; i.e. credit not exceeding 180 days. The policy covers both commercial and political risks from the  date of shipment. </a:t>
            </a:r>
            <a:br>
              <a:rPr lang="en-IN" dirty="0" smtClean="0"/>
            </a:br>
            <a:r>
              <a:rPr lang="en-IN" dirty="0" smtClean="0"/>
              <a:t>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covers issued by ECGC</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IN" b="1" dirty="0" smtClean="0"/>
              <a:t>2.  Other Specific Policies </a:t>
            </a:r>
            <a:r>
              <a:rPr lang="en-IN" dirty="0" smtClean="0"/>
              <a:t/>
            </a:r>
            <a:br>
              <a:rPr lang="en-IN" dirty="0" smtClean="0"/>
            </a:br>
            <a:r>
              <a:rPr lang="en-IN" dirty="0" smtClean="0"/>
              <a:t>Specific Policies are designed to protect Indian firms against payment risks involved in a) exports on deferred terms of payment b) services rendered to foreign parties and c) construction works and turnkey Projects undertaken abroad. These policies are issued separately for each specific contract, and cover risks normally from the date of contract.</a:t>
            </a:r>
            <a:br>
              <a:rPr lang="en-IN" dirty="0" smtClean="0"/>
            </a:br>
            <a:r>
              <a:rPr lang="en-IN" dirty="0" smtClean="0"/>
              <a:t>ECGC provides for an insurance cover named as </a:t>
            </a:r>
            <a:r>
              <a:rPr lang="en-IN" b="1" dirty="0" smtClean="0"/>
              <a:t>Construction Works Policy</a:t>
            </a:r>
            <a:r>
              <a:rPr lang="en-IN" dirty="0" smtClean="0"/>
              <a:t> to provide cover to an Indian contractor who executes a civil construction job abroad.</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covers issued by ECGC</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IN" b="1" dirty="0" smtClean="0"/>
              <a:t> Financial Guarantees</a:t>
            </a:r>
            <a:r>
              <a:rPr lang="en-IN" dirty="0" smtClean="0"/>
              <a:t/>
            </a:r>
            <a:br>
              <a:rPr lang="en-IN" dirty="0" smtClean="0"/>
            </a:br>
            <a:r>
              <a:rPr lang="en-IN" dirty="0" smtClean="0"/>
              <a:t>Financial Guarantees are issued to banks in India to protect them from risks of loss involved in their extending financial support at pre-shipment and post-shipment stages. These also cover a host of non-fund based facilities that are extended to exporters.</a:t>
            </a:r>
            <a:br>
              <a:rPr lang="en-IN" dirty="0" smtClean="0"/>
            </a:br>
            <a:r>
              <a:rPr lang="en-IN" b="1" dirty="0" smtClean="0"/>
              <a:t>Export Performance Guarantee</a:t>
            </a:r>
            <a:r>
              <a:rPr lang="en-IN" dirty="0" smtClean="0"/>
              <a:t/>
            </a:r>
            <a:br>
              <a:rPr lang="en-IN" dirty="0" smtClean="0"/>
            </a:br>
            <a:r>
              <a:rPr lang="en-IN" dirty="0" smtClean="0"/>
              <a:t>Export Performance Guarantee is an insurance cover for banks, which issues various kinds of guarantees on behalf of exporters in order to facilitate export transactions</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covers issued by ECGC</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b="1" dirty="0" smtClean="0"/>
              <a:t> Special Schemes </a:t>
            </a:r>
            <a:r>
              <a:rPr lang="en-IN" dirty="0" smtClean="0"/>
              <a:t/>
            </a:r>
            <a:br>
              <a:rPr lang="en-IN" dirty="0" smtClean="0"/>
            </a:br>
            <a:r>
              <a:rPr lang="en-IN" b="1" dirty="0" smtClean="0"/>
              <a:t>Transfer Guarantee</a:t>
            </a:r>
            <a:r>
              <a:rPr lang="en-IN" dirty="0" smtClean="0"/>
              <a:t> meant to protect banks which add confirmation to Letters of Credit opened by foreign banks, Insurance cover for  Buyers Credit and Lines of Credit, and Exchange Fluctuation Risk Insurance.</a:t>
            </a:r>
            <a:br>
              <a:rPr lang="en-IN" dirty="0" smtClean="0"/>
            </a:br>
            <a:r>
              <a:rPr lang="en-IN" dirty="0" smtClean="0"/>
              <a:t/>
            </a:r>
            <a:br>
              <a:rPr lang="en-IN" dirty="0" smtClean="0"/>
            </a:b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TotalTime>
  <Words>348</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INTORDUCTION</vt:lpstr>
      <vt:lpstr>Functions</vt:lpstr>
      <vt:lpstr>ECGC Provides</vt:lpstr>
      <vt:lpstr>The covers issued by ECGC </vt:lpstr>
      <vt:lpstr>The covers issued by ECGC </vt:lpstr>
      <vt:lpstr>The covers issued by ECGC </vt:lpstr>
      <vt:lpstr>The covers issued by ECGC </vt:lpstr>
      <vt:lpstr>The covers issued by ECGC </vt:lpstr>
      <vt:lpstr> ECGC Whole Turnover Post-shipment Guarantee Scheme </vt:lpstr>
      <vt:lpstr>Overseas Investment Insurance</vt:lpstr>
      <vt:lpstr>Reference </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Credit Guarantee Corporation of India Ltd.</dc:title>
  <dc:creator>ANUBHA</dc:creator>
  <cp:lastModifiedBy>ANUBHA</cp:lastModifiedBy>
  <cp:revision>7</cp:revision>
  <dcterms:created xsi:type="dcterms:W3CDTF">2006-08-16T00:00:00Z</dcterms:created>
  <dcterms:modified xsi:type="dcterms:W3CDTF">2020-05-20T11:41:17Z</dcterms:modified>
</cp:coreProperties>
</file>