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81" r:id="rId2"/>
    <p:sldId id="284" r:id="rId3"/>
    <p:sldId id="283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26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slide" Target="slides/slide20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slide" Target="slides/slide24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29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slide" Target="slides/slide23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slide" Target="slides/slide22.xml" /><Relationship Id="rId28" Type="http://schemas.openxmlformats.org/officeDocument/2006/relationships/theme" Target="theme/theme1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slide" Target="slides/slide21.xml" /><Relationship Id="rId27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SCHOOL OF STUDIES IN COMMERCE</a:t>
            </a:r>
            <a:br>
              <a:rPr lang="en-US" sz="2800" b="1" dirty="0"/>
            </a:br>
            <a:r>
              <a:rPr lang="en-US" sz="2800" b="1" dirty="0"/>
              <a:t>VIKRAM UNIVERSITY, UJJAIN (M.P.)</a:t>
            </a:r>
            <a:endParaRPr lang="en-US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SALIENT FEATURES OF GROUP DISCUSSION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 may be given to judge your public speaking talent.</a:t>
            </a:r>
          </a:p>
          <a:p>
            <a:r>
              <a:rPr lang="en-US" dirty="0"/>
              <a:t>Discussion revolves around a specific subject.</a:t>
            </a:r>
          </a:p>
          <a:p>
            <a:r>
              <a:rPr lang="en-US" dirty="0"/>
              <a:t>The examiner does not interfere once he announced the topic.</a:t>
            </a:r>
          </a:p>
          <a:p>
            <a:r>
              <a:rPr lang="en-US" dirty="0"/>
              <a:t>Maintain cordiality and free expression of thought and opinion.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DO’S IN 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Appropriate to the issue.</a:t>
            </a:r>
          </a:p>
          <a:p>
            <a:r>
              <a:rPr lang="en-US" dirty="0"/>
              <a:t>Make original point &amp; support them by substantial reasoning.</a:t>
            </a:r>
          </a:p>
          <a:p>
            <a:r>
              <a:rPr lang="en-US" dirty="0"/>
              <a:t>Listen to the other participants actively &amp; carefully.</a:t>
            </a:r>
          </a:p>
          <a:p>
            <a:r>
              <a:rPr lang="en-US" dirty="0"/>
              <a:t>Whatever you say must be with a logical flow &amp; validate it with an example as far as possible.</a:t>
            </a:r>
          </a:p>
          <a:p>
            <a:r>
              <a:rPr lang="en-US" dirty="0"/>
              <a:t>Make only accurate statements.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Modulate the volume, pitch and tone.</a:t>
            </a:r>
          </a:p>
          <a:p>
            <a:r>
              <a:rPr lang="en-US" dirty="0"/>
              <a:t>Be considerate to the feelings of others.</a:t>
            </a:r>
          </a:p>
          <a:p>
            <a:r>
              <a:rPr lang="en-US" dirty="0"/>
              <a:t>Try to get your turn.</a:t>
            </a:r>
          </a:p>
          <a:p>
            <a:r>
              <a:rPr lang="en-US" dirty="0"/>
              <a:t>Be an active and dynamic participant by listening.</a:t>
            </a:r>
          </a:p>
          <a:p>
            <a:r>
              <a:rPr lang="en-US" dirty="0"/>
              <a:t>Talk with confidence and self- assurance.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DON’TS DURING 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Being shy / nervous / keeping isolated from G.D.</a:t>
            </a:r>
          </a:p>
          <a:p>
            <a:r>
              <a:rPr lang="en-US" dirty="0"/>
              <a:t>Interrupting another participant before his arguments are over.</a:t>
            </a:r>
          </a:p>
          <a:p>
            <a:r>
              <a:rPr lang="en-US" dirty="0"/>
              <a:t>Speak in </a:t>
            </a:r>
            <a:r>
              <a:rPr lang="en-US" dirty="0" err="1"/>
              <a:t>favour</a:t>
            </a:r>
            <a:r>
              <a:rPr lang="en-US" dirty="0"/>
              <a:t> ; example : Establish your position and stand by it stubbornly.</a:t>
            </a:r>
          </a:p>
          <a:p>
            <a:r>
              <a:rPr lang="en-US" dirty="0"/>
              <a:t>Changed opinions.</a:t>
            </a:r>
          </a:p>
          <a:p>
            <a:r>
              <a:rPr lang="en-US" dirty="0"/>
              <a:t>Don’t make fun of any participant even if his arguments are funny.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Don’t engage yourself in sub - group conversation.</a:t>
            </a:r>
          </a:p>
          <a:p>
            <a:r>
              <a:rPr lang="en-US" dirty="0"/>
              <a:t>Don’t repeat and use irrelevant materials.</a:t>
            </a:r>
          </a:p>
          <a:p>
            <a:r>
              <a:rPr lang="en-US" dirty="0"/>
              <a:t>Addressing yourself to the examiner.</a:t>
            </a:r>
          </a:p>
          <a:p>
            <a:r>
              <a:rPr lang="en-US" dirty="0"/>
              <a:t>Worrying about making some grammatical mistakes, for your interest the matter you put across are important.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IMPORTANCE POINTS IN 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 assertive : An assertive person is direct, honest careful about not hurting others “self – respect”.</a:t>
            </a:r>
          </a:p>
          <a:p>
            <a:r>
              <a:rPr lang="en-US" dirty="0"/>
              <a:t>A patients listener : listening to another person is one way of showing appreciation.</a:t>
            </a:r>
          </a:p>
          <a:p>
            <a:r>
              <a:rPr lang="en-US" dirty="0"/>
              <a:t>Right language : words can make friends &amp; right words at the right time make the best result.</a:t>
            </a:r>
          </a:p>
          <a:p>
            <a:r>
              <a:rPr lang="en-US" dirty="0"/>
              <a:t>Be analytical and fact – oriented : it is necessary to make relevant points which can be supported with facts and analyzed logically.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ACCEPT CRITICISM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any member of the group criticizes or disapproves a point, it is unwise to get upset or react sharply.</a:t>
            </a:r>
          </a:p>
          <a:p>
            <a:r>
              <a:rPr lang="en-US" dirty="0"/>
              <a:t>In case the criticism is flimsy, the same can be pointed out politely.</a:t>
            </a:r>
          </a:p>
          <a:p>
            <a:r>
              <a:rPr lang="en-US" dirty="0"/>
              <a:t>Maximize participation ; one must try to contribute fully, vigorously &amp; steadily throughout the discussion.</a:t>
            </a:r>
          </a:p>
          <a:p>
            <a:r>
              <a:rPr lang="en-US" dirty="0"/>
              <a:t>Show leadership ability : A group discussion also evaluates your leadership qualities.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Accept someone’s point of view.</a:t>
            </a:r>
          </a:p>
          <a:p>
            <a:r>
              <a:rPr lang="en-US" dirty="0"/>
              <a:t>Praise the argument</a:t>
            </a:r>
            <a:r>
              <a:rPr lang="en-US"/>
              <a:t>.                                           </a:t>
            </a:r>
            <a:r>
              <a:rPr lang="en-IN"/>
              <a:t>           </a:t>
            </a:r>
            <a:r>
              <a:rPr lang="en-US"/>
              <a:t> </a:t>
            </a:r>
            <a:r>
              <a:rPr lang="en-US" dirty="0"/>
              <a:t>Example: Remedial </a:t>
            </a:r>
            <a:r>
              <a:rPr lang="en-US"/>
              <a:t>English                      </a:t>
            </a:r>
            <a:r>
              <a:rPr lang="en-IN"/>
              <a:t>           </a:t>
            </a:r>
            <a:r>
              <a:rPr lang="en-US"/>
              <a:t>communication </a:t>
            </a:r>
            <a:r>
              <a:rPr lang="en-US" dirty="0"/>
              <a:t>is necessary for college students because they fail in communication skill test.                                                     Status of literacy of women , is increased from 30% to 70% when compared to past years , in employment sectors organized , in the IT &amp;  ITES field.                                                                                            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Accept the contradicts views.</a:t>
            </a:r>
          </a:p>
          <a:p>
            <a:r>
              <a:rPr lang="en-US" dirty="0"/>
              <a:t>Express your argument with few facts, cases, % , news papers publications etc.</a:t>
            </a:r>
          </a:p>
          <a:p>
            <a:r>
              <a:rPr lang="en-US" dirty="0"/>
              <a:t>Express without hurting others feelings.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SUGGESTIONS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Never try to bluff.</a:t>
            </a:r>
          </a:p>
          <a:p>
            <a:r>
              <a:rPr lang="en-US" dirty="0"/>
              <a:t>Practice group discussion with friends on different subjects.</a:t>
            </a:r>
          </a:p>
          <a:p>
            <a:r>
              <a:rPr lang="en-US" dirty="0"/>
              <a:t>Remember, speech is a powerful weapon.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LECTURE BY : DR KAYNAT TAWAR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TOPICS OF IMPORTANCE FREQUENTLY DISCUSSED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Is India shining.</a:t>
            </a:r>
          </a:p>
          <a:p>
            <a:r>
              <a:rPr lang="en-US" dirty="0"/>
              <a:t>Mobile pones / internet – boon or nuisance.</a:t>
            </a:r>
          </a:p>
          <a:p>
            <a:r>
              <a:rPr lang="en-US" dirty="0"/>
              <a:t>Students focusing on software industry – good or bad.</a:t>
            </a:r>
          </a:p>
          <a:p>
            <a:r>
              <a:rPr lang="en-US" dirty="0"/>
              <a:t>Child marriage.</a:t>
            </a:r>
          </a:p>
          <a:p>
            <a:r>
              <a:rPr lang="en-US" dirty="0"/>
              <a:t>India 2020.</a:t>
            </a:r>
          </a:p>
          <a:p>
            <a:r>
              <a:rPr lang="en-US" dirty="0"/>
              <a:t>COVID 19.</a:t>
            </a:r>
          </a:p>
          <a:p>
            <a:r>
              <a:rPr lang="en-US" dirty="0"/>
              <a:t>Daughter are more caring than sons.</a:t>
            </a:r>
          </a:p>
          <a:p>
            <a:r>
              <a:rPr lang="en-US" dirty="0"/>
              <a:t>Influence of western culture in Indian universities.</a:t>
            </a:r>
          </a:p>
          <a:p>
            <a:r>
              <a:rPr lang="en-US" dirty="0"/>
              <a:t>Influence of computer in medical sciences.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447801"/>
          <a:ext cx="8001000" cy="51466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5859">
                <a:tc>
                  <a:txBody>
                    <a:bodyPr/>
                    <a:lstStyle/>
                    <a:p>
                      <a:r>
                        <a:rPr lang="en-US" dirty="0"/>
                        <a:t>                 ASK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8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What</a:t>
                      </a:r>
                      <a:r>
                        <a:rPr lang="en-US" baseline="0" dirty="0"/>
                        <a:t> </a:t>
                      </a:r>
                      <a:r>
                        <a:rPr lang="en-US" dirty="0"/>
                        <a:t> do you think 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8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How about you 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feel the same way.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have a different idea. I think..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8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How do you feel about it 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have the same opinion as…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don’t</a:t>
                      </a:r>
                      <a:r>
                        <a:rPr lang="en-US" baseline="0" dirty="0"/>
                        <a:t> think so.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87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Could you tell me…?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That’s what I think too.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Really 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5542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 I’d like to ask (you) about…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Same here.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No. I think…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31717">
                <a:tc>
                  <a:txBody>
                    <a:bodyPr/>
                    <a:lstStyle/>
                    <a:p>
                      <a:r>
                        <a:rPr lang="en-US" dirty="0"/>
                        <a:t>I’d like to know…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 too.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That doesn’t make any sense.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905000" y="738664"/>
            <a:ext cx="5029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                    </a:t>
            </a:r>
            <a:r>
              <a:rPr lang="en-US" sz="4000" b="1" dirty="0">
                <a:solidFill>
                  <a:srgbClr val="FF0000"/>
                </a:solidFill>
              </a:rPr>
              <a:t>GD PHRASES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09600" y="1219200"/>
          <a:ext cx="7848600" cy="50406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6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00075">
                <a:tc>
                  <a:txBody>
                    <a:bodyPr/>
                    <a:lstStyle/>
                    <a:p>
                      <a:r>
                        <a:rPr lang="en-US" dirty="0"/>
                        <a:t>           GET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GET MORE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GET THROUGH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/>
                        <a:t>Pardon, but…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Could you repeat that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main reason is…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/>
                        <a:t>May I say something here?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missed the end</a:t>
                      </a:r>
                      <a:r>
                        <a:rPr lang="en-US" baseline="0" dirty="0"/>
                        <a:t> of that.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… because…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/>
                        <a:t>Excuse me for interrupting , but…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Sorry,</a:t>
                      </a:r>
                      <a:r>
                        <a:rPr lang="en-US" baseline="0" dirty="0"/>
                        <a:t> I missed something there.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That’s why…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/>
                        <a:t>Can we go back to what (name) just said</a:t>
                      </a:r>
                      <a:r>
                        <a:rPr lang="en-US" baseline="0" dirty="0"/>
                        <a:t>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Hmm?</a:t>
                      </a:r>
                      <a:r>
                        <a:rPr lang="en-US" baseline="0" dirty="0"/>
                        <a:t> What was that ?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 then…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/>
                        <a:t>Wait a minute !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 didn’t get that.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And there’s another reason…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/>
                        <a:t>Sorry, but…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Could you go over that</a:t>
                      </a:r>
                    </a:p>
                    <a:p>
                      <a:r>
                        <a:rPr lang="en-US" dirty="0"/>
                        <a:t>Again?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really important thing is….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0075">
                <a:tc>
                  <a:txBody>
                    <a:bodyPr/>
                    <a:lstStyle/>
                    <a:p>
                      <a:r>
                        <a:rPr lang="en-US" dirty="0"/>
                        <a:t>Can we slow down a minutes 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Huh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That’s like….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dirty="0">
                <a:solidFill>
                  <a:srgbClr val="002060"/>
                </a:solidFill>
              </a:rPr>
              <a:t>www.google.com.</a:t>
            </a:r>
          </a:p>
          <a:p>
            <a:r>
              <a:rPr lang="en-US" dirty="0">
                <a:solidFill>
                  <a:srgbClr val="002060"/>
                </a:solidFill>
              </a:rPr>
              <a:t>www. wikipedia.com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29712"/>
          </a:xfrm>
        </p:spPr>
        <p:txBody>
          <a:bodyPr>
            <a:normAutofit fontScale="90000"/>
          </a:bodyPr>
          <a:lstStyle/>
          <a:p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br>
              <a:rPr lang="en-US" sz="4800" b="1" dirty="0"/>
            </a:br>
            <a:r>
              <a:rPr lang="en-US" sz="9800" b="1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RELEVANT TOPICS ON GROUP DISCUSSION FOR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B.COM (HONS.)</a:t>
            </a:r>
          </a:p>
          <a:p>
            <a:r>
              <a:rPr lang="en-US" dirty="0"/>
              <a:t>B.B.A. (HONS.)</a:t>
            </a:r>
          </a:p>
          <a:p>
            <a:r>
              <a:rPr lang="en-US" dirty="0"/>
              <a:t>M.COM.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 of Group Discussion</a:t>
            </a:r>
          </a:p>
          <a:p>
            <a:r>
              <a:rPr lang="en-US" dirty="0"/>
              <a:t>Group Discussion</a:t>
            </a:r>
          </a:p>
          <a:p>
            <a:r>
              <a:rPr lang="en-US" dirty="0"/>
              <a:t>Prerequisites of a Group Discussion</a:t>
            </a:r>
          </a:p>
          <a:p>
            <a:r>
              <a:rPr lang="en-US" dirty="0"/>
              <a:t>Benefits in Group Discussion</a:t>
            </a:r>
          </a:p>
          <a:p>
            <a:r>
              <a:rPr lang="en-US" dirty="0"/>
              <a:t>Do’s and Do’s in Group Discussion </a:t>
            </a:r>
          </a:p>
          <a:p>
            <a:r>
              <a:rPr lang="en-US" dirty="0"/>
              <a:t>Important points in Group Discussion</a:t>
            </a:r>
          </a:p>
          <a:p>
            <a:r>
              <a:rPr lang="en-US" dirty="0"/>
              <a:t>Accept criticism</a:t>
            </a:r>
          </a:p>
          <a:p>
            <a:r>
              <a:rPr lang="en-US" dirty="0"/>
              <a:t>Suggestion</a:t>
            </a:r>
          </a:p>
          <a:p>
            <a:r>
              <a:rPr lang="en-US" dirty="0"/>
              <a:t>Topic of importance frequently discussed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DEFINITION OF 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Group Discussion is a modern method of assessing students personality.</a:t>
            </a:r>
          </a:p>
          <a:p>
            <a:r>
              <a:rPr lang="en-US" dirty="0"/>
              <a:t>It is both technique and an art and a comprehensive tool to judge the worthiness of the student and his appropriateness for the job.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term suggests a discussion among a group of persons.</a:t>
            </a:r>
          </a:p>
          <a:p>
            <a:r>
              <a:rPr lang="en-US" dirty="0"/>
              <a:t>The group will have 8 &amp; 12 members , who will express their views freely, frankly in a friendly manners , on a topic of current issue.</a:t>
            </a:r>
          </a:p>
          <a:p>
            <a:r>
              <a:rPr lang="en-US" dirty="0"/>
              <a:t>Within a time limit of 20 to 30 minutes , the abilities of the members of the group is measured.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PREREQUISITES OF A GROUP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Topics given by panelists.</a:t>
            </a:r>
          </a:p>
          <a:p>
            <a:r>
              <a:rPr lang="en-US" dirty="0"/>
              <a:t>Planning and preparation.</a:t>
            </a:r>
          </a:p>
          <a:p>
            <a:r>
              <a:rPr lang="en-US" dirty="0"/>
              <a:t>Knowledge with self- confidence.</a:t>
            </a:r>
          </a:p>
          <a:p>
            <a:r>
              <a:rPr lang="en-US" dirty="0"/>
              <a:t>Communication skill / power of speech.</a:t>
            </a:r>
          </a:p>
          <a:p>
            <a:r>
              <a:rPr lang="en-US" dirty="0"/>
              <a:t>Presentation.</a:t>
            </a:r>
          </a:p>
          <a:p>
            <a:r>
              <a:rPr lang="en-US" dirty="0"/>
              <a:t>Body Language and personal appearance.</a:t>
            </a:r>
          </a:p>
          <a:p>
            <a:r>
              <a:rPr lang="en-US" dirty="0"/>
              <a:t>Being calm and cool.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Extensive knowledge base related to state , country and globe.</a:t>
            </a:r>
          </a:p>
          <a:p>
            <a:r>
              <a:rPr lang="en-US" dirty="0"/>
              <a:t>Area are politics , sports ,sports ,science &amp; trade commerce , industry and technology , MNC etc.</a:t>
            </a:r>
          </a:p>
          <a:p>
            <a:r>
              <a:rPr lang="en-US" dirty="0"/>
              <a:t>Analyze the social, economical issues logistically.</a:t>
            </a:r>
          </a:p>
          <a:p>
            <a:r>
              <a:rPr lang="en-US" dirty="0"/>
              <a:t>Listening skill.</a:t>
            </a:r>
          </a:p>
          <a:p>
            <a:r>
              <a:rPr lang="en-US" dirty="0"/>
              <a:t>Co-operation.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BENEFITS IN GROUP DISCUSSION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Stimulation of thinking in a new way.</a:t>
            </a:r>
          </a:p>
          <a:p>
            <a:r>
              <a:rPr lang="en-US" dirty="0"/>
              <a:t>Expansion of knowledge.</a:t>
            </a:r>
          </a:p>
          <a:p>
            <a:r>
              <a:rPr lang="en-US" dirty="0"/>
              <a:t>Understanding of your strength and weakness.</a:t>
            </a:r>
          </a:p>
          <a:p>
            <a:r>
              <a:rPr lang="en-US" dirty="0"/>
              <a:t>Your true personality is revealed and qualities of leadership crystallize.</a:t>
            </a:r>
          </a:p>
          <a:p>
            <a:r>
              <a:rPr lang="en-US" dirty="0"/>
              <a:t>Provide chance to expose.</a:t>
            </a:r>
          </a:p>
          <a:p>
            <a:r>
              <a:rPr lang="en-US" dirty="0"/>
              <a:t>Language skills.</a:t>
            </a:r>
          </a:p>
          <a:p>
            <a:r>
              <a:rPr lang="en-US" dirty="0"/>
              <a:t>Academic knowledge.</a:t>
            </a:r>
          </a:p>
          <a:p>
            <a:r>
              <a:rPr lang="en-US" dirty="0"/>
              <a:t>People handling skills. </a:t>
            </a:r>
          </a:p>
          <a:p>
            <a:r>
              <a:rPr lang="en-US" dirty="0"/>
              <a:t>Team work.</a:t>
            </a:r>
          </a:p>
          <a:p>
            <a:r>
              <a:rPr lang="en-US" dirty="0"/>
              <a:t>General knowledge.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203</TotalTime>
  <Words>1081</Words>
  <Application>Microsoft Office PowerPoint</Application>
  <PresentationFormat>On-screen Show (4:3)</PresentationFormat>
  <Paragraphs>156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PowerPoint Presentation</vt:lpstr>
      <vt:lpstr>GROUP DISCUSSION</vt:lpstr>
      <vt:lpstr>RELEVANT TOPICS ON GROUP DISCUSSION FOR</vt:lpstr>
      <vt:lpstr>TOPICS</vt:lpstr>
      <vt:lpstr>DEFINITION OF GROUP DISCUSSION</vt:lpstr>
      <vt:lpstr>GROUP DISCUSSION</vt:lpstr>
      <vt:lpstr>PREREQUISITES OF A GROUP DISCUSSION</vt:lpstr>
      <vt:lpstr>PowerPoint Presentation</vt:lpstr>
      <vt:lpstr>BENEFITS IN GROUP DISCUSSION </vt:lpstr>
      <vt:lpstr>SALIENT FEATURES OF GROUP DISCUSSION </vt:lpstr>
      <vt:lpstr>DO’S IN GROUP DISCUSSION</vt:lpstr>
      <vt:lpstr>PowerPoint Presentation</vt:lpstr>
      <vt:lpstr>DON’TS DURING GROUP DISCUSSION</vt:lpstr>
      <vt:lpstr>PowerPoint Presentation</vt:lpstr>
      <vt:lpstr>IMPORTANCE POINTS IN GROUP DISCUSSION</vt:lpstr>
      <vt:lpstr>ACCEPT CRITICISM</vt:lpstr>
      <vt:lpstr>PowerPoint Presentation</vt:lpstr>
      <vt:lpstr>PowerPoint Presentation</vt:lpstr>
      <vt:lpstr>SUGGESTIONS</vt:lpstr>
      <vt:lpstr>TOPICS OF IMPORTANCE FREQUENTLY DISCUSSED</vt:lpstr>
      <vt:lpstr>PowerPoint Presentation</vt:lpstr>
      <vt:lpstr>PowerPoint Presentation</vt:lpstr>
      <vt:lpstr>REFERENCE</vt:lpstr>
      <vt:lpstr>       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hp</cp:lastModifiedBy>
  <cp:revision>42</cp:revision>
  <dcterms:created xsi:type="dcterms:W3CDTF">2006-08-16T00:00:00Z</dcterms:created>
  <dcterms:modified xsi:type="dcterms:W3CDTF">2020-04-18T14:16:39Z</dcterms:modified>
</cp:coreProperties>
</file>