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56" r:id="rId5"/>
    <p:sldId id="257" r:id="rId6"/>
    <p:sldId id="258" r:id="rId7"/>
    <p:sldId id="259"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69" autoAdjust="0"/>
    <p:restoredTop sz="94660"/>
  </p:normalViewPr>
  <p:slideViewPr>
    <p:cSldViewPr snapToGrid="0" showGuides="1">
      <p:cViewPr varScale="1">
        <p:scale>
          <a:sx n="43" d="100"/>
          <a:sy n="43" d="100"/>
        </p:scale>
        <p:origin x="-840" y="-102"/>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pPr/>
              <a:t>4/24/2020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pPr/>
              <a:t>‹#›</a:t>
            </a:fld>
            <a:endParaRPr/>
          </a:p>
        </p:txBody>
      </p:sp>
    </p:spTree>
    <p:extLst>
      <p:ext uri="{BB962C8B-B14F-4D97-AF65-F5344CB8AC3E}">
        <p14:creationId xmlns=""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pPr/>
              <a:t>4/24/2020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pPr/>
              <a:t>‹#›</a:t>
            </a:fld>
            <a:endParaRPr/>
          </a:p>
        </p:txBody>
      </p:sp>
    </p:spTree>
    <p:extLst>
      <p:ext uri="{BB962C8B-B14F-4D97-AF65-F5344CB8AC3E}">
        <p14:creationId xmlns=""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pPr/>
              <a:t>1</a:t>
            </a:fld>
            <a:endParaRPr lang="en-US"/>
          </a:p>
        </p:txBody>
      </p:sp>
    </p:spTree>
    <p:extLst>
      <p:ext uri="{BB962C8B-B14F-4D97-AF65-F5344CB8AC3E}">
        <p14:creationId xmlns="" xmlns:p14="http://schemas.microsoft.com/office/powerpoint/2010/main" val="240615026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saturation sat="30000"/>
                    </a14:imgEffect>
                  </a14:imgLayer>
                </a14:imgProps>
              </a:ext>
              <a:ext uri="{28A0092B-C50C-407E-A947-70E740481C1C}">
                <a14:useLocalDpi xmlns=""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4/24/2020</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 xmlns:p14="http://schemas.microsoft.com/office/powerpoint/2010/main" val="16597565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Date Placeholder 4"/>
          <p:cNvSpPr>
            <a:spLocks noGrp="1"/>
          </p:cNvSpPr>
          <p:nvPr>
            <p:ph type="dt" sz="half" idx="10"/>
          </p:nvPr>
        </p:nvSpPr>
        <p:spPr/>
        <p:txBody>
          <a:bodyPr/>
          <a:lstStyle/>
          <a:p>
            <a:fld id="{402B9795-92DC-40DC-A1CA-9A4B349D7824}" type="datetimeFigureOut">
              <a:rPr lang="en-US"/>
              <a:pPr/>
              <a:t>4/24/2020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 xmlns:p14="http://schemas.microsoft.com/office/powerpoint/2010/main" val="76963709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pPr/>
              <a:t>4/24/2020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 xmlns:p14="http://schemas.microsoft.com/office/powerpoint/2010/main" val="201207670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pPr/>
              <a:t>4/24/2020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p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44592712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pPr/>
              <a:t>4/24/2020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 xmlns:p14="http://schemas.microsoft.com/office/powerpoint/2010/main" val="378687682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smtClean="0"/>
              <a:t>Click icon to add picture</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saturation sat="30000"/>
                    </a14:imgEffect>
                  </a14:imgLayer>
                </a14:imgProps>
              </a:ext>
              <a:ext uri="{28A0092B-C50C-407E-A947-70E740481C1C}">
                <a14:useLocalDpi xmlns=""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 xmlns:p14="http://schemas.microsoft.com/office/powerpoint/2010/main" val="267394360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pPr/>
              <a:t>4/24/2020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 xmlns:p14="http://schemas.microsoft.com/office/powerpoint/2010/main" val="360267880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pPr/>
              <a:t>4/24/2020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 xmlns:p14="http://schemas.microsoft.com/office/powerpoint/2010/main" val="352779106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pPr/>
              <a:t>4/24/2020</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 xmlns:p14="http://schemas.microsoft.com/office/powerpoint/2010/main" val="39710161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pPr/>
              <a:t>4/24/2020</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 xmlns:p14="http://schemas.microsoft.com/office/powerpoint/2010/main" val="175811152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pPr/>
              <a:t>4/24/2020</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 xmlns:p14="http://schemas.microsoft.com/office/powerpoint/2010/main" val="30241692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pPr/>
              <a:t>4/24/2020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 xmlns:p14="http://schemas.microsoft.com/office/powerpoint/2010/main" val="376976468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402B9795-92DC-40DC-A1CA-9A4B349D7824}" type="datetimeFigureOut">
              <a:rPr lang="en-US" smtClean="0"/>
              <a:pPr/>
              <a:t>4/24/2020</a:t>
            </a:fld>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hyperlink" Target="https://byjus.com/biology/proteins/"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lstStyle/>
          <a:p>
            <a:r>
              <a:rPr lang="en-US" dirty="0"/>
              <a:t>Subtitle</a:t>
            </a:r>
          </a:p>
        </p:txBody>
      </p:sp>
      <p:pic>
        <p:nvPicPr>
          <p:cNvPr id="4" name="Picture Placeholder 3" descr="Open book on table, blurred shelves of books in background"/>
          <p:cNvPicPr>
            <a:picLocks noGrp="1" noChangeAspect="1"/>
          </p:cNvPicPr>
          <p:nvPr>
            <p:ph type="pic" sz="quarter" idx="13"/>
          </p:nvPr>
        </p:nvPicPr>
        <p:blipFill>
          <a:blip r:embed="rId3" cstate="print">
            <a:extLst>
              <a:ext uri="{28A0092B-C50C-407E-A947-70E740481C1C}">
                <a14:useLocalDpi xmlns="" xmlns:a14="http://schemas.microsoft.com/office/drawing/2010/main" val="0"/>
              </a:ext>
            </a:extLst>
          </a:blip>
          <a:srcRect l="8890" r="8890"/>
          <a:stretch>
            <a:fillRect/>
          </a:stretch>
        </p:blipFill>
        <p:spPr>
          <a:xfrm>
            <a:off x="225421" y="2879677"/>
            <a:ext cx="5210937" cy="3731403"/>
          </a:xfrm>
        </p:spPr>
      </p:pic>
      <p:sp>
        <p:nvSpPr>
          <p:cNvPr id="5" name="Rectangle 4"/>
          <p:cNvSpPr/>
          <p:nvPr/>
        </p:nvSpPr>
        <p:spPr>
          <a:xfrm>
            <a:off x="5754806" y="1026228"/>
            <a:ext cx="6096000" cy="5272213"/>
          </a:xfrm>
          <a:prstGeom prst="rect">
            <a:avLst/>
          </a:prstGeom>
        </p:spPr>
        <p:txBody>
          <a:bodyPr wrap="square">
            <a:spAutoFit/>
          </a:bodyPr>
          <a:lstStyle/>
          <a:p>
            <a:pPr lvl="0" algn="ctr">
              <a:lnSpc>
                <a:spcPct val="170000"/>
              </a:lnSpc>
              <a:spcBef>
                <a:spcPct val="0"/>
              </a:spcBef>
              <a:defRPr/>
            </a:pP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Dr. Salil Singh</a:t>
            </a:r>
            <a:b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b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(Lecturer)</a:t>
            </a:r>
            <a:b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b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School of Studies in Zoology &amp; Biotechnology</a:t>
            </a:r>
            <a:b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b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Vikram University, Ujjain</a:t>
            </a:r>
            <a:b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b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Lecture for </a:t>
            </a:r>
            <a:b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b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M.Sc. Biotechnology, Semester II </a:t>
            </a:r>
            <a:r>
              <a:rPr lang="en-US" b="1" cap="all" dirty="0" err="1"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nd</a:t>
            </a: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 students</a:t>
            </a:r>
            <a:b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b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Paper Ist- Enzyme technology</a:t>
            </a:r>
          </a:p>
          <a:p>
            <a:pPr lvl="0" algn="ctr">
              <a:lnSpc>
                <a:spcPct val="170000"/>
              </a:lnSpc>
              <a:spcBef>
                <a:spcPct val="0"/>
              </a:spcBef>
              <a:defRPr/>
            </a:pP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UNIT-IV</a:t>
            </a:r>
          </a:p>
          <a:p>
            <a:pPr lvl="0" algn="ctr">
              <a:lnSpc>
                <a:spcPct val="170000"/>
              </a:lnSpc>
              <a:spcBef>
                <a:spcPct val="0"/>
              </a:spcBef>
              <a:defRPr/>
            </a:pPr>
            <a:r>
              <a:rPr lang="en-US"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latin typeface="Times New Roman" pitchFamily="18" charset="0"/>
                <a:cs typeface="Times New Roman" pitchFamily="18" charset="0"/>
              </a:rPr>
              <a:t>Topic- Enzyme classification</a:t>
            </a:r>
            <a:endParaRPr lang="en-US" b="1" cap="all" dirty="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endParaRPr>
          </a:p>
        </p:txBody>
      </p:sp>
      <p:pic>
        <p:nvPicPr>
          <p:cNvPr id="8" name="Picture 7"/>
          <p:cNvPicPr>
            <a:picLocks noChangeAspect="1" noChangeArrowheads="1"/>
          </p:cNvPicPr>
          <p:nvPr/>
        </p:nvPicPr>
        <p:blipFill>
          <a:blip r:embed="rId4"/>
          <a:srcRect/>
          <a:stretch>
            <a:fillRect/>
          </a:stretch>
        </p:blipFill>
        <p:spPr bwMode="auto">
          <a:xfrm>
            <a:off x="2864475" y="0"/>
            <a:ext cx="1460311" cy="2003946"/>
          </a:xfrm>
          <a:prstGeom prst="rect">
            <a:avLst/>
          </a:prstGeom>
          <a:noFill/>
          <a:ln w="9525">
            <a:noFill/>
            <a:miter lim="800000"/>
            <a:headEnd/>
            <a:tailEnd/>
          </a:ln>
          <a:effectLst/>
        </p:spPr>
      </p:pic>
    </p:spTree>
    <p:extLst>
      <p:ext uri="{BB962C8B-B14F-4D97-AF65-F5344CB8AC3E}">
        <p14:creationId xmlns="" xmlns:p14="http://schemas.microsoft.com/office/powerpoint/2010/main" val="165213399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4700" y="1006101"/>
            <a:ext cx="4737194" cy="1200329"/>
          </a:xfrm>
          <a:prstGeom prst="rect">
            <a:avLst/>
          </a:prstGeom>
        </p:spPr>
        <p:txBody>
          <a:bodyPr wrap="none">
            <a:spAutoFit/>
          </a:bodyPr>
          <a:lstStyle/>
          <a:p>
            <a:r>
              <a:rPr lang="en-US" sz="3600" b="1" dirty="0" smtClean="0">
                <a:latin typeface="Times New Roman" pitchFamily="18" charset="0"/>
                <a:cs typeface="Times New Roman" pitchFamily="18" charset="0"/>
              </a:rPr>
              <a:t>Enzymes Classification</a:t>
            </a:r>
          </a:p>
          <a:p>
            <a:endParaRPr lang="en-US" sz="3600" b="1" dirty="0">
              <a:latin typeface="Times New Roman" pitchFamily="18" charset="0"/>
              <a:cs typeface="Times New Roman" pitchFamily="18" charset="0"/>
            </a:endParaRPr>
          </a:p>
        </p:txBody>
      </p:sp>
      <p:sp>
        <p:nvSpPr>
          <p:cNvPr id="1025" name="Rectangle 1"/>
          <p:cNvSpPr>
            <a:spLocks noChangeArrowheads="1"/>
          </p:cNvSpPr>
          <p:nvPr/>
        </p:nvSpPr>
        <p:spPr bwMode="auto">
          <a:xfrm>
            <a:off x="668740" y="2497540"/>
            <a:ext cx="10950054" cy="1765777"/>
          </a:xfrm>
          <a:prstGeom prst="rect">
            <a:avLst/>
          </a:prstGeom>
          <a:solidFill>
            <a:srgbClr val="FFFFFF"/>
          </a:solidFill>
          <a:ln w="9525">
            <a:noFill/>
            <a:miter lim="800000"/>
            <a:headEnd/>
            <a:tailEnd/>
          </a:ln>
          <a:effectLst/>
        </p:spPr>
        <p:txBody>
          <a:bodyPr vert="horz" wrap="square" lIns="0" tIns="190440" rIns="0" bIns="952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inherit"/>
                <a:ea typeface="Times New Roman" pitchFamily="18" charset="0"/>
                <a:cs typeface="Arial" pitchFamily="34" charset="0"/>
              </a:rPr>
              <a:t>What Are Enzymes?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2"/>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solidFill>
                  <a:schemeClr val="tx2"/>
                </a:solidFill>
                <a:effectLst/>
                <a:latin typeface="Arial" pitchFamily="34" charset="0"/>
                <a:ea typeface="Times New Roman" pitchFamily="18" charset="0"/>
                <a:cs typeface="Arial" pitchFamily="34" charset="0"/>
              </a:rPr>
              <a:t>“Enzymes can be defined as biological polymers that catalyze biochemical reactions.” </a:t>
            </a:r>
            <a:endParaRPr kumimoji="0" lang="en-US" sz="2400" u="none" strike="noStrike" cap="none" normalizeH="0" baseline="0" dirty="0" smtClean="0">
              <a:ln>
                <a:noFill/>
              </a:ln>
              <a:solidFill>
                <a:schemeClr val="tx2"/>
              </a:solidFill>
              <a:effectLst/>
              <a:latin typeface="Arial" pitchFamily="34" charset="0"/>
              <a:cs typeface="Arial" pitchFamily="34"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34474" y="0"/>
            <a:ext cx="11170589" cy="5628373"/>
          </a:xfrm>
          <a:prstGeom prst="rect">
            <a:avLst/>
          </a:prstGeom>
          <a:solidFill>
            <a:srgbClr val="FFFFFF"/>
          </a:solidFill>
          <a:ln w="9525">
            <a:noFill/>
            <a:miter lim="800000"/>
            <a:headEnd/>
            <a:tailEnd/>
          </a:ln>
          <a:effectLst/>
        </p:spPr>
        <p:txBody>
          <a:bodyPr vert="horz" wrap="square" lIns="0" tIns="190440" rIns="0" bIns="952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accent1"/>
                </a:solidFill>
                <a:effectLst/>
                <a:latin typeface="Times New Roman" pitchFamily="18" charset="0"/>
                <a:ea typeface="Times New Roman" pitchFamily="18" charset="0"/>
                <a:cs typeface="Times New Roman" pitchFamily="18" charset="0"/>
              </a:rPr>
              <a:t>Enzyme Structure</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dirty="0" smtClean="0">
              <a:solidFill>
                <a:srgbClr val="813588"/>
              </a:solidFill>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Enzymes are a linear chain of amino acids that generate the three-dimensional structure. The sequence of amino acids enumerates the structure, which in turn identifies the catalytic activity of the enzyme. The structure of the enzyme denatures when heated, leading to loss of enzyme activity, which is typically connected to the temperature.</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Enzymes are larger than their substrates, and their size varies, which range from sixty-two amino acid residues to an average of two thousand five hundred residues present within fatty acid synthase. Only a small section of the structure is involved in catalysis and is situated next to binding sites. The catalytic site and binding site together constitute the enzyme’s active site. A small number of ribozymes exists which serves as an RNA-based biological catalyst. It reacts in complex with proteins.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ypes of Enzymes"/>
          <p:cNvPicPr/>
          <p:nvPr/>
        </p:nvPicPr>
        <p:blipFill>
          <a:blip r:embed="rId2"/>
          <a:srcRect/>
          <a:stretch>
            <a:fillRect/>
          </a:stretch>
        </p:blipFill>
        <p:spPr bwMode="auto">
          <a:xfrm>
            <a:off x="682388" y="693727"/>
            <a:ext cx="10536072" cy="4189861"/>
          </a:xfrm>
          <a:prstGeom prst="rect">
            <a:avLst/>
          </a:prstGeom>
          <a:noFill/>
          <a:ln w="9525">
            <a:noFill/>
            <a:miter lim="800000"/>
            <a:headEnd/>
            <a:tailEnd/>
          </a:ln>
        </p:spPr>
      </p:pic>
      <p:sp>
        <p:nvSpPr>
          <p:cNvPr id="21505" name="Rectangle 1"/>
          <p:cNvSpPr>
            <a:spLocks noChangeArrowheads="1"/>
          </p:cNvSpPr>
          <p:nvPr/>
        </p:nvSpPr>
        <p:spPr bwMode="auto">
          <a:xfrm>
            <a:off x="1037230" y="4963376"/>
            <a:ext cx="10399594"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According to the International Union of Biochemists (I U B), enzymes are divided into six functional classes and are classified based on the type of reaction in which they are used to catalyze. The six types of enzymes are oxidoreductases, hydrolases, transferases, lyases, isomerases, ligases.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320990" y="654686"/>
          <a:ext cx="10361493" cy="6203314"/>
        </p:xfrm>
        <a:graphic>
          <a:graphicData uri="http://schemas.openxmlformats.org/drawingml/2006/table">
            <a:tbl>
              <a:tblPr/>
              <a:tblGrid>
                <a:gridCol w="2459440"/>
                <a:gridCol w="7902053"/>
              </a:tblGrid>
              <a:tr h="0">
                <a:tc>
                  <a:txBody>
                    <a:bodyPr/>
                    <a:lstStyle/>
                    <a:p>
                      <a:pPr marL="0" marR="0" algn="ctr">
                        <a:lnSpc>
                          <a:spcPts val="1350"/>
                        </a:lnSpc>
                        <a:spcBef>
                          <a:spcPts val="0"/>
                        </a:spcBef>
                        <a:spcAft>
                          <a:spcPts val="1000"/>
                        </a:spcAft>
                      </a:pPr>
                      <a:r>
                        <a:rPr lang="en-US" sz="2000" b="1" dirty="0">
                          <a:solidFill>
                            <a:schemeClr val="tx2"/>
                          </a:solidFill>
                          <a:latin typeface="Calibri"/>
                          <a:ea typeface="Calibri"/>
                          <a:cs typeface="Times New Roman"/>
                        </a:rPr>
                        <a:t>Types</a:t>
                      </a:r>
                      <a:endParaRPr lang="en-US" sz="2000" dirty="0">
                        <a:solidFill>
                          <a:schemeClr val="tx2"/>
                        </a:solidFill>
                        <a:latin typeface="Calibri"/>
                        <a:ea typeface="Calibri"/>
                        <a:cs typeface="Times New Roman"/>
                      </a:endParaRPr>
                    </a:p>
                  </a:txBody>
                  <a:tcPr marL="104775" marR="104775" marT="76200" marB="76200"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gn="ctr">
                        <a:lnSpc>
                          <a:spcPts val="1350"/>
                        </a:lnSpc>
                        <a:spcBef>
                          <a:spcPts val="0"/>
                        </a:spcBef>
                        <a:spcAft>
                          <a:spcPts val="1000"/>
                        </a:spcAft>
                      </a:pPr>
                      <a:r>
                        <a:rPr lang="en-US" sz="2000" b="1" dirty="0">
                          <a:solidFill>
                            <a:schemeClr val="tx2"/>
                          </a:solidFill>
                          <a:latin typeface="Calibri"/>
                          <a:ea typeface="Calibri"/>
                          <a:cs typeface="Times New Roman"/>
                        </a:rPr>
                        <a:t>Biochemical Property</a:t>
                      </a:r>
                      <a:endParaRPr lang="en-US" sz="2000" dirty="0">
                        <a:solidFill>
                          <a:schemeClr val="tx2"/>
                        </a:solidFill>
                        <a:latin typeface="Calibri"/>
                        <a:ea typeface="Calibri"/>
                        <a:cs typeface="Times New Roman"/>
                      </a:endParaRPr>
                    </a:p>
                  </a:txBody>
                  <a:tcPr marL="104775" marR="104775" marT="76200" marB="76200"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r>
              <a:tr h="1299711">
                <a:tc>
                  <a:txBody>
                    <a:bodyPr/>
                    <a:lstStyle/>
                    <a:p>
                      <a:pPr marL="0" marR="0">
                        <a:lnSpc>
                          <a:spcPts val="1350"/>
                        </a:lnSpc>
                        <a:spcBef>
                          <a:spcPts val="0"/>
                        </a:spcBef>
                        <a:spcAft>
                          <a:spcPts val="1000"/>
                        </a:spcAft>
                      </a:pPr>
                      <a:r>
                        <a:rPr lang="en-US" sz="2000" dirty="0">
                          <a:solidFill>
                            <a:schemeClr val="tx2"/>
                          </a:solidFill>
                          <a:latin typeface="Calibri"/>
                          <a:ea typeface="Calibri"/>
                          <a:cs typeface="Times New Roman"/>
                        </a:rPr>
                        <a:t> Oxidoreductases</a:t>
                      </a:r>
                    </a:p>
                  </a:txBody>
                  <a:tcPr marL="104775" marR="104775" marT="76200" marB="76200"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nSpc>
                          <a:spcPts val="1350"/>
                        </a:lnSpc>
                        <a:spcBef>
                          <a:spcPts val="0"/>
                        </a:spcBef>
                        <a:spcAft>
                          <a:spcPts val="1000"/>
                        </a:spcAft>
                      </a:pPr>
                      <a:r>
                        <a:rPr lang="en-US" sz="2000" dirty="0">
                          <a:solidFill>
                            <a:schemeClr val="tx2"/>
                          </a:solidFill>
                          <a:latin typeface="Calibri"/>
                          <a:ea typeface="Calibri"/>
                          <a:cs typeface="Times New Roman"/>
                        </a:rPr>
                        <a:t>The enzyme Oxidoreductase catalyzes the oxidation reaction where the electrons tend to travel from one form of a molecule to the other.</a:t>
                      </a:r>
                    </a:p>
                  </a:txBody>
                  <a:tcPr marL="104775" marR="104775" marT="76200" marB="76200"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r>
              <a:tr h="805218">
                <a:tc>
                  <a:txBody>
                    <a:bodyPr/>
                    <a:lstStyle/>
                    <a:p>
                      <a:pPr marL="0" marR="0">
                        <a:lnSpc>
                          <a:spcPts val="1350"/>
                        </a:lnSpc>
                        <a:spcBef>
                          <a:spcPts val="0"/>
                        </a:spcBef>
                        <a:spcAft>
                          <a:spcPts val="1000"/>
                        </a:spcAft>
                      </a:pPr>
                      <a:r>
                        <a:rPr lang="en-US" sz="2000">
                          <a:solidFill>
                            <a:schemeClr val="tx2"/>
                          </a:solidFill>
                          <a:latin typeface="Calibri"/>
                          <a:ea typeface="Calibri"/>
                          <a:cs typeface="Times New Roman"/>
                        </a:rPr>
                        <a:t> Transferases</a:t>
                      </a:r>
                    </a:p>
                  </a:txBody>
                  <a:tcPr marL="104775" marR="104775" marT="76200" marB="76200"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nSpc>
                          <a:spcPts val="1350"/>
                        </a:lnSpc>
                        <a:spcBef>
                          <a:spcPts val="0"/>
                        </a:spcBef>
                        <a:spcAft>
                          <a:spcPts val="1000"/>
                        </a:spcAft>
                      </a:pPr>
                      <a:r>
                        <a:rPr lang="en-US" sz="2000" dirty="0">
                          <a:solidFill>
                            <a:schemeClr val="tx2"/>
                          </a:solidFill>
                          <a:latin typeface="Calibri"/>
                          <a:ea typeface="Calibri"/>
                          <a:cs typeface="Times New Roman"/>
                        </a:rPr>
                        <a:t>The Transferases enzymes help in the transportation of the functional group among acceptors and donors molecules.</a:t>
                      </a:r>
                    </a:p>
                  </a:txBody>
                  <a:tcPr marL="104775" marR="104775" marT="76200" marB="76200"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r>
              <a:tr h="943352">
                <a:tc>
                  <a:txBody>
                    <a:bodyPr/>
                    <a:lstStyle/>
                    <a:p>
                      <a:pPr marL="0" marR="0">
                        <a:lnSpc>
                          <a:spcPts val="1350"/>
                        </a:lnSpc>
                        <a:spcBef>
                          <a:spcPts val="0"/>
                        </a:spcBef>
                        <a:spcAft>
                          <a:spcPts val="1000"/>
                        </a:spcAft>
                      </a:pPr>
                      <a:r>
                        <a:rPr lang="en-US" sz="2000">
                          <a:solidFill>
                            <a:schemeClr val="tx2"/>
                          </a:solidFill>
                          <a:latin typeface="Calibri"/>
                          <a:ea typeface="Calibri"/>
                          <a:cs typeface="Times New Roman"/>
                        </a:rPr>
                        <a:t> Hydrolases</a:t>
                      </a:r>
                    </a:p>
                  </a:txBody>
                  <a:tcPr marL="104775" marR="104775" marT="76200" marB="76200"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nSpc>
                          <a:spcPts val="1350"/>
                        </a:lnSpc>
                        <a:spcBef>
                          <a:spcPts val="0"/>
                        </a:spcBef>
                        <a:spcAft>
                          <a:spcPts val="1000"/>
                        </a:spcAft>
                      </a:pPr>
                      <a:r>
                        <a:rPr lang="en-US" sz="2000" dirty="0">
                          <a:solidFill>
                            <a:schemeClr val="tx2"/>
                          </a:solidFill>
                          <a:latin typeface="Calibri"/>
                          <a:ea typeface="Calibri"/>
                          <a:cs typeface="Times New Roman"/>
                        </a:rPr>
                        <a:t>Hydrolases are hydrolytic enzymes, which catalyze the hydrolysis reaction by adding water to cleave the bond and hydrolyze it.</a:t>
                      </a:r>
                    </a:p>
                  </a:txBody>
                  <a:tcPr marL="104775" marR="104775" marT="76200" marB="76200"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r>
              <a:tr h="780857">
                <a:tc>
                  <a:txBody>
                    <a:bodyPr/>
                    <a:lstStyle/>
                    <a:p>
                      <a:pPr marL="0" marR="0">
                        <a:lnSpc>
                          <a:spcPts val="1350"/>
                        </a:lnSpc>
                        <a:spcBef>
                          <a:spcPts val="0"/>
                        </a:spcBef>
                        <a:spcAft>
                          <a:spcPts val="1000"/>
                        </a:spcAft>
                      </a:pPr>
                      <a:r>
                        <a:rPr lang="en-US" sz="2000">
                          <a:solidFill>
                            <a:schemeClr val="tx2"/>
                          </a:solidFill>
                          <a:latin typeface="Calibri"/>
                          <a:ea typeface="Calibri"/>
                          <a:cs typeface="Times New Roman"/>
                        </a:rPr>
                        <a:t> Lyases</a:t>
                      </a:r>
                    </a:p>
                  </a:txBody>
                  <a:tcPr marL="104775" marR="104775" marT="76200" marB="76200"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nSpc>
                          <a:spcPts val="1350"/>
                        </a:lnSpc>
                        <a:spcBef>
                          <a:spcPts val="0"/>
                        </a:spcBef>
                        <a:spcAft>
                          <a:spcPts val="1000"/>
                        </a:spcAft>
                      </a:pPr>
                      <a:r>
                        <a:rPr lang="en-US" sz="2000" dirty="0">
                          <a:solidFill>
                            <a:schemeClr val="tx2"/>
                          </a:solidFill>
                          <a:latin typeface="Calibri"/>
                          <a:ea typeface="Calibri"/>
                          <a:cs typeface="Times New Roman"/>
                        </a:rPr>
                        <a:t>Adds water, carbon dioxide or ammonia across double bonds or eliminate these to create double bonds.</a:t>
                      </a:r>
                    </a:p>
                  </a:txBody>
                  <a:tcPr marL="104775" marR="104775" marT="76200" marB="76200"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r>
              <a:tr h="932639">
                <a:tc>
                  <a:txBody>
                    <a:bodyPr/>
                    <a:lstStyle/>
                    <a:p>
                      <a:pPr marL="0" marR="0">
                        <a:lnSpc>
                          <a:spcPts val="1350"/>
                        </a:lnSpc>
                        <a:spcBef>
                          <a:spcPts val="0"/>
                        </a:spcBef>
                        <a:spcAft>
                          <a:spcPts val="1000"/>
                        </a:spcAft>
                      </a:pPr>
                      <a:r>
                        <a:rPr lang="en-US" sz="2000">
                          <a:solidFill>
                            <a:schemeClr val="tx2"/>
                          </a:solidFill>
                          <a:latin typeface="Calibri"/>
                          <a:ea typeface="Calibri"/>
                          <a:cs typeface="Times New Roman"/>
                        </a:rPr>
                        <a:t> Isomerases</a:t>
                      </a:r>
                    </a:p>
                  </a:txBody>
                  <a:tcPr marL="104775" marR="104775" marT="76200" marB="76200"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nSpc>
                          <a:spcPts val="1350"/>
                        </a:lnSpc>
                        <a:spcBef>
                          <a:spcPts val="0"/>
                        </a:spcBef>
                        <a:spcAft>
                          <a:spcPts val="1000"/>
                        </a:spcAft>
                      </a:pPr>
                      <a:r>
                        <a:rPr lang="en-US" sz="2000" dirty="0">
                          <a:solidFill>
                            <a:schemeClr val="tx2"/>
                          </a:solidFill>
                          <a:latin typeface="Calibri"/>
                          <a:ea typeface="Calibri"/>
                          <a:cs typeface="Times New Roman"/>
                        </a:rPr>
                        <a:t>The Isomerases enzymes catalyze the structural shifts present in a molecule, thus causing the change in the shape of the molecule.</a:t>
                      </a:r>
                    </a:p>
                  </a:txBody>
                  <a:tcPr marL="104775" marR="104775" marT="76200" marB="76200"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r>
              <a:tr h="1111337">
                <a:tc>
                  <a:txBody>
                    <a:bodyPr/>
                    <a:lstStyle/>
                    <a:p>
                      <a:pPr marL="0" marR="0">
                        <a:lnSpc>
                          <a:spcPts val="1350"/>
                        </a:lnSpc>
                        <a:spcBef>
                          <a:spcPts val="0"/>
                        </a:spcBef>
                        <a:spcAft>
                          <a:spcPts val="1000"/>
                        </a:spcAft>
                      </a:pPr>
                      <a:r>
                        <a:rPr lang="en-US" sz="2000">
                          <a:solidFill>
                            <a:schemeClr val="tx2"/>
                          </a:solidFill>
                          <a:latin typeface="Calibri"/>
                          <a:ea typeface="Calibri"/>
                          <a:cs typeface="Times New Roman"/>
                        </a:rPr>
                        <a:t> Ligases</a:t>
                      </a:r>
                    </a:p>
                  </a:txBody>
                  <a:tcPr marL="104775" marR="104775" marT="76200" marB="76200"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marL="0" marR="0">
                        <a:lnSpc>
                          <a:spcPts val="1350"/>
                        </a:lnSpc>
                        <a:spcBef>
                          <a:spcPts val="0"/>
                        </a:spcBef>
                        <a:spcAft>
                          <a:spcPts val="1000"/>
                        </a:spcAft>
                      </a:pPr>
                      <a:r>
                        <a:rPr lang="en-US" sz="2000" dirty="0">
                          <a:solidFill>
                            <a:schemeClr val="tx2"/>
                          </a:solidFill>
                          <a:latin typeface="Calibri"/>
                          <a:ea typeface="Calibri"/>
                          <a:cs typeface="Times New Roman"/>
                        </a:rPr>
                        <a:t>The Ligases enzymes are known to charge the catalysis of a ligation process.</a:t>
                      </a:r>
                    </a:p>
                  </a:txBody>
                  <a:tcPr marL="104775" marR="104775" marT="76200" marB="76200" anchor="ct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r>
            </a:tbl>
          </a:graphicData>
        </a:graphic>
      </p:graphicFrame>
      <p:sp>
        <p:nvSpPr>
          <p:cNvPr id="20481" name="Rectangle 1"/>
          <p:cNvSpPr>
            <a:spLocks noChangeArrowheads="1"/>
          </p:cNvSpPr>
          <p:nvPr/>
        </p:nvSpPr>
        <p:spPr bwMode="auto">
          <a:xfrm>
            <a:off x="1201003" y="0"/>
            <a:ext cx="5915402"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Following are the enzymes classifications in detail:</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00250" y="300251"/>
            <a:ext cx="11641541" cy="6105427"/>
          </a:xfrm>
          <a:prstGeom prst="rect">
            <a:avLst/>
          </a:prstGeom>
          <a:solidFill>
            <a:srgbClr val="FFFFFF"/>
          </a:solidFill>
          <a:ln w="9525">
            <a:noFill/>
            <a:miter lim="800000"/>
            <a:headEnd/>
            <a:tailEnd/>
          </a:ln>
          <a:effectLst/>
        </p:spPr>
        <p:txBody>
          <a:bodyPr vert="horz" wrap="square" lIns="0" tIns="190440" rIns="0" bIns="952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2"/>
                </a:solidFill>
                <a:effectLst/>
                <a:latin typeface="Arial" pitchFamily="34" charset="0"/>
                <a:ea typeface="Times New Roman" pitchFamily="18" charset="0"/>
                <a:cs typeface="Arial" pitchFamily="34" charset="0"/>
              </a:rPr>
              <a:t>Oxidoreductases</a:t>
            </a:r>
            <a:endParaRPr kumimoji="0" lang="en-US" b="1" i="0" u="none" strike="noStrike" cap="none" normalizeH="0" baseline="0" dirty="0" smtClean="0">
              <a:ln>
                <a:noFill/>
              </a:ln>
              <a:solidFill>
                <a:schemeClr val="tx2"/>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rPr>
              <a:t>These catalyze oxidation and reduction reactions,e.g. pyruvate </a:t>
            </a:r>
            <a:r>
              <a:rPr kumimoji="0" lang="en-US" sz="2000" b="0" i="0" u="none" strike="noStrike" cap="none" normalizeH="0" baseline="0" dirty="0" err="1" smtClean="0">
                <a:ln>
                  <a:noFill/>
                </a:ln>
                <a:solidFill>
                  <a:schemeClr val="tx2"/>
                </a:solidFill>
                <a:effectLst/>
                <a:latin typeface="Times New Roman" pitchFamily="18" charset="0"/>
                <a:ea typeface="Times New Roman" pitchFamily="18" charset="0"/>
                <a:cs typeface="Times New Roman" pitchFamily="18" charset="0"/>
              </a:rPr>
              <a:t>dehydrogenase</a:t>
            </a:r>
            <a:r>
              <a:rPr kumimoji="0" lang="en-US" sz="2000" b="0" i="0"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rPr>
              <a:t>, which catalyzes the oxidation of pyruvate to acetyl coenzyme A.</a:t>
            </a:r>
            <a:endParaRPr kumimoji="0" lang="en-US" sz="2000" b="1" i="0"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rPr>
              <a:t>Transferases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rPr>
              <a:t>These catalyze the transfer of a chemical group from one compound to another. An example is a transaminase, which transfers an amino group from one molecule to another.</a:t>
            </a:r>
            <a:endParaRPr kumimoji="0" lang="en-US" sz="2000" b="1" i="0"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rPr>
              <a:t>Hydrolases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rPr>
              <a:t>They catalyze the hydrolysis of a bond. For example, the enzyme pepsin hydrolyzes peptide bonds in </a:t>
            </a:r>
            <a:r>
              <a:rPr kumimoji="0" lang="en-US" sz="2000" b="0" i="0"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hlinkClick r:id="rId2"/>
              </a:rPr>
              <a:t>proteins</a:t>
            </a:r>
            <a:r>
              <a:rPr kumimoji="0" lang="en-US" sz="2000" b="0" i="0"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rPr>
              <a:t>.</a:t>
            </a:r>
            <a:endParaRPr kumimoji="0" lang="en-US" sz="2000" b="1" i="0"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rPr>
              <a:t>Lyases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rPr>
              <a:t>These catalyze the breakage of bonds without catalysis, e.g. aldolase (an enzyme in glycolysis) catalyzes the splitting of fructose-1, 6-bisphosphate to glyceraldehyde-3-phosphate and dihydroxyacetone phosphate.</a:t>
            </a:r>
          </a:p>
          <a:p>
            <a:r>
              <a:rPr lang="en-US" sz="2000" b="1" dirty="0" smtClean="0">
                <a:solidFill>
                  <a:schemeClr val="tx2"/>
                </a:solidFill>
                <a:latin typeface="Times New Roman" pitchFamily="18" charset="0"/>
                <a:cs typeface="Times New Roman" pitchFamily="18" charset="0"/>
              </a:rPr>
              <a:t>Isomerases</a:t>
            </a:r>
          </a:p>
          <a:p>
            <a:r>
              <a:rPr lang="en-US" sz="2000" dirty="0" smtClean="0">
                <a:solidFill>
                  <a:schemeClr val="tx2"/>
                </a:solidFill>
                <a:latin typeface="Times New Roman" pitchFamily="18" charset="0"/>
                <a:cs typeface="Times New Roman" pitchFamily="18" charset="0"/>
              </a:rPr>
              <a:t>They catalyze the formation of an isomer of a compound. Example: phosphoglucomutase catalyzes the conversion of glucose-1-phosphate to glucose-6-phosphate (transfer of a phosphate group from one position to another in the same compound) in glycogenolysis (conversion of glycogen to glucose for quick release of energy.</a:t>
            </a:r>
          </a:p>
          <a:p>
            <a:r>
              <a:rPr lang="en-US" sz="2000" b="1" dirty="0" smtClean="0">
                <a:solidFill>
                  <a:schemeClr val="tx2"/>
                </a:solidFill>
                <a:latin typeface="Times New Roman" pitchFamily="18" charset="0"/>
                <a:cs typeface="Times New Roman" pitchFamily="18" charset="0"/>
              </a:rPr>
              <a:t>Ligases</a:t>
            </a:r>
          </a:p>
          <a:p>
            <a:r>
              <a:rPr lang="en-US" sz="2000" dirty="0" smtClean="0">
                <a:solidFill>
                  <a:schemeClr val="tx2"/>
                </a:solidFill>
                <a:latin typeface="Times New Roman" pitchFamily="18" charset="0"/>
                <a:cs typeface="Times New Roman" pitchFamily="18" charset="0"/>
              </a:rPr>
              <a:t>Ligases catalyze the joining of two molecules. For example, DNA ligase catalyzes the joining of two fragments of DNA by forming a phosphodiester bond.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2"/>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f03431380">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tf03431380</Template>
  <TotalTime>113</TotalTime>
  <Words>423</Words>
  <PresentationFormat>Custom</PresentationFormat>
  <Paragraphs>44</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tf03431380</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ASUS</dc:creator>
  <cp:lastModifiedBy>Microsoft</cp:lastModifiedBy>
  <cp:revision>8</cp:revision>
  <dcterms:created xsi:type="dcterms:W3CDTF">2020-04-23T13:22:48Z</dcterms:created>
  <dcterms:modified xsi:type="dcterms:W3CDTF">2020-04-24T05:10:03Z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