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993" r:id="rId1"/>
  </p:sldMasterIdLst>
  <p:notesMasterIdLst>
    <p:notesMasterId r:id="rId34"/>
  </p:notesMasterIdLst>
  <p:handoutMasterIdLst>
    <p:handoutMasterId r:id="rId35"/>
  </p:handoutMasterIdLst>
  <p:sldIdLst>
    <p:sldId id="386" r:id="rId2"/>
    <p:sldId id="436" r:id="rId3"/>
    <p:sldId id="432" r:id="rId4"/>
    <p:sldId id="425" r:id="rId5"/>
    <p:sldId id="441" r:id="rId6"/>
    <p:sldId id="442" r:id="rId7"/>
    <p:sldId id="423" r:id="rId8"/>
    <p:sldId id="465" r:id="rId9"/>
    <p:sldId id="443" r:id="rId10"/>
    <p:sldId id="456" r:id="rId11"/>
    <p:sldId id="444" r:id="rId12"/>
    <p:sldId id="430" r:id="rId13"/>
    <p:sldId id="448" r:id="rId14"/>
    <p:sldId id="466" r:id="rId15"/>
    <p:sldId id="467" r:id="rId16"/>
    <p:sldId id="468" r:id="rId17"/>
    <p:sldId id="470" r:id="rId18"/>
    <p:sldId id="471" r:id="rId19"/>
    <p:sldId id="475" r:id="rId20"/>
    <p:sldId id="472" r:id="rId21"/>
    <p:sldId id="473" r:id="rId22"/>
    <p:sldId id="474" r:id="rId23"/>
    <p:sldId id="449" r:id="rId24"/>
    <p:sldId id="413" r:id="rId25"/>
    <p:sldId id="415" r:id="rId26"/>
    <p:sldId id="420" r:id="rId27"/>
    <p:sldId id="460" r:id="rId28"/>
    <p:sldId id="461" r:id="rId29"/>
    <p:sldId id="464" r:id="rId30"/>
    <p:sldId id="476" r:id="rId31"/>
    <p:sldId id="462" r:id="rId32"/>
    <p:sldId id="463" r:id="rId33"/>
  </p:sldIdLst>
  <p:sldSz cx="9144000" cy="6858000" type="screen4x3"/>
  <p:notesSz cx="6735763" cy="9799638"/>
  <p:defaultTextStyle>
    <a:defPPr>
      <a:defRPr lang="en-US"/>
    </a:defPPr>
    <a:lvl1pPr algn="l" rtl="0" fontAlgn="base">
      <a:spcBef>
        <a:spcPct val="0"/>
      </a:spcBef>
      <a:spcAft>
        <a:spcPct val="0"/>
      </a:spcAft>
      <a:defRPr sz="2900" kern="1200">
        <a:solidFill>
          <a:schemeClr val="tx1"/>
        </a:solidFill>
        <a:latin typeface="Times New Roman" pitchFamily="18" charset="0"/>
        <a:ea typeface="+mn-ea"/>
        <a:cs typeface="Arial" charset="0"/>
      </a:defRPr>
    </a:lvl1pPr>
    <a:lvl2pPr marL="474663" indent="-17463" algn="l" rtl="0" fontAlgn="base">
      <a:spcBef>
        <a:spcPct val="0"/>
      </a:spcBef>
      <a:spcAft>
        <a:spcPct val="0"/>
      </a:spcAft>
      <a:defRPr sz="2900" kern="1200">
        <a:solidFill>
          <a:schemeClr val="tx1"/>
        </a:solidFill>
        <a:latin typeface="Times New Roman" pitchFamily="18" charset="0"/>
        <a:ea typeface="+mn-ea"/>
        <a:cs typeface="Arial" charset="0"/>
      </a:defRPr>
    </a:lvl2pPr>
    <a:lvl3pPr marL="949325" indent="-34925" algn="l" rtl="0" fontAlgn="base">
      <a:spcBef>
        <a:spcPct val="0"/>
      </a:spcBef>
      <a:spcAft>
        <a:spcPct val="0"/>
      </a:spcAft>
      <a:defRPr sz="2900" kern="1200">
        <a:solidFill>
          <a:schemeClr val="tx1"/>
        </a:solidFill>
        <a:latin typeface="Times New Roman" pitchFamily="18" charset="0"/>
        <a:ea typeface="+mn-ea"/>
        <a:cs typeface="Arial" charset="0"/>
      </a:defRPr>
    </a:lvl3pPr>
    <a:lvl4pPr marL="1425575" indent="-53975" algn="l" rtl="0" fontAlgn="base">
      <a:spcBef>
        <a:spcPct val="0"/>
      </a:spcBef>
      <a:spcAft>
        <a:spcPct val="0"/>
      </a:spcAft>
      <a:defRPr sz="2900" kern="1200">
        <a:solidFill>
          <a:schemeClr val="tx1"/>
        </a:solidFill>
        <a:latin typeface="Times New Roman" pitchFamily="18" charset="0"/>
        <a:ea typeface="+mn-ea"/>
        <a:cs typeface="Arial" charset="0"/>
      </a:defRPr>
    </a:lvl4pPr>
    <a:lvl5pPr marL="1900238" indent="-71438" algn="l" rtl="0" fontAlgn="base">
      <a:spcBef>
        <a:spcPct val="0"/>
      </a:spcBef>
      <a:spcAft>
        <a:spcPct val="0"/>
      </a:spcAft>
      <a:defRPr sz="2900" kern="1200">
        <a:solidFill>
          <a:schemeClr val="tx1"/>
        </a:solidFill>
        <a:latin typeface="Times New Roman" pitchFamily="18" charset="0"/>
        <a:ea typeface="+mn-ea"/>
        <a:cs typeface="Arial" charset="0"/>
      </a:defRPr>
    </a:lvl5pPr>
    <a:lvl6pPr marL="2286000" algn="l" defTabSz="914400" rtl="0" eaLnBrk="1" latinLnBrk="0" hangingPunct="1">
      <a:defRPr sz="2900" kern="1200">
        <a:solidFill>
          <a:schemeClr val="tx1"/>
        </a:solidFill>
        <a:latin typeface="Times New Roman" pitchFamily="18" charset="0"/>
        <a:ea typeface="+mn-ea"/>
        <a:cs typeface="Arial" charset="0"/>
      </a:defRPr>
    </a:lvl6pPr>
    <a:lvl7pPr marL="2743200" algn="l" defTabSz="914400" rtl="0" eaLnBrk="1" latinLnBrk="0" hangingPunct="1">
      <a:defRPr sz="2900" kern="1200">
        <a:solidFill>
          <a:schemeClr val="tx1"/>
        </a:solidFill>
        <a:latin typeface="Times New Roman" pitchFamily="18" charset="0"/>
        <a:ea typeface="+mn-ea"/>
        <a:cs typeface="Arial" charset="0"/>
      </a:defRPr>
    </a:lvl7pPr>
    <a:lvl8pPr marL="3200400" algn="l" defTabSz="914400" rtl="0" eaLnBrk="1" latinLnBrk="0" hangingPunct="1">
      <a:defRPr sz="2900" kern="1200">
        <a:solidFill>
          <a:schemeClr val="tx1"/>
        </a:solidFill>
        <a:latin typeface="Times New Roman" pitchFamily="18" charset="0"/>
        <a:ea typeface="+mn-ea"/>
        <a:cs typeface="Arial" charset="0"/>
      </a:defRPr>
    </a:lvl8pPr>
    <a:lvl9pPr marL="3657600" algn="l" defTabSz="914400" rtl="0" eaLnBrk="1" latinLnBrk="0" hangingPunct="1">
      <a:defRPr sz="29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80"/>
    <a:srgbClr val="0033CC"/>
    <a:srgbClr val="3366CC"/>
    <a:srgbClr val="0066CC"/>
    <a:srgbClr val="CC0099"/>
    <a:srgbClr val="008000"/>
    <a:srgbClr val="993366"/>
    <a:srgbClr val="0033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51" autoAdjust="0"/>
    <p:restoredTop sz="95126" autoAdjust="0"/>
  </p:normalViewPr>
  <p:slideViewPr>
    <p:cSldViewPr>
      <p:cViewPr varScale="1">
        <p:scale>
          <a:sx n="69" d="100"/>
          <a:sy n="69" d="100"/>
        </p:scale>
        <p:origin x="-1524" y="-108"/>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900"/>
    </p:cViewPr>
  </p:sorterViewPr>
  <p:notesViewPr>
    <p:cSldViewPr>
      <p:cViewPr>
        <p:scale>
          <a:sx n="66" d="100"/>
          <a:sy n="66" d="100"/>
        </p:scale>
        <p:origin x="-846" y="-72"/>
      </p:cViewPr>
      <p:guideLst>
        <p:guide orient="horz" pos="3087"/>
        <p:guide pos="21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VISHWAS\Desktop\Vishwas\Poverty%20Alleviation\percentage%20and%20Number%20of%20Poor.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Research%20Work\Microfinance\Data\data%20extract%20from%20bharat%20mF%20report%20200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Research%20Work\Microfinance\Data\data%20extract%20from%20bharat%20mF%20report%202009.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autoTitleDeleted val="1"/>
    <c:plotArea>
      <c:layout/>
      <c:lineChart>
        <c:grouping val="standard"/>
        <c:ser>
          <c:idx val="1"/>
          <c:order val="0"/>
          <c:tx>
            <c:strRef>
              <c:f>Sheet1!$F$3</c:f>
              <c:strCache>
                <c:ptCount val="1"/>
                <c:pt idx="0">
                  <c:v>Urban (Million)</c:v>
                </c:pt>
              </c:strCache>
            </c:strRef>
          </c:tx>
          <c:spPr>
            <a:ln>
              <a:solidFill>
                <a:srgbClr val="002060"/>
              </a:solidFill>
            </a:ln>
          </c:spPr>
          <c:marker>
            <c:symbol val="none"/>
          </c:marker>
          <c:dLbls>
            <c:txPr>
              <a:bodyPr/>
              <a:lstStyle/>
              <a:p>
                <a:pPr>
                  <a:defRPr lang="en-IN"/>
                </a:pPr>
                <a:endParaRPr lang="en-US"/>
              </a:p>
            </c:txPr>
            <c:dLblPos val="t"/>
            <c:showVal val="1"/>
          </c:dLbls>
          <c:cat>
            <c:strRef>
              <c:f>Sheet1!$A$4:$A$11</c:f>
              <c:strCache>
                <c:ptCount val="8"/>
                <c:pt idx="0">
                  <c:v>1973-74</c:v>
                </c:pt>
                <c:pt idx="1">
                  <c:v>1977-78</c:v>
                </c:pt>
                <c:pt idx="2">
                  <c:v>1983</c:v>
                </c:pt>
                <c:pt idx="3">
                  <c:v>1987-88</c:v>
                </c:pt>
                <c:pt idx="4">
                  <c:v>1993-94</c:v>
                </c:pt>
                <c:pt idx="5">
                  <c:v>1999-2000</c:v>
                </c:pt>
                <c:pt idx="6">
                  <c:v>2004-05*</c:v>
                </c:pt>
                <c:pt idx="7">
                  <c:v>2004-05**</c:v>
                </c:pt>
              </c:strCache>
            </c:strRef>
          </c:cat>
          <c:val>
            <c:numRef>
              <c:f>Sheet1!$F$4:$F$11</c:f>
              <c:numCache>
                <c:formatCode>General</c:formatCode>
                <c:ptCount val="8"/>
                <c:pt idx="0">
                  <c:v>60</c:v>
                </c:pt>
                <c:pt idx="1">
                  <c:v>64.599999999999994</c:v>
                </c:pt>
                <c:pt idx="2">
                  <c:v>70.900000000000006</c:v>
                </c:pt>
                <c:pt idx="3">
                  <c:v>75.2</c:v>
                </c:pt>
                <c:pt idx="4">
                  <c:v>76.3</c:v>
                </c:pt>
                <c:pt idx="5">
                  <c:v>67</c:v>
                </c:pt>
                <c:pt idx="6">
                  <c:v>80.8</c:v>
                </c:pt>
                <c:pt idx="7">
                  <c:v>68.2</c:v>
                </c:pt>
              </c:numCache>
            </c:numRef>
          </c:val>
        </c:ser>
        <c:ser>
          <c:idx val="0"/>
          <c:order val="1"/>
          <c:tx>
            <c:strRef>
              <c:f>Sheet1!$E$3</c:f>
              <c:strCache>
                <c:ptCount val="1"/>
                <c:pt idx="0">
                  <c:v>Rural (Million)</c:v>
                </c:pt>
              </c:strCache>
            </c:strRef>
          </c:tx>
          <c:spPr>
            <a:ln>
              <a:solidFill>
                <a:srgbClr val="339933"/>
              </a:solidFill>
            </a:ln>
          </c:spPr>
          <c:marker>
            <c:symbol val="none"/>
          </c:marker>
          <c:dLbls>
            <c:txPr>
              <a:bodyPr/>
              <a:lstStyle/>
              <a:p>
                <a:pPr>
                  <a:defRPr lang="en-IN"/>
                </a:pPr>
                <a:endParaRPr lang="en-US"/>
              </a:p>
            </c:txPr>
            <c:dLblPos val="t"/>
            <c:showVal val="1"/>
          </c:dLbls>
          <c:cat>
            <c:strRef>
              <c:f>Sheet1!$A$4:$A$11</c:f>
              <c:strCache>
                <c:ptCount val="8"/>
                <c:pt idx="0">
                  <c:v>1973-74</c:v>
                </c:pt>
                <c:pt idx="1">
                  <c:v>1977-78</c:v>
                </c:pt>
                <c:pt idx="2">
                  <c:v>1983</c:v>
                </c:pt>
                <c:pt idx="3">
                  <c:v>1987-88</c:v>
                </c:pt>
                <c:pt idx="4">
                  <c:v>1993-94</c:v>
                </c:pt>
                <c:pt idx="5">
                  <c:v>1999-2000</c:v>
                </c:pt>
                <c:pt idx="6">
                  <c:v>2004-05*</c:v>
                </c:pt>
                <c:pt idx="7">
                  <c:v>2004-05**</c:v>
                </c:pt>
              </c:strCache>
            </c:strRef>
          </c:cat>
          <c:val>
            <c:numRef>
              <c:f>Sheet1!$E$4:$E$11</c:f>
              <c:numCache>
                <c:formatCode>General</c:formatCode>
                <c:ptCount val="8"/>
                <c:pt idx="0">
                  <c:v>261.3</c:v>
                </c:pt>
                <c:pt idx="1">
                  <c:v>264.3</c:v>
                </c:pt>
                <c:pt idx="2">
                  <c:v>252</c:v>
                </c:pt>
                <c:pt idx="3">
                  <c:v>231.9</c:v>
                </c:pt>
                <c:pt idx="4">
                  <c:v>244</c:v>
                </c:pt>
                <c:pt idx="5">
                  <c:v>193.2</c:v>
                </c:pt>
                <c:pt idx="6">
                  <c:v>220.9</c:v>
                </c:pt>
                <c:pt idx="7">
                  <c:v>170.3</c:v>
                </c:pt>
              </c:numCache>
            </c:numRef>
          </c:val>
        </c:ser>
        <c:ser>
          <c:idx val="2"/>
          <c:order val="2"/>
          <c:tx>
            <c:strRef>
              <c:f>Sheet1!$G$3</c:f>
              <c:strCache>
                <c:ptCount val="1"/>
                <c:pt idx="0">
                  <c:v>Total (Million)</c:v>
                </c:pt>
              </c:strCache>
            </c:strRef>
          </c:tx>
          <c:spPr>
            <a:ln>
              <a:solidFill>
                <a:srgbClr val="C00000"/>
              </a:solidFill>
            </a:ln>
          </c:spPr>
          <c:marker>
            <c:symbol val="none"/>
          </c:marker>
          <c:dLbls>
            <c:txPr>
              <a:bodyPr/>
              <a:lstStyle/>
              <a:p>
                <a:pPr>
                  <a:defRPr lang="en-IN"/>
                </a:pPr>
                <a:endParaRPr lang="en-US"/>
              </a:p>
            </c:txPr>
            <c:dLblPos val="t"/>
            <c:showVal val="1"/>
          </c:dLbls>
          <c:cat>
            <c:strRef>
              <c:f>Sheet1!$A$4:$A$11</c:f>
              <c:strCache>
                <c:ptCount val="8"/>
                <c:pt idx="0">
                  <c:v>1973-74</c:v>
                </c:pt>
                <c:pt idx="1">
                  <c:v>1977-78</c:v>
                </c:pt>
                <c:pt idx="2">
                  <c:v>1983</c:v>
                </c:pt>
                <c:pt idx="3">
                  <c:v>1987-88</c:v>
                </c:pt>
                <c:pt idx="4">
                  <c:v>1993-94</c:v>
                </c:pt>
                <c:pt idx="5">
                  <c:v>1999-2000</c:v>
                </c:pt>
                <c:pt idx="6">
                  <c:v>2004-05*</c:v>
                </c:pt>
                <c:pt idx="7">
                  <c:v>2004-05**</c:v>
                </c:pt>
              </c:strCache>
            </c:strRef>
          </c:cat>
          <c:val>
            <c:numRef>
              <c:f>Sheet1!$G$4:$G$11</c:f>
              <c:numCache>
                <c:formatCode>General</c:formatCode>
                <c:ptCount val="8"/>
                <c:pt idx="0">
                  <c:v>321.3</c:v>
                </c:pt>
                <c:pt idx="1">
                  <c:v>328.9</c:v>
                </c:pt>
                <c:pt idx="2">
                  <c:v>322.89999999999986</c:v>
                </c:pt>
                <c:pt idx="3">
                  <c:v>307</c:v>
                </c:pt>
                <c:pt idx="4">
                  <c:v>320.39999999999986</c:v>
                </c:pt>
                <c:pt idx="5">
                  <c:v>260.2</c:v>
                </c:pt>
                <c:pt idx="6">
                  <c:v>301.7</c:v>
                </c:pt>
                <c:pt idx="7">
                  <c:v>238.5</c:v>
                </c:pt>
              </c:numCache>
            </c:numRef>
          </c:val>
        </c:ser>
        <c:dLbls>
          <c:showVal val="1"/>
        </c:dLbls>
        <c:marker val="1"/>
        <c:axId val="64500096"/>
        <c:axId val="64502016"/>
      </c:lineChart>
      <c:catAx>
        <c:axId val="64500096"/>
        <c:scaling>
          <c:orientation val="minMax"/>
        </c:scaling>
        <c:axPos val="b"/>
        <c:title>
          <c:tx>
            <c:rich>
              <a:bodyPr/>
              <a:lstStyle/>
              <a:p>
                <a:pPr>
                  <a:defRPr lang="en-IN"/>
                </a:pPr>
                <a:r>
                  <a:rPr lang="en-IN"/>
                  <a:t>Year</a:t>
                </a:r>
              </a:p>
            </c:rich>
          </c:tx>
        </c:title>
        <c:tickLblPos val="nextTo"/>
        <c:txPr>
          <a:bodyPr/>
          <a:lstStyle/>
          <a:p>
            <a:pPr>
              <a:defRPr lang="en-IN"/>
            </a:pPr>
            <a:endParaRPr lang="en-US"/>
          </a:p>
        </c:txPr>
        <c:crossAx val="64502016"/>
        <c:crosses val="autoZero"/>
        <c:auto val="1"/>
        <c:lblAlgn val="ctr"/>
        <c:lblOffset val="100"/>
      </c:catAx>
      <c:valAx>
        <c:axId val="64502016"/>
        <c:scaling>
          <c:orientation val="minMax"/>
        </c:scaling>
        <c:axPos val="l"/>
        <c:majorGridlines/>
        <c:title>
          <c:tx>
            <c:rich>
              <a:bodyPr rot="-5400000" vert="horz"/>
              <a:lstStyle/>
              <a:p>
                <a:pPr>
                  <a:defRPr lang="en-IN"/>
                </a:pPr>
                <a:r>
                  <a:rPr lang="en-IN"/>
                  <a:t>Poverty in Million</a:t>
                </a:r>
              </a:p>
            </c:rich>
          </c:tx>
        </c:title>
        <c:numFmt formatCode="General" sourceLinked="1"/>
        <c:tickLblPos val="nextTo"/>
        <c:txPr>
          <a:bodyPr/>
          <a:lstStyle/>
          <a:p>
            <a:pPr>
              <a:defRPr lang="en-IN"/>
            </a:pPr>
            <a:endParaRPr lang="en-US"/>
          </a:p>
        </c:txPr>
        <c:crossAx val="64500096"/>
        <c:crosses val="autoZero"/>
        <c:crossBetween val="between"/>
      </c:valAx>
      <c:dTable>
        <c:showHorzBorder val="1"/>
        <c:showVertBorder val="1"/>
        <c:showOutline val="1"/>
        <c:txPr>
          <a:bodyPr/>
          <a:lstStyle/>
          <a:p>
            <a:pPr rtl="0">
              <a:defRPr lang="en-IN" b="1">
                <a:solidFill>
                  <a:srgbClr val="C00000"/>
                </a:solidFill>
              </a:defRPr>
            </a:pPr>
            <a:endParaRPr lang="en-US"/>
          </a:p>
        </c:txPr>
      </c:dTable>
    </c:plotArea>
    <c:legend>
      <c:legendPos val="b"/>
      <c:txPr>
        <a:bodyPr/>
        <a:lstStyle/>
        <a:p>
          <a:pPr>
            <a:defRPr lang="en-IN"/>
          </a:pPr>
          <a:endParaRPr lang="en-US"/>
        </a:p>
      </c:txPr>
    </c:legend>
    <c:plotVisOnly val="1"/>
    <c:dispBlanksAs val="gap"/>
  </c:chart>
  <c:txPr>
    <a:bodyPr/>
    <a:lstStyle/>
    <a:p>
      <a:pPr>
        <a:defRPr sz="1400">
          <a:latin typeface="Californian FB" pitchFamily="18" charset="0"/>
          <a:cs typeface="Times New Roman" pitchFamily="18" charset="0"/>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title>
      <c:tx>
        <c:rich>
          <a:bodyPr/>
          <a:lstStyle/>
          <a:p>
            <a:pPr>
              <a:defRPr lang="en-IN"/>
            </a:pPr>
            <a:r>
              <a:rPr lang="en-US" dirty="0"/>
              <a:t>Client Outreach, Savings and Portfolio Over Years  (SBLP+MFIs)</a:t>
            </a:r>
          </a:p>
        </c:rich>
      </c:tx>
      <c:layout>
        <c:manualLayout>
          <c:xMode val="edge"/>
          <c:yMode val="edge"/>
          <c:x val="0.22942270888013999"/>
          <c:y val="2.083333333333335E-2"/>
        </c:manualLayout>
      </c:layout>
    </c:title>
    <c:plotArea>
      <c:layout/>
      <c:barChart>
        <c:barDir val="col"/>
        <c:grouping val="clustered"/>
        <c:ser>
          <c:idx val="0"/>
          <c:order val="0"/>
          <c:tx>
            <c:strRef>
              <c:f>'Client Outreach'!$A$3</c:f>
              <c:strCache>
                <c:ptCount val="1"/>
                <c:pt idx="0">
                  <c:v>Client
(Borrowers)
in Lakh</c:v>
                </c:pt>
              </c:strCache>
            </c:strRef>
          </c:tx>
          <c:dLbls>
            <c:txPr>
              <a:bodyPr/>
              <a:lstStyle/>
              <a:p>
                <a:pPr>
                  <a:defRPr lang="en-IN"/>
                </a:pPr>
                <a:endParaRPr lang="en-US"/>
              </a:p>
            </c:txPr>
            <c:showVal val="1"/>
          </c:dLbls>
          <c:cat>
            <c:numRef>
              <c:f>'Client Outreach'!$B$2:$D$2</c:f>
              <c:numCache>
                <c:formatCode>General</c:formatCode>
                <c:ptCount val="3"/>
                <c:pt idx="0">
                  <c:v>2007</c:v>
                </c:pt>
                <c:pt idx="1">
                  <c:v>2008</c:v>
                </c:pt>
                <c:pt idx="2">
                  <c:v>2009</c:v>
                </c:pt>
              </c:numCache>
            </c:numRef>
          </c:cat>
          <c:val>
            <c:numRef>
              <c:f>'Client Outreach'!$B$3:$D$3</c:f>
              <c:numCache>
                <c:formatCode>General</c:formatCode>
                <c:ptCount val="3"/>
                <c:pt idx="0">
                  <c:v>505</c:v>
                </c:pt>
                <c:pt idx="1">
                  <c:v>649</c:v>
                </c:pt>
                <c:pt idx="2">
                  <c:v>817</c:v>
                </c:pt>
              </c:numCache>
            </c:numRef>
          </c:val>
        </c:ser>
        <c:ser>
          <c:idx val="1"/>
          <c:order val="1"/>
          <c:tx>
            <c:strRef>
              <c:f>'Client Outreach'!$A$4</c:f>
              <c:strCache>
                <c:ptCount val="1"/>
                <c:pt idx="0">
                  <c:v>Savings
(SBLP alone)
in Crore</c:v>
                </c:pt>
              </c:strCache>
            </c:strRef>
          </c:tx>
          <c:dLbls>
            <c:txPr>
              <a:bodyPr/>
              <a:lstStyle/>
              <a:p>
                <a:pPr>
                  <a:defRPr lang="en-IN"/>
                </a:pPr>
                <a:endParaRPr lang="en-US"/>
              </a:p>
            </c:txPr>
            <c:showVal val="1"/>
          </c:dLbls>
          <c:cat>
            <c:numRef>
              <c:f>'Client Outreach'!$B$2:$D$2</c:f>
              <c:numCache>
                <c:formatCode>General</c:formatCode>
                <c:ptCount val="3"/>
                <c:pt idx="0">
                  <c:v>2007</c:v>
                </c:pt>
                <c:pt idx="1">
                  <c:v>2008</c:v>
                </c:pt>
                <c:pt idx="2">
                  <c:v>2009</c:v>
                </c:pt>
              </c:numCache>
            </c:numRef>
          </c:cat>
          <c:val>
            <c:numRef>
              <c:f>'Client Outreach'!$B$4:$D$4</c:f>
              <c:numCache>
                <c:formatCode>General</c:formatCode>
                <c:ptCount val="3"/>
                <c:pt idx="0">
                  <c:v>3513</c:v>
                </c:pt>
                <c:pt idx="1">
                  <c:v>3785</c:v>
                </c:pt>
                <c:pt idx="2">
                  <c:v>5545</c:v>
                </c:pt>
              </c:numCache>
            </c:numRef>
          </c:val>
        </c:ser>
        <c:ser>
          <c:idx val="2"/>
          <c:order val="2"/>
          <c:tx>
            <c:strRef>
              <c:f>'Client Outreach'!$A$5</c:f>
              <c:strCache>
                <c:ptCount val="1"/>
                <c:pt idx="0">
                  <c:v>Portfolio
in Crore</c:v>
                </c:pt>
              </c:strCache>
            </c:strRef>
          </c:tx>
          <c:dLbls>
            <c:txPr>
              <a:bodyPr/>
              <a:lstStyle/>
              <a:p>
                <a:pPr>
                  <a:defRPr lang="en-IN"/>
                </a:pPr>
                <a:endParaRPr lang="en-US"/>
              </a:p>
            </c:txPr>
            <c:showVal val="1"/>
          </c:dLbls>
          <c:cat>
            <c:numRef>
              <c:f>'Client Outreach'!$B$2:$D$2</c:f>
              <c:numCache>
                <c:formatCode>General</c:formatCode>
                <c:ptCount val="3"/>
                <c:pt idx="0">
                  <c:v>2007</c:v>
                </c:pt>
                <c:pt idx="1">
                  <c:v>2008</c:v>
                </c:pt>
                <c:pt idx="2">
                  <c:v>2009</c:v>
                </c:pt>
              </c:numCache>
            </c:numRef>
          </c:cat>
          <c:val>
            <c:numRef>
              <c:f>'Client Outreach'!$B$5:$D$5</c:f>
              <c:numCache>
                <c:formatCode>General</c:formatCode>
                <c:ptCount val="3"/>
                <c:pt idx="0">
                  <c:v>15856</c:v>
                </c:pt>
                <c:pt idx="1">
                  <c:v>22954</c:v>
                </c:pt>
                <c:pt idx="2">
                  <c:v>34413</c:v>
                </c:pt>
              </c:numCache>
            </c:numRef>
          </c:val>
        </c:ser>
        <c:dLbls>
          <c:showVal val="1"/>
        </c:dLbls>
        <c:axId val="64862848"/>
        <c:axId val="64905984"/>
      </c:barChart>
      <c:catAx>
        <c:axId val="64862848"/>
        <c:scaling>
          <c:orientation val="minMax"/>
        </c:scaling>
        <c:axPos val="b"/>
        <c:title>
          <c:tx>
            <c:rich>
              <a:bodyPr/>
              <a:lstStyle/>
              <a:p>
                <a:pPr>
                  <a:defRPr lang="en-IN"/>
                </a:pPr>
                <a:r>
                  <a:rPr lang="en-US"/>
                  <a:t>Year</a:t>
                </a:r>
              </a:p>
            </c:rich>
          </c:tx>
        </c:title>
        <c:numFmt formatCode="General" sourceLinked="1"/>
        <c:tickLblPos val="nextTo"/>
        <c:txPr>
          <a:bodyPr/>
          <a:lstStyle/>
          <a:p>
            <a:pPr>
              <a:defRPr lang="en-IN"/>
            </a:pPr>
            <a:endParaRPr lang="en-US"/>
          </a:p>
        </c:txPr>
        <c:crossAx val="64905984"/>
        <c:crosses val="autoZero"/>
        <c:auto val="1"/>
        <c:lblAlgn val="ctr"/>
        <c:lblOffset val="100"/>
      </c:catAx>
      <c:valAx>
        <c:axId val="64905984"/>
        <c:scaling>
          <c:orientation val="minMax"/>
        </c:scaling>
        <c:axPos val="l"/>
        <c:majorGridlines/>
        <c:title>
          <c:tx>
            <c:rich>
              <a:bodyPr rot="-5400000" vert="horz"/>
              <a:lstStyle/>
              <a:p>
                <a:pPr>
                  <a:defRPr lang="en-IN"/>
                </a:pPr>
                <a:r>
                  <a:rPr lang="en-US"/>
                  <a:t>Client/Savings/Portfolio (SBLP+MFIs)</a:t>
                </a:r>
              </a:p>
            </c:rich>
          </c:tx>
          <c:layout>
            <c:manualLayout>
              <c:xMode val="edge"/>
              <c:yMode val="edge"/>
              <c:x val="1.1111111111111117E-2"/>
              <c:y val="2.9313538760677684E-2"/>
            </c:manualLayout>
          </c:layout>
        </c:title>
        <c:numFmt formatCode="General" sourceLinked="1"/>
        <c:tickLblPos val="nextTo"/>
        <c:txPr>
          <a:bodyPr/>
          <a:lstStyle/>
          <a:p>
            <a:pPr>
              <a:defRPr lang="en-IN"/>
            </a:pPr>
            <a:endParaRPr lang="en-US"/>
          </a:p>
        </c:txPr>
        <c:crossAx val="64862848"/>
        <c:crosses val="autoZero"/>
        <c:crossBetween val="between"/>
      </c:valAx>
      <c:dTable>
        <c:showHorzBorder val="1"/>
        <c:showVertBorder val="1"/>
        <c:showOutline val="1"/>
        <c:showKeys val="1"/>
        <c:txPr>
          <a:bodyPr/>
          <a:lstStyle/>
          <a:p>
            <a:pPr rtl="0">
              <a:defRPr lang="en-IN"/>
            </a:pPr>
            <a:endParaRPr lang="en-US"/>
          </a:p>
        </c:txPr>
      </c:dTable>
    </c:plotArea>
    <c:plotVisOnly val="1"/>
    <c:dispBlanksAs val="gap"/>
  </c:chart>
  <c:txPr>
    <a:bodyPr/>
    <a:lstStyle/>
    <a:p>
      <a:pPr>
        <a:defRPr sz="1400">
          <a:latin typeface="Californian FB" pitchFamily="18" charset="0"/>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defRPr lang="en-IN"/>
            </a:pPr>
            <a:r>
              <a:rPr lang="en-US" dirty="0"/>
              <a:t>Channel - wise Client Outreach Growth (in Lakh)</a:t>
            </a:r>
          </a:p>
        </c:rich>
      </c:tx>
    </c:title>
    <c:plotArea>
      <c:layout/>
      <c:barChart>
        <c:barDir val="col"/>
        <c:grouping val="clustered"/>
        <c:ser>
          <c:idx val="0"/>
          <c:order val="0"/>
          <c:tx>
            <c:strRef>
              <c:f>'Channel Wise Client'!$B$2</c:f>
              <c:strCache>
                <c:ptCount val="1"/>
                <c:pt idx="0">
                  <c:v>SBLP</c:v>
                </c:pt>
              </c:strCache>
            </c:strRef>
          </c:tx>
          <c:dLbls>
            <c:txPr>
              <a:bodyPr/>
              <a:lstStyle/>
              <a:p>
                <a:pPr>
                  <a:defRPr lang="en-IN"/>
                </a:pPr>
                <a:endParaRPr lang="en-US"/>
              </a:p>
            </c:txPr>
            <c:showVal val="1"/>
          </c:dLbls>
          <c:cat>
            <c:numRef>
              <c:f>'Channel Wise Client'!$A$3:$A$5</c:f>
              <c:numCache>
                <c:formatCode>General</c:formatCode>
                <c:ptCount val="3"/>
                <c:pt idx="0">
                  <c:v>2007</c:v>
                </c:pt>
                <c:pt idx="1">
                  <c:v>2008</c:v>
                </c:pt>
                <c:pt idx="2">
                  <c:v>2009</c:v>
                </c:pt>
              </c:numCache>
            </c:numRef>
          </c:cat>
          <c:val>
            <c:numRef>
              <c:f>'Channel Wise Client'!$B$3:$B$5</c:f>
              <c:numCache>
                <c:formatCode>General</c:formatCode>
                <c:ptCount val="3"/>
                <c:pt idx="0">
                  <c:v>405</c:v>
                </c:pt>
                <c:pt idx="1">
                  <c:v>508</c:v>
                </c:pt>
                <c:pt idx="2">
                  <c:v>591</c:v>
                </c:pt>
              </c:numCache>
            </c:numRef>
          </c:val>
        </c:ser>
        <c:ser>
          <c:idx val="1"/>
          <c:order val="1"/>
          <c:tx>
            <c:strRef>
              <c:f>'Channel Wise Client'!$C$2</c:f>
              <c:strCache>
                <c:ptCount val="1"/>
                <c:pt idx="0">
                  <c:v>MFI</c:v>
                </c:pt>
              </c:strCache>
            </c:strRef>
          </c:tx>
          <c:dLbls>
            <c:txPr>
              <a:bodyPr/>
              <a:lstStyle/>
              <a:p>
                <a:pPr>
                  <a:defRPr lang="en-IN"/>
                </a:pPr>
                <a:endParaRPr lang="en-US"/>
              </a:p>
            </c:txPr>
            <c:showVal val="1"/>
          </c:dLbls>
          <c:cat>
            <c:numRef>
              <c:f>'Channel Wise Client'!$A$3:$A$5</c:f>
              <c:numCache>
                <c:formatCode>General</c:formatCode>
                <c:ptCount val="3"/>
                <c:pt idx="0">
                  <c:v>2007</c:v>
                </c:pt>
                <c:pt idx="1">
                  <c:v>2008</c:v>
                </c:pt>
                <c:pt idx="2">
                  <c:v>2009</c:v>
                </c:pt>
              </c:numCache>
            </c:numRef>
          </c:cat>
          <c:val>
            <c:numRef>
              <c:f>'Channel Wise Client'!$C$3:$C$5</c:f>
              <c:numCache>
                <c:formatCode>General</c:formatCode>
                <c:ptCount val="3"/>
                <c:pt idx="0">
                  <c:v>100</c:v>
                </c:pt>
                <c:pt idx="1">
                  <c:v>141</c:v>
                </c:pt>
                <c:pt idx="2">
                  <c:v>226</c:v>
                </c:pt>
              </c:numCache>
            </c:numRef>
          </c:val>
        </c:ser>
        <c:dLbls>
          <c:showVal val="1"/>
        </c:dLbls>
        <c:axId val="65560576"/>
        <c:axId val="65562496"/>
      </c:barChart>
      <c:catAx>
        <c:axId val="65560576"/>
        <c:scaling>
          <c:orientation val="minMax"/>
        </c:scaling>
        <c:axPos val="b"/>
        <c:title>
          <c:tx>
            <c:rich>
              <a:bodyPr/>
              <a:lstStyle/>
              <a:p>
                <a:pPr>
                  <a:defRPr lang="en-IN"/>
                </a:pPr>
                <a:r>
                  <a:rPr lang="en-US"/>
                  <a:t>Year</a:t>
                </a:r>
              </a:p>
            </c:rich>
          </c:tx>
        </c:title>
        <c:numFmt formatCode="General" sourceLinked="1"/>
        <c:tickLblPos val="nextTo"/>
        <c:txPr>
          <a:bodyPr/>
          <a:lstStyle/>
          <a:p>
            <a:pPr>
              <a:defRPr lang="en-IN"/>
            </a:pPr>
            <a:endParaRPr lang="en-US"/>
          </a:p>
        </c:txPr>
        <c:crossAx val="65562496"/>
        <c:crosses val="autoZero"/>
        <c:auto val="1"/>
        <c:lblAlgn val="ctr"/>
        <c:lblOffset val="100"/>
      </c:catAx>
      <c:valAx>
        <c:axId val="65562496"/>
        <c:scaling>
          <c:orientation val="minMax"/>
        </c:scaling>
        <c:axPos val="l"/>
        <c:majorGridlines/>
        <c:title>
          <c:tx>
            <c:rich>
              <a:bodyPr rot="-5400000" vert="horz"/>
              <a:lstStyle/>
              <a:p>
                <a:pPr>
                  <a:defRPr lang="en-IN"/>
                </a:pPr>
                <a:r>
                  <a:rPr lang="en-US"/>
                  <a:t>Clients</a:t>
                </a:r>
              </a:p>
            </c:rich>
          </c:tx>
        </c:title>
        <c:numFmt formatCode="General" sourceLinked="1"/>
        <c:tickLblPos val="nextTo"/>
        <c:txPr>
          <a:bodyPr/>
          <a:lstStyle/>
          <a:p>
            <a:pPr>
              <a:defRPr lang="en-IN"/>
            </a:pPr>
            <a:endParaRPr lang="en-US"/>
          </a:p>
        </c:txPr>
        <c:crossAx val="65560576"/>
        <c:crosses val="autoZero"/>
        <c:crossBetween val="between"/>
      </c:valAx>
      <c:dTable>
        <c:showHorzBorder val="1"/>
        <c:showVertBorder val="1"/>
        <c:showOutline val="1"/>
        <c:showKeys val="1"/>
        <c:txPr>
          <a:bodyPr/>
          <a:lstStyle/>
          <a:p>
            <a:pPr rtl="0">
              <a:defRPr lang="en-IN"/>
            </a:pPr>
            <a:endParaRPr lang="en-US"/>
          </a:p>
        </c:txPr>
      </c:dTable>
    </c:plotArea>
    <c:plotVisOnly val="1"/>
    <c:dispBlanksAs val="gap"/>
  </c:chart>
  <c:txPr>
    <a:bodyPr/>
    <a:lstStyle/>
    <a:p>
      <a:pPr>
        <a:defRPr sz="1400">
          <a:latin typeface="Californian FB" pitchFamily="18" charset="0"/>
        </a:defRPr>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19413" cy="490538"/>
          </a:xfrm>
          <a:prstGeom prst="rect">
            <a:avLst/>
          </a:prstGeom>
          <a:noFill/>
          <a:ln w="9525">
            <a:noFill/>
            <a:miter lim="800000"/>
            <a:headEnd/>
            <a:tailEnd/>
          </a:ln>
        </p:spPr>
        <p:txBody>
          <a:bodyPr vert="horz" wrap="square" lIns="95362" tIns="47682" rIns="95362" bIns="47682" numCol="1" anchor="t" anchorCtr="0" compatLnSpc="1">
            <a:prstTxWarp prst="textNoShape">
              <a:avLst/>
            </a:prstTxWarp>
          </a:bodyPr>
          <a:lstStyle>
            <a:lvl1pPr algn="l" defTabSz="954218" eaLnBrk="0" hangingPunct="0">
              <a:defRPr sz="1200">
                <a:cs typeface="+mn-cs"/>
              </a:defRPr>
            </a:lvl1pPr>
          </a:lstStyle>
          <a:p>
            <a:pPr>
              <a:defRPr/>
            </a:pPr>
            <a:endParaRPr lang="en-US"/>
          </a:p>
        </p:txBody>
      </p:sp>
      <p:sp>
        <p:nvSpPr>
          <p:cNvPr id="76803" name="Rectangle 3"/>
          <p:cNvSpPr>
            <a:spLocks noGrp="1" noChangeArrowheads="1"/>
          </p:cNvSpPr>
          <p:nvPr>
            <p:ph type="dt" sz="quarter" idx="1"/>
          </p:nvPr>
        </p:nvSpPr>
        <p:spPr bwMode="auto">
          <a:xfrm>
            <a:off x="3816350" y="0"/>
            <a:ext cx="2919413" cy="490538"/>
          </a:xfrm>
          <a:prstGeom prst="rect">
            <a:avLst/>
          </a:prstGeom>
          <a:noFill/>
          <a:ln w="9525">
            <a:noFill/>
            <a:miter lim="800000"/>
            <a:headEnd/>
            <a:tailEnd/>
          </a:ln>
        </p:spPr>
        <p:txBody>
          <a:bodyPr vert="horz" wrap="square" lIns="95362" tIns="47682" rIns="95362" bIns="47682" numCol="1" anchor="t" anchorCtr="0" compatLnSpc="1">
            <a:prstTxWarp prst="textNoShape">
              <a:avLst/>
            </a:prstTxWarp>
          </a:bodyPr>
          <a:lstStyle>
            <a:lvl1pPr algn="r" defTabSz="954218" eaLnBrk="0" hangingPunct="0">
              <a:defRPr sz="1200">
                <a:cs typeface="+mn-cs"/>
              </a:defRPr>
            </a:lvl1pPr>
          </a:lstStyle>
          <a:p>
            <a:pPr>
              <a:defRPr/>
            </a:pPr>
            <a:endParaRPr lang="en-US"/>
          </a:p>
        </p:txBody>
      </p:sp>
      <p:sp>
        <p:nvSpPr>
          <p:cNvPr id="76804" name="Rectangle 4"/>
          <p:cNvSpPr>
            <a:spLocks noGrp="1" noChangeArrowheads="1"/>
          </p:cNvSpPr>
          <p:nvPr>
            <p:ph type="ftr" sz="quarter" idx="2"/>
          </p:nvPr>
        </p:nvSpPr>
        <p:spPr bwMode="auto">
          <a:xfrm>
            <a:off x="0" y="9309100"/>
            <a:ext cx="2919413" cy="490538"/>
          </a:xfrm>
          <a:prstGeom prst="rect">
            <a:avLst/>
          </a:prstGeom>
          <a:noFill/>
          <a:ln w="9525">
            <a:noFill/>
            <a:miter lim="800000"/>
            <a:headEnd/>
            <a:tailEnd/>
          </a:ln>
        </p:spPr>
        <p:txBody>
          <a:bodyPr vert="horz" wrap="square" lIns="95362" tIns="47682" rIns="95362" bIns="47682" numCol="1" anchor="b" anchorCtr="0" compatLnSpc="1">
            <a:prstTxWarp prst="textNoShape">
              <a:avLst/>
            </a:prstTxWarp>
          </a:bodyPr>
          <a:lstStyle>
            <a:lvl1pPr algn="l" defTabSz="954218" eaLnBrk="0" hangingPunct="0">
              <a:defRPr sz="1200">
                <a:cs typeface="+mn-cs"/>
              </a:defRPr>
            </a:lvl1pPr>
          </a:lstStyle>
          <a:p>
            <a:pPr>
              <a:defRPr/>
            </a:pPr>
            <a:endParaRPr lang="en-US"/>
          </a:p>
        </p:txBody>
      </p:sp>
      <p:sp>
        <p:nvSpPr>
          <p:cNvPr id="76805" name="Rectangle 5"/>
          <p:cNvSpPr>
            <a:spLocks noGrp="1" noChangeArrowheads="1"/>
          </p:cNvSpPr>
          <p:nvPr>
            <p:ph type="sldNum" sz="quarter" idx="3"/>
          </p:nvPr>
        </p:nvSpPr>
        <p:spPr bwMode="auto">
          <a:xfrm>
            <a:off x="3816350" y="9309100"/>
            <a:ext cx="2919413" cy="490538"/>
          </a:xfrm>
          <a:prstGeom prst="rect">
            <a:avLst/>
          </a:prstGeom>
          <a:noFill/>
          <a:ln w="9525">
            <a:noFill/>
            <a:miter lim="800000"/>
            <a:headEnd/>
            <a:tailEnd/>
          </a:ln>
        </p:spPr>
        <p:txBody>
          <a:bodyPr vert="horz" wrap="square" lIns="95362" tIns="47682" rIns="95362" bIns="47682" numCol="1" anchor="b" anchorCtr="0" compatLnSpc="1">
            <a:prstTxWarp prst="textNoShape">
              <a:avLst/>
            </a:prstTxWarp>
          </a:bodyPr>
          <a:lstStyle>
            <a:lvl1pPr algn="r" defTabSz="954218" eaLnBrk="0" hangingPunct="0">
              <a:defRPr sz="1200">
                <a:cs typeface="+mn-cs"/>
              </a:defRPr>
            </a:lvl1pPr>
          </a:lstStyle>
          <a:p>
            <a:pPr>
              <a:defRPr/>
            </a:pPr>
            <a:fld id="{7E58CB70-1BAF-458B-A62E-B80E7FB4991F}" type="slidenum">
              <a:rPr lang="en-US"/>
              <a:pPr>
                <a:defRPr/>
              </a:pPr>
              <a:t>‹#›</a:t>
            </a:fld>
            <a:endParaRPr lang="en-US"/>
          </a:p>
        </p:txBody>
      </p:sp>
    </p:spTree>
    <p:extLst>
      <p:ext uri="{BB962C8B-B14F-4D97-AF65-F5344CB8AC3E}">
        <p14:creationId xmlns="" xmlns:p14="http://schemas.microsoft.com/office/powerpoint/2010/main" val="66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19413" cy="490538"/>
          </a:xfrm>
          <a:prstGeom prst="rect">
            <a:avLst/>
          </a:prstGeom>
          <a:noFill/>
          <a:ln w="12700" cap="sq">
            <a:noFill/>
            <a:miter lim="800000"/>
            <a:headEnd type="none" w="sm" len="sm"/>
            <a:tailEnd type="none" w="sm" len="sm"/>
          </a:ln>
        </p:spPr>
        <p:txBody>
          <a:bodyPr vert="horz" wrap="square" lIns="95362" tIns="47682" rIns="95362" bIns="47682" numCol="1" anchor="t" anchorCtr="0" compatLnSpc="1">
            <a:prstTxWarp prst="textNoShape">
              <a:avLst/>
            </a:prstTxWarp>
          </a:bodyPr>
          <a:lstStyle>
            <a:lvl1pPr algn="l" defTabSz="954218" eaLnBrk="0" hangingPunct="0">
              <a:defRPr sz="1200">
                <a:cs typeface="+mn-cs"/>
              </a:defRPr>
            </a:lvl1pPr>
          </a:lstStyle>
          <a:p>
            <a:pPr>
              <a:defRPr/>
            </a:pPr>
            <a:endParaRPr lang="en-US"/>
          </a:p>
        </p:txBody>
      </p:sp>
      <p:sp>
        <p:nvSpPr>
          <p:cNvPr id="80899" name="Rectangle 3"/>
          <p:cNvSpPr>
            <a:spLocks noGrp="1" noChangeArrowheads="1"/>
          </p:cNvSpPr>
          <p:nvPr>
            <p:ph type="dt" idx="1"/>
          </p:nvPr>
        </p:nvSpPr>
        <p:spPr bwMode="auto">
          <a:xfrm>
            <a:off x="3816350" y="0"/>
            <a:ext cx="2919413" cy="490538"/>
          </a:xfrm>
          <a:prstGeom prst="rect">
            <a:avLst/>
          </a:prstGeom>
          <a:noFill/>
          <a:ln w="12700" cap="sq">
            <a:noFill/>
            <a:miter lim="800000"/>
            <a:headEnd type="none" w="sm" len="sm"/>
            <a:tailEnd type="none" w="sm" len="sm"/>
          </a:ln>
        </p:spPr>
        <p:txBody>
          <a:bodyPr vert="horz" wrap="square" lIns="95362" tIns="47682" rIns="95362" bIns="47682" numCol="1" anchor="t" anchorCtr="0" compatLnSpc="1">
            <a:prstTxWarp prst="textNoShape">
              <a:avLst/>
            </a:prstTxWarp>
          </a:bodyPr>
          <a:lstStyle>
            <a:lvl1pPr algn="r" defTabSz="954218" eaLnBrk="0" hangingPunct="0">
              <a:defRPr sz="1200">
                <a:cs typeface="+mn-cs"/>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917575" y="733425"/>
            <a:ext cx="4900613" cy="36766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0901" name="Rectangle 5"/>
          <p:cNvSpPr>
            <a:spLocks noGrp="1" noChangeArrowheads="1"/>
          </p:cNvSpPr>
          <p:nvPr>
            <p:ph type="body" sz="quarter" idx="3"/>
          </p:nvPr>
        </p:nvSpPr>
        <p:spPr bwMode="auto">
          <a:xfrm>
            <a:off x="896938" y="4656138"/>
            <a:ext cx="4941887" cy="4410075"/>
          </a:xfrm>
          <a:prstGeom prst="rect">
            <a:avLst/>
          </a:prstGeom>
          <a:noFill/>
          <a:ln w="12700" cap="sq">
            <a:noFill/>
            <a:miter lim="800000"/>
            <a:headEnd type="none" w="sm" len="sm"/>
            <a:tailEnd type="none" w="sm" len="sm"/>
          </a:ln>
        </p:spPr>
        <p:txBody>
          <a:bodyPr vert="horz" wrap="square" lIns="95362" tIns="47682" rIns="95362" bIns="476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9309100"/>
            <a:ext cx="2919413" cy="490538"/>
          </a:xfrm>
          <a:prstGeom prst="rect">
            <a:avLst/>
          </a:prstGeom>
          <a:noFill/>
          <a:ln w="12700" cap="sq">
            <a:noFill/>
            <a:miter lim="800000"/>
            <a:headEnd type="none" w="sm" len="sm"/>
            <a:tailEnd type="none" w="sm" len="sm"/>
          </a:ln>
        </p:spPr>
        <p:txBody>
          <a:bodyPr vert="horz" wrap="square" lIns="95362" tIns="47682" rIns="95362" bIns="47682" numCol="1" anchor="b" anchorCtr="0" compatLnSpc="1">
            <a:prstTxWarp prst="textNoShape">
              <a:avLst/>
            </a:prstTxWarp>
          </a:bodyPr>
          <a:lstStyle>
            <a:lvl1pPr algn="l" defTabSz="954218" eaLnBrk="0" hangingPunct="0">
              <a:defRPr sz="1200">
                <a:cs typeface="+mn-cs"/>
              </a:defRPr>
            </a:lvl1pPr>
          </a:lstStyle>
          <a:p>
            <a:pPr>
              <a:defRPr/>
            </a:pPr>
            <a:endParaRPr lang="en-US"/>
          </a:p>
        </p:txBody>
      </p:sp>
      <p:sp>
        <p:nvSpPr>
          <p:cNvPr id="80903" name="Rectangle 7"/>
          <p:cNvSpPr>
            <a:spLocks noGrp="1" noChangeArrowheads="1"/>
          </p:cNvSpPr>
          <p:nvPr>
            <p:ph type="sldNum" sz="quarter" idx="5"/>
          </p:nvPr>
        </p:nvSpPr>
        <p:spPr bwMode="auto">
          <a:xfrm>
            <a:off x="3816350" y="9309100"/>
            <a:ext cx="2919413" cy="490538"/>
          </a:xfrm>
          <a:prstGeom prst="rect">
            <a:avLst/>
          </a:prstGeom>
          <a:noFill/>
          <a:ln w="12700" cap="sq">
            <a:noFill/>
            <a:miter lim="800000"/>
            <a:headEnd type="none" w="sm" len="sm"/>
            <a:tailEnd type="none" w="sm" len="sm"/>
          </a:ln>
        </p:spPr>
        <p:txBody>
          <a:bodyPr vert="horz" wrap="square" lIns="95362" tIns="47682" rIns="95362" bIns="47682" numCol="1" anchor="b" anchorCtr="0" compatLnSpc="1">
            <a:prstTxWarp prst="textNoShape">
              <a:avLst/>
            </a:prstTxWarp>
          </a:bodyPr>
          <a:lstStyle>
            <a:lvl1pPr algn="r" defTabSz="954218" eaLnBrk="0" hangingPunct="0">
              <a:defRPr sz="1200">
                <a:cs typeface="+mn-cs"/>
              </a:defRPr>
            </a:lvl1pPr>
          </a:lstStyle>
          <a:p>
            <a:pPr>
              <a:defRPr/>
            </a:pPr>
            <a:fld id="{EDA5C09E-FBA5-417E-BF47-F7D5037270E3}" type="slidenum">
              <a:rPr lang="en-US"/>
              <a:pPr>
                <a:defRPr/>
              </a:pPr>
              <a:t>‹#›</a:t>
            </a:fld>
            <a:endParaRPr lang="en-US"/>
          </a:p>
        </p:txBody>
      </p:sp>
    </p:spTree>
    <p:extLst>
      <p:ext uri="{BB962C8B-B14F-4D97-AF65-F5344CB8AC3E}">
        <p14:creationId xmlns="" xmlns:p14="http://schemas.microsoft.com/office/powerpoint/2010/main" val="2481154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74663"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49325"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425575"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900238"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377202" algn="l" defTabSz="950881" rtl="0" eaLnBrk="1" latinLnBrk="0" hangingPunct="1">
      <a:defRPr sz="1200" kern="1200">
        <a:solidFill>
          <a:schemeClr val="tx1"/>
        </a:solidFill>
        <a:latin typeface="+mn-lt"/>
        <a:ea typeface="+mn-ea"/>
        <a:cs typeface="+mn-cs"/>
      </a:defRPr>
    </a:lvl6pPr>
    <a:lvl7pPr marL="2852643" algn="l" defTabSz="950881" rtl="0" eaLnBrk="1" latinLnBrk="0" hangingPunct="1">
      <a:defRPr sz="1200" kern="1200">
        <a:solidFill>
          <a:schemeClr val="tx1"/>
        </a:solidFill>
        <a:latin typeface="+mn-lt"/>
        <a:ea typeface="+mn-ea"/>
        <a:cs typeface="+mn-cs"/>
      </a:defRPr>
    </a:lvl7pPr>
    <a:lvl8pPr marL="3328082" algn="l" defTabSz="950881" rtl="0" eaLnBrk="1" latinLnBrk="0" hangingPunct="1">
      <a:defRPr sz="1200" kern="1200">
        <a:solidFill>
          <a:schemeClr val="tx1"/>
        </a:solidFill>
        <a:latin typeface="+mn-lt"/>
        <a:ea typeface="+mn-ea"/>
        <a:cs typeface="+mn-cs"/>
      </a:defRPr>
    </a:lvl8pPr>
    <a:lvl9pPr marL="3803523" algn="l" defTabSz="95088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EFE6F0EF-6AB9-4FB2-A55F-FD2FA780F075}" type="slidenum">
              <a:rPr lang="en-US" sz="1200"/>
              <a:pPr algn="r">
                <a:defRPr/>
              </a:pPr>
              <a:t>1</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pPr algn="just"/>
            <a:r>
              <a:rPr kumimoji="1" lang="en-IN" sz="1200" b="0" i="0" kern="1200" dirty="0" smtClean="0">
                <a:solidFill>
                  <a:schemeClr val="tx1"/>
                </a:solidFill>
                <a:effectLst/>
                <a:latin typeface="Times New Roman" pitchFamily="18" charset="0"/>
                <a:ea typeface="+mn-ea"/>
                <a:cs typeface="+mn-cs"/>
              </a:rPr>
              <a:t>Poverty in India is a major issue.</a:t>
            </a:r>
          </a:p>
          <a:p>
            <a:pPr algn="just"/>
            <a:r>
              <a:rPr kumimoji="1" lang="en-IN" sz="1200" b="0" i="0" kern="1200" dirty="0" smtClean="0">
                <a:solidFill>
                  <a:schemeClr val="tx1"/>
                </a:solidFill>
                <a:effectLst/>
                <a:latin typeface="Times New Roman" pitchFamily="18" charset="0"/>
                <a:ea typeface="+mn-ea"/>
                <a:cs typeface="+mn-cs"/>
              </a:rPr>
              <a:t>Rural Indians depend on unpredictable agriculture incomes, while urban Indians rely on jobs. </a:t>
            </a:r>
          </a:p>
          <a:p>
            <a:pPr algn="just"/>
            <a:r>
              <a:rPr lang="en-IN" dirty="0" smtClean="0"/>
              <a:t>Since its independence, the issue of poverty within India has remained a prevalent concern. </a:t>
            </a:r>
          </a:p>
          <a:p>
            <a:pPr algn="just"/>
            <a:r>
              <a:rPr lang="en-IN" dirty="0" smtClean="0"/>
              <a:t>As of 2010, more than 37% of India’s population of 1.35 billion still lives below the poverty line. </a:t>
            </a:r>
          </a:p>
          <a:p>
            <a:pPr algn="just"/>
            <a:r>
              <a:rPr lang="en-IN" dirty="0" smtClean="0"/>
              <a:t>More than 22% of the entire rural population and 15% of the urban population of India exists in this difficult physical and financial predicament. </a:t>
            </a:r>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Various schemes introduced by Indian government since 1950s</a:t>
            </a:r>
            <a:r>
              <a:rPr lang="en-US" baseline="0" dirty="0" smtClean="0"/>
              <a:t> to alleviate poverty are:</a:t>
            </a:r>
            <a:endParaRPr lang="en-IN" dirty="0"/>
          </a:p>
        </p:txBody>
      </p:sp>
      <p:sp>
        <p:nvSpPr>
          <p:cNvPr id="4" name="Slide Number Placeholder 3"/>
          <p:cNvSpPr>
            <a:spLocks noGrp="1"/>
          </p:cNvSpPr>
          <p:nvPr>
            <p:ph type="sldNum" sz="quarter" idx="10"/>
          </p:nvPr>
        </p:nvSpPr>
        <p:spPr/>
        <p:txBody>
          <a:bodyPr/>
          <a:lstStyle/>
          <a:p>
            <a:pPr>
              <a:defRPr/>
            </a:pPr>
            <a:fld id="{EDA5C09E-FBA5-417E-BF47-F7D5037270E3}" type="slidenum">
              <a:rPr lang="en-US" smtClean="0"/>
              <a:pPr>
                <a:defRPr/>
              </a:pPr>
              <a:t>10</a:t>
            </a:fld>
            <a:endParaRPr lang="en-US"/>
          </a:p>
        </p:txBody>
      </p:sp>
    </p:spTree>
    <p:extLst>
      <p:ext uri="{BB962C8B-B14F-4D97-AF65-F5344CB8AC3E}">
        <p14:creationId xmlns="" xmlns:p14="http://schemas.microsoft.com/office/powerpoint/2010/main" val="1577048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dirty="0" smtClean="0"/>
              <a:t>Institutions</a:t>
            </a:r>
            <a:r>
              <a:rPr lang="en-US" baseline="0" dirty="0" smtClean="0"/>
              <a:t> which is providing micro financial services are of two types:</a:t>
            </a:r>
            <a:endParaRPr lang="en-IN" dirty="0" smtClean="0"/>
          </a:p>
        </p:txBody>
      </p:sp>
      <p:sp>
        <p:nvSpPr>
          <p:cNvPr id="46084"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992C5147-BFFC-4BE4-ABCE-E483C8845999}" type="slidenum">
              <a:rPr lang="en-US" sz="1200"/>
              <a:pPr algn="r">
                <a:defRPr/>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49156"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B1337C2F-7928-4A82-87A0-4E510DA4AD69}" type="slidenum">
              <a:rPr lang="en-US" sz="1200"/>
              <a:pPr algn="r">
                <a:defRPr/>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algn="just"/>
            <a:r>
              <a:rPr lang="en-IN" dirty="0" smtClean="0"/>
              <a:t>In relation to the need for flexible finance for low income clients, the services actually being provided by formal financial institutions need to be examination. </a:t>
            </a:r>
          </a:p>
          <a:p>
            <a:pPr algn="just"/>
            <a:r>
              <a:rPr lang="en-IN" dirty="0" smtClean="0"/>
              <a:t>Some important formal financial services potentially available to low income clients in rural areas are:</a:t>
            </a:r>
          </a:p>
        </p:txBody>
      </p:sp>
      <p:sp>
        <p:nvSpPr>
          <p:cNvPr id="50180"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1C463FD1-2FFC-4F27-9883-9648E4B77508}" type="slidenum">
              <a:rPr lang="en-US" sz="1200"/>
              <a:pPr algn="r">
                <a:defRPr/>
              </a:pP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53252"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F9E5E6F9-C33C-4832-909B-DCAA4D4DED21}" type="slidenum">
              <a:rPr lang="en-US" sz="1200"/>
              <a:pPr algn="r">
                <a:defRPr/>
              </a:pP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marL="163513" indent="-163513">
              <a:buFontTx/>
              <a:buChar char="•"/>
            </a:pPr>
            <a:r>
              <a:rPr lang="en-IN" smtClean="0"/>
              <a:t>(Uniform Reference Period, </a:t>
            </a:r>
            <a:r>
              <a:rPr lang="en-IN" i="1" smtClean="0"/>
              <a:t>Comparable with 1993-94 Estimates</a:t>
            </a:r>
            <a:r>
              <a:rPr lang="en-IN" smtClean="0"/>
              <a:t>) **(Mixed Reference Period, </a:t>
            </a:r>
            <a:r>
              <a:rPr lang="en-IN" i="1" smtClean="0"/>
              <a:t>Comparable with 1999-2000 Estimates</a:t>
            </a:r>
            <a:r>
              <a:rPr lang="en-IN" smtClean="0"/>
              <a:t>).</a:t>
            </a:r>
          </a:p>
          <a:p>
            <a:pPr marL="163513" indent="-163513">
              <a:buFontTx/>
              <a:buChar char="•"/>
            </a:pPr>
            <a:r>
              <a:rPr lang="en-US" smtClean="0"/>
              <a:t>As per the planning commission of India, Since 1951 India’s population has increased by 285.90%.</a:t>
            </a:r>
          </a:p>
          <a:p>
            <a:pPr marL="163513" indent="-163513">
              <a:buFontTx/>
              <a:buChar char="•"/>
            </a:pPr>
            <a:r>
              <a:rPr lang="en-US" smtClean="0"/>
              <a:t>Since 1973 India’s poverty has decreased by 251.84% (225.8 1% in Urban &amp; 258.72% in Rural areas).</a:t>
            </a:r>
            <a:endParaRPr lang="en-IN" smtClean="0"/>
          </a:p>
        </p:txBody>
      </p:sp>
      <p:sp>
        <p:nvSpPr>
          <p:cNvPr id="54276"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1BB45212-EFDF-402D-B78C-142BE2801531}" type="slidenum">
              <a:rPr lang="en-US" sz="1200"/>
              <a:pPr algn="r">
                <a:defRPr/>
              </a:pPr>
              <a:t>17</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48132"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BE7711B6-70CD-4280-AE30-31AC91125040}" type="slidenum">
              <a:rPr lang="en-US" sz="1200"/>
              <a:pPr algn="r">
                <a:defRPr/>
              </a:pPr>
              <a:t>23</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47108"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A6C995C5-D560-48D6-A540-FB3A3593AA09}" type="slidenum">
              <a:rPr lang="en-US" sz="1200"/>
              <a:pPr algn="r">
                <a:defRPr/>
              </a:pPr>
              <a:t>24</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51204"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B7BD3EB0-14D0-461C-BF2D-A92397183D84}" type="slidenum">
              <a:rPr lang="en-US" sz="1200"/>
              <a:pPr algn="r">
                <a:defRPr/>
              </a:pPr>
              <a:t>25</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52228"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24E0BCD5-375D-4F14-AA28-170F83BFF5EC}" type="slidenum">
              <a:rPr lang="en-US" sz="1200"/>
              <a:pPr algn="r">
                <a:defRPr/>
              </a:pPr>
              <a:t>26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main objective of my study is to t</a:t>
            </a:r>
            <a:r>
              <a:rPr lang="en-IN" altLang="ko-KR" sz="1200" dirty="0" smtClean="0">
                <a:solidFill>
                  <a:srgbClr val="002060"/>
                </a:solidFill>
                <a:latin typeface="Californian FB" pitchFamily="18" charset="0"/>
                <a:cs typeface="Times New Roman" pitchFamily="18" charset="0"/>
              </a:rPr>
              <a:t>o evaluate role of Microfinance in lifting poor above poverty  level</a:t>
            </a:r>
            <a:r>
              <a:rPr lang="en-IN" altLang="ko-KR" sz="1200" baseline="0" dirty="0" smtClean="0">
                <a:solidFill>
                  <a:srgbClr val="002060"/>
                </a:solidFill>
                <a:latin typeface="Californian FB" pitchFamily="18" charset="0"/>
                <a:cs typeface="Times New Roman" pitchFamily="18" charset="0"/>
              </a:rPr>
              <a:t> and other objectives associated with the study are:</a:t>
            </a:r>
            <a:endParaRPr lang="en-IN" altLang="ko-KR" sz="1200" dirty="0" smtClean="0">
              <a:solidFill>
                <a:srgbClr val="002060"/>
              </a:solidFill>
              <a:latin typeface="Californian FB"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DA5C09E-FBA5-417E-BF47-F7D5037270E3}" type="slidenum">
              <a:rPr lang="en-US" smtClean="0"/>
              <a:pPr>
                <a:defRPr/>
              </a:pPr>
              <a:t>2</a:t>
            </a:fld>
            <a:endParaRPr lang="en-US"/>
          </a:p>
        </p:txBody>
      </p:sp>
    </p:spTree>
    <p:extLst>
      <p:ext uri="{BB962C8B-B14F-4D97-AF65-F5344CB8AC3E}">
        <p14:creationId xmlns="" xmlns:p14="http://schemas.microsoft.com/office/powerpoint/2010/main" val="1341215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55300"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A50A08DF-A884-41BE-BA3C-2DA29B90F54A}" type="slidenum">
              <a:rPr lang="en-US" sz="1200"/>
              <a:pPr algn="r">
                <a:defRPr/>
              </a:pPr>
              <a:t>27</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56324"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7CFC95C9-5FC8-4E3A-BE19-9C0E2101177B}" type="slidenum">
              <a:rPr lang="en-US" sz="1200"/>
              <a:pPr algn="r">
                <a:defRPr/>
              </a:pPr>
              <a:t>31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endParaRPr lang="en-IN" smtClean="0"/>
          </a:p>
        </p:txBody>
      </p:sp>
      <p:sp>
        <p:nvSpPr>
          <p:cNvPr id="57348"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59468DF1-53B5-4629-9166-11C96E7DED75}" type="slidenum">
              <a:rPr lang="en-US" sz="1200"/>
              <a:pPr algn="r">
                <a:defRPr/>
              </a:pPr>
              <a:t>32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The division of resources, as well as wealth, is uneven in India - this disparity creates different poverty ratios for different states.</a:t>
            </a:r>
            <a:endParaRPr lang="en-IN" dirty="0"/>
          </a:p>
        </p:txBody>
      </p:sp>
      <p:sp>
        <p:nvSpPr>
          <p:cNvPr id="4" name="Slide Number Placeholder 3"/>
          <p:cNvSpPr>
            <a:spLocks noGrp="1"/>
          </p:cNvSpPr>
          <p:nvPr>
            <p:ph type="sldNum" sz="quarter" idx="10"/>
          </p:nvPr>
        </p:nvSpPr>
        <p:spPr/>
        <p:txBody>
          <a:bodyPr/>
          <a:lstStyle/>
          <a:p>
            <a:pPr>
              <a:defRPr/>
            </a:pPr>
            <a:fld id="{EDA5C09E-FBA5-417E-BF47-F7D5037270E3}" type="slidenum">
              <a:rPr lang="en-US" smtClean="0"/>
              <a:pPr>
                <a:defRPr/>
              </a:pPr>
              <a:t>3</a:t>
            </a:fld>
            <a:endParaRPr lang="en-US"/>
          </a:p>
        </p:txBody>
      </p:sp>
    </p:spTree>
    <p:extLst>
      <p:ext uri="{BB962C8B-B14F-4D97-AF65-F5344CB8AC3E}">
        <p14:creationId xmlns="" xmlns:p14="http://schemas.microsoft.com/office/powerpoint/2010/main" val="2749514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IN" dirty="0" smtClean="0"/>
              <a:t>A number of factors are responsible for poverty in India. Some of them I have listed here like:</a:t>
            </a:r>
          </a:p>
        </p:txBody>
      </p:sp>
      <p:sp>
        <p:nvSpPr>
          <p:cNvPr id="40964"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477A013E-F47D-448B-AD92-732C68680AEB}" type="slidenum">
              <a:rPr lang="en-US" sz="1200"/>
              <a:pPr algn="r">
                <a:defRPr/>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IN" dirty="0" smtClean="0"/>
              <a:t>Most of the India’s poor lack access to basic financial services that would help them to manage their assets and generate income. </a:t>
            </a:r>
          </a:p>
          <a:p>
            <a:r>
              <a:rPr lang="en-IN" dirty="0" smtClean="0"/>
              <a:t>This is especially true for the millions of extremely poor people who live in rural areas of developing countries like India.</a:t>
            </a:r>
          </a:p>
        </p:txBody>
      </p:sp>
      <p:sp>
        <p:nvSpPr>
          <p:cNvPr id="41988"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1958C799-81D6-4C56-8CC6-ADB046529F08}" type="slidenum">
              <a:rPr lang="en-US" sz="1200"/>
              <a:pPr algn="r">
                <a:defRPr/>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IN" dirty="0" smtClean="0"/>
              <a:t>Microfinance is not defined anywhere in our legislative framework.</a:t>
            </a:r>
          </a:p>
          <a:p>
            <a:r>
              <a:rPr lang="en-IN" dirty="0" smtClean="0"/>
              <a:t>The only attempt to define microfinance was in the proposed Act and in an obscure notification of by the Reserve Bank of India exempting not-for-profit organizations giving loans of less than Rs50,000 from the registration requirements </a:t>
            </a:r>
            <a:r>
              <a:rPr kumimoji="1" lang="en-IN" sz="1200" b="0" i="0" kern="1200" dirty="0" smtClean="0">
                <a:solidFill>
                  <a:schemeClr val="tx1"/>
                </a:solidFill>
                <a:effectLst/>
                <a:latin typeface="Times New Roman" pitchFamily="18" charset="0"/>
                <a:ea typeface="+mn-ea"/>
                <a:cs typeface="+mn-cs"/>
              </a:rPr>
              <a:t>under the NBFC regulations.</a:t>
            </a:r>
          </a:p>
          <a:p>
            <a:r>
              <a:rPr kumimoji="1" lang="en-US" sz="1200" b="0" i="0" kern="1200" dirty="0" smtClean="0">
                <a:solidFill>
                  <a:schemeClr val="tx1"/>
                </a:solidFill>
                <a:effectLst/>
                <a:latin typeface="Times New Roman" pitchFamily="18" charset="0"/>
                <a:ea typeface="+mn-ea"/>
                <a:cs typeface="+mn-cs"/>
              </a:rPr>
              <a:t>Microfinance definitions which I draws from my study are:</a:t>
            </a:r>
            <a:endParaRPr lang="en-IN" dirty="0" smtClean="0"/>
          </a:p>
        </p:txBody>
      </p:sp>
      <p:sp>
        <p:nvSpPr>
          <p:cNvPr id="43012"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91558113-964F-4911-BE89-AA44483E7DDB}" type="slidenum">
              <a:rPr lang="en-US" sz="1200"/>
              <a:pPr algn="r">
                <a:defRPr/>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dirty="0" smtClean="0"/>
              <a:t>It means:</a:t>
            </a:r>
            <a:endParaRPr lang="en-IN" dirty="0" smtClean="0"/>
          </a:p>
        </p:txBody>
      </p:sp>
      <p:sp>
        <p:nvSpPr>
          <p:cNvPr id="44036"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7F378194-BF5D-4C24-9F47-88DD4CEDC3A8}" type="slidenum">
              <a:rPr lang="en-US" sz="1200"/>
              <a:pPr algn="r">
                <a:defRPr/>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diagram explain</a:t>
            </a:r>
            <a:r>
              <a:rPr lang="en-US" baseline="0" dirty="0" smtClean="0"/>
              <a:t> microfinance services are provided to the clients and clients pay the amount in installments.</a:t>
            </a:r>
          </a:p>
          <a:p>
            <a:r>
              <a:rPr lang="en-US" baseline="0" dirty="0" smtClean="0"/>
              <a:t>Monitoring is exists at both the ends for service provider and client.</a:t>
            </a:r>
          </a:p>
          <a:p>
            <a:r>
              <a:rPr lang="en-US" baseline="0" dirty="0" smtClean="0"/>
              <a:t>If we find favorable indication at both ends means there is positive impact of Microfinance.</a:t>
            </a:r>
            <a:endParaRPr lang="en-IN" dirty="0"/>
          </a:p>
        </p:txBody>
      </p:sp>
      <p:sp>
        <p:nvSpPr>
          <p:cNvPr id="4" name="Slide Number Placeholder 3"/>
          <p:cNvSpPr>
            <a:spLocks noGrp="1"/>
          </p:cNvSpPr>
          <p:nvPr>
            <p:ph type="sldNum" sz="quarter" idx="10"/>
          </p:nvPr>
        </p:nvSpPr>
        <p:spPr/>
        <p:txBody>
          <a:bodyPr/>
          <a:lstStyle/>
          <a:p>
            <a:pPr>
              <a:defRPr/>
            </a:pPr>
            <a:fld id="{EDA5C09E-FBA5-417E-BF47-F7D5037270E3}" type="slidenum">
              <a:rPr lang="en-US" smtClean="0"/>
              <a:pPr>
                <a:defRPr/>
              </a:pPr>
              <a:t>8</a:t>
            </a:fld>
            <a:endParaRPr lang="en-US"/>
          </a:p>
        </p:txBody>
      </p:sp>
    </p:spTree>
    <p:extLst>
      <p:ext uri="{BB962C8B-B14F-4D97-AF65-F5344CB8AC3E}">
        <p14:creationId xmlns="" xmlns:p14="http://schemas.microsoft.com/office/powerpoint/2010/main" val="346275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kumimoji="1" lang="en-IN" sz="1200" b="1" kern="1200" dirty="0" smtClean="0">
                <a:solidFill>
                  <a:schemeClr val="tx1"/>
                </a:solidFill>
                <a:effectLst/>
                <a:latin typeface="Times New Roman" pitchFamily="18" charset="0"/>
                <a:ea typeface="+mn-ea"/>
                <a:cs typeface="+mn-cs"/>
              </a:rPr>
              <a:t>Micro credit</a:t>
            </a:r>
            <a:r>
              <a:rPr kumimoji="1" lang="en-IN" sz="1200" kern="1200" dirty="0" smtClean="0">
                <a:solidFill>
                  <a:schemeClr val="tx1"/>
                </a:solidFill>
                <a:effectLst/>
                <a:latin typeface="Times New Roman" pitchFamily="18" charset="0"/>
                <a:ea typeface="+mn-ea"/>
                <a:cs typeface="+mn-cs"/>
              </a:rPr>
              <a:t> is the extension of very small loans (microloans) to those in poverty designed to spur entrepreneur.</a:t>
            </a:r>
          </a:p>
          <a:p>
            <a:r>
              <a:rPr lang="en-US" b="1" dirty="0" smtClean="0"/>
              <a:t>Micro saving </a:t>
            </a:r>
            <a:r>
              <a:rPr lang="en-US" b="0" dirty="0" smtClean="0"/>
              <a:t>is a provision to deposit very</a:t>
            </a:r>
            <a:r>
              <a:rPr lang="en-US" b="0" baseline="0" dirty="0" smtClean="0"/>
              <a:t> small amount of money in installments.</a:t>
            </a:r>
          </a:p>
          <a:p>
            <a:r>
              <a:rPr kumimoji="1" lang="en-US" sz="1200" b="1" kern="1200" dirty="0" smtClean="0">
                <a:solidFill>
                  <a:schemeClr val="tx1"/>
                </a:solidFill>
                <a:effectLst/>
                <a:latin typeface="Times New Roman" pitchFamily="18" charset="0"/>
                <a:ea typeface="+mn-ea"/>
                <a:cs typeface="+mn-cs"/>
              </a:rPr>
              <a:t>Micro insurance</a:t>
            </a:r>
            <a:r>
              <a:rPr kumimoji="1" lang="en-US" sz="1200" kern="1200" dirty="0" smtClean="0">
                <a:solidFill>
                  <a:schemeClr val="tx1"/>
                </a:solidFill>
                <a:effectLst/>
                <a:latin typeface="Times New Roman" pitchFamily="18" charset="0"/>
                <a:ea typeface="+mn-ea"/>
                <a:cs typeface="+mn-cs"/>
              </a:rPr>
              <a:t> provides protection to low income peoples against specific risk in exchange for premium payments proportionate to the livelihood and cost of the risk involved </a:t>
            </a:r>
            <a:endParaRPr lang="en-IN" b="1" dirty="0" smtClean="0"/>
          </a:p>
        </p:txBody>
      </p:sp>
      <p:sp>
        <p:nvSpPr>
          <p:cNvPr id="45060" name="Slide Number Placeholder 3"/>
          <p:cNvSpPr>
            <a:spLocks noGrp="1"/>
          </p:cNvSpPr>
          <p:nvPr>
            <p:ph type="sldNum" sz="quarter" idx="5"/>
          </p:nvPr>
        </p:nvSpPr>
        <p:spPr>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lgn="ctr" defTabSz="954019" eaLnBrk="0" hangingPunct="0">
              <a:defRPr sz="2800">
                <a:solidFill>
                  <a:schemeClr val="tx1"/>
                </a:solidFill>
                <a:latin typeface="Times New Roman" pitchFamily="18" charset="0"/>
              </a:defRPr>
            </a:lvl1pPr>
            <a:lvl2pPr marL="708700" indent="-272577" algn="ctr" defTabSz="954019" eaLnBrk="0" hangingPunct="0">
              <a:defRPr sz="2800">
                <a:solidFill>
                  <a:schemeClr val="tx1"/>
                </a:solidFill>
                <a:latin typeface="Times New Roman" pitchFamily="18" charset="0"/>
              </a:defRPr>
            </a:lvl2pPr>
            <a:lvl3pPr marL="1090308" indent="-218062" algn="ctr" defTabSz="954019" eaLnBrk="0" hangingPunct="0">
              <a:defRPr sz="2800">
                <a:solidFill>
                  <a:schemeClr val="tx1"/>
                </a:solidFill>
                <a:latin typeface="Times New Roman" pitchFamily="18" charset="0"/>
              </a:defRPr>
            </a:lvl3pPr>
            <a:lvl4pPr marL="1526431" indent="-218062" algn="ctr" defTabSz="954019" eaLnBrk="0" hangingPunct="0">
              <a:defRPr sz="2800">
                <a:solidFill>
                  <a:schemeClr val="tx1"/>
                </a:solidFill>
                <a:latin typeface="Times New Roman" pitchFamily="18" charset="0"/>
              </a:defRPr>
            </a:lvl4pPr>
            <a:lvl5pPr marL="1962554" indent="-218062" algn="ctr" defTabSz="954019" eaLnBrk="0" hangingPunct="0">
              <a:defRPr sz="2800">
                <a:solidFill>
                  <a:schemeClr val="tx1"/>
                </a:solidFill>
                <a:latin typeface="Times New Roman" pitchFamily="18" charset="0"/>
              </a:defRPr>
            </a:lvl5pPr>
            <a:lvl6pPr marL="2398677" indent="-218062" algn="ctr" defTabSz="954019" eaLnBrk="0" fontAlgn="base" hangingPunct="0">
              <a:spcBef>
                <a:spcPct val="0"/>
              </a:spcBef>
              <a:spcAft>
                <a:spcPct val="0"/>
              </a:spcAft>
              <a:defRPr sz="2800">
                <a:solidFill>
                  <a:schemeClr val="tx1"/>
                </a:solidFill>
                <a:latin typeface="Times New Roman" pitchFamily="18" charset="0"/>
              </a:defRPr>
            </a:lvl6pPr>
            <a:lvl7pPr marL="2834800" indent="-218062" algn="ctr" defTabSz="954019" eaLnBrk="0" fontAlgn="base" hangingPunct="0">
              <a:spcBef>
                <a:spcPct val="0"/>
              </a:spcBef>
              <a:spcAft>
                <a:spcPct val="0"/>
              </a:spcAft>
              <a:defRPr sz="2800">
                <a:solidFill>
                  <a:schemeClr val="tx1"/>
                </a:solidFill>
                <a:latin typeface="Times New Roman" pitchFamily="18" charset="0"/>
              </a:defRPr>
            </a:lvl7pPr>
            <a:lvl8pPr marL="3270923" indent="-218062" algn="ctr" defTabSz="954019" eaLnBrk="0" fontAlgn="base" hangingPunct="0">
              <a:spcBef>
                <a:spcPct val="0"/>
              </a:spcBef>
              <a:spcAft>
                <a:spcPct val="0"/>
              </a:spcAft>
              <a:defRPr sz="2800">
                <a:solidFill>
                  <a:schemeClr val="tx1"/>
                </a:solidFill>
                <a:latin typeface="Times New Roman" pitchFamily="18" charset="0"/>
              </a:defRPr>
            </a:lvl8pPr>
            <a:lvl9pPr marL="3707046" indent="-218062" algn="ctr" defTabSz="954019" eaLnBrk="0" fontAlgn="base" hangingPunct="0">
              <a:spcBef>
                <a:spcPct val="0"/>
              </a:spcBef>
              <a:spcAft>
                <a:spcPct val="0"/>
              </a:spcAft>
              <a:defRPr sz="2800">
                <a:solidFill>
                  <a:schemeClr val="tx1"/>
                </a:solidFill>
                <a:latin typeface="Times New Roman" pitchFamily="18" charset="0"/>
              </a:defRPr>
            </a:lvl9pPr>
          </a:lstStyle>
          <a:p>
            <a:pPr algn="r">
              <a:defRPr/>
            </a:pPr>
            <a:fld id="{30FA1915-F36A-4798-8C58-633CE8F8D146}" type="slidenum">
              <a:rPr lang="en-US" sz="1200"/>
              <a:pPr algn="r">
                <a:defRPr/>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8"/>
            <a:ext cx="7117180" cy="1470025"/>
          </a:xfrm>
        </p:spPr>
        <p:txBody>
          <a:bodyPr anchor="b"/>
          <a:lstStyle>
            <a:lvl1pPr>
              <a:defRPr sz="42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1"/>
            <a:ext cx="7117180" cy="861420"/>
          </a:xfrm>
        </p:spPr>
        <p:txBody>
          <a:bodyPr anchor="t">
            <a:normAutofit/>
          </a:bodyPr>
          <a:lstStyle>
            <a:lvl1pPr marL="0" indent="0" algn="l">
              <a:buNone/>
              <a:defRPr sz="2000">
                <a:solidFill>
                  <a:schemeClr val="tx2"/>
                </a:solidFill>
              </a:defRPr>
            </a:lvl1pPr>
            <a:lvl2pPr marL="475441" indent="0" algn="ctr">
              <a:buNone/>
              <a:defRPr>
                <a:solidFill>
                  <a:schemeClr val="tx1">
                    <a:tint val="75000"/>
                  </a:schemeClr>
                </a:solidFill>
              </a:defRPr>
            </a:lvl2pPr>
            <a:lvl3pPr marL="950881" indent="0" algn="ctr">
              <a:buNone/>
              <a:defRPr>
                <a:solidFill>
                  <a:schemeClr val="tx1">
                    <a:tint val="75000"/>
                  </a:schemeClr>
                </a:solidFill>
              </a:defRPr>
            </a:lvl3pPr>
            <a:lvl4pPr marL="1426321" indent="0" algn="ctr">
              <a:buNone/>
              <a:defRPr>
                <a:solidFill>
                  <a:schemeClr val="tx1">
                    <a:tint val="75000"/>
                  </a:schemeClr>
                </a:solidFill>
              </a:defRPr>
            </a:lvl4pPr>
            <a:lvl5pPr marL="1901761" indent="0" algn="ctr">
              <a:buNone/>
              <a:defRPr>
                <a:solidFill>
                  <a:schemeClr val="tx1">
                    <a:tint val="75000"/>
                  </a:schemeClr>
                </a:solidFill>
              </a:defRPr>
            </a:lvl5pPr>
            <a:lvl6pPr marL="2377202" indent="0" algn="ctr">
              <a:buNone/>
              <a:defRPr>
                <a:solidFill>
                  <a:schemeClr val="tx1">
                    <a:tint val="75000"/>
                  </a:schemeClr>
                </a:solidFill>
              </a:defRPr>
            </a:lvl6pPr>
            <a:lvl7pPr marL="2852643" indent="0" algn="ctr">
              <a:buNone/>
              <a:defRPr>
                <a:solidFill>
                  <a:schemeClr val="tx1">
                    <a:tint val="75000"/>
                  </a:schemeClr>
                </a:solidFill>
              </a:defRPr>
            </a:lvl7pPr>
            <a:lvl8pPr marL="3328082" indent="0" algn="ctr">
              <a:buNone/>
              <a:defRPr>
                <a:solidFill>
                  <a:schemeClr val="tx1">
                    <a:tint val="75000"/>
                  </a:schemeClr>
                </a:solidFill>
              </a:defRPr>
            </a:lvl8pPr>
            <a:lvl9pPr marL="380352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E8D7783B-276E-45DB-A71E-86F17359DD0A}" type="slidenum">
              <a:rPr lang="en-IN"/>
              <a:pPr>
                <a:defRPr/>
              </a:pPr>
              <a:t>‹#›</a:t>
            </a:fld>
            <a:endParaRPr lang="en-IN"/>
          </a:p>
        </p:txBody>
      </p:sp>
    </p:spTree>
    <p:extLst>
      <p:ext uri="{BB962C8B-B14F-4D97-AF65-F5344CB8AC3E}">
        <p14:creationId xmlns="" xmlns:p14="http://schemas.microsoft.com/office/powerpoint/2010/main" val="377137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721AF356-81A6-48B2-940D-7236863FE162}" type="slidenum">
              <a:rPr lang="en-IN"/>
              <a:pPr>
                <a:defRPr/>
              </a:pPr>
              <a:t>‹#›</a:t>
            </a:fld>
            <a:endParaRPr lang="en-IN"/>
          </a:p>
        </p:txBody>
      </p:sp>
    </p:spTree>
    <p:extLst>
      <p:ext uri="{BB962C8B-B14F-4D97-AF65-F5344CB8AC3E}">
        <p14:creationId xmlns="" xmlns:p14="http://schemas.microsoft.com/office/powerpoint/2010/main" val="206761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675725"/>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1CCDF70A-B562-4858-932F-37CFC62C89C9}" type="slidenum">
              <a:rPr lang="en-IN"/>
              <a:pPr>
                <a:defRPr/>
              </a:pPr>
              <a:t>‹#›</a:t>
            </a:fld>
            <a:endParaRPr lang="en-IN"/>
          </a:p>
        </p:txBody>
      </p:sp>
    </p:spTree>
    <p:extLst>
      <p:ext uri="{BB962C8B-B14F-4D97-AF65-F5344CB8AC3E}">
        <p14:creationId xmlns="" xmlns:p14="http://schemas.microsoft.com/office/powerpoint/2010/main" val="241151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614922" indent="-237720">
              <a:buClr>
                <a:schemeClr val="tx2"/>
              </a:buClr>
              <a:buSzPct val="101000"/>
              <a:buFont typeface="Courier New" pitchFamily="49" charset="0"/>
              <a:buChar char="o"/>
              <a:defRPr sz="1200"/>
            </a:lvl6pPr>
            <a:lvl7pPr marL="3090362" indent="-237720">
              <a:buClr>
                <a:schemeClr val="tx2"/>
              </a:buClr>
              <a:buFont typeface="Courier New" pitchFamily="49" charset="0"/>
              <a:buChar char="o"/>
              <a:defRPr sz="1200" baseline="0"/>
            </a:lvl7pPr>
            <a:lvl8pPr marL="3565803" indent="-237720">
              <a:buClr>
                <a:schemeClr val="tx2"/>
              </a:buClr>
              <a:buFont typeface="Courier New" pitchFamily="49" charset="0"/>
              <a:buChar char="o"/>
              <a:defRPr sz="1200" baseline="0"/>
            </a:lvl8pPr>
            <a:lvl9pPr marL="4041243" indent="-23772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EEBAF617-2196-4146-8CAD-9C774C84693D}" type="slidenum">
              <a:rPr lang="en-IN"/>
              <a:pPr>
                <a:defRPr/>
              </a:pPr>
              <a:t>‹#›</a:t>
            </a:fld>
            <a:endParaRPr lang="en-IN"/>
          </a:p>
        </p:txBody>
      </p:sp>
    </p:spTree>
    <p:extLst>
      <p:ext uri="{BB962C8B-B14F-4D97-AF65-F5344CB8AC3E}">
        <p14:creationId xmlns="" xmlns:p14="http://schemas.microsoft.com/office/powerpoint/2010/main" val="84089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4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900">
                <a:solidFill>
                  <a:schemeClr val="tx2"/>
                </a:solidFill>
              </a:defRPr>
            </a:lvl1pPr>
            <a:lvl2pPr marL="475441" indent="0">
              <a:buNone/>
              <a:defRPr sz="1900">
                <a:solidFill>
                  <a:schemeClr val="tx1">
                    <a:tint val="75000"/>
                  </a:schemeClr>
                </a:solidFill>
              </a:defRPr>
            </a:lvl2pPr>
            <a:lvl3pPr marL="950881" indent="0">
              <a:buNone/>
              <a:defRPr sz="1700">
                <a:solidFill>
                  <a:schemeClr val="tx1">
                    <a:tint val="75000"/>
                  </a:schemeClr>
                </a:solidFill>
              </a:defRPr>
            </a:lvl3pPr>
            <a:lvl4pPr marL="1426321" indent="0">
              <a:buNone/>
              <a:defRPr sz="1400">
                <a:solidFill>
                  <a:schemeClr val="tx1">
                    <a:tint val="75000"/>
                  </a:schemeClr>
                </a:solidFill>
              </a:defRPr>
            </a:lvl4pPr>
            <a:lvl5pPr marL="1901761" indent="0">
              <a:buNone/>
              <a:defRPr sz="1400">
                <a:solidFill>
                  <a:schemeClr val="tx1">
                    <a:tint val="75000"/>
                  </a:schemeClr>
                </a:solidFill>
              </a:defRPr>
            </a:lvl5pPr>
            <a:lvl6pPr marL="2377202" indent="0">
              <a:buNone/>
              <a:defRPr sz="1400">
                <a:solidFill>
                  <a:schemeClr val="tx1">
                    <a:tint val="75000"/>
                  </a:schemeClr>
                </a:solidFill>
              </a:defRPr>
            </a:lvl6pPr>
            <a:lvl7pPr marL="2852643" indent="0">
              <a:buNone/>
              <a:defRPr sz="1400">
                <a:solidFill>
                  <a:schemeClr val="tx1">
                    <a:tint val="75000"/>
                  </a:schemeClr>
                </a:solidFill>
              </a:defRPr>
            </a:lvl7pPr>
            <a:lvl8pPr marL="3328082" indent="0">
              <a:buNone/>
              <a:defRPr sz="1400">
                <a:solidFill>
                  <a:schemeClr val="tx1">
                    <a:tint val="75000"/>
                  </a:schemeClr>
                </a:solidFill>
              </a:defRPr>
            </a:lvl8pPr>
            <a:lvl9pPr marL="380352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D4A922BE-627A-4C4D-B2EE-2156C9A8C7FA}" type="slidenum">
              <a:rPr lang="en-IN"/>
              <a:pPr>
                <a:defRPr/>
              </a:pPr>
              <a:t>‹#›</a:t>
            </a:fld>
            <a:endParaRPr lang="en-IN"/>
          </a:p>
        </p:txBody>
      </p:sp>
    </p:spTree>
    <p:extLst>
      <p:ext uri="{BB962C8B-B14F-4D97-AF65-F5344CB8AC3E}">
        <p14:creationId xmlns="" xmlns:p14="http://schemas.microsoft.com/office/powerpoint/2010/main" val="5996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5"/>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4" y="1809750"/>
            <a:ext cx="3471277" cy="4051301"/>
          </a:xfrm>
        </p:spPr>
        <p:txBody>
          <a:bodyPr>
            <a:normAutofit/>
          </a:bodyPr>
          <a:lstStyle>
            <a:lvl1pPr>
              <a:defRPr sz="1900"/>
            </a:lvl1pPr>
            <a:lvl2pPr>
              <a:defRPr sz="1700"/>
            </a:lvl2pPr>
            <a:lvl3pPr>
              <a:defRPr sz="1400"/>
            </a:lvl3pPr>
            <a:lvl4pPr>
              <a:defRPr sz="1200"/>
            </a:lvl4pPr>
            <a:lvl5pPr>
              <a:defRPr sz="12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3"/>
          </a:xfrm>
        </p:spPr>
        <p:txBody>
          <a:bodyPr>
            <a:normAutofit/>
          </a:bodyPr>
          <a:lstStyle>
            <a:lvl1pPr>
              <a:defRPr sz="1900"/>
            </a:lvl1pPr>
            <a:lvl2pPr>
              <a:defRPr sz="1700"/>
            </a:lvl2pPr>
            <a:lvl3pPr>
              <a:defRPr sz="1400"/>
            </a:lvl3pPr>
            <a:lvl4pPr>
              <a:defRPr sz="1200"/>
            </a:lvl4pPr>
            <a:lvl5pPr>
              <a:defRPr sz="12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IN"/>
          </a:p>
        </p:txBody>
      </p:sp>
      <p:sp>
        <p:nvSpPr>
          <p:cNvPr id="6" name="Footer Placeholder 5"/>
          <p:cNvSpPr>
            <a:spLocks noGrp="1"/>
          </p:cNvSpPr>
          <p:nvPr>
            <p:ph type="ftr" sz="quarter" idx="11"/>
          </p:nvPr>
        </p:nvSpPr>
        <p:spPr/>
        <p:txBody>
          <a:bodyPr/>
          <a:lstStyle>
            <a:lvl1pPr>
              <a:defRPr/>
            </a:lvl1pPr>
          </a:lstStyle>
          <a:p>
            <a:pPr>
              <a:defRPr/>
            </a:pPr>
            <a:endParaRPr lang="en-IN"/>
          </a:p>
        </p:txBody>
      </p:sp>
      <p:sp>
        <p:nvSpPr>
          <p:cNvPr id="7" name="Slide Number Placeholder 6"/>
          <p:cNvSpPr>
            <a:spLocks noGrp="1"/>
          </p:cNvSpPr>
          <p:nvPr>
            <p:ph type="sldNum" sz="quarter" idx="12"/>
          </p:nvPr>
        </p:nvSpPr>
        <p:spPr/>
        <p:txBody>
          <a:bodyPr/>
          <a:lstStyle>
            <a:lvl1pPr>
              <a:defRPr/>
            </a:lvl1pPr>
          </a:lstStyle>
          <a:p>
            <a:pPr>
              <a:defRPr/>
            </a:pPr>
            <a:fld id="{5F5D8754-9F9B-48A5-80D1-FF7D8D31C55E}" type="slidenum">
              <a:rPr lang="en-IN"/>
              <a:pPr>
                <a:defRPr/>
              </a:pPr>
              <a:t>‹#›</a:t>
            </a:fld>
            <a:endParaRPr lang="en-IN"/>
          </a:p>
        </p:txBody>
      </p:sp>
    </p:spTree>
    <p:extLst>
      <p:ext uri="{BB962C8B-B14F-4D97-AF65-F5344CB8AC3E}">
        <p14:creationId xmlns="" xmlns:p14="http://schemas.microsoft.com/office/powerpoint/2010/main" val="280504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4" y="1812928"/>
            <a:ext cx="3471277" cy="576263"/>
          </a:xfrm>
        </p:spPr>
        <p:txBody>
          <a:bodyPr anchor="b">
            <a:noAutofit/>
          </a:bodyPr>
          <a:lstStyle>
            <a:lvl1pPr marL="0" indent="0">
              <a:buNone/>
              <a:defRPr sz="2500" b="0"/>
            </a:lvl1pPr>
            <a:lvl2pPr marL="475441" indent="0">
              <a:buNone/>
              <a:defRPr sz="2000" b="1"/>
            </a:lvl2pPr>
            <a:lvl3pPr marL="950881" indent="0">
              <a:buNone/>
              <a:defRPr sz="1900" b="1"/>
            </a:lvl3pPr>
            <a:lvl4pPr marL="1426321" indent="0">
              <a:buNone/>
              <a:defRPr sz="1700" b="1"/>
            </a:lvl4pPr>
            <a:lvl5pPr marL="1901761" indent="0">
              <a:buNone/>
              <a:defRPr sz="1700" b="1"/>
            </a:lvl5pPr>
            <a:lvl6pPr marL="2377202" indent="0">
              <a:buNone/>
              <a:defRPr sz="1700" b="1"/>
            </a:lvl6pPr>
            <a:lvl7pPr marL="2852643" indent="0">
              <a:buNone/>
              <a:defRPr sz="1700" b="1"/>
            </a:lvl7pPr>
            <a:lvl8pPr marL="3328082" indent="0">
              <a:buNone/>
              <a:defRPr sz="1700" b="1"/>
            </a:lvl8pPr>
            <a:lvl9pPr marL="3803523"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009444" y="2389190"/>
            <a:ext cx="3471277" cy="3471862"/>
          </a:xfrm>
        </p:spPr>
        <p:txBody>
          <a:bodyPr>
            <a:normAutofit/>
          </a:bodyPr>
          <a:lstStyle>
            <a:lvl1pPr>
              <a:defRPr sz="1900"/>
            </a:lvl1pPr>
            <a:lvl2pPr>
              <a:defRPr sz="1700"/>
            </a:lvl2pPr>
            <a:lvl3pPr>
              <a:defRPr sz="1400"/>
            </a:lvl3pPr>
            <a:lvl4pPr>
              <a:defRPr sz="1200"/>
            </a:lvl4pPr>
            <a:lvl5pPr>
              <a:defRPr sz="12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2" y="1812928"/>
            <a:ext cx="3471275" cy="576263"/>
          </a:xfrm>
        </p:spPr>
        <p:txBody>
          <a:bodyPr anchor="b">
            <a:noAutofit/>
          </a:bodyPr>
          <a:lstStyle>
            <a:lvl1pPr marL="0" indent="0">
              <a:buNone/>
              <a:defRPr sz="2500" b="0"/>
            </a:lvl1pPr>
            <a:lvl2pPr marL="475441" indent="0">
              <a:buNone/>
              <a:defRPr sz="2000" b="1"/>
            </a:lvl2pPr>
            <a:lvl3pPr marL="950881" indent="0">
              <a:buNone/>
              <a:defRPr sz="1900" b="1"/>
            </a:lvl3pPr>
            <a:lvl4pPr marL="1426321" indent="0">
              <a:buNone/>
              <a:defRPr sz="1700" b="1"/>
            </a:lvl4pPr>
            <a:lvl5pPr marL="1901761" indent="0">
              <a:buNone/>
              <a:defRPr sz="1700" b="1"/>
            </a:lvl5pPr>
            <a:lvl6pPr marL="2377202" indent="0">
              <a:buNone/>
              <a:defRPr sz="1700" b="1"/>
            </a:lvl6pPr>
            <a:lvl7pPr marL="2852643" indent="0">
              <a:buNone/>
              <a:defRPr sz="1700" b="1"/>
            </a:lvl7pPr>
            <a:lvl8pPr marL="3328082" indent="0">
              <a:buNone/>
              <a:defRPr sz="1700" b="1"/>
            </a:lvl8pPr>
            <a:lvl9pPr marL="3803523"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663282" y="2389190"/>
            <a:ext cx="3471275" cy="3471862"/>
          </a:xfrm>
        </p:spPr>
        <p:txBody>
          <a:bodyPr>
            <a:normAutofit/>
          </a:bodyPr>
          <a:lstStyle>
            <a:lvl1pPr>
              <a:defRPr sz="1900"/>
            </a:lvl1pPr>
            <a:lvl2pPr>
              <a:defRPr sz="1700"/>
            </a:lvl2pPr>
            <a:lvl3pPr>
              <a:defRPr sz="1400"/>
            </a:lvl3pPr>
            <a:lvl4pPr>
              <a:defRPr sz="1200"/>
            </a:lvl4pPr>
            <a:lvl5pPr>
              <a:defRPr sz="12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IN"/>
          </a:p>
        </p:txBody>
      </p:sp>
      <p:sp>
        <p:nvSpPr>
          <p:cNvPr id="8" name="Footer Placeholder 7"/>
          <p:cNvSpPr>
            <a:spLocks noGrp="1"/>
          </p:cNvSpPr>
          <p:nvPr>
            <p:ph type="ftr" sz="quarter" idx="11"/>
          </p:nvPr>
        </p:nvSpPr>
        <p:spPr/>
        <p:txBody>
          <a:bodyPr/>
          <a:lstStyle>
            <a:lvl1pPr>
              <a:defRPr/>
            </a:lvl1pPr>
          </a:lstStyle>
          <a:p>
            <a:pPr>
              <a:defRPr/>
            </a:pPr>
            <a:endParaRPr lang="en-IN"/>
          </a:p>
        </p:txBody>
      </p:sp>
      <p:sp>
        <p:nvSpPr>
          <p:cNvPr id="9" name="Slide Number Placeholder 8"/>
          <p:cNvSpPr>
            <a:spLocks noGrp="1"/>
          </p:cNvSpPr>
          <p:nvPr>
            <p:ph type="sldNum" sz="quarter" idx="12"/>
          </p:nvPr>
        </p:nvSpPr>
        <p:spPr/>
        <p:txBody>
          <a:bodyPr/>
          <a:lstStyle>
            <a:lvl1pPr>
              <a:defRPr/>
            </a:lvl1pPr>
          </a:lstStyle>
          <a:p>
            <a:pPr>
              <a:defRPr/>
            </a:pPr>
            <a:fld id="{37A010C9-C4C2-478A-BE61-2D733B35F7EE}" type="slidenum">
              <a:rPr lang="en-IN"/>
              <a:pPr>
                <a:defRPr/>
              </a:pPr>
              <a:t>‹#›</a:t>
            </a:fld>
            <a:endParaRPr lang="en-IN"/>
          </a:p>
        </p:txBody>
      </p:sp>
    </p:spTree>
    <p:extLst>
      <p:ext uri="{BB962C8B-B14F-4D97-AF65-F5344CB8AC3E}">
        <p14:creationId xmlns="" xmlns:p14="http://schemas.microsoft.com/office/powerpoint/2010/main" val="194941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IN"/>
          </a:p>
        </p:txBody>
      </p:sp>
      <p:sp>
        <p:nvSpPr>
          <p:cNvPr id="4" name="Footer Placeholder 3"/>
          <p:cNvSpPr>
            <a:spLocks noGrp="1"/>
          </p:cNvSpPr>
          <p:nvPr>
            <p:ph type="ftr" sz="quarter" idx="11"/>
          </p:nvPr>
        </p:nvSpPr>
        <p:spPr/>
        <p:txBody>
          <a:bodyPr/>
          <a:lstStyle>
            <a:lvl1pPr>
              <a:defRPr/>
            </a:lvl1pPr>
          </a:lstStyle>
          <a:p>
            <a:pPr>
              <a:defRPr/>
            </a:pPr>
            <a:endParaRPr lang="en-IN"/>
          </a:p>
        </p:txBody>
      </p:sp>
      <p:sp>
        <p:nvSpPr>
          <p:cNvPr id="5" name="Slide Number Placeholder 4"/>
          <p:cNvSpPr>
            <a:spLocks noGrp="1"/>
          </p:cNvSpPr>
          <p:nvPr>
            <p:ph type="sldNum" sz="quarter" idx="12"/>
          </p:nvPr>
        </p:nvSpPr>
        <p:spPr/>
        <p:txBody>
          <a:bodyPr/>
          <a:lstStyle>
            <a:lvl1pPr>
              <a:defRPr/>
            </a:lvl1pPr>
          </a:lstStyle>
          <a:p>
            <a:pPr>
              <a:defRPr/>
            </a:pPr>
            <a:fld id="{063E9134-5C93-41CD-ACEB-C4212F5065C1}" type="slidenum">
              <a:rPr lang="en-IN"/>
              <a:pPr>
                <a:defRPr/>
              </a:pPr>
              <a:t>‹#›</a:t>
            </a:fld>
            <a:endParaRPr lang="en-IN"/>
          </a:p>
        </p:txBody>
      </p:sp>
    </p:spTree>
    <p:extLst>
      <p:ext uri="{BB962C8B-B14F-4D97-AF65-F5344CB8AC3E}">
        <p14:creationId xmlns="" xmlns:p14="http://schemas.microsoft.com/office/powerpoint/2010/main" val="204789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IN"/>
          </a:p>
        </p:txBody>
      </p:sp>
      <p:sp>
        <p:nvSpPr>
          <p:cNvPr id="3" name="Footer Placeholder 2"/>
          <p:cNvSpPr>
            <a:spLocks noGrp="1"/>
          </p:cNvSpPr>
          <p:nvPr>
            <p:ph type="ftr" sz="quarter" idx="11"/>
          </p:nvPr>
        </p:nvSpPr>
        <p:spPr/>
        <p:txBody>
          <a:bodyPr/>
          <a:lstStyle>
            <a:lvl1pPr>
              <a:defRPr/>
            </a:lvl1pPr>
          </a:lstStyle>
          <a:p>
            <a:pPr>
              <a:defRPr/>
            </a:pPr>
            <a:endParaRPr lang="en-IN"/>
          </a:p>
        </p:txBody>
      </p:sp>
      <p:sp>
        <p:nvSpPr>
          <p:cNvPr id="4" name="Slide Number Placeholder 3"/>
          <p:cNvSpPr>
            <a:spLocks noGrp="1"/>
          </p:cNvSpPr>
          <p:nvPr>
            <p:ph type="sldNum" sz="quarter" idx="12"/>
          </p:nvPr>
        </p:nvSpPr>
        <p:spPr/>
        <p:txBody>
          <a:bodyPr/>
          <a:lstStyle>
            <a:lvl1pPr>
              <a:defRPr/>
            </a:lvl1pPr>
          </a:lstStyle>
          <a:p>
            <a:pPr>
              <a:defRPr/>
            </a:pPr>
            <a:fld id="{C2A9270E-B45E-4414-88A3-C7A9B1C09841}" type="slidenum">
              <a:rPr lang="en-IN"/>
              <a:pPr>
                <a:defRPr/>
              </a:pPr>
              <a:t>‹#›</a:t>
            </a:fld>
            <a:endParaRPr lang="en-IN"/>
          </a:p>
        </p:txBody>
      </p:sp>
    </p:spTree>
    <p:extLst>
      <p:ext uri="{BB962C8B-B14F-4D97-AF65-F5344CB8AC3E}">
        <p14:creationId xmlns="" xmlns:p14="http://schemas.microsoft.com/office/powerpoint/2010/main" val="353076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8"/>
            <a:ext cx="2660650" cy="1185862"/>
          </a:xfrm>
        </p:spPr>
        <p:txBody>
          <a:bodyPr anchor="b"/>
          <a:lstStyle>
            <a:lvl1pPr algn="l">
              <a:defRPr sz="2500" b="0"/>
            </a:lvl1pPr>
          </a:lstStyle>
          <a:p>
            <a:r>
              <a:rPr lang="en-US" smtClean="0"/>
              <a:t>Click to edit Master title style</a:t>
            </a:r>
            <a:endParaRPr lang="en-US"/>
          </a:p>
        </p:txBody>
      </p:sp>
      <p:sp>
        <p:nvSpPr>
          <p:cNvPr id="3" name="Content Placeholder 2"/>
          <p:cNvSpPr>
            <a:spLocks noGrp="1"/>
          </p:cNvSpPr>
          <p:nvPr>
            <p:ph idx="1"/>
          </p:nvPr>
        </p:nvSpPr>
        <p:spPr>
          <a:xfrm>
            <a:off x="3852656" y="446090"/>
            <a:ext cx="4279869" cy="5414963"/>
          </a:xfrm>
        </p:spPr>
        <p:txBody>
          <a:bodyPr>
            <a:normAutofit/>
          </a:bodyPr>
          <a:lstStyle>
            <a:lvl1pPr>
              <a:defRPr sz="1400"/>
            </a:lvl1pPr>
            <a:lvl2pPr>
              <a:defRPr sz="1200"/>
            </a:lvl2pPr>
            <a:lvl3pPr>
              <a:defRPr sz="1200"/>
            </a:lvl3pPr>
            <a:lvl4pPr>
              <a:defRPr sz="1100"/>
            </a:lvl4pPr>
            <a:lvl5pPr>
              <a:defRPr sz="11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50"/>
            <a:ext cx="2660650" cy="4229099"/>
          </a:xfrm>
        </p:spPr>
        <p:txBody>
          <a:bodyPr anchor="t">
            <a:normAutofit/>
          </a:bodyPr>
          <a:lstStyle>
            <a:lvl1pPr marL="0" indent="0">
              <a:buNone/>
              <a:defRPr sz="1200"/>
            </a:lvl1pPr>
            <a:lvl2pPr marL="475441" indent="0">
              <a:buNone/>
              <a:defRPr sz="1200"/>
            </a:lvl2pPr>
            <a:lvl3pPr marL="950881" indent="0">
              <a:buNone/>
              <a:defRPr sz="1100"/>
            </a:lvl3pPr>
            <a:lvl4pPr marL="1426321" indent="0">
              <a:buNone/>
              <a:defRPr sz="1000"/>
            </a:lvl4pPr>
            <a:lvl5pPr marL="1901761" indent="0">
              <a:buNone/>
              <a:defRPr sz="1000"/>
            </a:lvl5pPr>
            <a:lvl6pPr marL="2377202" indent="0">
              <a:buNone/>
              <a:defRPr sz="1000"/>
            </a:lvl6pPr>
            <a:lvl7pPr marL="2852643" indent="0">
              <a:buNone/>
              <a:defRPr sz="1000"/>
            </a:lvl7pPr>
            <a:lvl8pPr marL="3328082" indent="0">
              <a:buNone/>
              <a:defRPr sz="1000"/>
            </a:lvl8pPr>
            <a:lvl9pPr marL="380352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IN"/>
          </a:p>
        </p:txBody>
      </p:sp>
      <p:sp>
        <p:nvSpPr>
          <p:cNvPr id="6" name="Footer Placeholder 5"/>
          <p:cNvSpPr>
            <a:spLocks noGrp="1"/>
          </p:cNvSpPr>
          <p:nvPr>
            <p:ph type="ftr" sz="quarter" idx="11"/>
          </p:nvPr>
        </p:nvSpPr>
        <p:spPr/>
        <p:txBody>
          <a:bodyPr/>
          <a:lstStyle>
            <a:lvl1pPr>
              <a:defRPr/>
            </a:lvl1pPr>
          </a:lstStyle>
          <a:p>
            <a:pPr>
              <a:defRPr/>
            </a:pPr>
            <a:endParaRPr lang="en-IN"/>
          </a:p>
        </p:txBody>
      </p:sp>
      <p:sp>
        <p:nvSpPr>
          <p:cNvPr id="7" name="Slide Number Placeholder 6"/>
          <p:cNvSpPr>
            <a:spLocks noGrp="1"/>
          </p:cNvSpPr>
          <p:nvPr>
            <p:ph type="sldNum" sz="quarter" idx="12"/>
          </p:nvPr>
        </p:nvSpPr>
        <p:spPr/>
        <p:txBody>
          <a:bodyPr/>
          <a:lstStyle>
            <a:lvl1pPr>
              <a:defRPr/>
            </a:lvl1pPr>
          </a:lstStyle>
          <a:p>
            <a:pPr>
              <a:defRPr/>
            </a:pPr>
            <a:fld id="{523B203F-C367-4888-B1D5-FC7961081935}" type="slidenum">
              <a:rPr lang="en-IN"/>
              <a:pPr>
                <a:defRPr/>
              </a:pPr>
              <a:t>‹#›</a:t>
            </a:fld>
            <a:endParaRPr lang="en-IN"/>
          </a:p>
        </p:txBody>
      </p:sp>
    </p:spTree>
    <p:extLst>
      <p:ext uri="{BB962C8B-B14F-4D97-AF65-F5344CB8AC3E}">
        <p14:creationId xmlns="" xmlns:p14="http://schemas.microsoft.com/office/powerpoint/2010/main" val="280771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4"/>
          <p:cNvGrpSpPr>
            <a:grpSpLocks/>
          </p:cNvGrpSpPr>
          <p:nvPr/>
        </p:nvGrpSpPr>
        <p:grpSpPr bwMode="auto">
          <a:xfrm>
            <a:off x="4516438" y="993775"/>
            <a:ext cx="1846262" cy="1530350"/>
            <a:chOff x="4718762" y="993075"/>
            <a:chExt cx="1847138" cy="1530439"/>
          </a:xfrm>
        </p:grpSpPr>
        <p:sp>
          <p:nvSpPr>
            <p:cNvPr id="6" name="Oval 5"/>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Oval 6"/>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Oval 7"/>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Oval 8"/>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Oval 9"/>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Oval 10"/>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Oval 11"/>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Oval 12"/>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a:xfrm>
            <a:off x="1009445" y="1387059"/>
            <a:ext cx="3297953" cy="1113256"/>
          </a:xfrm>
        </p:spPr>
        <p:txBody>
          <a:bodyPr anchor="b">
            <a:normAutofit/>
          </a:bodyPr>
          <a:lstStyle>
            <a:lvl1pPr algn="l">
              <a:defRPr sz="25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75441" indent="0">
              <a:buNone/>
              <a:defRPr sz="1200"/>
            </a:lvl2pPr>
            <a:lvl3pPr marL="950881" indent="0">
              <a:buNone/>
              <a:defRPr sz="1100"/>
            </a:lvl3pPr>
            <a:lvl4pPr marL="1426321" indent="0">
              <a:buNone/>
              <a:defRPr sz="1000"/>
            </a:lvl4pPr>
            <a:lvl5pPr marL="1901761" indent="0">
              <a:buNone/>
              <a:defRPr sz="1000"/>
            </a:lvl5pPr>
            <a:lvl6pPr marL="2377202" indent="0">
              <a:buNone/>
              <a:defRPr sz="1000"/>
            </a:lvl6pPr>
            <a:lvl7pPr marL="2852643" indent="0">
              <a:buNone/>
              <a:defRPr sz="1000"/>
            </a:lvl7pPr>
            <a:lvl8pPr marL="3328082" indent="0">
              <a:buNone/>
              <a:defRPr sz="1000"/>
            </a:lvl8pPr>
            <a:lvl9pPr marL="3803523" indent="0">
              <a:buNone/>
              <a:defRPr sz="1000"/>
            </a:lvl9pPr>
          </a:lstStyle>
          <a:p>
            <a:pPr lvl="0"/>
            <a:r>
              <a:rPr lang="en-US" smtClean="0"/>
              <a:t>Click to edit Master text styles</a:t>
            </a:r>
          </a:p>
        </p:txBody>
      </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rtlCol="0">
            <a:normAutofit/>
          </a:bodyPr>
          <a:lstStyle/>
          <a:p>
            <a:pPr lvl="0"/>
            <a:r>
              <a:rPr lang="en-US" noProof="0" smtClean="0"/>
              <a:t>Click icon to add picture</a:t>
            </a:r>
            <a:endParaRPr lang="en-US" noProof="0"/>
          </a:p>
        </p:txBody>
      </p:sp>
      <p:sp>
        <p:nvSpPr>
          <p:cNvPr id="14" name="Date Placeholder 4"/>
          <p:cNvSpPr>
            <a:spLocks noGrp="1"/>
          </p:cNvSpPr>
          <p:nvPr>
            <p:ph type="dt" sz="half" idx="15"/>
          </p:nvPr>
        </p:nvSpPr>
        <p:spPr/>
        <p:txBody>
          <a:bodyPr/>
          <a:lstStyle>
            <a:lvl1pPr>
              <a:defRPr/>
            </a:lvl1pPr>
          </a:lstStyle>
          <a:p>
            <a:pPr>
              <a:defRPr/>
            </a:pPr>
            <a:endParaRPr lang="en-IN"/>
          </a:p>
        </p:txBody>
      </p:sp>
      <p:sp>
        <p:nvSpPr>
          <p:cNvPr id="15" name="Footer Placeholder 5"/>
          <p:cNvSpPr>
            <a:spLocks noGrp="1"/>
          </p:cNvSpPr>
          <p:nvPr>
            <p:ph type="ftr" sz="quarter" idx="16"/>
          </p:nvPr>
        </p:nvSpPr>
        <p:spPr/>
        <p:txBody>
          <a:bodyPr/>
          <a:lstStyle>
            <a:lvl1pPr>
              <a:defRPr/>
            </a:lvl1pPr>
          </a:lstStyle>
          <a:p>
            <a:pPr>
              <a:defRPr/>
            </a:pPr>
            <a:endParaRPr lang="en-IN"/>
          </a:p>
        </p:txBody>
      </p:sp>
      <p:sp>
        <p:nvSpPr>
          <p:cNvPr id="16" name="Slide Number Placeholder 6"/>
          <p:cNvSpPr>
            <a:spLocks noGrp="1"/>
          </p:cNvSpPr>
          <p:nvPr>
            <p:ph type="sldNum" sz="quarter" idx="17"/>
          </p:nvPr>
        </p:nvSpPr>
        <p:spPr/>
        <p:txBody>
          <a:bodyPr/>
          <a:lstStyle>
            <a:lvl1pPr>
              <a:defRPr/>
            </a:lvl1pPr>
          </a:lstStyle>
          <a:p>
            <a:pPr>
              <a:defRPr/>
            </a:pPr>
            <a:fld id="{AF962CF4-60D0-4342-A11E-1C16467B3BE6}" type="slidenum">
              <a:rPr lang="en-IN"/>
              <a:pPr>
                <a:defRPr/>
              </a:pPr>
              <a:t>‹#›</a:t>
            </a:fld>
            <a:endParaRPr lang="en-IN"/>
          </a:p>
        </p:txBody>
      </p:sp>
    </p:spTree>
    <p:extLst>
      <p:ext uri="{BB962C8B-B14F-4D97-AF65-F5344CB8AC3E}">
        <p14:creationId xmlns="" xmlns:p14="http://schemas.microsoft.com/office/powerpoint/2010/main" val="328109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7"/>
            <a:ext cx="1743945" cy="1909235"/>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53" name="Oval 52"/>
          <p:cNvSpPr>
            <a:spLocks noChangeAspect="1"/>
          </p:cNvSpPr>
          <p:nvPr/>
        </p:nvSpPr>
        <p:spPr>
          <a:xfrm>
            <a:off x="520639" y="1095311"/>
            <a:ext cx="1909233" cy="190923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52" name="Oval 51"/>
          <p:cNvSpPr>
            <a:spLocks noChangeAspect="1"/>
          </p:cNvSpPr>
          <p:nvPr/>
        </p:nvSpPr>
        <p:spPr>
          <a:xfrm>
            <a:off x="1878731" y="282935"/>
            <a:ext cx="1909233" cy="190923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54" name="Oval 53"/>
          <p:cNvSpPr>
            <a:spLocks noChangeAspect="1"/>
          </p:cNvSpPr>
          <p:nvPr/>
        </p:nvSpPr>
        <p:spPr>
          <a:xfrm>
            <a:off x="520637" y="5729136"/>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0" name="Oval 129"/>
          <p:cNvSpPr>
            <a:spLocks noChangeAspect="1"/>
          </p:cNvSpPr>
          <p:nvPr/>
        </p:nvSpPr>
        <p:spPr>
          <a:xfrm>
            <a:off x="-46709" y="-61708"/>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1" name="Oval 130"/>
          <p:cNvSpPr>
            <a:spLocks noChangeAspect="1"/>
          </p:cNvSpPr>
          <p:nvPr/>
        </p:nvSpPr>
        <p:spPr>
          <a:xfrm>
            <a:off x="924116" y="-161622"/>
            <a:ext cx="1909233" cy="1909234"/>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2" name="Oval 131"/>
          <p:cNvSpPr>
            <a:spLocks noChangeAspect="1"/>
          </p:cNvSpPr>
          <p:nvPr/>
        </p:nvSpPr>
        <p:spPr>
          <a:xfrm>
            <a:off x="1" y="660740"/>
            <a:ext cx="1909233" cy="1909234"/>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3" name="Oval 132"/>
          <p:cNvSpPr>
            <a:spLocks noChangeAspect="1"/>
          </p:cNvSpPr>
          <p:nvPr/>
        </p:nvSpPr>
        <p:spPr>
          <a:xfrm>
            <a:off x="7497534" y="-61708"/>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4" name="Oval 133"/>
          <p:cNvSpPr>
            <a:spLocks noChangeAspect="1"/>
          </p:cNvSpPr>
          <p:nvPr/>
        </p:nvSpPr>
        <p:spPr>
          <a:xfrm>
            <a:off x="6117503"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5" name="Oval 134"/>
          <p:cNvSpPr>
            <a:spLocks noChangeAspect="1"/>
          </p:cNvSpPr>
          <p:nvPr/>
        </p:nvSpPr>
        <p:spPr>
          <a:xfrm>
            <a:off x="7494454" y="1095310"/>
            <a:ext cx="1697544" cy="1909235"/>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6" name="Oval 135"/>
          <p:cNvSpPr>
            <a:spLocks noChangeAspect="1"/>
          </p:cNvSpPr>
          <p:nvPr/>
        </p:nvSpPr>
        <p:spPr>
          <a:xfrm>
            <a:off x="8056674" y="5140350"/>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7" name="Oval 136"/>
          <p:cNvSpPr>
            <a:spLocks noChangeAspect="1"/>
          </p:cNvSpPr>
          <p:nvPr/>
        </p:nvSpPr>
        <p:spPr>
          <a:xfrm>
            <a:off x="6661713" y="4362913"/>
            <a:ext cx="1909233" cy="1909234"/>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8" name="Oval 137"/>
          <p:cNvSpPr>
            <a:spLocks noChangeAspect="1"/>
          </p:cNvSpPr>
          <p:nvPr/>
        </p:nvSpPr>
        <p:spPr>
          <a:xfrm>
            <a:off x="-69625" y="4948766"/>
            <a:ext cx="1353860" cy="1909235"/>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39" name="Oval 138"/>
          <p:cNvSpPr>
            <a:spLocks noChangeAspect="1"/>
          </p:cNvSpPr>
          <p:nvPr/>
        </p:nvSpPr>
        <p:spPr>
          <a:xfrm>
            <a:off x="708473" y="4790337"/>
            <a:ext cx="1909233" cy="1909234"/>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40" name="Oval 139"/>
          <p:cNvSpPr>
            <a:spLocks noChangeAspect="1"/>
          </p:cNvSpPr>
          <p:nvPr/>
        </p:nvSpPr>
        <p:spPr>
          <a:xfrm>
            <a:off x="6117505" y="783989"/>
            <a:ext cx="1909233" cy="1909234"/>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41" name="Oval 140"/>
          <p:cNvSpPr>
            <a:spLocks noChangeAspect="1"/>
          </p:cNvSpPr>
          <p:nvPr/>
        </p:nvSpPr>
        <p:spPr>
          <a:xfrm>
            <a:off x="6459056" y="5140349"/>
            <a:ext cx="1909233" cy="190923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118" name="Oval 117"/>
          <p:cNvSpPr>
            <a:spLocks noChangeAspect="1"/>
          </p:cNvSpPr>
          <p:nvPr/>
        </p:nvSpPr>
        <p:spPr>
          <a:xfrm>
            <a:off x="8398204" y="597863"/>
            <a:ext cx="793794" cy="1252919"/>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9" name="Oval 118"/>
          <p:cNvSpPr>
            <a:spLocks noChangeAspect="1"/>
          </p:cNvSpPr>
          <p:nvPr/>
        </p:nvSpPr>
        <p:spPr>
          <a:xfrm>
            <a:off x="6350100" y="206513"/>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0" name="Oval 119"/>
          <p:cNvSpPr>
            <a:spLocks noChangeAspect="1"/>
          </p:cNvSpPr>
          <p:nvPr/>
        </p:nvSpPr>
        <p:spPr>
          <a:xfrm>
            <a:off x="6872130" y="1450646"/>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1" name="Oval 120"/>
          <p:cNvSpPr>
            <a:spLocks noChangeAspect="1"/>
          </p:cNvSpPr>
          <p:nvPr/>
        </p:nvSpPr>
        <p:spPr>
          <a:xfrm>
            <a:off x="7219068" y="2049928"/>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2" name="Oval 121"/>
          <p:cNvSpPr>
            <a:spLocks noChangeAspect="1"/>
          </p:cNvSpPr>
          <p:nvPr/>
        </p:nvSpPr>
        <p:spPr>
          <a:xfrm>
            <a:off x="7749417" y="2661635"/>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3" name="Oval 122"/>
          <p:cNvSpPr>
            <a:spLocks noChangeAspect="1"/>
          </p:cNvSpPr>
          <p:nvPr/>
        </p:nvSpPr>
        <p:spPr>
          <a:xfrm>
            <a:off x="685055" y="-100976"/>
            <a:ext cx="1193676" cy="697816"/>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4" name="Oval 123"/>
          <p:cNvSpPr>
            <a:spLocks noChangeAspect="1"/>
          </p:cNvSpPr>
          <p:nvPr/>
        </p:nvSpPr>
        <p:spPr>
          <a:xfrm>
            <a:off x="1502638" y="-100975"/>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5" name="Oval 124"/>
          <p:cNvSpPr>
            <a:spLocks noChangeAspect="1"/>
          </p:cNvSpPr>
          <p:nvPr/>
        </p:nvSpPr>
        <p:spPr>
          <a:xfrm>
            <a:off x="-69623" y="-100973"/>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6" name="Oval 125"/>
          <p:cNvSpPr>
            <a:spLocks noChangeAspect="1"/>
          </p:cNvSpPr>
          <p:nvPr/>
        </p:nvSpPr>
        <p:spPr>
          <a:xfrm>
            <a:off x="277434" y="4321786"/>
            <a:ext cx="1396887" cy="1396888"/>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7" name="Oval 126"/>
          <p:cNvSpPr>
            <a:spLocks noChangeAspect="1"/>
          </p:cNvSpPr>
          <p:nvPr/>
        </p:nvSpPr>
        <p:spPr>
          <a:xfrm>
            <a:off x="5792133" y="6489966"/>
            <a:ext cx="1115939" cy="443770"/>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8" name="Oval 127"/>
          <p:cNvSpPr>
            <a:spLocks noChangeAspect="1"/>
          </p:cNvSpPr>
          <p:nvPr/>
        </p:nvSpPr>
        <p:spPr>
          <a:xfrm>
            <a:off x="6128001" y="6408842"/>
            <a:ext cx="1237019" cy="524896"/>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29" name="Oval 128"/>
          <p:cNvSpPr>
            <a:spLocks noChangeAspect="1"/>
          </p:cNvSpPr>
          <p:nvPr/>
        </p:nvSpPr>
        <p:spPr>
          <a:xfrm>
            <a:off x="7577655" y="6408843"/>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97" name="Oval 96"/>
          <p:cNvSpPr>
            <a:spLocks noChangeAspect="1"/>
          </p:cNvSpPr>
          <p:nvPr/>
        </p:nvSpPr>
        <p:spPr>
          <a:xfrm>
            <a:off x="11113" y="4941888"/>
            <a:ext cx="611187" cy="611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98" name="Oval 97"/>
          <p:cNvSpPr>
            <a:spLocks noChangeAspect="1"/>
          </p:cNvSpPr>
          <p:nvPr/>
        </p:nvSpPr>
        <p:spPr>
          <a:xfrm>
            <a:off x="-69624" y="6172570"/>
            <a:ext cx="778097" cy="750323"/>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0" name="Oval 99"/>
          <p:cNvSpPr>
            <a:spLocks noChangeAspect="1"/>
          </p:cNvSpPr>
          <p:nvPr/>
        </p:nvSpPr>
        <p:spPr>
          <a:xfrm>
            <a:off x="-25400" y="482600"/>
            <a:ext cx="598488" cy="904875"/>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1" name="Oval 100"/>
          <p:cNvSpPr>
            <a:spLocks noChangeAspect="1"/>
          </p:cNvSpPr>
          <p:nvPr/>
        </p:nvSpPr>
        <p:spPr>
          <a:xfrm>
            <a:off x="474209" y="836795"/>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2" name="Oval 101"/>
          <p:cNvSpPr>
            <a:spLocks noChangeAspect="1"/>
          </p:cNvSpPr>
          <p:nvPr/>
        </p:nvSpPr>
        <p:spPr>
          <a:xfrm>
            <a:off x="319223" y="1452262"/>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3" name="Oval 102"/>
          <p:cNvSpPr>
            <a:spLocks noChangeAspect="1"/>
          </p:cNvSpPr>
          <p:nvPr/>
        </p:nvSpPr>
        <p:spPr>
          <a:xfrm>
            <a:off x="371475" y="1887538"/>
            <a:ext cx="609600" cy="60960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4" name="Oval 103"/>
          <p:cNvSpPr>
            <a:spLocks noChangeAspect="1"/>
          </p:cNvSpPr>
          <p:nvPr/>
        </p:nvSpPr>
        <p:spPr>
          <a:xfrm>
            <a:off x="154676" y="1919684"/>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6" name="Oval 105"/>
          <p:cNvSpPr>
            <a:spLocks noChangeAspect="1"/>
          </p:cNvSpPr>
          <p:nvPr/>
        </p:nvSpPr>
        <p:spPr>
          <a:xfrm>
            <a:off x="8718124" y="-61707"/>
            <a:ext cx="473874" cy="613012"/>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7" name="Oval 106"/>
          <p:cNvSpPr>
            <a:spLocks noChangeAspect="1"/>
          </p:cNvSpPr>
          <p:nvPr/>
        </p:nvSpPr>
        <p:spPr>
          <a:xfrm>
            <a:off x="7748588" y="282575"/>
            <a:ext cx="1128712" cy="11287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09" name="Oval 108"/>
          <p:cNvSpPr>
            <a:spLocks noChangeAspect="1"/>
          </p:cNvSpPr>
          <p:nvPr/>
        </p:nvSpPr>
        <p:spPr>
          <a:xfrm>
            <a:off x="7590872" y="728499"/>
            <a:ext cx="969734" cy="969736"/>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0" name="Oval 109"/>
          <p:cNvSpPr>
            <a:spLocks noChangeAspect="1"/>
          </p:cNvSpPr>
          <p:nvPr/>
        </p:nvSpPr>
        <p:spPr>
          <a:xfrm>
            <a:off x="7470775" y="1327150"/>
            <a:ext cx="608013" cy="6080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1" name="Oval 110"/>
          <p:cNvSpPr>
            <a:spLocks noChangeAspect="1"/>
          </p:cNvSpPr>
          <p:nvPr/>
        </p:nvSpPr>
        <p:spPr>
          <a:xfrm>
            <a:off x="7629525" y="5611813"/>
            <a:ext cx="738188" cy="738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2" name="Oval 111"/>
          <p:cNvSpPr>
            <a:spLocks noChangeAspect="1"/>
          </p:cNvSpPr>
          <p:nvPr/>
        </p:nvSpPr>
        <p:spPr>
          <a:xfrm>
            <a:off x="6972885" y="5242256"/>
            <a:ext cx="738345" cy="738346"/>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3" name="Oval 112"/>
          <p:cNvSpPr>
            <a:spLocks noChangeAspect="1"/>
          </p:cNvSpPr>
          <p:nvPr/>
        </p:nvSpPr>
        <p:spPr>
          <a:xfrm>
            <a:off x="7494588" y="4927600"/>
            <a:ext cx="738187" cy="738188"/>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4" name="Oval 113"/>
          <p:cNvSpPr>
            <a:spLocks noChangeAspect="1"/>
          </p:cNvSpPr>
          <p:nvPr/>
        </p:nvSpPr>
        <p:spPr>
          <a:xfrm>
            <a:off x="8229034" y="5666512"/>
            <a:ext cx="605634" cy="60563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5" name="Oval 114"/>
          <p:cNvSpPr>
            <a:spLocks noChangeAspect="1"/>
          </p:cNvSpPr>
          <p:nvPr/>
        </p:nvSpPr>
        <p:spPr>
          <a:xfrm>
            <a:off x="8078234" y="4097845"/>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6" name="Oval 115"/>
          <p:cNvSpPr>
            <a:spLocks noChangeAspect="1"/>
          </p:cNvSpPr>
          <p:nvPr/>
        </p:nvSpPr>
        <p:spPr>
          <a:xfrm>
            <a:off x="8411818" y="5057881"/>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7" name="Oval 116"/>
          <p:cNvSpPr>
            <a:spLocks noChangeAspect="1"/>
          </p:cNvSpPr>
          <p:nvPr/>
        </p:nvSpPr>
        <p:spPr>
          <a:xfrm>
            <a:off x="8688590" y="4790336"/>
            <a:ext cx="503408" cy="553552"/>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1159" name="Title Placeholder 1"/>
          <p:cNvSpPr>
            <a:spLocks noGrp="1"/>
          </p:cNvSpPr>
          <p:nvPr>
            <p:ph type="title"/>
          </p:nvPr>
        </p:nvSpPr>
        <p:spPr bwMode="auto">
          <a:xfrm>
            <a:off x="1009650" y="676275"/>
            <a:ext cx="7124700"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5088" tIns="47544" rIns="95088" bIns="47544" numCol="1" anchor="ctr" anchorCtr="0" compatLnSpc="1">
            <a:prstTxWarp prst="textNoShape">
              <a:avLst/>
            </a:prstTxWarp>
          </a:bodyPr>
          <a:lstStyle/>
          <a:p>
            <a:pPr lvl="0"/>
            <a:r>
              <a:rPr lang="en-US" smtClean="0"/>
              <a:t>Click to edit Master title style</a:t>
            </a:r>
          </a:p>
        </p:txBody>
      </p:sp>
      <p:sp>
        <p:nvSpPr>
          <p:cNvPr id="1160" name="Text Placeholder 2"/>
          <p:cNvSpPr>
            <a:spLocks noGrp="1"/>
          </p:cNvSpPr>
          <p:nvPr>
            <p:ph type="body" idx="1"/>
          </p:nvPr>
        </p:nvSpPr>
        <p:spPr bwMode="auto">
          <a:xfrm>
            <a:off x="1009650" y="1806575"/>
            <a:ext cx="7124700" cy="4052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5088" tIns="47544" rIns="95088" bIns="47544"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5088" tIns="47544" rIns="95088" bIns="47544" rtlCol="0" anchor="b"/>
          <a:lstStyle>
            <a:lvl1pPr algn="r">
              <a:defRPr sz="1000">
                <a:solidFill>
                  <a:schemeClr val="tx1">
                    <a:tint val="75000"/>
                  </a:schemeClr>
                </a:solidFill>
                <a:cs typeface="+mn-cs"/>
              </a:defRPr>
            </a:lvl1pPr>
          </a:lstStyle>
          <a:p>
            <a:pPr>
              <a:defRPr/>
            </a:pPr>
            <a:endParaRPr lang="en-IN"/>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5088" tIns="47544" rIns="95088" bIns="47544" rtlCol="0" anchor="b"/>
          <a:lstStyle>
            <a:lvl1pPr algn="l">
              <a:defRPr sz="1000">
                <a:solidFill>
                  <a:schemeClr val="tx1">
                    <a:tint val="75000"/>
                  </a:schemeClr>
                </a:solidFill>
                <a:cs typeface="+mn-cs"/>
              </a:defRPr>
            </a:lvl1pPr>
          </a:lstStyle>
          <a:p>
            <a:pPr>
              <a:defRPr/>
            </a:pPr>
            <a:endParaRPr lang="en-IN"/>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5088" tIns="47544" rIns="95088" bIns="47544" rtlCol="0" anchor="b"/>
          <a:lstStyle>
            <a:lvl1pPr algn="l">
              <a:defRPr sz="1900">
                <a:solidFill>
                  <a:schemeClr val="tx1">
                    <a:tint val="75000"/>
                  </a:schemeClr>
                </a:solidFill>
                <a:cs typeface="+mn-cs"/>
              </a:defRPr>
            </a:lvl1pPr>
          </a:lstStyle>
          <a:p>
            <a:pPr>
              <a:defRPr/>
            </a:pPr>
            <a:fld id="{19F1D57F-8C62-4479-9AD5-B9AA1F85A83B}" type="slidenum">
              <a:rPr lang="en-IN"/>
              <a:pPr>
                <a:defRPr/>
              </a:pPr>
              <a:t>‹#›</a:t>
            </a:fld>
            <a:endParaRPr lang="en-IN"/>
          </a:p>
        </p:txBody>
      </p:sp>
      <p:sp>
        <p:nvSpPr>
          <p:cNvPr id="55" name="Oval 54"/>
          <p:cNvSpPr>
            <a:spLocks noChangeAspect="1"/>
          </p:cNvSpPr>
          <p:nvPr/>
        </p:nvSpPr>
        <p:spPr>
          <a:xfrm>
            <a:off x="1583173"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57" name="Oval 56"/>
          <p:cNvSpPr>
            <a:spLocks noChangeAspect="1"/>
          </p:cNvSpPr>
          <p:nvPr/>
        </p:nvSpPr>
        <p:spPr>
          <a:xfrm>
            <a:off x="8570944" y="3382943"/>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58" name="Oval 57"/>
          <p:cNvSpPr>
            <a:spLocks noChangeAspect="1"/>
          </p:cNvSpPr>
          <p:nvPr/>
        </p:nvSpPr>
        <p:spPr>
          <a:xfrm>
            <a:off x="8398204" y="3536099"/>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59" name="Oval 58"/>
          <p:cNvSpPr>
            <a:spLocks noChangeAspect="1"/>
          </p:cNvSpPr>
          <p:nvPr/>
        </p:nvSpPr>
        <p:spPr>
          <a:xfrm>
            <a:off x="8608408" y="3688499"/>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60" name="Oval 59"/>
          <p:cNvSpPr>
            <a:spLocks noChangeAspect="1"/>
          </p:cNvSpPr>
          <p:nvPr/>
        </p:nvSpPr>
        <p:spPr>
          <a:xfrm>
            <a:off x="153988" y="2698750"/>
            <a:ext cx="468312" cy="46831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61" name="Oval 60"/>
          <p:cNvSpPr>
            <a:spLocks noChangeAspect="1"/>
          </p:cNvSpPr>
          <p:nvPr/>
        </p:nvSpPr>
        <p:spPr>
          <a:xfrm>
            <a:off x="474663" y="3167063"/>
            <a:ext cx="458787" cy="4587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62" name="Oval 61"/>
          <p:cNvSpPr>
            <a:spLocks noChangeAspect="1"/>
          </p:cNvSpPr>
          <p:nvPr/>
        </p:nvSpPr>
        <p:spPr>
          <a:xfrm>
            <a:off x="270260" y="3382945"/>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
        <p:nvSpPr>
          <p:cNvPr id="63" name="Oval 62"/>
          <p:cNvSpPr>
            <a:spLocks noChangeAspect="1"/>
          </p:cNvSpPr>
          <p:nvPr/>
        </p:nvSpPr>
        <p:spPr>
          <a:xfrm>
            <a:off x="-86598" y="2581479"/>
            <a:ext cx="1360441" cy="1909235"/>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ln w="317500">
                <a:solidFill>
                  <a:schemeClr val="tx1"/>
                </a:solidFill>
              </a:ln>
            </a:endParaRPr>
          </a:p>
        </p:txBody>
      </p:sp>
      <p:sp>
        <p:nvSpPr>
          <p:cNvPr id="64" name="Oval 63"/>
          <p:cNvSpPr>
            <a:spLocks noChangeAspect="1"/>
          </p:cNvSpPr>
          <p:nvPr/>
        </p:nvSpPr>
        <p:spPr>
          <a:xfrm>
            <a:off x="6173126" y="2395417"/>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lIns="95088" tIns="47544" rIns="95088" bIns="47544"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5060" r:id="rId1"/>
    <p:sldLayoutId id="2147485061" r:id="rId2"/>
    <p:sldLayoutId id="2147485062" r:id="rId3"/>
    <p:sldLayoutId id="2147485063" r:id="rId4"/>
    <p:sldLayoutId id="2147485064" r:id="rId5"/>
    <p:sldLayoutId id="2147485065" r:id="rId6"/>
    <p:sldLayoutId id="2147485066" r:id="rId7"/>
    <p:sldLayoutId id="2147485067" r:id="rId8"/>
    <p:sldLayoutId id="2147485068" r:id="rId9"/>
    <p:sldLayoutId id="2147485069" r:id="rId10"/>
    <p:sldLayoutId id="2147485070" r:id="rId11"/>
  </p:sldLayoutIdLst>
  <p:timing>
    <p:tnLst>
      <p:par>
        <p:cTn id="1" dur="indefinite" restart="never" nodeType="tmRoot"/>
      </p:par>
    </p:tnLst>
  </p:timing>
  <p:txStyles>
    <p:titleStyle>
      <a:lvl1pPr algn="l" defTabSz="474663" rtl="0" eaLnBrk="0" fontAlgn="base" hangingPunct="0">
        <a:spcBef>
          <a:spcPct val="0"/>
        </a:spcBef>
        <a:spcAft>
          <a:spcPct val="0"/>
        </a:spcAft>
        <a:defRPr sz="3400" kern="1200">
          <a:solidFill>
            <a:schemeClr val="tx1"/>
          </a:solidFill>
          <a:latin typeface="+mj-lt"/>
          <a:ea typeface="Trebuchet MS" pitchFamily="34" charset="0"/>
          <a:cs typeface="Trebuchet MS"/>
        </a:defRPr>
      </a:lvl1pPr>
      <a:lvl2pPr algn="l" defTabSz="474663" rtl="0" eaLnBrk="0" fontAlgn="base" hangingPunct="0">
        <a:spcBef>
          <a:spcPct val="0"/>
        </a:spcBef>
        <a:spcAft>
          <a:spcPct val="0"/>
        </a:spcAft>
        <a:defRPr sz="3400">
          <a:solidFill>
            <a:schemeClr val="tx1"/>
          </a:solidFill>
          <a:latin typeface="Verdana" pitchFamily="34" charset="0"/>
          <a:ea typeface="Trebuchet MS" pitchFamily="34" charset="0"/>
          <a:cs typeface="Trebuchet MS" pitchFamily="34" charset="0"/>
        </a:defRPr>
      </a:lvl2pPr>
      <a:lvl3pPr algn="l" defTabSz="474663" rtl="0" eaLnBrk="0" fontAlgn="base" hangingPunct="0">
        <a:spcBef>
          <a:spcPct val="0"/>
        </a:spcBef>
        <a:spcAft>
          <a:spcPct val="0"/>
        </a:spcAft>
        <a:defRPr sz="3400">
          <a:solidFill>
            <a:schemeClr val="tx1"/>
          </a:solidFill>
          <a:latin typeface="Verdana" pitchFamily="34" charset="0"/>
          <a:ea typeface="Trebuchet MS" pitchFamily="34" charset="0"/>
          <a:cs typeface="Trebuchet MS" pitchFamily="34" charset="0"/>
        </a:defRPr>
      </a:lvl3pPr>
      <a:lvl4pPr algn="l" defTabSz="474663" rtl="0" eaLnBrk="0" fontAlgn="base" hangingPunct="0">
        <a:spcBef>
          <a:spcPct val="0"/>
        </a:spcBef>
        <a:spcAft>
          <a:spcPct val="0"/>
        </a:spcAft>
        <a:defRPr sz="3400">
          <a:solidFill>
            <a:schemeClr val="tx1"/>
          </a:solidFill>
          <a:latin typeface="Verdana" pitchFamily="34" charset="0"/>
          <a:ea typeface="Trebuchet MS" pitchFamily="34" charset="0"/>
          <a:cs typeface="Trebuchet MS" pitchFamily="34" charset="0"/>
        </a:defRPr>
      </a:lvl4pPr>
      <a:lvl5pPr algn="l" defTabSz="474663" rtl="0" eaLnBrk="0" fontAlgn="base" hangingPunct="0">
        <a:spcBef>
          <a:spcPct val="0"/>
        </a:spcBef>
        <a:spcAft>
          <a:spcPct val="0"/>
        </a:spcAft>
        <a:defRPr sz="3400">
          <a:solidFill>
            <a:schemeClr val="tx1"/>
          </a:solidFill>
          <a:latin typeface="Verdana" pitchFamily="34" charset="0"/>
          <a:ea typeface="Trebuchet MS" pitchFamily="34" charset="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55600" indent="-355600" algn="l" defTabSz="474663" rtl="0" eaLnBrk="0" fontAlgn="base" hangingPunct="0">
        <a:spcBef>
          <a:spcPct val="20000"/>
        </a:spcBef>
        <a:spcAft>
          <a:spcPts val="625"/>
        </a:spcAft>
        <a:buClr>
          <a:schemeClr val="tx2"/>
        </a:buClr>
        <a:buFont typeface="Wingdings 2" pitchFamily="18" charset="2"/>
        <a:buChar char=""/>
        <a:defRPr sz="1900" kern="1200">
          <a:solidFill>
            <a:schemeClr val="tx1"/>
          </a:solidFill>
          <a:latin typeface="+mn-lt"/>
          <a:ea typeface="+mn-ea"/>
          <a:cs typeface="+mn-cs"/>
        </a:defRPr>
      </a:lvl1pPr>
      <a:lvl2pPr marL="771525" indent="-296863" algn="l" defTabSz="474663" rtl="0" eaLnBrk="0" fontAlgn="base" hangingPunct="0">
        <a:spcBef>
          <a:spcPct val="20000"/>
        </a:spcBef>
        <a:spcAft>
          <a:spcPts val="625"/>
        </a:spcAft>
        <a:buClr>
          <a:schemeClr val="tx2"/>
        </a:buClr>
        <a:buFont typeface="Wingdings 2" pitchFamily="18" charset="2"/>
        <a:buChar char=""/>
        <a:defRPr sz="1700" kern="1200">
          <a:solidFill>
            <a:schemeClr val="tx1"/>
          </a:solidFill>
          <a:latin typeface="+mn-lt"/>
          <a:ea typeface="+mn-ea"/>
          <a:cs typeface="+mn-cs"/>
        </a:defRPr>
      </a:lvl2pPr>
      <a:lvl3pPr marL="1187450" indent="-236538" algn="l" defTabSz="474663" rtl="0" eaLnBrk="0" fontAlgn="base" hangingPunct="0">
        <a:spcBef>
          <a:spcPct val="20000"/>
        </a:spcBef>
        <a:spcAft>
          <a:spcPts val="625"/>
        </a:spcAft>
        <a:buClr>
          <a:schemeClr val="tx2"/>
        </a:buClr>
        <a:buFont typeface="Wingdings 2" pitchFamily="18" charset="2"/>
        <a:buChar char=""/>
        <a:defRPr sz="1400" kern="1200">
          <a:solidFill>
            <a:schemeClr val="tx1"/>
          </a:solidFill>
          <a:latin typeface="+mn-lt"/>
          <a:ea typeface="+mn-ea"/>
          <a:cs typeface="+mn-cs"/>
        </a:defRPr>
      </a:lvl3pPr>
      <a:lvl4pPr marL="1663700" indent="-236538" algn="l" defTabSz="474663" rtl="0" eaLnBrk="0" fontAlgn="base" hangingPunct="0">
        <a:spcBef>
          <a:spcPct val="20000"/>
        </a:spcBef>
        <a:spcAft>
          <a:spcPts val="625"/>
        </a:spcAft>
        <a:buClr>
          <a:schemeClr val="tx2"/>
        </a:buClr>
        <a:buFont typeface="Wingdings 2" pitchFamily="18" charset="2"/>
        <a:buChar char=""/>
        <a:defRPr sz="1200" kern="1200">
          <a:solidFill>
            <a:schemeClr val="tx1"/>
          </a:solidFill>
          <a:latin typeface="+mn-lt"/>
          <a:ea typeface="+mn-ea"/>
          <a:cs typeface="+mn-cs"/>
        </a:defRPr>
      </a:lvl4pPr>
      <a:lvl5pPr marL="2138363" indent="-236538" algn="l" defTabSz="474663" rtl="0" eaLnBrk="0" fontAlgn="base" hangingPunct="0">
        <a:spcBef>
          <a:spcPct val="20000"/>
        </a:spcBef>
        <a:spcAft>
          <a:spcPts val="625"/>
        </a:spcAft>
        <a:buClr>
          <a:schemeClr val="tx2"/>
        </a:buClr>
        <a:buFont typeface="Wingdings 2" pitchFamily="18" charset="2"/>
        <a:buChar char=""/>
        <a:defRPr sz="1200" kern="1200">
          <a:solidFill>
            <a:schemeClr val="tx1"/>
          </a:solidFill>
          <a:latin typeface="+mn-lt"/>
          <a:ea typeface="+mn-ea"/>
          <a:cs typeface="+mn-cs"/>
        </a:defRPr>
      </a:lvl5pPr>
      <a:lvl6pPr marL="2614922" indent="-237720" algn="l" defTabSz="475441" rtl="0" eaLnBrk="1" latinLnBrk="0" hangingPunct="1">
        <a:spcBef>
          <a:spcPct val="20000"/>
        </a:spcBef>
        <a:buFont typeface="Arial"/>
        <a:buChar char="•"/>
        <a:defRPr sz="2000" kern="1200">
          <a:solidFill>
            <a:schemeClr val="tx1"/>
          </a:solidFill>
          <a:latin typeface="+mn-lt"/>
          <a:ea typeface="+mn-ea"/>
          <a:cs typeface="+mn-cs"/>
        </a:defRPr>
      </a:lvl6pPr>
      <a:lvl7pPr marL="3090362" indent="-237720" algn="l" defTabSz="475441" rtl="0" eaLnBrk="1" latinLnBrk="0" hangingPunct="1">
        <a:spcBef>
          <a:spcPct val="20000"/>
        </a:spcBef>
        <a:buFont typeface="Arial"/>
        <a:buChar char="•"/>
        <a:defRPr sz="2000" kern="1200">
          <a:solidFill>
            <a:schemeClr val="tx1"/>
          </a:solidFill>
          <a:latin typeface="+mn-lt"/>
          <a:ea typeface="+mn-ea"/>
          <a:cs typeface="+mn-cs"/>
        </a:defRPr>
      </a:lvl7pPr>
      <a:lvl8pPr marL="3565803" indent="-237720" algn="l" defTabSz="475441" rtl="0" eaLnBrk="1" latinLnBrk="0" hangingPunct="1">
        <a:spcBef>
          <a:spcPct val="20000"/>
        </a:spcBef>
        <a:buFont typeface="Arial"/>
        <a:buChar char="•"/>
        <a:defRPr sz="2000" kern="1200">
          <a:solidFill>
            <a:schemeClr val="tx1"/>
          </a:solidFill>
          <a:latin typeface="+mn-lt"/>
          <a:ea typeface="+mn-ea"/>
          <a:cs typeface="+mn-cs"/>
        </a:defRPr>
      </a:lvl8pPr>
      <a:lvl9pPr marL="4041243" indent="-237720" algn="l" defTabSz="47544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75441" rtl="0" eaLnBrk="1" latinLnBrk="0" hangingPunct="1">
        <a:defRPr sz="1900" kern="1200">
          <a:solidFill>
            <a:schemeClr val="tx1"/>
          </a:solidFill>
          <a:latin typeface="+mn-lt"/>
          <a:ea typeface="+mn-ea"/>
          <a:cs typeface="+mn-cs"/>
        </a:defRPr>
      </a:lvl1pPr>
      <a:lvl2pPr marL="475441" algn="l" defTabSz="475441" rtl="0" eaLnBrk="1" latinLnBrk="0" hangingPunct="1">
        <a:defRPr sz="1900" kern="1200">
          <a:solidFill>
            <a:schemeClr val="tx1"/>
          </a:solidFill>
          <a:latin typeface="+mn-lt"/>
          <a:ea typeface="+mn-ea"/>
          <a:cs typeface="+mn-cs"/>
        </a:defRPr>
      </a:lvl2pPr>
      <a:lvl3pPr marL="950881" algn="l" defTabSz="475441" rtl="0" eaLnBrk="1" latinLnBrk="0" hangingPunct="1">
        <a:defRPr sz="1900" kern="1200">
          <a:solidFill>
            <a:schemeClr val="tx1"/>
          </a:solidFill>
          <a:latin typeface="+mn-lt"/>
          <a:ea typeface="+mn-ea"/>
          <a:cs typeface="+mn-cs"/>
        </a:defRPr>
      </a:lvl3pPr>
      <a:lvl4pPr marL="1426321" algn="l" defTabSz="475441" rtl="0" eaLnBrk="1" latinLnBrk="0" hangingPunct="1">
        <a:defRPr sz="1900" kern="1200">
          <a:solidFill>
            <a:schemeClr val="tx1"/>
          </a:solidFill>
          <a:latin typeface="+mn-lt"/>
          <a:ea typeface="+mn-ea"/>
          <a:cs typeface="+mn-cs"/>
        </a:defRPr>
      </a:lvl4pPr>
      <a:lvl5pPr marL="1901761" algn="l" defTabSz="475441" rtl="0" eaLnBrk="1" latinLnBrk="0" hangingPunct="1">
        <a:defRPr sz="1900" kern="1200">
          <a:solidFill>
            <a:schemeClr val="tx1"/>
          </a:solidFill>
          <a:latin typeface="+mn-lt"/>
          <a:ea typeface="+mn-ea"/>
          <a:cs typeface="+mn-cs"/>
        </a:defRPr>
      </a:lvl5pPr>
      <a:lvl6pPr marL="2377202" algn="l" defTabSz="475441" rtl="0" eaLnBrk="1" latinLnBrk="0" hangingPunct="1">
        <a:defRPr sz="1900" kern="1200">
          <a:solidFill>
            <a:schemeClr val="tx1"/>
          </a:solidFill>
          <a:latin typeface="+mn-lt"/>
          <a:ea typeface="+mn-ea"/>
          <a:cs typeface="+mn-cs"/>
        </a:defRPr>
      </a:lvl6pPr>
      <a:lvl7pPr marL="2852643" algn="l" defTabSz="475441" rtl="0" eaLnBrk="1" latinLnBrk="0" hangingPunct="1">
        <a:defRPr sz="1900" kern="1200">
          <a:solidFill>
            <a:schemeClr val="tx1"/>
          </a:solidFill>
          <a:latin typeface="+mn-lt"/>
          <a:ea typeface="+mn-ea"/>
          <a:cs typeface="+mn-cs"/>
        </a:defRPr>
      </a:lvl7pPr>
      <a:lvl8pPr marL="3328082" algn="l" defTabSz="475441" rtl="0" eaLnBrk="1" latinLnBrk="0" hangingPunct="1">
        <a:defRPr sz="1900" kern="1200">
          <a:solidFill>
            <a:schemeClr val="tx1"/>
          </a:solidFill>
          <a:latin typeface="+mn-lt"/>
          <a:ea typeface="+mn-ea"/>
          <a:cs typeface="+mn-cs"/>
        </a:defRPr>
      </a:lvl8pPr>
      <a:lvl9pPr marL="3803523" algn="l" defTabSz="47544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200" y="950119"/>
            <a:ext cx="8229600" cy="38508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lIns="95088" tIns="47544" rIns="95088" bIns="47544">
            <a:spAutoFit/>
          </a:bodyPr>
          <a:lstStyle/>
          <a:p>
            <a:pPr algn="ctr"/>
            <a:r>
              <a:rPr lang="en-US" sz="5000" dirty="0" smtClean="0">
                <a:solidFill>
                  <a:srgbClr val="002060"/>
                </a:solidFill>
                <a:latin typeface="Californian FB" pitchFamily="18" charset="0"/>
              </a:rPr>
              <a:t>Microfinance </a:t>
            </a:r>
            <a:r>
              <a:rPr lang="en-US" sz="5000" dirty="0">
                <a:solidFill>
                  <a:srgbClr val="002060"/>
                </a:solidFill>
                <a:latin typeface="Californian FB" pitchFamily="18" charset="0"/>
              </a:rPr>
              <a:t>in </a:t>
            </a:r>
          </a:p>
          <a:p>
            <a:pPr algn="ctr"/>
            <a:r>
              <a:rPr lang="en-US" sz="5000" dirty="0">
                <a:solidFill>
                  <a:srgbClr val="002060"/>
                </a:solidFill>
                <a:latin typeface="Californian FB" pitchFamily="18" charset="0"/>
              </a:rPr>
              <a:t>Poverty Alleviation</a:t>
            </a:r>
            <a:endParaRPr lang="en-IN" sz="5000" dirty="0">
              <a:solidFill>
                <a:srgbClr val="002060"/>
              </a:solidFill>
              <a:latin typeface="Californian FB" pitchFamily="18" charset="0"/>
            </a:endParaRPr>
          </a:p>
          <a:p>
            <a:pPr algn="ctr"/>
            <a:endParaRPr lang="en-US" sz="4800" b="1" dirty="0">
              <a:solidFill>
                <a:srgbClr val="C00000"/>
              </a:solidFill>
              <a:latin typeface="Californian FB" pitchFamily="18" charset="0"/>
            </a:endParaRPr>
          </a:p>
          <a:p>
            <a:pPr algn="ctr"/>
            <a:endParaRPr lang="en-US" sz="2000" b="1" dirty="0">
              <a:solidFill>
                <a:srgbClr val="800000"/>
              </a:solidFill>
              <a:latin typeface="Californian FB" pitchFamily="18" charset="0"/>
            </a:endParaRPr>
          </a:p>
          <a:p>
            <a:pPr algn="ctr"/>
            <a:r>
              <a:rPr lang="en-US" sz="4000" b="1" dirty="0" smtClean="0">
                <a:solidFill>
                  <a:srgbClr val="669900"/>
                </a:solidFill>
                <a:latin typeface="Californian FB" pitchFamily="18" charset="0"/>
              </a:rPr>
              <a:t>Dr</a:t>
            </a:r>
            <a:r>
              <a:rPr lang="en-US" sz="4000" b="1" dirty="0">
                <a:solidFill>
                  <a:srgbClr val="669900"/>
                </a:solidFill>
                <a:latin typeface="Californian FB" pitchFamily="18" charset="0"/>
              </a:rPr>
              <a:t>. D. D. </a:t>
            </a:r>
            <a:r>
              <a:rPr lang="en-US" sz="4000" b="1" dirty="0" err="1">
                <a:solidFill>
                  <a:srgbClr val="669900"/>
                </a:solidFill>
                <a:latin typeface="Californian FB" pitchFamily="18" charset="0"/>
              </a:rPr>
              <a:t>Bedia</a:t>
            </a:r>
            <a:r>
              <a:rPr lang="en-US" sz="4000" b="1" smtClean="0">
                <a:solidFill>
                  <a:srgbClr val="669900"/>
                </a:solidFill>
                <a:latin typeface="Californian FB" pitchFamily="18" charset="0"/>
              </a:rPr>
              <a:t>*</a:t>
            </a:r>
            <a:endParaRPr lang="en-US" sz="4000" b="1" dirty="0">
              <a:solidFill>
                <a:srgbClr val="669900"/>
              </a:solidFill>
              <a:latin typeface="Californian FB" pitchFamily="18" charset="0"/>
            </a:endParaRPr>
          </a:p>
          <a:p>
            <a:pPr algn="ctr"/>
            <a:endParaRPr lang="en-US" sz="3600" b="1" dirty="0">
              <a:solidFill>
                <a:srgbClr val="C00000"/>
              </a:solidFill>
              <a:latin typeface="Californian FB" pitchFamily="18" charset="0"/>
            </a:endParaRPr>
          </a:p>
        </p:txBody>
      </p:sp>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Director </a:t>
            </a:r>
            <a:b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Pt. Jawaharlal Nehru Institute of Business Management</a:t>
            </a:r>
            <a:b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Vikram University, Ujjain (M. 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288925"/>
            <a:ext cx="8458200" cy="6280150"/>
          </a:xfrm>
          <a:prstGeom prst="rect">
            <a:avLst/>
          </a:prstGeom>
        </p:spPr>
        <p:txBody>
          <a:bodyPr>
            <a:spAutoFit/>
          </a:bodyPr>
          <a:lstStyle/>
          <a:p>
            <a:pPr algn="ctr">
              <a:lnSpc>
                <a:spcPct val="150000"/>
              </a:lnSpc>
              <a:defRPr/>
            </a:pPr>
            <a:r>
              <a:rPr lang="en-IN" sz="2800" b="1" dirty="0">
                <a:solidFill>
                  <a:srgbClr val="3366CC"/>
                </a:solidFill>
                <a:latin typeface="Californian FB" pitchFamily="18" charset="0"/>
                <a:cs typeface="+mn-cs"/>
              </a:rPr>
              <a:t>Efforts made by government for poverty alleviation</a:t>
            </a:r>
          </a:p>
          <a:p>
            <a:pPr algn="just">
              <a:lnSpc>
                <a:spcPct val="150000"/>
              </a:lnSpc>
              <a:defRPr/>
            </a:pPr>
            <a:r>
              <a:rPr lang="en-IN" sz="2000" dirty="0">
                <a:solidFill>
                  <a:srgbClr val="006699"/>
                </a:solidFill>
                <a:latin typeface="Californian FB" pitchFamily="18" charset="0"/>
                <a:cs typeface="+mn-cs"/>
              </a:rPr>
              <a:t>Since early 1950s Indian  government has initiated, sustained, and refined various planning schemes to help the poor attain self sufficiency  via :  </a:t>
            </a: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Self-employment programmes (1970) </a:t>
            </a:r>
          </a:p>
          <a:p>
            <a:pPr marL="514350" indent="-514350" algn="just">
              <a:lnSpc>
                <a:spcPct val="150000"/>
              </a:lnSpc>
              <a:buFont typeface="+mj-lt"/>
              <a:buAutoNum type="arabicPeriod"/>
              <a:defRPr/>
            </a:pPr>
            <a:r>
              <a:rPr lang="en-IN" sz="2000" dirty="0" err="1">
                <a:solidFill>
                  <a:srgbClr val="002060"/>
                </a:solidFill>
                <a:latin typeface="Californian FB" pitchFamily="18" charset="0"/>
                <a:cs typeface="+mn-cs"/>
              </a:rPr>
              <a:t>Swarnjayanti</a:t>
            </a:r>
            <a:r>
              <a:rPr lang="en-IN" sz="2000" dirty="0">
                <a:solidFill>
                  <a:srgbClr val="002060"/>
                </a:solidFill>
                <a:latin typeface="Californian FB" pitchFamily="18" charset="0"/>
                <a:cs typeface="+mn-cs"/>
              </a:rPr>
              <a:t> Gram </a:t>
            </a:r>
            <a:r>
              <a:rPr lang="en-IN" sz="2000" dirty="0" err="1">
                <a:solidFill>
                  <a:srgbClr val="002060"/>
                </a:solidFill>
                <a:latin typeface="Californian FB" pitchFamily="18" charset="0"/>
                <a:cs typeface="+mn-cs"/>
              </a:rPr>
              <a:t>Swarozgar</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Yojana</a:t>
            </a:r>
            <a:r>
              <a:rPr lang="en-IN" sz="2000" dirty="0">
                <a:solidFill>
                  <a:srgbClr val="002060"/>
                </a:solidFill>
                <a:latin typeface="Californian FB" pitchFamily="18" charset="0"/>
                <a:cs typeface="+mn-cs"/>
              </a:rPr>
              <a:t> (1999).</a:t>
            </a: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Wage Employment Programmes</a:t>
            </a:r>
          </a:p>
          <a:p>
            <a:pPr marL="514350" indent="-514350" algn="just">
              <a:lnSpc>
                <a:spcPct val="150000"/>
              </a:lnSpc>
              <a:buFont typeface="+mj-lt"/>
              <a:buAutoNum type="arabicPeriod"/>
              <a:defRPr/>
            </a:pPr>
            <a:r>
              <a:rPr lang="en-IN" sz="2000" dirty="0" err="1">
                <a:solidFill>
                  <a:srgbClr val="002060"/>
                </a:solidFill>
                <a:latin typeface="Californian FB" pitchFamily="18" charset="0"/>
                <a:cs typeface="+mn-cs"/>
              </a:rPr>
              <a:t>Jawahar</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Rozgar</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Yojana</a:t>
            </a:r>
            <a:r>
              <a:rPr lang="en-IN" sz="2000" dirty="0">
                <a:solidFill>
                  <a:srgbClr val="002060"/>
                </a:solidFill>
                <a:latin typeface="Californian FB" pitchFamily="18" charset="0"/>
                <a:cs typeface="+mn-cs"/>
              </a:rPr>
              <a:t>/</a:t>
            </a:r>
            <a:r>
              <a:rPr lang="en-IN" sz="2000" dirty="0" err="1">
                <a:solidFill>
                  <a:srgbClr val="002060"/>
                </a:solidFill>
                <a:latin typeface="Californian FB" pitchFamily="18" charset="0"/>
                <a:cs typeface="+mn-cs"/>
              </a:rPr>
              <a:t>Jawahar</a:t>
            </a:r>
            <a:r>
              <a:rPr lang="en-IN" sz="2000" dirty="0">
                <a:solidFill>
                  <a:srgbClr val="002060"/>
                </a:solidFill>
                <a:latin typeface="Californian FB" pitchFamily="18" charset="0"/>
                <a:cs typeface="+mn-cs"/>
              </a:rPr>
              <a:t> Gram </a:t>
            </a:r>
            <a:r>
              <a:rPr lang="en-IN" sz="2000" dirty="0" err="1">
                <a:solidFill>
                  <a:srgbClr val="002060"/>
                </a:solidFill>
                <a:latin typeface="Californian FB" pitchFamily="18" charset="0"/>
                <a:cs typeface="+mn-cs"/>
              </a:rPr>
              <a:t>Samridhi</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Yojana</a:t>
            </a:r>
            <a:endParaRPr lang="en-IN" sz="2000" dirty="0">
              <a:solidFill>
                <a:srgbClr val="002060"/>
              </a:solidFill>
              <a:latin typeface="Californian FB" pitchFamily="18" charset="0"/>
              <a:cs typeface="+mn-cs"/>
            </a:endParaRP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Employment Assurance Scheme</a:t>
            </a: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Food for Work Programme</a:t>
            </a:r>
          </a:p>
          <a:p>
            <a:pPr marL="514350" indent="-514350" algn="just">
              <a:lnSpc>
                <a:spcPct val="150000"/>
              </a:lnSpc>
              <a:buFont typeface="+mj-lt"/>
              <a:buAutoNum type="arabicPeriod"/>
              <a:defRPr/>
            </a:pPr>
            <a:r>
              <a:rPr lang="en-IN" sz="2000" dirty="0" err="1">
                <a:solidFill>
                  <a:srgbClr val="002060"/>
                </a:solidFill>
                <a:latin typeface="Californian FB" pitchFamily="18" charset="0"/>
                <a:cs typeface="+mn-cs"/>
              </a:rPr>
              <a:t>Sampoorna</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Gramin</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Rozgar</a:t>
            </a:r>
            <a:r>
              <a:rPr lang="en-IN" sz="2000" dirty="0">
                <a:solidFill>
                  <a:srgbClr val="002060"/>
                </a:solidFill>
                <a:latin typeface="Californian FB" pitchFamily="18" charset="0"/>
                <a:cs typeface="+mn-cs"/>
              </a:rPr>
              <a:t> </a:t>
            </a:r>
            <a:r>
              <a:rPr lang="en-IN" sz="2000" dirty="0" err="1">
                <a:solidFill>
                  <a:srgbClr val="002060"/>
                </a:solidFill>
                <a:latin typeface="Californian FB" pitchFamily="18" charset="0"/>
                <a:cs typeface="+mn-cs"/>
              </a:rPr>
              <a:t>Yojana</a:t>
            </a:r>
            <a:r>
              <a:rPr lang="en-IN" sz="2000" dirty="0">
                <a:solidFill>
                  <a:srgbClr val="002060"/>
                </a:solidFill>
                <a:latin typeface="Californian FB" pitchFamily="18" charset="0"/>
                <a:cs typeface="+mn-cs"/>
              </a:rPr>
              <a:t> (SGRY)</a:t>
            </a: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Rural Housing</a:t>
            </a: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Social Security Programmes</a:t>
            </a:r>
          </a:p>
          <a:p>
            <a:pPr marL="514350" indent="-514350" algn="just">
              <a:lnSpc>
                <a:spcPct val="150000"/>
              </a:lnSpc>
              <a:buFont typeface="+mj-lt"/>
              <a:buAutoNum type="arabicPeriod"/>
              <a:defRPr/>
            </a:pPr>
            <a:r>
              <a:rPr lang="en-IN" sz="2000" dirty="0">
                <a:solidFill>
                  <a:srgbClr val="002060"/>
                </a:solidFill>
                <a:latin typeface="Californian FB" pitchFamily="18" charset="0"/>
                <a:cs typeface="+mn-cs"/>
              </a:rPr>
              <a:t>Land Reforms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621181720"/>
              </p:ext>
            </p:extLst>
          </p:nvPr>
        </p:nvGraphicFramePr>
        <p:xfrm>
          <a:off x="114300" y="1146892"/>
          <a:ext cx="8915401" cy="4564216"/>
        </p:xfrm>
        <a:graphic>
          <a:graphicData uri="http://schemas.openxmlformats.org/drawingml/2006/table">
            <a:tbl>
              <a:tblPr firstRow="1" firstCol="1" bandRow="1">
                <a:tableStyleId>{5DA37D80-6434-44D0-A028-1B22A696006F}</a:tableStyleId>
              </a:tblPr>
              <a:tblGrid>
                <a:gridCol w="3122274"/>
                <a:gridCol w="5793127"/>
              </a:tblGrid>
              <a:tr h="754062">
                <a:tc gridSpan="2">
                  <a:txBody>
                    <a:bodyPr/>
                    <a:lstStyle/>
                    <a:p>
                      <a:pPr algn="ctr">
                        <a:lnSpc>
                          <a:spcPct val="150000"/>
                        </a:lnSpc>
                        <a:spcBef>
                          <a:spcPts val="0"/>
                        </a:spcBef>
                        <a:spcAft>
                          <a:spcPts val="0"/>
                        </a:spcAft>
                      </a:pPr>
                      <a:r>
                        <a:rPr lang="en-US" sz="2800" dirty="0" smtClean="0">
                          <a:solidFill>
                            <a:srgbClr val="7030A0"/>
                          </a:solidFill>
                          <a:latin typeface="Californian FB" pitchFamily="18" charset="0"/>
                          <a:cs typeface="Arial" pitchFamily="34" charset="0"/>
                        </a:rPr>
                        <a:t>Microfinance Institutions in India</a:t>
                      </a:r>
                      <a:endParaRPr lang="en-IN" sz="2800" dirty="0" smtClean="0">
                        <a:solidFill>
                          <a:srgbClr val="7030A0"/>
                        </a:solidFill>
                        <a:latin typeface="Californian FB" pitchFamily="18" charset="0"/>
                        <a:cs typeface="Arial" pitchFamily="34" charset="0"/>
                      </a:endParaRPr>
                    </a:p>
                  </a:txBody>
                  <a:tcPr marL="65508" marR="65508" marT="0" marB="0"/>
                </a:tc>
                <a:tc hMerge="1">
                  <a:txBody>
                    <a:bodyPr/>
                    <a:lstStyle/>
                    <a:p>
                      <a:pPr marL="342900" marR="0" lvl="0" indent="-342900" algn="just">
                        <a:lnSpc>
                          <a:spcPct val="115000"/>
                        </a:lnSpc>
                        <a:spcBef>
                          <a:spcPts val="0"/>
                        </a:spcBef>
                        <a:spcAft>
                          <a:spcPts val="0"/>
                        </a:spcAft>
                        <a:buFont typeface="Symbol"/>
                        <a:buChar char=""/>
                      </a:pPr>
                      <a:endParaRPr lang="en-IN" sz="1600" dirty="0">
                        <a:effectLst/>
                        <a:latin typeface="Times New Roman" pitchFamily="18" charset="0"/>
                        <a:ea typeface="Calibri"/>
                        <a:cs typeface="Times New Roman" pitchFamily="18" charset="0"/>
                      </a:endParaRPr>
                    </a:p>
                  </a:txBody>
                  <a:tcPr marL="65508" marR="65508" marT="0" marB="0"/>
                </a:tc>
              </a:tr>
              <a:tr h="769774">
                <a:tc>
                  <a:txBody>
                    <a:bodyPr/>
                    <a:lstStyle/>
                    <a:p>
                      <a:pPr marL="0" marR="0" algn="ctr">
                        <a:lnSpc>
                          <a:spcPct val="150000"/>
                        </a:lnSpc>
                        <a:spcBef>
                          <a:spcPts val="0"/>
                        </a:spcBef>
                        <a:spcAft>
                          <a:spcPts val="0"/>
                        </a:spcAft>
                      </a:pPr>
                      <a:r>
                        <a:rPr lang="en-US" sz="2000" b="1" dirty="0">
                          <a:effectLst/>
                          <a:latin typeface="Californian FB" pitchFamily="18" charset="0"/>
                          <a:cs typeface="Arial" pitchFamily="34" charset="0"/>
                        </a:rPr>
                        <a:t>Mainstream </a:t>
                      </a:r>
                      <a:r>
                        <a:rPr lang="en-US" sz="2000" b="1" dirty="0" smtClean="0">
                          <a:effectLst/>
                          <a:latin typeface="Californian FB" pitchFamily="18" charset="0"/>
                          <a:cs typeface="Arial" pitchFamily="34" charset="0"/>
                        </a:rPr>
                        <a:t>Institutions</a:t>
                      </a:r>
                      <a:endParaRPr lang="en-IN" sz="2000" b="1" dirty="0">
                        <a:effectLst/>
                        <a:latin typeface="Californian FB" pitchFamily="18" charset="0"/>
                        <a:ea typeface="Calibri"/>
                        <a:cs typeface="Arial" pitchFamily="34" charset="0"/>
                      </a:endParaRPr>
                    </a:p>
                  </a:txBody>
                  <a:tcPr marL="65508" marR="65508" marT="0" marB="0"/>
                </a:tc>
                <a:tc>
                  <a:txBody>
                    <a:bodyPr/>
                    <a:lstStyle/>
                    <a:p>
                      <a:pPr marL="0" marR="0" lvl="0" indent="0" algn="ctr" defTabSz="475441" rtl="0" eaLnBrk="1" fontAlgn="auto" latinLnBrk="0" hangingPunct="1">
                        <a:lnSpc>
                          <a:spcPct val="150000"/>
                        </a:lnSpc>
                        <a:spcBef>
                          <a:spcPts val="0"/>
                        </a:spcBef>
                        <a:spcAft>
                          <a:spcPts val="0"/>
                        </a:spcAft>
                        <a:buClrTx/>
                        <a:buSzTx/>
                        <a:buFont typeface="Symbol"/>
                        <a:buNone/>
                        <a:tabLst/>
                        <a:defRPr/>
                      </a:pPr>
                      <a:r>
                        <a:rPr lang="en-US" sz="2000" b="1" dirty="0" smtClean="0">
                          <a:effectLst/>
                          <a:latin typeface="Californian FB" pitchFamily="18" charset="0"/>
                          <a:cs typeface="Arial" pitchFamily="34" charset="0"/>
                        </a:rPr>
                        <a:t>Alternative Institutions</a:t>
                      </a:r>
                      <a:endParaRPr lang="en-IN" sz="2000" b="1" dirty="0" smtClean="0">
                        <a:effectLst/>
                        <a:latin typeface="Californian FB" pitchFamily="18" charset="0"/>
                        <a:ea typeface="Calibri"/>
                        <a:cs typeface="Arial" pitchFamily="34" charset="0"/>
                      </a:endParaRPr>
                    </a:p>
                  </a:txBody>
                  <a:tcPr marL="65508" marR="65508" marT="0" marB="0"/>
                </a:tc>
              </a:tr>
              <a:tr h="2118369">
                <a:tc>
                  <a:txBody>
                    <a:bodyPr/>
                    <a:lstStyle/>
                    <a:p>
                      <a:pPr marL="342900" marR="0" lvl="0" indent="-342900" algn="just">
                        <a:lnSpc>
                          <a:spcPct val="150000"/>
                        </a:lnSpc>
                        <a:spcBef>
                          <a:spcPts val="0"/>
                        </a:spcBef>
                        <a:spcAft>
                          <a:spcPts val="0"/>
                        </a:spcAft>
                        <a:buFont typeface="Symbol"/>
                        <a:buChar char=""/>
                      </a:pPr>
                      <a:r>
                        <a:rPr lang="en-US" sz="1900" dirty="0" smtClean="0">
                          <a:effectLst/>
                          <a:latin typeface="Californian FB" pitchFamily="18" charset="0"/>
                          <a:cs typeface="Arial" pitchFamily="34" charset="0"/>
                        </a:rPr>
                        <a:t>NABARD</a:t>
                      </a:r>
                      <a:endParaRPr lang="en-IN" sz="1900" dirty="0" smtClean="0">
                        <a:effectLst/>
                        <a:latin typeface="Californian FB" pitchFamily="18" charset="0"/>
                        <a:cs typeface="Arial" pitchFamily="34" charset="0"/>
                      </a:endParaRPr>
                    </a:p>
                    <a:p>
                      <a:pPr marL="342900" marR="0" lvl="0" indent="-342900" algn="just">
                        <a:lnSpc>
                          <a:spcPct val="150000"/>
                        </a:lnSpc>
                        <a:spcBef>
                          <a:spcPts val="0"/>
                        </a:spcBef>
                        <a:spcAft>
                          <a:spcPts val="0"/>
                        </a:spcAft>
                        <a:buFont typeface="Symbol"/>
                        <a:buChar char=""/>
                      </a:pPr>
                      <a:r>
                        <a:rPr lang="en-US" sz="1900" dirty="0" smtClean="0">
                          <a:effectLst/>
                          <a:latin typeface="Californian FB" pitchFamily="18" charset="0"/>
                          <a:cs typeface="Arial" pitchFamily="34" charset="0"/>
                        </a:rPr>
                        <a:t>SIDBI</a:t>
                      </a:r>
                      <a:endParaRPr lang="en-IN" sz="1900" dirty="0" smtClean="0">
                        <a:effectLst/>
                        <a:latin typeface="Californian FB" pitchFamily="18" charset="0"/>
                        <a:cs typeface="Arial" pitchFamily="34" charset="0"/>
                      </a:endParaRPr>
                    </a:p>
                    <a:p>
                      <a:pPr marL="342900" marR="0" lvl="0" indent="-342900" algn="just">
                        <a:lnSpc>
                          <a:spcPct val="150000"/>
                        </a:lnSpc>
                        <a:spcBef>
                          <a:spcPts val="0"/>
                        </a:spcBef>
                        <a:spcAft>
                          <a:spcPts val="0"/>
                        </a:spcAft>
                        <a:buFont typeface="Symbol"/>
                        <a:buChar char=""/>
                      </a:pPr>
                      <a:r>
                        <a:rPr lang="en-US" sz="1900" dirty="0" smtClean="0">
                          <a:effectLst/>
                          <a:latin typeface="Californian FB" pitchFamily="18" charset="0"/>
                          <a:cs typeface="Arial" pitchFamily="34" charset="0"/>
                        </a:rPr>
                        <a:t>HDFC</a:t>
                      </a:r>
                      <a:endParaRPr lang="en-IN" sz="1900" dirty="0" smtClean="0">
                        <a:effectLst/>
                        <a:latin typeface="Californian FB" pitchFamily="18" charset="0"/>
                        <a:cs typeface="Arial" pitchFamily="34" charset="0"/>
                      </a:endParaRPr>
                    </a:p>
                    <a:p>
                      <a:pPr marL="342900" marR="0" lvl="0" indent="-342900" algn="just">
                        <a:lnSpc>
                          <a:spcPct val="150000"/>
                        </a:lnSpc>
                        <a:spcBef>
                          <a:spcPts val="0"/>
                        </a:spcBef>
                        <a:spcAft>
                          <a:spcPts val="0"/>
                        </a:spcAft>
                        <a:buFont typeface="Symbol"/>
                        <a:buChar char=""/>
                      </a:pPr>
                      <a:r>
                        <a:rPr lang="en-US" sz="1900" dirty="0" smtClean="0">
                          <a:effectLst/>
                          <a:latin typeface="Californian FB" pitchFamily="18" charset="0"/>
                          <a:cs typeface="Arial" pitchFamily="34" charset="0"/>
                        </a:rPr>
                        <a:t>Commercial Banks</a:t>
                      </a:r>
                      <a:endParaRPr lang="en-IN" sz="1900" dirty="0" smtClean="0">
                        <a:effectLst/>
                        <a:latin typeface="Californian FB" pitchFamily="18" charset="0"/>
                        <a:cs typeface="Arial" pitchFamily="34" charset="0"/>
                      </a:endParaRPr>
                    </a:p>
                    <a:p>
                      <a:pPr marL="342900" marR="0" lvl="0" indent="-342900" algn="just">
                        <a:lnSpc>
                          <a:spcPct val="150000"/>
                        </a:lnSpc>
                        <a:spcBef>
                          <a:spcPts val="0"/>
                        </a:spcBef>
                        <a:spcAft>
                          <a:spcPts val="0"/>
                        </a:spcAft>
                        <a:buFont typeface="Symbol"/>
                        <a:buChar char=""/>
                      </a:pPr>
                      <a:r>
                        <a:rPr lang="en-US" sz="1900" dirty="0" smtClean="0">
                          <a:effectLst/>
                          <a:latin typeface="Californian FB" pitchFamily="18" charset="0"/>
                          <a:cs typeface="Arial" pitchFamily="34" charset="0"/>
                        </a:rPr>
                        <a:t>Regional Rural Banks (RRBs)</a:t>
                      </a:r>
                      <a:endParaRPr lang="en-IN" sz="1900" dirty="0" smtClean="0">
                        <a:effectLst/>
                        <a:latin typeface="Californian FB" pitchFamily="18" charset="0"/>
                        <a:cs typeface="Arial" pitchFamily="34" charset="0"/>
                      </a:endParaRPr>
                    </a:p>
                    <a:p>
                      <a:pPr marL="342900" marR="0" lvl="0" indent="-342900" algn="just">
                        <a:lnSpc>
                          <a:spcPct val="150000"/>
                        </a:lnSpc>
                        <a:spcBef>
                          <a:spcPts val="0"/>
                        </a:spcBef>
                        <a:spcAft>
                          <a:spcPts val="0"/>
                        </a:spcAft>
                        <a:buFont typeface="Symbol"/>
                        <a:buChar char=""/>
                      </a:pPr>
                      <a:r>
                        <a:rPr lang="en-US" sz="1900" dirty="0" smtClean="0">
                          <a:effectLst/>
                          <a:latin typeface="Californian FB" pitchFamily="18" charset="0"/>
                          <a:cs typeface="Arial" pitchFamily="34" charset="0"/>
                        </a:rPr>
                        <a:t>Co-operative societies</a:t>
                      </a:r>
                      <a:endParaRPr lang="en-IN" sz="1900" dirty="0">
                        <a:effectLst/>
                        <a:latin typeface="Californian FB" pitchFamily="18" charset="0"/>
                        <a:ea typeface="Calibri"/>
                        <a:cs typeface="Arial" pitchFamily="34" charset="0"/>
                      </a:endParaRPr>
                    </a:p>
                  </a:txBody>
                  <a:tcPr marL="65508" marR="65508" marT="0" marB="0"/>
                </a:tc>
                <a:tc>
                  <a:txBody>
                    <a:bodyPr/>
                    <a:lstStyle/>
                    <a:p>
                      <a:pPr marL="342900" marR="0" lvl="0" indent="-342900" algn="just">
                        <a:lnSpc>
                          <a:spcPct val="150000"/>
                        </a:lnSpc>
                        <a:spcBef>
                          <a:spcPts val="0"/>
                        </a:spcBef>
                        <a:spcAft>
                          <a:spcPts val="0"/>
                        </a:spcAft>
                        <a:buFont typeface="Symbol"/>
                        <a:buChar char=""/>
                      </a:pPr>
                      <a:r>
                        <a:rPr lang="en-IN" sz="1900" dirty="0" smtClean="0">
                          <a:effectLst/>
                          <a:latin typeface="Californian FB" pitchFamily="18" charset="0"/>
                          <a:cs typeface="Arial" pitchFamily="34" charset="0"/>
                        </a:rPr>
                        <a:t>NGOs, which are mainly engaged in promoting SHGs.</a:t>
                      </a:r>
                    </a:p>
                    <a:p>
                      <a:pPr marL="342900" marR="0" lvl="0" indent="-342900" algn="just">
                        <a:lnSpc>
                          <a:spcPct val="150000"/>
                        </a:lnSpc>
                        <a:spcBef>
                          <a:spcPts val="0"/>
                        </a:spcBef>
                        <a:spcAft>
                          <a:spcPts val="0"/>
                        </a:spcAft>
                        <a:buFont typeface="Symbol"/>
                        <a:buChar char=""/>
                      </a:pPr>
                      <a:r>
                        <a:rPr lang="en-IN" sz="1900" dirty="0" smtClean="0">
                          <a:effectLst/>
                          <a:latin typeface="Californian FB" pitchFamily="18" charset="0"/>
                          <a:cs typeface="Arial" pitchFamily="34" charset="0"/>
                        </a:rPr>
                        <a:t>NGOs, which are directly lending to borrowers.</a:t>
                      </a:r>
                    </a:p>
                    <a:p>
                      <a:pPr marL="342900" marR="0" lvl="0" indent="-342900" algn="just">
                        <a:lnSpc>
                          <a:spcPct val="150000"/>
                        </a:lnSpc>
                        <a:spcBef>
                          <a:spcPts val="0"/>
                        </a:spcBef>
                        <a:spcAft>
                          <a:spcPts val="0"/>
                        </a:spcAft>
                        <a:buFont typeface="Symbol"/>
                        <a:buChar char=""/>
                      </a:pPr>
                      <a:r>
                        <a:rPr lang="en-IN" sz="1900" dirty="0" smtClean="0">
                          <a:effectLst/>
                          <a:latin typeface="Californian FB" pitchFamily="18" charset="0"/>
                          <a:cs typeface="Arial" pitchFamily="34" charset="0"/>
                        </a:rPr>
                        <a:t>MFIs which are specifically organised as cooperatives.</a:t>
                      </a:r>
                    </a:p>
                    <a:p>
                      <a:pPr marL="342900" marR="0" lvl="0" indent="-342900" algn="just">
                        <a:lnSpc>
                          <a:spcPct val="150000"/>
                        </a:lnSpc>
                        <a:spcBef>
                          <a:spcPts val="0"/>
                        </a:spcBef>
                        <a:spcAft>
                          <a:spcPts val="0"/>
                        </a:spcAft>
                        <a:buFont typeface="Symbol"/>
                        <a:buChar char=""/>
                      </a:pPr>
                      <a:r>
                        <a:rPr lang="en-IN" sz="1900" dirty="0" smtClean="0">
                          <a:effectLst/>
                          <a:latin typeface="Californian FB" pitchFamily="18" charset="0"/>
                          <a:cs typeface="Arial" pitchFamily="34" charset="0"/>
                        </a:rPr>
                        <a:t>MFIs, which are organised as Non-banking finance companies.</a:t>
                      </a:r>
                      <a:endParaRPr lang="en-IN" sz="1900" dirty="0">
                        <a:effectLst/>
                        <a:latin typeface="Californian FB" pitchFamily="18" charset="0"/>
                        <a:ea typeface="Calibri"/>
                        <a:cs typeface="Arial" pitchFamily="34" charset="0"/>
                      </a:endParaRPr>
                    </a:p>
                  </a:txBody>
                  <a:tcPr marL="65508" marR="65508" marT="0" marB="0"/>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0" y="66675"/>
            <a:ext cx="9144000" cy="588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p>
            <a:pPr algn="ctr"/>
            <a:r>
              <a:rPr lang="en-US" sz="3200" b="1">
                <a:solidFill>
                  <a:srgbClr val="800000"/>
                </a:solidFill>
                <a:latin typeface="Californian FB" pitchFamily="18" charset="0"/>
              </a:rPr>
              <a:t>Formal Credit Agencies in Rural Households</a:t>
            </a:r>
            <a:endParaRPr lang="en-IN" sz="3200">
              <a:solidFill>
                <a:srgbClr val="800000"/>
              </a:solidFill>
              <a:latin typeface="Californian FB" pitchFamily="18" charset="0"/>
            </a:endParaRPr>
          </a:p>
        </p:txBody>
      </p:sp>
      <p:graphicFrame>
        <p:nvGraphicFramePr>
          <p:cNvPr id="3" name="Table 2"/>
          <p:cNvGraphicFramePr>
            <a:graphicFrameLocks noGrp="1"/>
          </p:cNvGraphicFramePr>
          <p:nvPr/>
        </p:nvGraphicFramePr>
        <p:xfrm>
          <a:off x="342900" y="609600"/>
          <a:ext cx="8458200" cy="6172200"/>
        </p:xfrm>
        <a:graphic>
          <a:graphicData uri="http://schemas.openxmlformats.org/drawingml/2006/table">
            <a:tbl>
              <a:tblPr firstRow="1" firstCol="1" bandRow="1">
                <a:tableStyleId>{5DA37D80-6434-44D0-A028-1B22A696006F}</a:tableStyleId>
              </a:tblPr>
              <a:tblGrid>
                <a:gridCol w="4225136"/>
                <a:gridCol w="4233064"/>
              </a:tblGrid>
              <a:tr h="382080">
                <a:tc>
                  <a:txBody>
                    <a:bodyPr/>
                    <a:lstStyle/>
                    <a:p>
                      <a:pPr marL="0" marR="0" algn="ctr">
                        <a:lnSpc>
                          <a:spcPct val="150000"/>
                        </a:lnSpc>
                        <a:spcBef>
                          <a:spcPts val="600"/>
                        </a:spcBef>
                        <a:spcAft>
                          <a:spcPts val="600"/>
                        </a:spcAft>
                      </a:pPr>
                      <a:r>
                        <a:rPr lang="en-US" sz="1800" b="1" dirty="0">
                          <a:effectLst/>
                          <a:latin typeface="Californian FB" pitchFamily="18" charset="0"/>
                          <a:cs typeface="Arial" pitchFamily="34" charset="0"/>
                        </a:rPr>
                        <a:t>Credit Agency</a:t>
                      </a:r>
                      <a:endParaRPr lang="en-IN" sz="1800" b="1" dirty="0">
                        <a:effectLst/>
                        <a:latin typeface="Californian FB" pitchFamily="18" charset="0"/>
                        <a:ea typeface="Times New Roman"/>
                        <a:cs typeface="Arial" pitchFamily="34" charset="0"/>
                      </a:endParaRPr>
                    </a:p>
                  </a:txBody>
                  <a:tcPr marL="68580" marR="68580" marT="0" marB="0"/>
                </a:tc>
                <a:tc>
                  <a:txBody>
                    <a:bodyPr/>
                    <a:lstStyle/>
                    <a:p>
                      <a:pPr marL="0" marR="0" algn="ctr">
                        <a:lnSpc>
                          <a:spcPct val="150000"/>
                        </a:lnSpc>
                        <a:spcBef>
                          <a:spcPts val="600"/>
                        </a:spcBef>
                        <a:spcAft>
                          <a:spcPts val="600"/>
                        </a:spcAft>
                      </a:pPr>
                      <a:r>
                        <a:rPr lang="en-US" sz="1800" b="1" dirty="0" smtClean="0">
                          <a:effectLst/>
                          <a:latin typeface="Californian FB" pitchFamily="18" charset="0"/>
                          <a:cs typeface="Arial" pitchFamily="34" charset="0"/>
                        </a:rPr>
                        <a:t>Rural Households (% )</a:t>
                      </a:r>
                      <a:endParaRPr lang="en-IN" sz="1800" b="1" dirty="0">
                        <a:effectLst/>
                        <a:latin typeface="Californian FB" pitchFamily="18" charset="0"/>
                        <a:ea typeface="Times New Roman"/>
                        <a:cs typeface="Arial" pitchFamily="34" charset="0"/>
                      </a:endParaRPr>
                    </a:p>
                  </a:txBody>
                  <a:tcPr marL="68580" marR="68580" marT="0" marB="0"/>
                </a:tc>
              </a:tr>
              <a:tr h="382080">
                <a:tc>
                  <a:txBody>
                    <a:bodyPr/>
                    <a:lstStyle/>
                    <a:p>
                      <a:pPr marL="0" marR="0" algn="just">
                        <a:lnSpc>
                          <a:spcPct val="150000"/>
                        </a:lnSpc>
                        <a:spcBef>
                          <a:spcPts val="600"/>
                        </a:spcBef>
                        <a:spcAft>
                          <a:spcPts val="600"/>
                        </a:spcAft>
                      </a:pPr>
                      <a:r>
                        <a:rPr lang="en-US" sz="1800" b="0" dirty="0">
                          <a:effectLst/>
                          <a:latin typeface="Californian FB" pitchFamily="18" charset="0"/>
                          <a:cs typeface="Arial" pitchFamily="34" charset="0"/>
                        </a:rPr>
                        <a:t>Institutional Agencies </a:t>
                      </a:r>
                      <a:endParaRPr lang="en-IN" sz="1800" b="0" dirty="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64.0</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dirty="0">
                          <a:effectLst/>
                          <a:latin typeface="Californian FB" pitchFamily="18" charset="0"/>
                          <a:cs typeface="Arial" pitchFamily="34" charset="0"/>
                        </a:rPr>
                        <a:t>Non-institutional Agencies </a:t>
                      </a:r>
                      <a:endParaRPr lang="en-IN" sz="1800" b="0" dirty="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36.0</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Commercial Banks and RRBs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33.7</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dirty="0">
                          <a:effectLst/>
                          <a:latin typeface="Californian FB" pitchFamily="18" charset="0"/>
                          <a:cs typeface="Arial" pitchFamily="34" charset="0"/>
                        </a:rPr>
                        <a:t>Cooperative Societies </a:t>
                      </a:r>
                      <a:endParaRPr lang="en-IN" sz="1800" b="0" dirty="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21.6</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dirty="0">
                          <a:effectLst/>
                          <a:latin typeface="Californian FB" pitchFamily="18" charset="0"/>
                          <a:cs typeface="Arial" pitchFamily="34" charset="0"/>
                        </a:rPr>
                        <a:t>Professional Money-lenders </a:t>
                      </a:r>
                      <a:endParaRPr lang="en-IN" sz="1800" b="0" dirty="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10.5</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Others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9.0</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Agricultural Money-lenders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7.0</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dirty="0">
                          <a:effectLst/>
                          <a:latin typeface="Californian FB" pitchFamily="18" charset="0"/>
                          <a:cs typeface="Arial" pitchFamily="34" charset="0"/>
                        </a:rPr>
                        <a:t>Government </a:t>
                      </a:r>
                      <a:r>
                        <a:rPr lang="en-US" sz="1800" b="0" dirty="0" smtClean="0">
                          <a:effectLst/>
                          <a:latin typeface="Californian FB" pitchFamily="18" charset="0"/>
                          <a:cs typeface="Arial" pitchFamily="34" charset="0"/>
                        </a:rPr>
                        <a:t>etc.</a:t>
                      </a:r>
                      <a:endParaRPr lang="en-IN" sz="1800" b="0" dirty="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6.1</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Relatives and Friends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5.5</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Landlord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4.0</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Other institutional Sources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1.6</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Provident Fund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0.7</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a:effectLst/>
                          <a:latin typeface="Californian FB" pitchFamily="18" charset="0"/>
                          <a:cs typeface="Arial" pitchFamily="34" charset="0"/>
                        </a:rPr>
                        <a:t>Insurance </a:t>
                      </a:r>
                      <a:endParaRPr lang="en-IN" sz="1800" b="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0.3</a:t>
                      </a:r>
                      <a:endParaRPr lang="en-IN" sz="1800" b="0" dirty="0">
                        <a:effectLst/>
                        <a:latin typeface="Californian FB" pitchFamily="18" charset="0"/>
                        <a:ea typeface="Times New Roman"/>
                        <a:cs typeface="Arial" pitchFamily="34" charset="0"/>
                      </a:endParaRPr>
                    </a:p>
                  </a:txBody>
                  <a:tcPr marL="68580" marR="68580" marT="0" marB="0" anchor="ctr"/>
                </a:tc>
              </a:tr>
              <a:tr h="382080">
                <a:tc>
                  <a:txBody>
                    <a:bodyPr/>
                    <a:lstStyle/>
                    <a:p>
                      <a:pPr marL="0" marR="0" algn="just">
                        <a:lnSpc>
                          <a:spcPct val="150000"/>
                        </a:lnSpc>
                        <a:spcBef>
                          <a:spcPts val="600"/>
                        </a:spcBef>
                        <a:spcAft>
                          <a:spcPts val="600"/>
                        </a:spcAft>
                      </a:pPr>
                      <a:r>
                        <a:rPr lang="en-US" sz="1800" b="0" dirty="0">
                          <a:effectLst/>
                          <a:latin typeface="Californian FB" pitchFamily="18" charset="0"/>
                          <a:cs typeface="Arial" pitchFamily="34" charset="0"/>
                        </a:rPr>
                        <a:t>All Agencies </a:t>
                      </a:r>
                      <a:endParaRPr lang="en-IN" sz="1800" b="0" dirty="0">
                        <a:effectLst/>
                        <a:latin typeface="Californian FB" pitchFamily="18" charset="0"/>
                        <a:ea typeface="Times New Roman"/>
                        <a:cs typeface="Arial" pitchFamily="34" charset="0"/>
                      </a:endParaRPr>
                    </a:p>
                  </a:txBody>
                  <a:tcPr marL="68580" marR="68580" marT="0" marB="0" anchor="ctr"/>
                </a:tc>
                <a:tc>
                  <a:txBody>
                    <a:bodyPr/>
                    <a:lstStyle/>
                    <a:p>
                      <a:pPr marL="0" marR="0" algn="ctr">
                        <a:lnSpc>
                          <a:spcPct val="150000"/>
                        </a:lnSpc>
                        <a:spcBef>
                          <a:spcPts val="600"/>
                        </a:spcBef>
                        <a:spcAft>
                          <a:spcPts val="600"/>
                        </a:spcAft>
                      </a:pPr>
                      <a:r>
                        <a:rPr lang="en-US" sz="1800" b="0" dirty="0">
                          <a:effectLst/>
                          <a:latin typeface="Californian FB" pitchFamily="18" charset="0"/>
                          <a:cs typeface="Arial" pitchFamily="34" charset="0"/>
                        </a:rPr>
                        <a:t>100.0</a:t>
                      </a:r>
                      <a:endParaRPr lang="en-IN" sz="1800" b="0" dirty="0">
                        <a:effectLst/>
                        <a:latin typeface="Californian FB" pitchFamily="18" charset="0"/>
                        <a:ea typeface="Times New Roman"/>
                        <a:cs typeface="Arial" pitchFamily="34" charset="0"/>
                      </a:endParaRPr>
                    </a:p>
                  </a:txBody>
                  <a:tcPr marL="68580" marR="68580" marT="0" marB="0" anchor="ct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304800" y="1505574"/>
            <a:ext cx="8534400" cy="38468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5088" tIns="47544" rIns="95088" bIns="47544" anchor="ctr">
            <a:spAutoFit/>
          </a:bodyPr>
          <a:lstStyle/>
          <a:p>
            <a:pPr algn="just" defTabSz="949325"/>
            <a:r>
              <a:rPr lang="en-US" sz="3000" b="1" dirty="0" smtClean="0">
                <a:solidFill>
                  <a:srgbClr val="002060"/>
                </a:solidFill>
                <a:latin typeface="Californian FB" pitchFamily="18" charset="0"/>
                <a:ea typeface="Times New Roman" pitchFamily="18" charset="0"/>
                <a:cs typeface="Calibri" pitchFamily="34" charset="0"/>
              </a:rPr>
              <a:t>Financial </a:t>
            </a:r>
            <a:r>
              <a:rPr lang="en-US" sz="3000" b="1" dirty="0">
                <a:solidFill>
                  <a:srgbClr val="002060"/>
                </a:solidFill>
                <a:latin typeface="Californian FB" pitchFamily="18" charset="0"/>
                <a:ea typeface="Times New Roman" pitchFamily="18" charset="0"/>
                <a:cs typeface="Calibri" pitchFamily="34" charset="0"/>
              </a:rPr>
              <a:t>services available to low income </a:t>
            </a:r>
            <a:r>
              <a:rPr lang="en-US" sz="3000" b="1" dirty="0" smtClean="0">
                <a:solidFill>
                  <a:srgbClr val="002060"/>
                </a:solidFill>
                <a:latin typeface="Californian FB" pitchFamily="18" charset="0"/>
                <a:ea typeface="Times New Roman" pitchFamily="18" charset="0"/>
                <a:cs typeface="Calibri" pitchFamily="34" charset="0"/>
              </a:rPr>
              <a:t>clients:</a:t>
            </a:r>
          </a:p>
          <a:p>
            <a:pPr algn="just" defTabSz="949325"/>
            <a:endParaRPr lang="en-US" sz="3000" b="1" dirty="0">
              <a:solidFill>
                <a:srgbClr val="002060"/>
              </a:solidFill>
              <a:latin typeface="Californian FB" pitchFamily="18" charset="0"/>
              <a:ea typeface="Times New Roman" pitchFamily="18" charset="0"/>
              <a:cs typeface="Calibri" pitchFamily="34" charset="0"/>
            </a:endParaRPr>
          </a:p>
          <a:p>
            <a:pPr marL="1306513" lvl="2" indent="-355600" algn="just" defTabSz="949325" eaLnBrk="0" hangingPunct="0">
              <a:lnSpc>
                <a:spcPct val="150000"/>
              </a:lnSpc>
              <a:buFont typeface="Arial" charset="0"/>
              <a:buChar char="•"/>
            </a:pPr>
            <a:r>
              <a:rPr lang="en-US" sz="2500" b="1" dirty="0" err="1">
                <a:solidFill>
                  <a:srgbClr val="0070C0"/>
                </a:solidFill>
                <a:latin typeface="Californian FB" pitchFamily="18" charset="0"/>
                <a:ea typeface="Times New Roman" pitchFamily="18" charset="0"/>
                <a:cs typeface="Calibri" pitchFamily="34" charset="0"/>
              </a:rPr>
              <a:t>Kisan</a:t>
            </a:r>
            <a:r>
              <a:rPr lang="en-US" sz="2500" b="1" dirty="0">
                <a:solidFill>
                  <a:srgbClr val="0070C0"/>
                </a:solidFill>
                <a:latin typeface="Californian FB" pitchFamily="18" charset="0"/>
                <a:ea typeface="Times New Roman" pitchFamily="18" charset="0"/>
                <a:cs typeface="Calibri" pitchFamily="34" charset="0"/>
              </a:rPr>
              <a:t> Credit Card </a:t>
            </a:r>
            <a:endParaRPr lang="en-US" sz="2500" dirty="0">
              <a:solidFill>
                <a:srgbClr val="0070C0"/>
              </a:solidFill>
              <a:latin typeface="Californian FB" pitchFamily="18" charset="0"/>
              <a:ea typeface="Times New Roman" pitchFamily="18" charset="0"/>
              <a:cs typeface="Calibri" pitchFamily="34" charset="0"/>
            </a:endParaRPr>
          </a:p>
          <a:p>
            <a:pPr marL="1306513" lvl="2" indent="-355600" algn="just" defTabSz="949325" eaLnBrk="0" hangingPunct="0">
              <a:lnSpc>
                <a:spcPct val="150000"/>
              </a:lnSpc>
              <a:buFont typeface="Arial" charset="0"/>
              <a:buChar char="•"/>
            </a:pPr>
            <a:r>
              <a:rPr lang="en-US" sz="2500" b="1" dirty="0" err="1">
                <a:solidFill>
                  <a:srgbClr val="0070C0"/>
                </a:solidFill>
                <a:latin typeface="Californian FB" pitchFamily="18" charset="0"/>
                <a:ea typeface="Times New Roman" pitchFamily="18" charset="0"/>
                <a:cs typeface="Calibri" pitchFamily="34" charset="0"/>
              </a:rPr>
              <a:t>Kisan</a:t>
            </a:r>
            <a:r>
              <a:rPr lang="en-US" sz="2500" b="1" dirty="0">
                <a:solidFill>
                  <a:srgbClr val="0070C0"/>
                </a:solidFill>
                <a:latin typeface="Californian FB" pitchFamily="18" charset="0"/>
                <a:ea typeface="Times New Roman" pitchFamily="18" charset="0"/>
                <a:cs typeface="Calibri" pitchFamily="34" charset="0"/>
              </a:rPr>
              <a:t> </a:t>
            </a:r>
            <a:r>
              <a:rPr lang="en-US" sz="2500" b="1" dirty="0" err="1">
                <a:solidFill>
                  <a:srgbClr val="0070C0"/>
                </a:solidFill>
                <a:latin typeface="Californian FB" pitchFamily="18" charset="0"/>
                <a:ea typeface="Times New Roman" pitchFamily="18" charset="0"/>
                <a:cs typeface="Calibri" pitchFamily="34" charset="0"/>
              </a:rPr>
              <a:t>Vikas</a:t>
            </a:r>
            <a:r>
              <a:rPr lang="en-US" sz="2500" b="1" dirty="0">
                <a:solidFill>
                  <a:srgbClr val="0070C0"/>
                </a:solidFill>
                <a:latin typeface="Californian FB" pitchFamily="18" charset="0"/>
                <a:ea typeface="Times New Roman" pitchFamily="18" charset="0"/>
                <a:cs typeface="Calibri" pitchFamily="34" charset="0"/>
              </a:rPr>
              <a:t> </a:t>
            </a:r>
            <a:r>
              <a:rPr lang="en-US" sz="2500" b="1" dirty="0" err="1">
                <a:solidFill>
                  <a:srgbClr val="0070C0"/>
                </a:solidFill>
                <a:latin typeface="Californian FB" pitchFamily="18" charset="0"/>
                <a:ea typeface="Times New Roman" pitchFamily="18" charset="0"/>
                <a:cs typeface="Calibri" pitchFamily="34" charset="0"/>
              </a:rPr>
              <a:t>Patra</a:t>
            </a:r>
            <a:r>
              <a:rPr lang="en-US" sz="2500" dirty="0">
                <a:solidFill>
                  <a:srgbClr val="0070C0"/>
                </a:solidFill>
                <a:latin typeface="Californian FB" pitchFamily="18" charset="0"/>
                <a:ea typeface="Times New Roman" pitchFamily="18" charset="0"/>
                <a:cs typeface="Calibri" pitchFamily="34" charset="0"/>
              </a:rPr>
              <a:t> </a:t>
            </a:r>
          </a:p>
          <a:p>
            <a:pPr marL="1306513" lvl="2" indent="-355600" algn="just" defTabSz="949325" eaLnBrk="0" hangingPunct="0">
              <a:lnSpc>
                <a:spcPct val="150000"/>
              </a:lnSpc>
              <a:buFont typeface="Arial" charset="0"/>
              <a:buChar char="•"/>
            </a:pPr>
            <a:r>
              <a:rPr lang="en-US" sz="2500" b="1" dirty="0">
                <a:solidFill>
                  <a:srgbClr val="0070C0"/>
                </a:solidFill>
                <a:latin typeface="Californian FB" pitchFamily="18" charset="0"/>
                <a:ea typeface="Times New Roman" pitchFamily="18" charset="0"/>
                <a:cs typeface="Calibri" pitchFamily="34" charset="0"/>
              </a:rPr>
              <a:t>LIC Policies at low premium rates</a:t>
            </a:r>
            <a:endParaRPr lang="en-US" sz="2500" dirty="0">
              <a:solidFill>
                <a:srgbClr val="0070C0"/>
              </a:solidFill>
              <a:latin typeface="Californian FB" pitchFamily="18" charset="0"/>
              <a:ea typeface="Times New Roman" pitchFamily="18" charset="0"/>
              <a:cs typeface="Calibri" pitchFamily="34" charset="0"/>
            </a:endParaRPr>
          </a:p>
          <a:p>
            <a:pPr marL="1306513" lvl="2" indent="-355600" algn="just" defTabSz="949325" eaLnBrk="0" hangingPunct="0">
              <a:lnSpc>
                <a:spcPct val="150000"/>
              </a:lnSpc>
              <a:buFont typeface="Arial" charset="0"/>
              <a:buChar char="•"/>
            </a:pPr>
            <a:r>
              <a:rPr lang="en-US" sz="2500" b="1" dirty="0" err="1">
                <a:solidFill>
                  <a:srgbClr val="0070C0"/>
                </a:solidFill>
                <a:latin typeface="Californian FB" pitchFamily="18" charset="0"/>
                <a:ea typeface="Times New Roman" pitchFamily="18" charset="0"/>
                <a:cs typeface="Calibri" pitchFamily="34" charset="0"/>
              </a:rPr>
              <a:t>Rashtriya</a:t>
            </a:r>
            <a:r>
              <a:rPr lang="en-US" sz="2500" b="1" dirty="0">
                <a:solidFill>
                  <a:srgbClr val="0070C0"/>
                </a:solidFill>
                <a:latin typeface="Californian FB" pitchFamily="18" charset="0"/>
                <a:ea typeface="Times New Roman" pitchFamily="18" charset="0"/>
                <a:cs typeface="Calibri" pitchFamily="34" charset="0"/>
              </a:rPr>
              <a:t> </a:t>
            </a:r>
            <a:r>
              <a:rPr lang="en-US" sz="2500" b="1" dirty="0" err="1">
                <a:solidFill>
                  <a:srgbClr val="0070C0"/>
                </a:solidFill>
                <a:latin typeface="Californian FB" pitchFamily="18" charset="0"/>
                <a:ea typeface="Times New Roman" pitchFamily="18" charset="0"/>
                <a:cs typeface="Calibri" pitchFamily="34" charset="0"/>
              </a:rPr>
              <a:t>sahara</a:t>
            </a:r>
            <a:r>
              <a:rPr lang="en-US" sz="2500" b="1" dirty="0">
                <a:solidFill>
                  <a:srgbClr val="0070C0"/>
                </a:solidFill>
                <a:latin typeface="Californian FB" pitchFamily="18" charset="0"/>
                <a:ea typeface="Times New Roman" pitchFamily="18" charset="0"/>
                <a:cs typeface="Calibri" pitchFamily="34" charset="0"/>
              </a:rPr>
              <a:t> schemes</a:t>
            </a:r>
            <a:endParaRPr lang="en-US" sz="2500" dirty="0">
              <a:solidFill>
                <a:srgbClr val="0070C0"/>
              </a:solidFill>
              <a:latin typeface="Californian FB" pitchFamily="18" charset="0"/>
              <a:ea typeface="Times New Roman" pitchFamily="18" charset="0"/>
              <a:cs typeface="Calibri" pitchFamily="34" charset="0"/>
            </a:endParaRPr>
          </a:p>
          <a:p>
            <a:pPr marL="1306513" lvl="2" indent="-355600" algn="just" defTabSz="949325" eaLnBrk="0" hangingPunct="0">
              <a:lnSpc>
                <a:spcPct val="150000"/>
              </a:lnSpc>
              <a:buFont typeface="Arial" charset="0"/>
              <a:buChar char="•"/>
            </a:pPr>
            <a:r>
              <a:rPr lang="en-US" sz="2500" b="1" dirty="0">
                <a:solidFill>
                  <a:srgbClr val="0070C0"/>
                </a:solidFill>
                <a:latin typeface="Californian FB" pitchFamily="18" charset="0"/>
                <a:ea typeface="Times New Roman" pitchFamily="18" charset="0"/>
                <a:cs typeface="Calibri" pitchFamily="34" charset="0"/>
              </a:rPr>
              <a:t>Post office savings</a:t>
            </a:r>
            <a:endParaRPr lang="en-US" sz="2500" dirty="0">
              <a:solidFill>
                <a:srgbClr val="0070C0"/>
              </a:solidFill>
              <a:latin typeface="Californian FB" pitchFamily="18" charset="0"/>
              <a:ea typeface="Times New Roman" pitchFamily="18" charset="0"/>
              <a:cs typeface="Calibri"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28600" y="1026319"/>
            <a:ext cx="8686800" cy="4805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p>
            <a:pPr algn="ctr">
              <a:lnSpc>
                <a:spcPct val="150000"/>
              </a:lnSpc>
            </a:pPr>
            <a:r>
              <a:rPr lang="en-US" sz="3400" b="1" dirty="0">
                <a:solidFill>
                  <a:srgbClr val="669900"/>
                </a:solidFill>
                <a:latin typeface="Californian FB" pitchFamily="18" charset="0"/>
              </a:rPr>
              <a:t>Microfinance in Poverty Alleviation</a:t>
            </a:r>
          </a:p>
          <a:p>
            <a:pPr algn="just">
              <a:lnSpc>
                <a:spcPct val="150000"/>
              </a:lnSpc>
            </a:pPr>
            <a:r>
              <a:rPr lang="en-IN" sz="3400" b="1" dirty="0">
                <a:solidFill>
                  <a:srgbClr val="660066"/>
                </a:solidFill>
                <a:latin typeface="Californian FB" pitchFamily="18" charset="0"/>
              </a:rPr>
              <a:t>The major contribution of microfinance in developing economy like India is its role in poverty alleviation by various financial services they offer and the role they performs towards the development of the economy</a:t>
            </a:r>
            <a:r>
              <a:rPr lang="en-IN" b="1" dirty="0">
                <a:solidFill>
                  <a:srgbClr val="660066"/>
                </a:solidFill>
                <a:latin typeface="Californian FB" pitchFamily="18"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 y="1657444"/>
            <a:ext cx="8839200" cy="3543114"/>
          </a:xfrm>
        </p:spPr>
        <p:txBody>
          <a:bodyPr>
            <a:spAutoFit/>
          </a:bodyPr>
          <a:lstStyle/>
          <a:p>
            <a:pPr marL="0" indent="0" algn="ctr">
              <a:lnSpc>
                <a:spcPct val="80000"/>
              </a:lnSpc>
              <a:buFont typeface="Wingdings 2" pitchFamily="18" charset="2"/>
              <a:buNone/>
              <a:defRPr/>
            </a:pPr>
            <a:r>
              <a:rPr lang="en-US" sz="2800" b="1" dirty="0" smtClean="0">
                <a:solidFill>
                  <a:schemeClr val="accent5"/>
                </a:solidFill>
                <a:latin typeface="Californian FB" pitchFamily="18" charset="0"/>
              </a:rPr>
              <a:t>Measures  to Alleviate Urban Poverty in India</a:t>
            </a:r>
          </a:p>
          <a:p>
            <a:pPr marL="0" indent="0" algn="ctr">
              <a:lnSpc>
                <a:spcPct val="80000"/>
              </a:lnSpc>
              <a:buFont typeface="Wingdings 2" pitchFamily="18" charset="2"/>
              <a:buNone/>
              <a:defRPr/>
            </a:pPr>
            <a:r>
              <a:rPr lang="en-US" sz="2000" dirty="0" smtClean="0">
                <a:solidFill>
                  <a:srgbClr val="0066CC"/>
                </a:solidFill>
                <a:latin typeface="Californian FB" pitchFamily="18" charset="0"/>
              </a:rPr>
              <a:t>(Urban Poverty Report 2009)</a:t>
            </a:r>
            <a:r>
              <a:rPr lang="en-US" sz="2000" dirty="0" smtClean="0">
                <a:solidFill>
                  <a:schemeClr val="accent5"/>
                </a:solidFill>
                <a:latin typeface="Californian FB" pitchFamily="18" charset="0"/>
              </a:rPr>
              <a:t/>
            </a:r>
            <a:br>
              <a:rPr lang="en-US" sz="2000" dirty="0" smtClean="0">
                <a:solidFill>
                  <a:schemeClr val="accent5"/>
                </a:solidFill>
                <a:latin typeface="Californian FB" pitchFamily="18" charset="0"/>
              </a:rPr>
            </a:br>
            <a:endParaRPr lang="en-US" sz="2000" dirty="0" smtClean="0">
              <a:solidFill>
                <a:schemeClr val="accent5"/>
              </a:solidFill>
              <a:latin typeface="Californian FB" pitchFamily="18" charset="0"/>
            </a:endParaRPr>
          </a:p>
          <a:p>
            <a:pPr marL="0" indent="0" algn="just">
              <a:lnSpc>
                <a:spcPct val="80000"/>
              </a:lnSpc>
              <a:buFont typeface="Wingdings 2" pitchFamily="18" charset="2"/>
              <a:buNone/>
              <a:defRPr/>
            </a:pPr>
            <a:r>
              <a:rPr lang="en-US" sz="2800" dirty="0" smtClean="0">
                <a:latin typeface="Californian FB" pitchFamily="18" charset="0"/>
              </a:rPr>
              <a:t>In order to alleviate urban poverty, public </a:t>
            </a:r>
            <a:r>
              <a:rPr lang="en-US" sz="2800" dirty="0">
                <a:latin typeface="Californian FB" pitchFamily="18" charset="0"/>
              </a:rPr>
              <a:t>policy instruments </a:t>
            </a:r>
            <a:r>
              <a:rPr lang="en-US" sz="2800" dirty="0" smtClean="0">
                <a:latin typeface="Californian FB" pitchFamily="18" charset="0"/>
              </a:rPr>
              <a:t> are divided into </a:t>
            </a:r>
            <a:r>
              <a:rPr lang="en-US" sz="2800" dirty="0">
                <a:latin typeface="Californian FB" pitchFamily="18" charset="0"/>
              </a:rPr>
              <a:t>two </a:t>
            </a:r>
            <a:r>
              <a:rPr lang="en-US" sz="2800" dirty="0" smtClean="0">
                <a:latin typeface="Californian FB" pitchFamily="18" charset="0"/>
              </a:rPr>
              <a:t>parts:</a:t>
            </a:r>
            <a:endParaRPr lang="en-US" sz="2800" dirty="0">
              <a:latin typeface="Californian FB" pitchFamily="18" charset="0"/>
            </a:endParaRPr>
          </a:p>
          <a:p>
            <a:pPr lvl="3" algn="just">
              <a:lnSpc>
                <a:spcPct val="150000"/>
              </a:lnSpc>
              <a:buFontTx/>
              <a:buNone/>
              <a:defRPr/>
            </a:pPr>
            <a:r>
              <a:rPr lang="en-US" sz="2800" dirty="0" smtClean="0">
                <a:solidFill>
                  <a:srgbClr val="3366CC"/>
                </a:solidFill>
                <a:latin typeface="Californian FB" pitchFamily="18" charset="0"/>
              </a:rPr>
              <a:t>(</a:t>
            </a:r>
            <a:r>
              <a:rPr lang="en-US" sz="2800" dirty="0">
                <a:solidFill>
                  <a:srgbClr val="3366CC"/>
                </a:solidFill>
                <a:latin typeface="Californian FB" pitchFamily="18" charset="0"/>
              </a:rPr>
              <a:t>i) </a:t>
            </a:r>
            <a:r>
              <a:rPr lang="en-US" sz="2800" dirty="0" smtClean="0">
                <a:solidFill>
                  <a:srgbClr val="3366CC"/>
                </a:solidFill>
                <a:latin typeface="Californian FB" pitchFamily="18" charset="0"/>
              </a:rPr>
              <a:t>Indirect instruments</a:t>
            </a:r>
          </a:p>
          <a:p>
            <a:pPr lvl="3" algn="just">
              <a:lnSpc>
                <a:spcPct val="150000"/>
              </a:lnSpc>
              <a:buFontTx/>
              <a:buNone/>
              <a:defRPr/>
            </a:pPr>
            <a:r>
              <a:rPr lang="en-US" sz="2800" dirty="0" smtClean="0">
                <a:solidFill>
                  <a:srgbClr val="3366CC"/>
                </a:solidFill>
                <a:latin typeface="Californian FB" pitchFamily="18" charset="0"/>
              </a:rPr>
              <a:t>(ii</a:t>
            </a:r>
            <a:r>
              <a:rPr lang="en-US" sz="2800" dirty="0">
                <a:solidFill>
                  <a:srgbClr val="3366CC"/>
                </a:solidFill>
                <a:latin typeface="Californian FB" pitchFamily="18" charset="0"/>
              </a:rPr>
              <a:t>) </a:t>
            </a:r>
            <a:r>
              <a:rPr lang="en-US" sz="2800" dirty="0" smtClean="0">
                <a:solidFill>
                  <a:srgbClr val="3366CC"/>
                </a:solidFill>
                <a:latin typeface="Californian FB" pitchFamily="18" charset="0"/>
              </a:rPr>
              <a:t>Direct instruments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650" y="727869"/>
            <a:ext cx="7124700" cy="5402263"/>
          </a:xfrm>
        </p:spPr>
        <p:txBody>
          <a:bodyPr/>
          <a:lstStyle/>
          <a:p>
            <a:pPr>
              <a:lnSpc>
                <a:spcPct val="80000"/>
              </a:lnSpc>
              <a:buFontTx/>
              <a:buNone/>
              <a:defRPr/>
            </a:pPr>
            <a:r>
              <a:rPr lang="en-US" sz="2400" dirty="0" smtClean="0">
                <a:solidFill>
                  <a:srgbClr val="3366CC"/>
                </a:solidFill>
                <a:latin typeface="Comic Sans MS" pitchFamily="66" charset="0"/>
              </a:rPr>
              <a:t>Indirect instrument </a:t>
            </a:r>
          </a:p>
          <a:p>
            <a:pPr>
              <a:lnSpc>
                <a:spcPct val="150000"/>
              </a:lnSpc>
              <a:buFont typeface="Wingdings" pitchFamily="2" charset="2"/>
              <a:buChar char="Ø"/>
              <a:defRPr/>
            </a:pPr>
            <a:r>
              <a:rPr lang="en-US" sz="1800" dirty="0" smtClean="0"/>
              <a:t>	</a:t>
            </a:r>
            <a:r>
              <a:rPr lang="en-US" sz="2000" dirty="0" smtClean="0"/>
              <a:t>It uses resources to accelerate growth and hereby 	impact 	on the incomes of the poor.</a:t>
            </a:r>
          </a:p>
          <a:p>
            <a:pPr>
              <a:lnSpc>
                <a:spcPct val="150000"/>
              </a:lnSpc>
              <a:buFont typeface="Wingdings" pitchFamily="2" charset="2"/>
              <a:buChar char="Ø"/>
              <a:defRPr/>
            </a:pPr>
            <a:r>
              <a:rPr lang="en-US" sz="2000" dirty="0" smtClean="0"/>
              <a:t>	It is keyed to enhancing income. </a:t>
            </a:r>
          </a:p>
          <a:p>
            <a:pPr marL="0" indent="0">
              <a:lnSpc>
                <a:spcPct val="80000"/>
              </a:lnSpc>
              <a:buFont typeface="Wingdings 2" pitchFamily="18" charset="2"/>
              <a:buNone/>
              <a:defRPr/>
            </a:pPr>
            <a:endParaRPr lang="en-US" sz="1800" dirty="0" smtClean="0"/>
          </a:p>
          <a:p>
            <a:pPr marL="0" indent="0">
              <a:lnSpc>
                <a:spcPct val="80000"/>
              </a:lnSpc>
              <a:buFont typeface="Wingdings 2" pitchFamily="18" charset="2"/>
              <a:buNone/>
              <a:defRPr/>
            </a:pPr>
            <a:r>
              <a:rPr lang="en-US" sz="2400" dirty="0" smtClean="0">
                <a:solidFill>
                  <a:srgbClr val="3366CC"/>
                </a:solidFill>
                <a:latin typeface="Comic Sans MS" pitchFamily="66" charset="0"/>
              </a:rPr>
              <a:t>Direct instrument</a:t>
            </a:r>
          </a:p>
          <a:p>
            <a:pPr>
              <a:lnSpc>
                <a:spcPct val="150000"/>
              </a:lnSpc>
              <a:buFont typeface="Wingdings" pitchFamily="2" charset="2"/>
              <a:buChar char="Ø"/>
              <a:defRPr/>
            </a:pPr>
            <a:r>
              <a:rPr lang="en-US" sz="1800" dirty="0" smtClean="0"/>
              <a:t>	</a:t>
            </a:r>
            <a:r>
              <a:rPr lang="en-US" sz="2000" dirty="0" smtClean="0"/>
              <a:t>It rely on public provision of shelter, services and subsidies and other form of transfers.</a:t>
            </a:r>
          </a:p>
          <a:p>
            <a:pPr>
              <a:lnSpc>
                <a:spcPct val="150000"/>
              </a:lnSpc>
              <a:buFont typeface="Wingdings" pitchFamily="2" charset="2"/>
              <a:buChar char="Ø"/>
              <a:defRPr/>
            </a:pPr>
            <a:r>
              <a:rPr lang="en-US" sz="2000" dirty="0" smtClean="0"/>
              <a:t> 	It aims to provide direction consumption involving redistribution between different groups.</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nvGraphicFramePr>
        <p:xfrm>
          <a:off x="0" y="762000"/>
          <a:ext cx="9144000"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30723" name="Rectangle 2"/>
          <p:cNvSpPr>
            <a:spLocks noChangeArrowheads="1"/>
          </p:cNvSpPr>
          <p:nvPr/>
        </p:nvSpPr>
        <p:spPr bwMode="auto">
          <a:xfrm>
            <a:off x="0" y="0"/>
            <a:ext cx="9144000" cy="708025"/>
          </a:xfrm>
          <a:prstGeom prst="rect">
            <a:avLst/>
          </a:prstGeom>
          <a:solidFill>
            <a:srgbClr val="00B0F0"/>
          </a:solidFill>
          <a:ln w="9525">
            <a:solidFill>
              <a:srgbClr val="C00000"/>
            </a:solidFill>
            <a:miter lim="800000"/>
            <a:headEnd/>
            <a:tailEnd/>
          </a:ln>
        </p:spPr>
        <p:txBody>
          <a:bodyPr>
            <a:spAutoFit/>
          </a:bodyPr>
          <a:lstStyle/>
          <a:p>
            <a:pPr algn="ctr"/>
            <a:r>
              <a:rPr lang="en-IN" sz="4000" b="1">
                <a:solidFill>
                  <a:schemeClr val="bg1"/>
                </a:solidFill>
                <a:latin typeface="Californian FB" pitchFamily="18" charset="0"/>
              </a:rPr>
              <a:t>Reduction in Poverty since 1973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81000" y="377092"/>
            <a:ext cx="8382000" cy="6103815"/>
          </a:xfrm>
        </p:spPr>
        <p:txBody>
          <a:bodyPr>
            <a:spAutoFit/>
          </a:bodyPr>
          <a:lstStyle/>
          <a:p>
            <a:pPr marL="0" indent="0" algn="ctr">
              <a:buNone/>
            </a:pPr>
            <a:r>
              <a:rPr lang="en-US" sz="2400" b="1" dirty="0" smtClean="0">
                <a:latin typeface="Californian FB" pitchFamily="18" charset="0"/>
                <a:cs typeface="Arial" charset="0"/>
              </a:rPr>
              <a:t>Micro-Finance &amp; Rural Development: </a:t>
            </a:r>
          </a:p>
          <a:p>
            <a:pPr marL="0" indent="0" algn="ctr">
              <a:buNone/>
            </a:pPr>
            <a:r>
              <a:rPr lang="en-US" sz="2400" b="1" dirty="0">
                <a:latin typeface="Californian FB" pitchFamily="18" charset="0"/>
                <a:cs typeface="Arial" charset="0"/>
              </a:rPr>
              <a:t>	</a:t>
            </a:r>
            <a:r>
              <a:rPr lang="en-US" sz="2400" b="1" dirty="0" smtClean="0">
                <a:latin typeface="Californian FB" pitchFamily="18" charset="0"/>
                <a:cs typeface="Arial" charset="0"/>
              </a:rPr>
              <a:t>Role of Self-Help Groups</a:t>
            </a:r>
          </a:p>
          <a:p>
            <a:pPr marL="0" indent="0" algn="ctr">
              <a:buNone/>
            </a:pPr>
            <a:endParaRPr lang="en-US" sz="2400" b="1" dirty="0" smtClean="0">
              <a:latin typeface="Californian FB" pitchFamily="18" charset="0"/>
              <a:cs typeface="Times New Roman" pitchFamily="18" charset="0"/>
            </a:endParaRPr>
          </a:p>
          <a:p>
            <a:pPr marL="0" indent="0" algn="just">
              <a:buFont typeface="Wingdings 2" pitchFamily="18" charset="2"/>
              <a:buNone/>
            </a:pPr>
            <a:r>
              <a:rPr lang="en-US" sz="2400" b="1" dirty="0" smtClean="0">
                <a:latin typeface="Californian FB" pitchFamily="18" charset="0"/>
                <a:cs typeface="Times New Roman" pitchFamily="18" charset="0"/>
              </a:rPr>
              <a:t>NABARD approach of SHGs linkage</a:t>
            </a:r>
          </a:p>
          <a:p>
            <a:pPr marL="457200" indent="-457200" algn="just">
              <a:buFont typeface="+mj-lt"/>
              <a:buAutoNum type="arabicPeriod"/>
            </a:pPr>
            <a:r>
              <a:rPr lang="en-US" sz="2400" dirty="0" smtClean="0">
                <a:latin typeface="Californian FB" pitchFamily="18" charset="0"/>
                <a:cs typeface="Times New Roman" pitchFamily="18" charset="0"/>
              </a:rPr>
              <a:t>Banks extend loans to SHGs either directly or through NGOs.</a:t>
            </a:r>
          </a:p>
          <a:p>
            <a:pPr marL="457200" indent="-457200" algn="just">
              <a:buFont typeface="+mj-lt"/>
              <a:buAutoNum type="arabicPeriod"/>
            </a:pPr>
            <a:r>
              <a:rPr lang="en-US" sz="2400" dirty="0" smtClean="0">
                <a:latin typeface="Californian FB" pitchFamily="18" charset="0"/>
                <a:cs typeface="Times New Roman" pitchFamily="18" charset="0"/>
              </a:rPr>
              <a:t>It extends 100 percent automatic refinance facility to all banks against their lending to SHGs or through NGOs to SHGs.</a:t>
            </a:r>
          </a:p>
          <a:p>
            <a:pPr marL="0" indent="0" algn="just">
              <a:buFont typeface="Wingdings 2" pitchFamily="18" charset="2"/>
              <a:buNone/>
            </a:pPr>
            <a:endParaRPr lang="en-US" sz="2400" dirty="0" smtClean="0">
              <a:latin typeface="Californian FB" pitchFamily="18" charset="0"/>
              <a:cs typeface="Times New Roman" pitchFamily="18" charset="0"/>
            </a:endParaRPr>
          </a:p>
          <a:p>
            <a:pPr marL="0" indent="0" algn="ctr">
              <a:buFont typeface="Wingdings 2" pitchFamily="18" charset="2"/>
              <a:buNone/>
            </a:pPr>
            <a:r>
              <a:rPr lang="en-US" sz="2400" b="1" dirty="0" smtClean="0">
                <a:latin typeface="Californian FB" pitchFamily="18" charset="0"/>
              </a:rPr>
              <a:t>Report : 31 March 2007</a:t>
            </a:r>
            <a:endParaRPr lang="en-US" sz="2400" b="1" dirty="0" smtClean="0">
              <a:latin typeface="Californian FB" pitchFamily="18" charset="0"/>
              <a:cs typeface="Times New Roman" pitchFamily="18" charset="0"/>
            </a:endParaRPr>
          </a:p>
          <a:p>
            <a:pPr marL="0" indent="0" algn="just">
              <a:buFont typeface="Wingdings 2" pitchFamily="18" charset="2"/>
              <a:buNone/>
            </a:pPr>
            <a:r>
              <a:rPr lang="en-US" sz="2400" dirty="0" smtClean="0">
                <a:latin typeface="Californian FB" pitchFamily="18" charset="0"/>
                <a:cs typeface="Times New Roman" pitchFamily="18" charset="0"/>
              </a:rPr>
              <a:t>41,60,584 </a:t>
            </a:r>
            <a:r>
              <a:rPr lang="en-US" sz="2400" b="1" dirty="0" smtClean="0">
                <a:latin typeface="Californian FB" pitchFamily="18" charset="0"/>
                <a:cs typeface="Times New Roman" pitchFamily="18" charset="0"/>
              </a:rPr>
              <a:t>SHGs</a:t>
            </a:r>
            <a:r>
              <a:rPr lang="en-US" sz="2400" dirty="0" smtClean="0">
                <a:latin typeface="Californian FB" pitchFamily="18" charset="0"/>
                <a:cs typeface="Times New Roman" pitchFamily="18" charset="0"/>
              </a:rPr>
              <a:t> were maintaining savings bank accounts with the banking sector with outstanding savings of </a:t>
            </a:r>
            <a:r>
              <a:rPr lang="en-US" sz="2400" dirty="0" err="1" smtClean="0">
                <a:latin typeface="Californian FB" pitchFamily="18" charset="0"/>
                <a:cs typeface="Times New Roman" pitchFamily="18" charset="0"/>
              </a:rPr>
              <a:t>Rs</a:t>
            </a:r>
            <a:r>
              <a:rPr lang="en-US" sz="2400" dirty="0" smtClean="0">
                <a:latin typeface="Californian FB" pitchFamily="18" charset="0"/>
                <a:cs typeface="Times New Roman" pitchFamily="18" charset="0"/>
              </a:rPr>
              <a:t>. 3512.71 </a:t>
            </a:r>
            <a:r>
              <a:rPr lang="en-US" sz="2400" dirty="0" err="1" smtClean="0">
                <a:latin typeface="Californian FB" pitchFamily="18" charset="0"/>
                <a:cs typeface="Times New Roman" pitchFamily="18" charset="0"/>
              </a:rPr>
              <a:t>crore</a:t>
            </a:r>
            <a:r>
              <a:rPr lang="en-US" sz="2400" dirty="0" smtClean="0">
                <a:latin typeface="Californian FB" pitchFamily="18" charset="0"/>
                <a:cs typeface="Times New Roman" pitchFamily="18" charset="0"/>
              </a:rPr>
              <a:t>, thereby covering more than 5.8 </a:t>
            </a:r>
            <a:r>
              <a:rPr lang="en-US" sz="2400" dirty="0" err="1" smtClean="0">
                <a:latin typeface="Californian FB" pitchFamily="18" charset="0"/>
                <a:cs typeface="Times New Roman" pitchFamily="18" charset="0"/>
              </a:rPr>
              <a:t>crore</a:t>
            </a:r>
            <a:r>
              <a:rPr lang="en-US" sz="2400" dirty="0" smtClean="0">
                <a:latin typeface="Californian FB" pitchFamily="18" charset="0"/>
                <a:cs typeface="Times New Roman" pitchFamily="18" charset="0"/>
              </a:rPr>
              <a:t> poor households under SHG Bank Linkage Program.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995363"/>
            <a:ext cx="8229600" cy="4867275"/>
          </a:xfrm>
        </p:spPr>
        <p:txBody>
          <a:bodyPr>
            <a:spAutoFit/>
          </a:bodyPr>
          <a:lstStyle/>
          <a:p>
            <a:pPr marL="0" indent="0" algn="ctr">
              <a:lnSpc>
                <a:spcPct val="150000"/>
              </a:lnSpc>
              <a:buFont typeface="Wingdings 2" pitchFamily="18" charset="2"/>
              <a:buNone/>
              <a:defRPr/>
            </a:pPr>
            <a:r>
              <a:rPr lang="en-US" sz="3200" dirty="0" smtClean="0">
                <a:solidFill>
                  <a:srgbClr val="CC0099"/>
                </a:solidFill>
                <a:latin typeface="Comic Sans MS" pitchFamily="66" charset="0"/>
              </a:rPr>
              <a:t>Evidences in support of SHG</a:t>
            </a:r>
            <a:endParaRPr lang="en-US" sz="3200" dirty="0" smtClean="0">
              <a:solidFill>
                <a:srgbClr val="CC0099"/>
              </a:solidFill>
              <a:latin typeface="Comic Sans MS" pitchFamily="66" charset="0"/>
              <a:cs typeface="Arial" pitchFamily="34" charset="0"/>
            </a:endParaRPr>
          </a:p>
          <a:p>
            <a:pPr marL="0" indent="0" algn="just">
              <a:lnSpc>
                <a:spcPct val="150000"/>
              </a:lnSpc>
              <a:buFont typeface="Wingdings 2" pitchFamily="18" charset="2"/>
              <a:buNone/>
              <a:defRPr/>
            </a:pPr>
            <a:r>
              <a:rPr lang="en-US" sz="2000" dirty="0" smtClean="0">
                <a:solidFill>
                  <a:srgbClr val="008000"/>
                </a:solidFill>
                <a:latin typeface="Arial" pitchFamily="34" charset="0"/>
                <a:cs typeface="Arial" pitchFamily="34" charset="0"/>
              </a:rPr>
              <a:t>Sharp increase </a:t>
            </a:r>
            <a:r>
              <a:rPr lang="en-US" sz="2000" dirty="0">
                <a:solidFill>
                  <a:srgbClr val="008000"/>
                </a:solidFill>
                <a:latin typeface="Arial" pitchFamily="34" charset="0"/>
                <a:cs typeface="Arial" pitchFamily="34" charset="0"/>
              </a:rPr>
              <a:t>in self-employment </a:t>
            </a:r>
            <a:r>
              <a:rPr lang="en-US" sz="2000" dirty="0" smtClean="0">
                <a:solidFill>
                  <a:srgbClr val="008000"/>
                </a:solidFill>
                <a:latin typeface="Arial" pitchFamily="34" charset="0"/>
                <a:cs typeface="Arial" pitchFamily="34" charset="0"/>
              </a:rPr>
              <a:t>of </a:t>
            </a:r>
            <a:r>
              <a:rPr lang="en-US" sz="2000" dirty="0">
                <a:solidFill>
                  <a:srgbClr val="008000"/>
                </a:solidFill>
                <a:latin typeface="Arial" pitchFamily="34" charset="0"/>
                <a:cs typeface="Arial" pitchFamily="34" charset="0"/>
              </a:rPr>
              <a:t>males </a:t>
            </a:r>
            <a:r>
              <a:rPr lang="en-US" sz="2000" dirty="0" smtClean="0">
                <a:solidFill>
                  <a:srgbClr val="008000"/>
                </a:solidFill>
                <a:latin typeface="Arial" pitchFamily="34" charset="0"/>
                <a:cs typeface="Arial" pitchFamily="34" charset="0"/>
              </a:rPr>
              <a:t>and females has been observed since </a:t>
            </a:r>
            <a:r>
              <a:rPr lang="en-US" sz="2000" dirty="0">
                <a:solidFill>
                  <a:srgbClr val="008000"/>
                </a:solidFill>
                <a:latin typeface="Arial" pitchFamily="34" charset="0"/>
                <a:cs typeface="Arial" pitchFamily="34" charset="0"/>
              </a:rPr>
              <a:t>1999-00 in 2004-05 and a decline in the proportion of casual </a:t>
            </a:r>
            <a:r>
              <a:rPr lang="en-US" sz="2000" dirty="0" err="1">
                <a:solidFill>
                  <a:srgbClr val="008000"/>
                </a:solidFill>
                <a:latin typeface="Arial" pitchFamily="34" charset="0"/>
                <a:cs typeface="Arial" pitchFamily="34" charset="0"/>
              </a:rPr>
              <a:t>labour</a:t>
            </a:r>
            <a:r>
              <a:rPr lang="en-US" sz="2000" dirty="0">
                <a:solidFill>
                  <a:srgbClr val="008000"/>
                </a:solidFill>
                <a:latin typeface="Arial" pitchFamily="34" charset="0"/>
                <a:cs typeface="Arial" pitchFamily="34" charset="0"/>
              </a:rPr>
              <a:t> </a:t>
            </a:r>
            <a:r>
              <a:rPr lang="en-US" sz="2000" dirty="0" smtClean="0">
                <a:solidFill>
                  <a:srgbClr val="008000"/>
                </a:solidFill>
                <a:latin typeface="Arial" pitchFamily="34" charset="0"/>
                <a:cs typeface="Arial" pitchFamily="34" charset="0"/>
              </a:rPr>
              <a:t>employment of </a:t>
            </a:r>
            <a:r>
              <a:rPr lang="en-US" sz="2000" dirty="0">
                <a:solidFill>
                  <a:srgbClr val="008000"/>
                </a:solidFill>
                <a:latin typeface="Arial" pitchFamily="34" charset="0"/>
                <a:cs typeface="Arial" pitchFamily="34" charset="0"/>
              </a:rPr>
              <a:t>males and females</a:t>
            </a:r>
            <a:r>
              <a:rPr lang="en-US" sz="2000" dirty="0" smtClean="0">
                <a:solidFill>
                  <a:srgbClr val="008000"/>
                </a:solidFill>
                <a:latin typeface="Arial" pitchFamily="34" charset="0"/>
                <a:cs typeface="Arial" pitchFamily="34" charset="0"/>
              </a:rPr>
              <a:t>.</a:t>
            </a:r>
          </a:p>
          <a:p>
            <a:pPr marL="0" indent="0" algn="just">
              <a:lnSpc>
                <a:spcPct val="80000"/>
              </a:lnSpc>
              <a:buFont typeface="Wingdings 2" pitchFamily="18" charset="2"/>
              <a:buNone/>
              <a:defRPr/>
            </a:pPr>
            <a:r>
              <a:rPr lang="en-US" sz="2000" dirty="0" smtClean="0"/>
              <a:t> </a:t>
            </a:r>
          </a:p>
          <a:p>
            <a:pPr>
              <a:lnSpc>
                <a:spcPct val="150000"/>
              </a:lnSpc>
              <a:defRPr/>
            </a:pPr>
            <a:r>
              <a:rPr lang="en-US" sz="2000" dirty="0" smtClean="0">
                <a:solidFill>
                  <a:srgbClr val="CC0099"/>
                </a:solidFill>
              </a:rPr>
              <a:t>83 per cent for males </a:t>
            </a:r>
            <a:r>
              <a:rPr lang="en-US" sz="2000" dirty="0" smtClean="0"/>
              <a:t>and </a:t>
            </a:r>
            <a:r>
              <a:rPr lang="en-US" sz="2000" dirty="0" smtClean="0">
                <a:solidFill>
                  <a:schemeClr val="accent5"/>
                </a:solidFill>
              </a:rPr>
              <a:t>81 percent for females </a:t>
            </a:r>
            <a:r>
              <a:rPr lang="en-US" sz="2000" dirty="0" smtClean="0"/>
              <a:t>are either self-employed or casual </a:t>
            </a:r>
            <a:r>
              <a:rPr lang="en-US" sz="2000" dirty="0" err="1" smtClean="0"/>
              <a:t>labour</a:t>
            </a:r>
            <a:r>
              <a:rPr lang="en-US" sz="2000" dirty="0" smtClean="0"/>
              <a:t>.</a:t>
            </a:r>
          </a:p>
          <a:p>
            <a:pPr>
              <a:lnSpc>
                <a:spcPct val="150000"/>
              </a:lnSpc>
              <a:defRPr/>
            </a:pPr>
            <a:r>
              <a:rPr lang="en-US" sz="2000" dirty="0" smtClean="0"/>
              <a:t>60</a:t>
            </a:r>
            <a:r>
              <a:rPr lang="en-US" sz="2000" dirty="0"/>
              <a:t>% of the self-employed find </a:t>
            </a:r>
            <a:r>
              <a:rPr lang="en-US" sz="2000" dirty="0" smtClean="0"/>
              <a:t>their income </a:t>
            </a:r>
            <a:r>
              <a:rPr lang="en-US" sz="2000" dirty="0"/>
              <a:t>remunerative and they considered Rs.3000/month as remunerative</a:t>
            </a:r>
            <a:r>
              <a:rPr lang="en-US" sz="20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90500" y="319881"/>
            <a:ext cx="8763000" cy="6218238"/>
          </a:xfrm>
          <a:prstGeom prst="rect">
            <a:avLst/>
          </a:prstGeom>
        </p:spPr>
        <p:txBody>
          <a:bodyPr lIns="95088" tIns="47544" rIns="95088" bIns="47544">
            <a:sp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lgn="ctr">
              <a:lnSpc>
                <a:spcPct val="150000"/>
              </a:lnSpc>
              <a:buFont typeface="Arial" pitchFamily="34" charset="0"/>
              <a:buNone/>
              <a:defRPr/>
            </a:pPr>
            <a:r>
              <a:rPr lang="en-US" sz="3000" b="1" dirty="0" smtClean="0">
                <a:solidFill>
                  <a:srgbClr val="C00000"/>
                </a:solidFill>
                <a:latin typeface="Californian FB" pitchFamily="18" charset="0"/>
                <a:cs typeface="Times New Roman" pitchFamily="18" charset="0"/>
              </a:rPr>
              <a:t>Objectives of the study</a:t>
            </a:r>
          </a:p>
          <a:p>
            <a:pPr marL="0" indent="0" algn="just">
              <a:lnSpc>
                <a:spcPct val="150000"/>
              </a:lnSpc>
              <a:buFont typeface="Arial" pitchFamily="34" charset="0"/>
              <a:buNone/>
              <a:defRPr/>
            </a:pPr>
            <a:r>
              <a:rPr lang="en-IN" altLang="ko-KR" sz="2400" dirty="0" smtClean="0">
                <a:solidFill>
                  <a:srgbClr val="002060"/>
                </a:solidFill>
                <a:latin typeface="Californian FB" pitchFamily="18" charset="0"/>
                <a:cs typeface="Times New Roman" pitchFamily="18" charset="0"/>
              </a:rPr>
              <a:t>To evaluate role of Microfinance in lifting poor above poverty  level. </a:t>
            </a:r>
          </a:p>
          <a:p>
            <a:pPr marL="514350" indent="-514350" algn="just">
              <a:lnSpc>
                <a:spcPct val="150000"/>
              </a:lnSpc>
              <a:buFont typeface="+mj-lt"/>
              <a:buAutoNum type="arabicPeriod"/>
              <a:defRPr/>
            </a:pPr>
            <a:r>
              <a:rPr lang="en-US" altLang="ko-KR" sz="2400" dirty="0" smtClean="0">
                <a:solidFill>
                  <a:srgbClr val="002060"/>
                </a:solidFill>
                <a:latin typeface="Californian FB" pitchFamily="18" charset="0"/>
                <a:cs typeface="Times New Roman" pitchFamily="18" charset="0"/>
              </a:rPr>
              <a:t>To analyze impact of Microfinance in rural and urban areas.</a:t>
            </a:r>
          </a:p>
          <a:p>
            <a:pPr marL="514350" indent="-514350" algn="just">
              <a:lnSpc>
                <a:spcPct val="150000"/>
              </a:lnSpc>
              <a:buFont typeface="+mj-lt"/>
              <a:buAutoNum type="arabicPeriod"/>
              <a:defRPr/>
            </a:pPr>
            <a:r>
              <a:rPr lang="en-US" altLang="ko-KR" sz="2400" dirty="0">
                <a:solidFill>
                  <a:srgbClr val="002060"/>
                </a:solidFill>
                <a:latin typeface="Californian FB" pitchFamily="18" charset="0"/>
                <a:cs typeface="Times New Roman" pitchFamily="18" charset="0"/>
              </a:rPr>
              <a:t>To evaluate degree to which Microfinance can control poverty in India.</a:t>
            </a:r>
          </a:p>
          <a:p>
            <a:pPr marL="514350" indent="-514350" algn="just">
              <a:lnSpc>
                <a:spcPct val="150000"/>
              </a:lnSpc>
              <a:buFont typeface="+mj-lt"/>
              <a:buAutoNum type="arabicPeriod"/>
              <a:defRPr/>
            </a:pPr>
            <a:r>
              <a:rPr lang="en-US" altLang="ko-KR" sz="2400" dirty="0" smtClean="0">
                <a:solidFill>
                  <a:srgbClr val="002060"/>
                </a:solidFill>
                <a:latin typeface="Californian FB" pitchFamily="18" charset="0"/>
                <a:cs typeface="Times New Roman" pitchFamily="18" charset="0"/>
              </a:rPr>
              <a:t>To find out </a:t>
            </a:r>
            <a:r>
              <a:rPr lang="en-IN" altLang="ko-KR" sz="2400" dirty="0" smtClean="0">
                <a:solidFill>
                  <a:srgbClr val="002060"/>
                </a:solidFill>
                <a:latin typeface="Californian FB" pitchFamily="18" charset="0"/>
                <a:cs typeface="Times New Roman" pitchFamily="18" charset="0"/>
              </a:rPr>
              <a:t>contribution  of Self Help Groups (SHGs) in Microfinance.</a:t>
            </a:r>
          </a:p>
          <a:p>
            <a:pPr marL="514350" indent="-514350" algn="just">
              <a:lnSpc>
                <a:spcPct val="150000"/>
              </a:lnSpc>
              <a:buFont typeface="+mj-lt"/>
              <a:buAutoNum type="arabicPeriod"/>
              <a:defRPr/>
            </a:pPr>
            <a:r>
              <a:rPr lang="en-US" altLang="ko-KR" sz="2400" dirty="0">
                <a:solidFill>
                  <a:srgbClr val="002060"/>
                </a:solidFill>
                <a:latin typeface="Californian FB" pitchFamily="18" charset="0"/>
                <a:cs typeface="Times New Roman" pitchFamily="18" charset="0"/>
              </a:rPr>
              <a:t>To know the impact of Microfinance on women workers.</a:t>
            </a:r>
          </a:p>
          <a:p>
            <a:pPr marL="514350" indent="-514350" algn="just">
              <a:lnSpc>
                <a:spcPct val="150000"/>
              </a:lnSpc>
              <a:buFont typeface="+mj-lt"/>
              <a:buAutoNum type="arabicPeriod"/>
              <a:defRPr/>
            </a:pPr>
            <a:r>
              <a:rPr lang="en-IN" altLang="ko-KR" sz="2400" dirty="0" smtClean="0">
                <a:solidFill>
                  <a:srgbClr val="002060"/>
                </a:solidFill>
                <a:latin typeface="Californian FB" pitchFamily="18" charset="0"/>
                <a:cs typeface="Times New Roman" pitchFamily="18" charset="0"/>
              </a:rPr>
              <a:t>To find out the out-reach and sustainability of Microfinance in India.</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95300" y="1171156"/>
            <a:ext cx="8153400" cy="4515688"/>
          </a:xfrm>
        </p:spPr>
        <p:txBody>
          <a:bodyPr>
            <a:spAutoFit/>
          </a:bodyPr>
          <a:lstStyle/>
          <a:p>
            <a:pPr marL="0" indent="0" algn="just">
              <a:lnSpc>
                <a:spcPct val="80000"/>
              </a:lnSpc>
              <a:buNone/>
            </a:pPr>
            <a:r>
              <a:rPr lang="en-US" sz="2000" dirty="0" smtClean="0">
                <a:latin typeface="Times New Roman" pitchFamily="18" charset="0"/>
                <a:cs typeface="Times New Roman" pitchFamily="18" charset="0"/>
              </a:rPr>
              <a:t>Banks and SHG</a:t>
            </a:r>
            <a:endParaRPr lang="en-US" sz="2000" b="1" dirty="0" smtClean="0">
              <a:latin typeface="Times New Roman" pitchFamily="18" charset="0"/>
              <a:cs typeface="Times New Roman" pitchFamily="18" charset="0"/>
            </a:endParaRPr>
          </a:p>
          <a:p>
            <a:pPr marL="0" indent="0" algn="just">
              <a:lnSpc>
                <a:spcPct val="80000"/>
              </a:lnSpc>
              <a:buFont typeface="Wingdings 2" pitchFamily="18" charset="2"/>
              <a:buNone/>
            </a:pPr>
            <a:r>
              <a:rPr lang="en-US" sz="2000" b="1" dirty="0" smtClean="0">
                <a:latin typeface="Times New Roman" pitchFamily="18" charset="0"/>
                <a:cs typeface="Times New Roman" pitchFamily="18" charset="0"/>
              </a:rPr>
              <a:t>The Commercial Banks </a:t>
            </a:r>
          </a:p>
          <a:p>
            <a:pPr marL="0" indent="0" algn="just">
              <a:lnSpc>
                <a:spcPct val="80000"/>
              </a:lnSpc>
              <a:buFont typeface="Wingdings 2" pitchFamily="18" charset="2"/>
              <a:buNone/>
            </a:pPr>
            <a:r>
              <a:rPr lang="en-US" sz="2000" dirty="0" smtClean="0">
                <a:latin typeface="Times New Roman" pitchFamily="18" charset="0"/>
                <a:cs typeface="Times New Roman" pitchFamily="18" charset="0"/>
              </a:rPr>
              <a:t>	maximum share of savings from 22,93,771 SHGs (55.1%) with 	savings 	amount of </a:t>
            </a:r>
            <a:r>
              <a:rPr lang="en-US" sz="2000" dirty="0" err="1" smtClean="0">
                <a:latin typeface="Times New Roman" pitchFamily="18" charset="0"/>
                <a:cs typeface="Times New Roman" pitchFamily="18" charset="0"/>
              </a:rPr>
              <a:t>Rs</a:t>
            </a:r>
            <a:r>
              <a:rPr lang="en-US" sz="2000" dirty="0" smtClean="0">
                <a:latin typeface="Times New Roman" pitchFamily="18" charset="0"/>
                <a:cs typeface="Times New Roman" pitchFamily="18" charset="0"/>
              </a:rPr>
              <a:t>. 1892.42 </a:t>
            </a:r>
            <a:r>
              <a:rPr lang="en-US" sz="2000" dirty="0" err="1" smtClean="0">
                <a:latin typeface="Times New Roman" pitchFamily="18" charset="0"/>
                <a:cs typeface="Times New Roman" pitchFamily="18" charset="0"/>
              </a:rPr>
              <a:t>crore</a:t>
            </a:r>
            <a:r>
              <a:rPr lang="en-US" sz="2000" dirty="0" smtClean="0">
                <a:latin typeface="Times New Roman" pitchFamily="18" charset="0"/>
                <a:cs typeface="Times New Roman" pitchFamily="18" charset="0"/>
              </a:rPr>
              <a:t> (53.9%) </a:t>
            </a:r>
          </a:p>
          <a:p>
            <a:pPr marL="0" indent="0" algn="just">
              <a:lnSpc>
                <a:spcPct val="80000"/>
              </a:lnSpc>
              <a:buFont typeface="Wingdings 2" pitchFamily="18" charset="2"/>
              <a:buNone/>
            </a:pPr>
            <a:r>
              <a:rPr lang="en-US" sz="2000" b="1" dirty="0" smtClean="0">
                <a:latin typeface="Times New Roman" pitchFamily="18" charset="0"/>
                <a:cs typeface="Times New Roman" pitchFamily="18" charset="0"/>
              </a:rPr>
              <a:t>Regional Rural Banks </a:t>
            </a:r>
          </a:p>
          <a:p>
            <a:pPr marL="0" indent="0" algn="just">
              <a:lnSpc>
                <a:spcPct val="80000"/>
              </a:lnSpc>
              <a:buFont typeface="Wingdings 2" pitchFamily="18" charset="2"/>
              <a:buNone/>
            </a:pPr>
            <a:r>
              <a:rPr lang="en-US" sz="2000" dirty="0" smtClean="0">
                <a:latin typeface="Times New Roman" pitchFamily="18" charset="0"/>
                <a:cs typeface="Times New Roman" pitchFamily="18" charset="0"/>
              </a:rPr>
              <a:t>	savings bank accounts of 11,83,065 SHGs (28.4%) and savings 	amount 	of </a:t>
            </a:r>
            <a:r>
              <a:rPr lang="en-US" sz="2000" dirty="0" err="1" smtClean="0">
                <a:latin typeface="Times New Roman" pitchFamily="18" charset="0"/>
                <a:cs typeface="Times New Roman" pitchFamily="18" charset="0"/>
              </a:rPr>
              <a:t>Rs</a:t>
            </a:r>
            <a:r>
              <a:rPr lang="en-US" sz="2000" dirty="0" smtClean="0">
                <a:latin typeface="Times New Roman" pitchFamily="18" charset="0"/>
                <a:cs typeface="Times New Roman" pitchFamily="18" charset="0"/>
              </a:rPr>
              <a:t>. 1158.29 </a:t>
            </a:r>
            <a:r>
              <a:rPr lang="en-US" sz="2000" dirty="0" err="1" smtClean="0">
                <a:latin typeface="Times New Roman" pitchFamily="18" charset="0"/>
                <a:cs typeface="Times New Roman" pitchFamily="18" charset="0"/>
              </a:rPr>
              <a:t>crore</a:t>
            </a:r>
            <a:r>
              <a:rPr lang="en-US" sz="2000" dirty="0" smtClean="0">
                <a:latin typeface="Times New Roman" pitchFamily="18" charset="0"/>
                <a:cs typeface="Times New Roman" pitchFamily="18" charset="0"/>
              </a:rPr>
              <a:t> (32.9%).</a:t>
            </a:r>
          </a:p>
          <a:p>
            <a:pPr marL="0" indent="0" algn="just">
              <a:lnSpc>
                <a:spcPct val="80000"/>
              </a:lnSpc>
              <a:buFont typeface="Wingdings 2" pitchFamily="18" charset="2"/>
              <a:buNone/>
            </a:pPr>
            <a:r>
              <a:rPr lang="en-US" sz="2000" b="1" dirty="0" smtClean="0">
                <a:latin typeface="Times New Roman" pitchFamily="18" charset="0"/>
                <a:cs typeface="Times New Roman" pitchFamily="18" charset="0"/>
              </a:rPr>
              <a:t>Cooperative Banks</a:t>
            </a:r>
          </a:p>
          <a:p>
            <a:pPr marL="0" indent="0" algn="just">
              <a:lnSpc>
                <a:spcPct val="80000"/>
              </a:lnSpc>
              <a:buFont typeface="Wingdings 2" pitchFamily="18" charset="2"/>
              <a:buNone/>
            </a:pPr>
            <a:r>
              <a:rPr lang="en-US" sz="2000" dirty="0" smtClean="0">
                <a:latin typeface="Times New Roman" pitchFamily="18" charset="0"/>
                <a:cs typeface="Times New Roman" pitchFamily="18" charset="0"/>
              </a:rPr>
              <a:t>	savings bank accounts of 6,83,748 SHGs (16.4%) with savings 	amount 	of  </a:t>
            </a:r>
            <a:r>
              <a:rPr lang="en-US" sz="2000" dirty="0" err="1" smtClean="0">
                <a:latin typeface="Times New Roman" pitchFamily="18" charset="0"/>
                <a:cs typeface="Times New Roman" pitchFamily="18" charset="0"/>
              </a:rPr>
              <a:t>Rs</a:t>
            </a:r>
            <a:r>
              <a:rPr lang="en-US" sz="2000" dirty="0" smtClean="0">
                <a:latin typeface="Times New Roman" pitchFamily="18" charset="0"/>
                <a:cs typeface="Times New Roman" pitchFamily="18" charset="0"/>
              </a:rPr>
              <a:t>. 462.00 </a:t>
            </a:r>
            <a:r>
              <a:rPr lang="en-US" sz="2000" dirty="0" err="1" smtClean="0">
                <a:latin typeface="Times New Roman" pitchFamily="18" charset="0"/>
                <a:cs typeface="Times New Roman" pitchFamily="18" charset="0"/>
              </a:rPr>
              <a:t>crore</a:t>
            </a:r>
            <a:r>
              <a:rPr lang="en-US" sz="2000" dirty="0" smtClean="0">
                <a:latin typeface="Times New Roman" pitchFamily="18" charset="0"/>
                <a:cs typeface="Times New Roman" pitchFamily="18" charset="0"/>
              </a:rPr>
              <a:t> (13.2%). </a:t>
            </a:r>
          </a:p>
          <a:p>
            <a:pPr marL="0" indent="0" algn="just">
              <a:lnSpc>
                <a:spcPct val="80000"/>
              </a:lnSpc>
              <a:buFont typeface="Wingdings 2" pitchFamily="18" charset="2"/>
              <a:buNone/>
            </a:pPr>
            <a:endParaRPr lang="en-US" sz="2000" dirty="0" smtClean="0">
              <a:latin typeface="Times New Roman" pitchFamily="18" charset="0"/>
              <a:cs typeface="Times New Roman" pitchFamily="18" charset="0"/>
            </a:endParaRPr>
          </a:p>
          <a:p>
            <a:pPr marL="0" indent="0" algn="just">
              <a:lnSpc>
                <a:spcPct val="80000"/>
              </a:lnSpc>
              <a:buFont typeface="Wingdings 2" pitchFamily="18" charset="2"/>
              <a:buNone/>
            </a:pPr>
            <a:r>
              <a:rPr lang="en-US" sz="2400" dirty="0" smtClean="0">
                <a:latin typeface="Times New Roman" pitchFamily="18" charset="0"/>
                <a:cs typeface="Times New Roman" pitchFamily="18" charset="0"/>
              </a:rPr>
              <a:t>The share of SGSY SHGs in the total was 9,56,317 forming 22.9% of the total SHGs having savings accounts in the banks.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07963"/>
            <a:ext cx="8229600" cy="1697037"/>
          </a:xfrm>
        </p:spPr>
        <p:txBody>
          <a:bodyPr>
            <a:spAutoFit/>
          </a:bodyPr>
          <a:lstStyle/>
          <a:p>
            <a:r>
              <a:rPr lang="en-US" sz="2000" b="1" dirty="0" smtClean="0">
                <a:cs typeface="Trebuchet MS" pitchFamily="34" charset="0"/>
              </a:rPr>
              <a:t/>
            </a:r>
            <a:br>
              <a:rPr lang="en-US" sz="2000" b="1" dirty="0" smtClean="0">
                <a:cs typeface="Trebuchet MS" pitchFamily="34" charset="0"/>
              </a:rPr>
            </a:br>
            <a:r>
              <a:rPr lang="en-US" sz="4000" dirty="0" smtClean="0">
                <a:cs typeface="Trebuchet MS" pitchFamily="34" charset="0"/>
              </a:rPr>
              <a:t>SHGs and Bank Linkage</a:t>
            </a:r>
            <a:br>
              <a:rPr lang="en-US" sz="4000" dirty="0" smtClean="0">
                <a:cs typeface="Trebuchet MS" pitchFamily="34" charset="0"/>
              </a:rPr>
            </a:br>
            <a:r>
              <a:rPr lang="en-US" sz="2000" b="1" dirty="0" smtClean="0">
                <a:cs typeface="Trebuchet MS" pitchFamily="34" charset="0"/>
              </a:rPr>
              <a:t/>
            </a:r>
            <a:br>
              <a:rPr lang="en-US" sz="2000" b="1" dirty="0" smtClean="0">
                <a:cs typeface="Trebuchet MS" pitchFamily="34" charset="0"/>
              </a:rPr>
            </a:br>
            <a:r>
              <a:rPr lang="en-US" sz="1200" b="1" dirty="0" smtClean="0">
                <a:cs typeface="Trebuchet MS" pitchFamily="34" charset="0"/>
              </a:rPr>
              <a:t>Source: NABARD, cited in </a:t>
            </a:r>
            <a:r>
              <a:rPr lang="en-US" sz="1200" b="1" dirty="0" err="1" smtClean="0">
                <a:cs typeface="Trebuchet MS" pitchFamily="34" charset="0"/>
              </a:rPr>
              <a:t>Ghosh</a:t>
            </a:r>
            <a:r>
              <a:rPr lang="en-US" sz="1200" b="1" dirty="0" smtClean="0">
                <a:cs typeface="Trebuchet MS" pitchFamily="34" charset="0"/>
              </a:rPr>
              <a:t> 2005</a:t>
            </a:r>
            <a:br>
              <a:rPr lang="en-US" sz="1200" b="1" dirty="0" smtClean="0">
                <a:cs typeface="Trebuchet MS" pitchFamily="34" charset="0"/>
              </a:rPr>
            </a:br>
            <a:endParaRPr lang="en-US" sz="1200" b="1" dirty="0" smtClean="0">
              <a:cs typeface="Trebuchet MS" pitchFamily="34" charset="0"/>
            </a:endParaRPr>
          </a:p>
        </p:txBody>
      </p:sp>
      <p:graphicFrame>
        <p:nvGraphicFramePr>
          <p:cNvPr id="3" name="Table 2"/>
          <p:cNvGraphicFramePr>
            <a:graphicFrameLocks noGrp="1"/>
          </p:cNvGraphicFramePr>
          <p:nvPr/>
        </p:nvGraphicFramePr>
        <p:xfrm>
          <a:off x="76200" y="2362200"/>
          <a:ext cx="8763000" cy="4023332"/>
        </p:xfrm>
        <a:graphic>
          <a:graphicData uri="http://schemas.openxmlformats.org/drawingml/2006/table">
            <a:tbl>
              <a:tblPr firstRow="1" bandRow="1">
                <a:tableStyleId>{5C22544A-7EE6-4342-B048-85BDC9FD1C3A}</a:tableStyleId>
              </a:tblPr>
              <a:tblGrid>
                <a:gridCol w="4381500"/>
                <a:gridCol w="4381500"/>
              </a:tblGrid>
              <a:tr h="1599947">
                <a:tc>
                  <a:txBody>
                    <a:bodyPr/>
                    <a:lstStyle/>
                    <a:p>
                      <a:pPr>
                        <a:buFontTx/>
                        <a:buNone/>
                      </a:pPr>
                      <a:r>
                        <a:rPr lang="en-US" sz="1800" i="1" dirty="0" smtClean="0">
                          <a:solidFill>
                            <a:schemeClr val="tx1"/>
                          </a:solidFill>
                          <a:latin typeface="Californian FB" pitchFamily="18" charset="0"/>
                          <a:cs typeface="Times New Roman" pitchFamily="18" charset="0"/>
                        </a:rPr>
                        <a:t>Cumulative number of SHGs</a:t>
                      </a:r>
                    </a:p>
                    <a:p>
                      <a:pPr>
                        <a:buFontTx/>
                        <a:buNone/>
                      </a:pPr>
                      <a:r>
                        <a:rPr lang="en-US" sz="1800" i="1" dirty="0" smtClean="0">
                          <a:solidFill>
                            <a:schemeClr val="tx1"/>
                          </a:solidFill>
                          <a:latin typeface="Californian FB" pitchFamily="18" charset="0"/>
                          <a:cs typeface="Times New Roman" pitchFamily="18" charset="0"/>
                        </a:rPr>
                        <a:t>provided with bank loans up to</a:t>
                      </a:r>
                    </a:p>
                    <a:p>
                      <a:pPr>
                        <a:buFontTx/>
                        <a:buNone/>
                      </a:pPr>
                      <a:r>
                        <a:rPr lang="en-US" sz="1800" i="1" dirty="0" smtClean="0">
                          <a:solidFill>
                            <a:schemeClr val="tx1"/>
                          </a:solidFill>
                          <a:latin typeface="Californian FB" pitchFamily="18" charset="0"/>
                          <a:cs typeface="Times New Roman" pitchFamily="18" charset="0"/>
                        </a:rPr>
                        <a:t>March 2001</a:t>
                      </a:r>
                    </a:p>
                    <a:p>
                      <a:endParaRPr lang="en-IN" sz="1800" dirty="0">
                        <a:solidFill>
                          <a:schemeClr val="tx1"/>
                        </a:solidFill>
                        <a:latin typeface="Californian FB" pitchFamily="18" charset="0"/>
                      </a:endParaRPr>
                    </a:p>
                  </a:txBody>
                  <a:tcPr marT="45713" marB="45713">
                    <a:solidFill>
                      <a:schemeClr val="accent4">
                        <a:lumMod val="40000"/>
                        <a:lumOff val="60000"/>
                      </a:schemeClr>
                    </a:solidFill>
                  </a:tcPr>
                </a:tc>
                <a:tc>
                  <a:txBody>
                    <a:bodyPr/>
                    <a:lstStyle/>
                    <a:p>
                      <a:pPr>
                        <a:lnSpc>
                          <a:spcPct val="150000"/>
                        </a:lnSpc>
                      </a:pPr>
                      <a:r>
                        <a:rPr lang="en-US" sz="1800" i="1" dirty="0" smtClean="0">
                          <a:solidFill>
                            <a:schemeClr val="tx1"/>
                          </a:solidFill>
                          <a:latin typeface="Californian FB" pitchFamily="18" charset="0"/>
                        </a:rPr>
                        <a:t>Cumulative number of SHGs</a:t>
                      </a:r>
                    </a:p>
                    <a:p>
                      <a:pPr>
                        <a:lnSpc>
                          <a:spcPct val="150000"/>
                        </a:lnSpc>
                      </a:pPr>
                      <a:r>
                        <a:rPr lang="en-US" sz="1800" i="1" dirty="0" smtClean="0">
                          <a:solidFill>
                            <a:schemeClr val="tx1"/>
                          </a:solidFill>
                          <a:latin typeface="Californian FB" pitchFamily="18" charset="0"/>
                        </a:rPr>
                        <a:t>provided with bank loans up to</a:t>
                      </a:r>
                    </a:p>
                    <a:p>
                      <a:pPr>
                        <a:lnSpc>
                          <a:spcPct val="150000"/>
                        </a:lnSpc>
                      </a:pPr>
                      <a:r>
                        <a:rPr lang="en-US" sz="1800" i="1" dirty="0" smtClean="0">
                          <a:solidFill>
                            <a:schemeClr val="tx1"/>
                          </a:solidFill>
                          <a:latin typeface="Californian FB" pitchFamily="18" charset="0"/>
                        </a:rPr>
                        <a:t>March 2004</a:t>
                      </a:r>
                    </a:p>
                    <a:p>
                      <a:endParaRPr lang="en-IN" sz="1800" dirty="0">
                        <a:solidFill>
                          <a:schemeClr val="tx1"/>
                        </a:solidFill>
                        <a:latin typeface="Californian FB" pitchFamily="18" charset="0"/>
                      </a:endParaRPr>
                    </a:p>
                  </a:txBody>
                  <a:tcPr marT="45713" marB="45713">
                    <a:solidFill>
                      <a:schemeClr val="accent4">
                        <a:lumMod val="40000"/>
                        <a:lumOff val="60000"/>
                      </a:schemeClr>
                    </a:solidFill>
                  </a:tcPr>
                </a:tc>
              </a:tr>
              <a:tr h="2422778">
                <a:tc>
                  <a:txBody>
                    <a:bodyPr/>
                    <a:lstStyle/>
                    <a:p>
                      <a:pPr>
                        <a:buFontTx/>
                        <a:buNone/>
                      </a:pPr>
                      <a:r>
                        <a:rPr lang="en-US" sz="1800" dirty="0" smtClean="0">
                          <a:solidFill>
                            <a:schemeClr val="tx1"/>
                          </a:solidFill>
                          <a:latin typeface="Californian FB" pitchFamily="18" charset="0"/>
                          <a:cs typeface="Times New Roman" pitchFamily="18" charset="0"/>
                        </a:rPr>
                        <a:t>Public Sector Banks   	1,18,855 </a:t>
                      </a:r>
                    </a:p>
                    <a:p>
                      <a:pPr>
                        <a:buFontTx/>
                        <a:buNone/>
                      </a:pPr>
                      <a:r>
                        <a:rPr lang="en-US" sz="1800" dirty="0" smtClean="0">
                          <a:solidFill>
                            <a:schemeClr val="tx1"/>
                          </a:solidFill>
                          <a:latin typeface="Californian FB" pitchFamily="18" charset="0"/>
                          <a:cs typeface="Times New Roman" pitchFamily="18" charset="0"/>
                        </a:rPr>
                        <a:t>Private Sector Banks	 5,391 </a:t>
                      </a:r>
                    </a:p>
                    <a:p>
                      <a:pPr>
                        <a:buFontTx/>
                        <a:buNone/>
                      </a:pPr>
                      <a:r>
                        <a:rPr lang="en-US" sz="1800" dirty="0" smtClean="0">
                          <a:solidFill>
                            <a:schemeClr val="tx1"/>
                          </a:solidFill>
                          <a:latin typeface="Californian FB" pitchFamily="18" charset="0"/>
                          <a:cs typeface="Times New Roman" pitchFamily="18" charset="0"/>
                        </a:rPr>
                        <a:t>Regional Rural Banks	 84,775 </a:t>
                      </a:r>
                    </a:p>
                    <a:p>
                      <a:pPr>
                        <a:buFontTx/>
                        <a:buNone/>
                      </a:pPr>
                      <a:r>
                        <a:rPr lang="en-US" sz="1800" dirty="0" smtClean="0">
                          <a:solidFill>
                            <a:schemeClr val="tx1"/>
                          </a:solidFill>
                          <a:latin typeface="Californian FB" pitchFamily="18" charset="0"/>
                          <a:cs typeface="Times New Roman" pitchFamily="18" charset="0"/>
                        </a:rPr>
                        <a:t>Cooperative Banks	          12,773</a:t>
                      </a:r>
                    </a:p>
                    <a:p>
                      <a:pPr>
                        <a:buFontTx/>
                        <a:buNone/>
                      </a:pPr>
                      <a:r>
                        <a:rPr lang="en-US" sz="1800" dirty="0" smtClean="0">
                          <a:solidFill>
                            <a:schemeClr val="tx1"/>
                          </a:solidFill>
                          <a:latin typeface="Californian FB" pitchFamily="18" charset="0"/>
                          <a:cs typeface="Times New Roman" pitchFamily="18" charset="0"/>
                        </a:rPr>
                        <a:t>Total 				2,21,794 </a:t>
                      </a:r>
                    </a:p>
                    <a:p>
                      <a:endParaRPr lang="en-IN" sz="1800" dirty="0">
                        <a:solidFill>
                          <a:schemeClr val="tx1"/>
                        </a:solidFill>
                        <a:latin typeface="Californian FB" pitchFamily="18" charset="0"/>
                      </a:endParaRPr>
                    </a:p>
                  </a:txBody>
                  <a:tcPr marT="45713" marB="45713">
                    <a:solidFill>
                      <a:schemeClr val="accent4">
                        <a:lumMod val="40000"/>
                        <a:lumOff val="60000"/>
                      </a:schemeClr>
                    </a:solidFill>
                  </a:tcPr>
                </a:tc>
                <a:tc>
                  <a:txBody>
                    <a:bodyPr/>
                    <a:lstStyle/>
                    <a:p>
                      <a:pPr>
                        <a:lnSpc>
                          <a:spcPct val="150000"/>
                        </a:lnSpc>
                      </a:pPr>
                      <a:r>
                        <a:rPr lang="en-US" sz="1800" dirty="0" smtClean="0">
                          <a:solidFill>
                            <a:schemeClr val="tx1"/>
                          </a:solidFill>
                          <a:latin typeface="Californian FB" pitchFamily="18" charset="0"/>
                        </a:rPr>
                        <a:t>Public Sector Banks	       5,16,697</a:t>
                      </a:r>
                    </a:p>
                    <a:p>
                      <a:pPr>
                        <a:lnSpc>
                          <a:spcPct val="150000"/>
                        </a:lnSpc>
                      </a:pPr>
                      <a:r>
                        <a:rPr lang="en-US" sz="1800" dirty="0" smtClean="0">
                          <a:solidFill>
                            <a:schemeClr val="tx1"/>
                          </a:solidFill>
                          <a:latin typeface="Californian FB" pitchFamily="18" charset="0"/>
                        </a:rPr>
                        <a:t>Private Sector Banks	 21,725</a:t>
                      </a:r>
                    </a:p>
                    <a:p>
                      <a:pPr>
                        <a:lnSpc>
                          <a:spcPct val="150000"/>
                        </a:lnSpc>
                      </a:pPr>
                      <a:r>
                        <a:rPr lang="en-US" sz="1800" dirty="0" smtClean="0">
                          <a:solidFill>
                            <a:schemeClr val="tx1"/>
                          </a:solidFill>
                          <a:latin typeface="Californian FB" pitchFamily="18" charset="0"/>
                        </a:rPr>
                        <a:t>Regional Rural Banks	 4,05,998</a:t>
                      </a:r>
                    </a:p>
                    <a:p>
                      <a:pPr>
                        <a:lnSpc>
                          <a:spcPct val="150000"/>
                        </a:lnSpc>
                      </a:pPr>
                      <a:r>
                        <a:rPr lang="en-US" sz="1800" dirty="0" smtClean="0">
                          <a:solidFill>
                            <a:schemeClr val="tx1"/>
                          </a:solidFill>
                          <a:latin typeface="Californian FB" pitchFamily="18" charset="0"/>
                        </a:rPr>
                        <a:t>Cooperative Banks 		1,34,671</a:t>
                      </a:r>
                    </a:p>
                    <a:p>
                      <a:pPr>
                        <a:lnSpc>
                          <a:spcPct val="150000"/>
                        </a:lnSpc>
                      </a:pPr>
                      <a:r>
                        <a:rPr lang="en-US" sz="1800" dirty="0" smtClean="0">
                          <a:solidFill>
                            <a:schemeClr val="tx1"/>
                          </a:solidFill>
                          <a:latin typeface="Californian FB" pitchFamily="18" charset="0"/>
                        </a:rPr>
                        <a:t>Total 			            10,79,091</a:t>
                      </a:r>
                    </a:p>
                    <a:p>
                      <a:endParaRPr lang="en-IN" sz="1800" dirty="0">
                        <a:solidFill>
                          <a:schemeClr val="tx1"/>
                        </a:solidFill>
                        <a:latin typeface="Californian FB" pitchFamily="18" charset="0"/>
                      </a:endParaRPr>
                    </a:p>
                  </a:txBody>
                  <a:tcPr marT="45713" marB="45713">
                    <a:solidFill>
                      <a:schemeClr val="accent4">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229600" cy="5173663"/>
          </a:xfrm>
        </p:spPr>
        <p:txBody>
          <a:bodyPr/>
          <a:lstStyle/>
          <a:p>
            <a:pPr marL="0" indent="0">
              <a:buFont typeface="Wingdings 2" pitchFamily="18" charset="2"/>
              <a:buNone/>
              <a:defRPr/>
            </a:pPr>
            <a:r>
              <a:rPr lang="en-US" sz="2800" dirty="0" smtClean="0">
                <a:latin typeface="Comic Sans MS" pitchFamily="66" charset="0"/>
              </a:rPr>
              <a:t>PROPORTION OF SELF-EMPLOYED IN INDIA</a:t>
            </a:r>
          </a:p>
          <a:p>
            <a:pPr marL="0" indent="0">
              <a:buFont typeface="Wingdings 2" pitchFamily="18" charset="2"/>
              <a:buNone/>
              <a:defRPr/>
            </a:pPr>
            <a:endParaRPr lang="en-US" sz="2000" dirty="0" smtClean="0">
              <a:latin typeface="Comic Sans MS" pitchFamily="66" charset="0"/>
            </a:endParaRPr>
          </a:p>
          <a:p>
            <a:pPr marL="0" indent="0">
              <a:buFont typeface="Wingdings 2" pitchFamily="18" charset="2"/>
              <a:buNone/>
              <a:defRPr/>
            </a:pPr>
            <a:r>
              <a:rPr lang="en-US" sz="1800" dirty="0" smtClean="0"/>
              <a:t>The proportion of self-employed vis-à-vis in India (45.4%) is higher in some of the poorer-states: </a:t>
            </a:r>
          </a:p>
          <a:p>
            <a:pPr marL="0" indent="0">
              <a:buFont typeface="Wingdings 2" pitchFamily="18" charset="2"/>
              <a:buNone/>
              <a:defRPr/>
            </a:pPr>
            <a:r>
              <a:rPr lang="en-US" sz="1800" b="1" dirty="0" smtClean="0">
                <a:solidFill>
                  <a:srgbClr val="0033CC"/>
                </a:solidFill>
              </a:rPr>
              <a:t>State					Self employed person (%)</a:t>
            </a:r>
          </a:p>
          <a:p>
            <a:pPr>
              <a:defRPr/>
            </a:pPr>
            <a:r>
              <a:rPr lang="en-US" sz="1800" dirty="0" smtClean="0"/>
              <a:t>Bihar 			:	</a:t>
            </a:r>
            <a:r>
              <a:rPr lang="en-US" sz="1800" b="1" dirty="0" smtClean="0">
                <a:solidFill>
                  <a:srgbClr val="CC0099"/>
                </a:solidFill>
              </a:rPr>
              <a:t>59.8% </a:t>
            </a:r>
          </a:p>
          <a:p>
            <a:pPr>
              <a:defRPr/>
            </a:pPr>
            <a:r>
              <a:rPr lang="en-US" sz="1800" dirty="0" smtClean="0"/>
              <a:t>Madhya Pradesh 	:	49.8%</a:t>
            </a:r>
          </a:p>
          <a:p>
            <a:pPr>
              <a:defRPr/>
            </a:pPr>
            <a:r>
              <a:rPr lang="en-US" sz="1800" dirty="0" smtClean="0"/>
              <a:t>Rajasthan 		:	56.0%  </a:t>
            </a:r>
          </a:p>
          <a:p>
            <a:pPr>
              <a:defRPr/>
            </a:pPr>
            <a:r>
              <a:rPr lang="en-US" sz="1800" dirty="0" smtClean="0"/>
              <a:t>Uttar Pradesh 	:	</a:t>
            </a:r>
            <a:r>
              <a:rPr lang="en-US" sz="1800" b="1" dirty="0" smtClean="0">
                <a:solidFill>
                  <a:srgbClr val="CC0099"/>
                </a:solidFill>
              </a:rPr>
              <a:t>59.9%</a:t>
            </a:r>
          </a:p>
          <a:p>
            <a:pPr>
              <a:defRPr/>
            </a:pP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28600" y="296863"/>
            <a:ext cx="8686800" cy="2065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p>
            <a:pPr algn="ctr"/>
            <a:r>
              <a:rPr lang="en-US" sz="3700" b="1">
                <a:solidFill>
                  <a:srgbClr val="800000"/>
                </a:solidFill>
                <a:latin typeface="Californian FB" pitchFamily="18" charset="0"/>
                <a:cs typeface="Calibri" pitchFamily="34" charset="0"/>
              </a:rPr>
              <a:t>NSSO Survey</a:t>
            </a:r>
          </a:p>
          <a:p>
            <a:pPr algn="ctr"/>
            <a:endParaRPr lang="en-US" sz="1600" b="1">
              <a:solidFill>
                <a:srgbClr val="800000"/>
              </a:solidFill>
              <a:latin typeface="Californian FB" pitchFamily="18" charset="0"/>
              <a:cs typeface="Calibri" pitchFamily="34" charset="0"/>
            </a:endParaRPr>
          </a:p>
          <a:p>
            <a:pPr algn="just"/>
            <a:r>
              <a:rPr lang="en-US" sz="2500">
                <a:solidFill>
                  <a:srgbClr val="002060"/>
                </a:solidFill>
                <a:latin typeface="Californian FB" pitchFamily="18" charset="0"/>
                <a:cs typeface="Calibri" pitchFamily="34" charset="0"/>
              </a:rPr>
              <a:t>29.3% of rural women in the age group of 15 years and above, engaged in household work, are willing to accept work at household premises </a:t>
            </a:r>
          </a:p>
        </p:txBody>
      </p:sp>
      <p:graphicFrame>
        <p:nvGraphicFramePr>
          <p:cNvPr id="6" name="Table 5"/>
          <p:cNvGraphicFramePr>
            <a:graphicFrameLocks noGrp="1"/>
          </p:cNvGraphicFramePr>
          <p:nvPr/>
        </p:nvGraphicFramePr>
        <p:xfrm>
          <a:off x="609600" y="2711450"/>
          <a:ext cx="7848600" cy="2546359"/>
        </p:xfrm>
        <a:graphic>
          <a:graphicData uri="http://schemas.openxmlformats.org/drawingml/2006/table">
            <a:tbl>
              <a:tblPr firstRow="1" firstCol="1" bandRow="1">
                <a:tableStyleId>{5DA37D80-6434-44D0-A028-1B22A696006F}</a:tableStyleId>
              </a:tblPr>
              <a:tblGrid>
                <a:gridCol w="5172911"/>
                <a:gridCol w="2675689"/>
              </a:tblGrid>
              <a:tr h="777178">
                <a:tc>
                  <a:txBody>
                    <a:bodyPr/>
                    <a:lstStyle/>
                    <a:p>
                      <a:pPr marL="0" marR="0" algn="ctr">
                        <a:lnSpc>
                          <a:spcPct val="115000"/>
                        </a:lnSpc>
                        <a:spcBef>
                          <a:spcPts val="0"/>
                        </a:spcBef>
                        <a:spcAft>
                          <a:spcPts val="0"/>
                        </a:spcAft>
                      </a:pPr>
                      <a:r>
                        <a:rPr lang="en-IN" sz="2000" dirty="0">
                          <a:effectLst/>
                          <a:latin typeface="Californian FB" pitchFamily="18" charset="0"/>
                          <a:cs typeface="Arial" pitchFamily="34" charset="0"/>
                        </a:rPr>
                        <a:t>Type of </a:t>
                      </a:r>
                      <a:r>
                        <a:rPr lang="en-IN" sz="2000" dirty="0" smtClean="0">
                          <a:effectLst/>
                          <a:latin typeface="Californian FB" pitchFamily="18" charset="0"/>
                          <a:cs typeface="Arial" pitchFamily="34" charset="0"/>
                        </a:rPr>
                        <a:t>Business</a:t>
                      </a:r>
                      <a:endParaRPr lang="en-IN" sz="2000" dirty="0">
                        <a:effectLst/>
                        <a:latin typeface="Californian FB" pitchFamily="18"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IN" sz="2000" dirty="0" smtClean="0">
                          <a:effectLst/>
                          <a:latin typeface="Californian FB" pitchFamily="18" charset="0"/>
                          <a:cs typeface="Arial" pitchFamily="34" charset="0"/>
                        </a:rPr>
                        <a:t>Women </a:t>
                      </a:r>
                      <a:r>
                        <a:rPr lang="en-US" sz="2000" dirty="0" smtClean="0">
                          <a:solidFill>
                            <a:srgbClr val="002060"/>
                          </a:solidFill>
                          <a:latin typeface="Californian FB" pitchFamily="18" charset="0"/>
                          <a:cs typeface="Arial" pitchFamily="34" charset="0"/>
                        </a:rPr>
                        <a:t>(%)</a:t>
                      </a:r>
                      <a:endParaRPr lang="en-IN" sz="2000" dirty="0">
                        <a:effectLst/>
                        <a:latin typeface="Californian FB" pitchFamily="18" charset="0"/>
                        <a:ea typeface="Calibri"/>
                        <a:cs typeface="Arial" pitchFamily="34" charset="0"/>
                      </a:endParaRPr>
                    </a:p>
                  </a:txBody>
                  <a:tcPr marL="68580" marR="68580" marT="0" marB="0"/>
                </a:tc>
              </a:tr>
              <a:tr h="366430">
                <a:tc>
                  <a:txBody>
                    <a:bodyPr/>
                    <a:lstStyle/>
                    <a:p>
                      <a:pPr marL="0" marR="0" algn="l">
                        <a:lnSpc>
                          <a:spcPct val="115000"/>
                        </a:lnSpc>
                        <a:spcBef>
                          <a:spcPts val="0"/>
                        </a:spcBef>
                        <a:spcAft>
                          <a:spcPts val="0"/>
                        </a:spcAft>
                      </a:pPr>
                      <a:r>
                        <a:rPr lang="en-IN" sz="2000" dirty="0">
                          <a:effectLst/>
                          <a:latin typeface="Californian FB" pitchFamily="18" charset="0"/>
                          <a:cs typeface="Arial" pitchFamily="34" charset="0"/>
                        </a:rPr>
                        <a:t>Dairy</a:t>
                      </a:r>
                      <a:endParaRPr lang="en-IN" sz="2000" dirty="0">
                        <a:effectLst/>
                        <a:latin typeface="Californian FB" pitchFamily="18"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IN" sz="2000" dirty="0">
                          <a:effectLst/>
                          <a:latin typeface="Californian FB" pitchFamily="18" charset="0"/>
                          <a:cs typeface="Arial" pitchFamily="34" charset="0"/>
                        </a:rPr>
                        <a:t>9.5</a:t>
                      </a:r>
                      <a:endParaRPr lang="en-IN" sz="2000" dirty="0">
                        <a:effectLst/>
                        <a:latin typeface="Californian FB" pitchFamily="18" charset="0"/>
                        <a:ea typeface="Calibri"/>
                        <a:cs typeface="Arial" pitchFamily="34" charset="0"/>
                      </a:endParaRPr>
                    </a:p>
                  </a:txBody>
                  <a:tcPr marL="68580" marR="68580" marT="0" marB="0"/>
                </a:tc>
              </a:tr>
              <a:tr h="351191">
                <a:tc>
                  <a:txBody>
                    <a:bodyPr/>
                    <a:lstStyle/>
                    <a:p>
                      <a:pPr marL="0" marR="0" algn="l">
                        <a:lnSpc>
                          <a:spcPct val="115000"/>
                        </a:lnSpc>
                        <a:spcBef>
                          <a:spcPts val="0"/>
                        </a:spcBef>
                        <a:spcAft>
                          <a:spcPts val="0"/>
                        </a:spcAft>
                      </a:pPr>
                      <a:r>
                        <a:rPr lang="en-IN" sz="2000" dirty="0">
                          <a:effectLst/>
                          <a:latin typeface="Californian FB" pitchFamily="18" charset="0"/>
                          <a:cs typeface="Arial" pitchFamily="34" charset="0"/>
                        </a:rPr>
                        <a:t>Poultry</a:t>
                      </a:r>
                      <a:endParaRPr lang="en-IN" sz="2000" dirty="0">
                        <a:effectLst/>
                        <a:latin typeface="Californian FB" pitchFamily="18"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IN" sz="2000" dirty="0" smtClean="0">
                          <a:effectLst/>
                          <a:latin typeface="Californian FB" pitchFamily="18" charset="0"/>
                          <a:cs typeface="Arial" pitchFamily="34" charset="0"/>
                        </a:rPr>
                        <a:t>3.0</a:t>
                      </a:r>
                      <a:endParaRPr lang="en-IN" sz="2000" dirty="0">
                        <a:effectLst/>
                        <a:latin typeface="Californian FB" pitchFamily="18" charset="0"/>
                        <a:ea typeface="Calibri"/>
                        <a:cs typeface="Arial" pitchFamily="34" charset="0"/>
                      </a:endParaRPr>
                    </a:p>
                  </a:txBody>
                  <a:tcPr marL="68580" marR="68580" marT="0" marB="0"/>
                </a:tc>
              </a:tr>
              <a:tr h="350517">
                <a:tc>
                  <a:txBody>
                    <a:bodyPr/>
                    <a:lstStyle/>
                    <a:p>
                      <a:pPr marL="0" marR="0" algn="l">
                        <a:lnSpc>
                          <a:spcPct val="115000"/>
                        </a:lnSpc>
                        <a:spcBef>
                          <a:spcPts val="0"/>
                        </a:spcBef>
                        <a:spcAft>
                          <a:spcPts val="0"/>
                        </a:spcAft>
                      </a:pPr>
                      <a:r>
                        <a:rPr lang="en-IN" sz="2000" dirty="0" smtClean="0">
                          <a:effectLst/>
                          <a:latin typeface="Californian FB" pitchFamily="18" charset="0"/>
                          <a:cs typeface="Arial" pitchFamily="34" charset="0"/>
                        </a:rPr>
                        <a:t>Cattle </a:t>
                      </a:r>
                      <a:r>
                        <a:rPr lang="en-IN" sz="2000" dirty="0">
                          <a:effectLst/>
                          <a:latin typeface="Californian FB" pitchFamily="18" charset="0"/>
                          <a:cs typeface="Arial" pitchFamily="34" charset="0"/>
                        </a:rPr>
                        <a:t>rearing, spinning and weaving</a:t>
                      </a:r>
                      <a:endParaRPr lang="en-IN" sz="2000" dirty="0">
                        <a:effectLst/>
                        <a:latin typeface="Californian FB" pitchFamily="18"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IN" sz="2000" dirty="0">
                          <a:effectLst/>
                          <a:latin typeface="Californian FB" pitchFamily="18" charset="0"/>
                          <a:cs typeface="Arial" pitchFamily="34" charset="0"/>
                        </a:rPr>
                        <a:t>3.4</a:t>
                      </a:r>
                      <a:endParaRPr lang="en-IN" sz="2000" dirty="0">
                        <a:effectLst/>
                        <a:latin typeface="Californian FB" pitchFamily="18" charset="0"/>
                        <a:ea typeface="Calibri"/>
                        <a:cs typeface="Arial" pitchFamily="34" charset="0"/>
                      </a:endParaRPr>
                    </a:p>
                  </a:txBody>
                  <a:tcPr marL="68580" marR="68580" marT="0" marB="0"/>
                </a:tc>
              </a:tr>
              <a:tr h="350517">
                <a:tc>
                  <a:txBody>
                    <a:bodyPr/>
                    <a:lstStyle/>
                    <a:p>
                      <a:pPr marL="0" marR="0" algn="l">
                        <a:lnSpc>
                          <a:spcPct val="115000"/>
                        </a:lnSpc>
                        <a:spcBef>
                          <a:spcPts val="0"/>
                        </a:spcBef>
                        <a:spcAft>
                          <a:spcPts val="0"/>
                        </a:spcAft>
                      </a:pPr>
                      <a:r>
                        <a:rPr lang="en-IN" sz="2000" dirty="0">
                          <a:effectLst/>
                          <a:latin typeface="Californian FB" pitchFamily="18" charset="0"/>
                          <a:cs typeface="Arial" pitchFamily="34" charset="0"/>
                        </a:rPr>
                        <a:t>Tailoring</a:t>
                      </a:r>
                      <a:endParaRPr lang="en-IN" sz="2000" dirty="0">
                        <a:effectLst/>
                        <a:latin typeface="Californian FB" pitchFamily="18"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IN" sz="2000" dirty="0">
                          <a:effectLst/>
                          <a:latin typeface="Californian FB" pitchFamily="18" charset="0"/>
                          <a:cs typeface="Arial" pitchFamily="34" charset="0"/>
                        </a:rPr>
                        <a:t>6.1</a:t>
                      </a:r>
                      <a:endParaRPr lang="en-IN" sz="2000" dirty="0">
                        <a:effectLst/>
                        <a:latin typeface="Californian FB" pitchFamily="18" charset="0"/>
                        <a:ea typeface="Calibri"/>
                        <a:cs typeface="Arial" pitchFamily="34" charset="0"/>
                      </a:endParaRPr>
                    </a:p>
                  </a:txBody>
                  <a:tcPr marL="68580" marR="68580" marT="0" marB="0"/>
                </a:tc>
              </a:tr>
              <a:tr h="350517">
                <a:tc>
                  <a:txBody>
                    <a:bodyPr/>
                    <a:lstStyle/>
                    <a:p>
                      <a:pPr marL="0" marR="0" algn="l">
                        <a:lnSpc>
                          <a:spcPct val="115000"/>
                        </a:lnSpc>
                        <a:spcBef>
                          <a:spcPts val="0"/>
                        </a:spcBef>
                        <a:spcAft>
                          <a:spcPts val="0"/>
                        </a:spcAft>
                      </a:pPr>
                      <a:r>
                        <a:rPr lang="en-US" sz="2000" dirty="0" smtClean="0">
                          <a:effectLst/>
                          <a:latin typeface="Californian FB" pitchFamily="18" charset="0"/>
                          <a:ea typeface="Calibri"/>
                          <a:cs typeface="Arial" pitchFamily="34" charset="0"/>
                        </a:rPr>
                        <a:t>Others</a:t>
                      </a:r>
                      <a:endParaRPr lang="en-IN" sz="2000" dirty="0">
                        <a:effectLst/>
                        <a:latin typeface="Californian FB" pitchFamily="18"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Californian FB" pitchFamily="18" charset="0"/>
                          <a:ea typeface="Calibri"/>
                          <a:cs typeface="Arial" pitchFamily="34" charset="0"/>
                        </a:rPr>
                        <a:t>7.3</a:t>
                      </a:r>
                      <a:endParaRPr lang="en-IN" sz="2000" dirty="0">
                        <a:effectLst/>
                        <a:latin typeface="Californian FB" pitchFamily="18" charset="0"/>
                        <a:ea typeface="Calibri"/>
                        <a:cs typeface="Arial" pitchFamily="34" charset="0"/>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73075" y="1917700"/>
          <a:ext cx="8027988" cy="4300705"/>
        </p:xfrm>
        <a:graphic>
          <a:graphicData uri="http://schemas.openxmlformats.org/drawingml/2006/table">
            <a:tbl>
              <a:tblPr firstRow="1" firstCol="1" bandRow="1">
                <a:tableStyleId>{5DA37D80-6434-44D0-A028-1B22A696006F}</a:tableStyleId>
              </a:tblPr>
              <a:tblGrid>
                <a:gridCol w="4140068"/>
                <a:gridCol w="3887920"/>
              </a:tblGrid>
              <a:tr h="963161">
                <a:tc>
                  <a:txBody>
                    <a:bodyPr/>
                    <a:lstStyle/>
                    <a:p>
                      <a:pPr marL="0" marR="0" algn="ctr">
                        <a:lnSpc>
                          <a:spcPct val="150000"/>
                        </a:lnSpc>
                        <a:spcBef>
                          <a:spcPts val="600"/>
                        </a:spcBef>
                        <a:spcAft>
                          <a:spcPts val="600"/>
                        </a:spcAft>
                      </a:pPr>
                      <a:r>
                        <a:rPr lang="en-US" sz="2000" dirty="0" smtClean="0">
                          <a:effectLst/>
                          <a:latin typeface="Californian FB" pitchFamily="18" charset="0"/>
                          <a:ea typeface="MS Gothic" pitchFamily="49" charset="-128"/>
                          <a:cs typeface="Arial" pitchFamily="34" charset="0"/>
                        </a:rPr>
                        <a:t>Type of Assistance </a:t>
                      </a:r>
                      <a:endParaRPr lang="en-IN" sz="2000" dirty="0">
                        <a:effectLst/>
                        <a:latin typeface="Californian FB" pitchFamily="18" charset="0"/>
                        <a:ea typeface="MS Gothic" pitchFamily="49" charset="-128"/>
                        <a:cs typeface="Arial" pitchFamily="34" charset="0"/>
                      </a:endParaRPr>
                    </a:p>
                  </a:txBody>
                  <a:tcPr marL="68583" marR="68583" marT="0" marB="0"/>
                </a:tc>
                <a:tc>
                  <a:txBody>
                    <a:bodyPr/>
                    <a:lstStyle/>
                    <a:p>
                      <a:pPr marL="0" marR="0" algn="ctr">
                        <a:lnSpc>
                          <a:spcPct val="150000"/>
                        </a:lnSpc>
                        <a:spcBef>
                          <a:spcPts val="600"/>
                        </a:spcBef>
                        <a:spcAft>
                          <a:spcPts val="600"/>
                        </a:spcAft>
                      </a:pPr>
                      <a:r>
                        <a:rPr lang="en-US" sz="2000" dirty="0" smtClean="0">
                          <a:effectLst/>
                          <a:latin typeface="Californian FB" pitchFamily="18" charset="0"/>
                          <a:ea typeface="MS Gothic" pitchFamily="49" charset="-128"/>
                          <a:cs typeface="Arial" pitchFamily="34" charset="0"/>
                        </a:rPr>
                        <a:t>Women Seeking Assistance (%)</a:t>
                      </a:r>
                      <a:endParaRPr lang="en-IN" sz="2000" dirty="0">
                        <a:effectLst/>
                        <a:latin typeface="Californian FB" pitchFamily="18" charset="0"/>
                        <a:ea typeface="MS Gothic" pitchFamily="49" charset="-128"/>
                        <a:cs typeface="Arial" pitchFamily="34" charset="0"/>
                      </a:endParaRPr>
                    </a:p>
                  </a:txBody>
                  <a:tcPr marL="68583" marR="68583" marT="0"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Initial finance on easy terms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53.6</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Working capital facilities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22.2</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Training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10.5</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Other assistance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4.9</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Raw materials availability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4.6</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No assistance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2.1</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Marketing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1.7</a:t>
                      </a:r>
                      <a:endParaRPr lang="en-IN" sz="2000" dirty="0">
                        <a:effectLst/>
                        <a:latin typeface="Californian FB" pitchFamily="18" charset="0"/>
                        <a:ea typeface="Calibri"/>
                        <a:cs typeface="Arial" pitchFamily="34" charset="0"/>
                      </a:endParaRPr>
                    </a:p>
                  </a:txBody>
                  <a:tcPr marL="68583" marR="68583" marT="9523" marB="0"/>
                </a:tc>
              </a:tr>
              <a:tr h="360025">
                <a:tc>
                  <a:txBody>
                    <a:bodyPr/>
                    <a:lstStyle/>
                    <a:p>
                      <a:pPr marL="0" marR="0" algn="l">
                        <a:lnSpc>
                          <a:spcPct val="115000"/>
                        </a:lnSpc>
                        <a:spcBef>
                          <a:spcPts val="600"/>
                        </a:spcBef>
                        <a:spcAft>
                          <a:spcPts val="600"/>
                        </a:spcAft>
                      </a:pPr>
                      <a:r>
                        <a:rPr lang="en-US" sz="1800" dirty="0">
                          <a:effectLst/>
                          <a:latin typeface="Californian FB" pitchFamily="18" charset="0"/>
                          <a:cs typeface="Arial" pitchFamily="34" charset="0"/>
                        </a:rPr>
                        <a:t>Accommodation </a:t>
                      </a:r>
                      <a:endParaRPr lang="en-IN" sz="1800" dirty="0">
                        <a:effectLst/>
                        <a:latin typeface="Californian FB" pitchFamily="18" charset="0"/>
                        <a:ea typeface="Calibri"/>
                        <a:cs typeface="Arial" pitchFamily="34" charset="0"/>
                      </a:endParaRPr>
                    </a:p>
                  </a:txBody>
                  <a:tcPr marL="68583" marR="68583" marT="9523" marB="0"/>
                </a:tc>
                <a:tc>
                  <a:txBody>
                    <a:bodyPr/>
                    <a:lstStyle/>
                    <a:p>
                      <a:pPr marL="0" marR="0" algn="ctr">
                        <a:lnSpc>
                          <a:spcPct val="115000"/>
                        </a:lnSpc>
                        <a:spcBef>
                          <a:spcPts val="600"/>
                        </a:spcBef>
                        <a:spcAft>
                          <a:spcPts val="600"/>
                        </a:spcAft>
                      </a:pPr>
                      <a:r>
                        <a:rPr lang="en-US" sz="2000" dirty="0">
                          <a:effectLst/>
                          <a:latin typeface="Californian FB" pitchFamily="18" charset="0"/>
                          <a:cs typeface="Arial" pitchFamily="34" charset="0"/>
                        </a:rPr>
                        <a:t>0.4</a:t>
                      </a:r>
                      <a:endParaRPr lang="en-IN" sz="2000" dirty="0">
                        <a:effectLst/>
                        <a:latin typeface="Californian FB" pitchFamily="18" charset="0"/>
                        <a:ea typeface="Calibri"/>
                        <a:cs typeface="Arial" pitchFamily="34" charset="0"/>
                      </a:endParaRPr>
                    </a:p>
                  </a:txBody>
                  <a:tcPr marL="68583" marR="68583" marT="9523" marB="0"/>
                </a:tc>
              </a:tr>
              <a:tr h="457176">
                <a:tc>
                  <a:txBody>
                    <a:bodyPr/>
                    <a:lstStyle/>
                    <a:p>
                      <a:pPr marL="0" marR="0" algn="l">
                        <a:lnSpc>
                          <a:spcPct val="150000"/>
                        </a:lnSpc>
                        <a:spcBef>
                          <a:spcPts val="600"/>
                        </a:spcBef>
                        <a:spcAft>
                          <a:spcPts val="600"/>
                        </a:spcAft>
                      </a:pPr>
                      <a:r>
                        <a:rPr lang="en-US" sz="1800" dirty="0">
                          <a:effectLst/>
                          <a:latin typeface="Californian FB" pitchFamily="18" charset="0"/>
                          <a:cs typeface="Arial" pitchFamily="34" charset="0"/>
                        </a:rPr>
                        <a:t>Total </a:t>
                      </a:r>
                      <a:endParaRPr lang="en-IN" sz="1800" dirty="0">
                        <a:effectLst/>
                        <a:latin typeface="Californian FB" pitchFamily="18" charset="0"/>
                        <a:ea typeface="Times New Roman"/>
                        <a:cs typeface="Arial" pitchFamily="34" charset="0"/>
                      </a:endParaRPr>
                    </a:p>
                  </a:txBody>
                  <a:tcPr marL="68583" marR="68583" marT="0" marB="0"/>
                </a:tc>
                <a:tc>
                  <a:txBody>
                    <a:bodyPr/>
                    <a:lstStyle/>
                    <a:p>
                      <a:pPr marL="0" marR="0" algn="ctr">
                        <a:lnSpc>
                          <a:spcPct val="150000"/>
                        </a:lnSpc>
                        <a:spcBef>
                          <a:spcPts val="600"/>
                        </a:spcBef>
                        <a:spcAft>
                          <a:spcPts val="600"/>
                        </a:spcAft>
                      </a:pPr>
                      <a:r>
                        <a:rPr lang="en-US" sz="2000" dirty="0">
                          <a:effectLst/>
                          <a:latin typeface="Californian FB" pitchFamily="18" charset="0"/>
                          <a:cs typeface="Arial" pitchFamily="34" charset="0"/>
                        </a:rPr>
                        <a:t>100</a:t>
                      </a:r>
                      <a:endParaRPr lang="en-IN" sz="2000" dirty="0">
                        <a:effectLst/>
                        <a:latin typeface="Californian FB" pitchFamily="18" charset="0"/>
                        <a:ea typeface="Times New Roman"/>
                        <a:cs typeface="Arial" pitchFamily="34" charset="0"/>
                      </a:endParaRPr>
                    </a:p>
                  </a:txBody>
                  <a:tcPr marL="68583" marR="68583" marT="0" marB="0"/>
                </a:tc>
              </a:tr>
            </a:tbl>
          </a:graphicData>
        </a:graphic>
      </p:graphicFrame>
      <p:sp>
        <p:nvSpPr>
          <p:cNvPr id="37925" name="TextBox 2"/>
          <p:cNvSpPr txBox="1">
            <a:spLocks noChangeArrowheads="1"/>
          </p:cNvSpPr>
          <p:nvPr/>
        </p:nvSpPr>
        <p:spPr bwMode="auto">
          <a:xfrm>
            <a:off x="473075" y="381000"/>
            <a:ext cx="8061325" cy="538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Times New Roman" pitchFamily="18" charset="0"/>
                <a:cs typeface="Arial" charset="0"/>
              </a:defRPr>
            </a:lvl1pPr>
            <a:lvl2pPr marL="742950" indent="-285750" eaLnBrk="0" hangingPunct="0">
              <a:defRPr sz="2900">
                <a:solidFill>
                  <a:schemeClr val="tx1"/>
                </a:solidFill>
                <a:latin typeface="Times New Roman" pitchFamily="18" charset="0"/>
                <a:cs typeface="Arial" charset="0"/>
              </a:defRPr>
            </a:lvl2pPr>
            <a:lvl3pPr marL="1143000" indent="-228600" eaLnBrk="0" hangingPunct="0">
              <a:defRPr sz="2900">
                <a:solidFill>
                  <a:schemeClr val="tx1"/>
                </a:solidFill>
                <a:latin typeface="Times New Roman" pitchFamily="18" charset="0"/>
                <a:cs typeface="Arial" charset="0"/>
              </a:defRPr>
            </a:lvl3pPr>
            <a:lvl4pPr marL="1600200" indent="-228600" eaLnBrk="0" hangingPunct="0">
              <a:defRPr sz="2900">
                <a:solidFill>
                  <a:schemeClr val="tx1"/>
                </a:solidFill>
                <a:latin typeface="Times New Roman" pitchFamily="18" charset="0"/>
                <a:cs typeface="Arial" charset="0"/>
              </a:defRPr>
            </a:lvl4pPr>
            <a:lvl5pPr marL="2057400" indent="-228600" eaLnBrk="0" hangingPunct="0">
              <a:defRPr sz="29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9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9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9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900">
                <a:solidFill>
                  <a:schemeClr val="tx1"/>
                </a:solidFill>
                <a:latin typeface="Times New Roman" pitchFamily="18" charset="0"/>
                <a:cs typeface="Arial" charset="0"/>
              </a:defRPr>
            </a:lvl9pPr>
          </a:lstStyle>
          <a:p>
            <a:pPr algn="ctr" eaLnBrk="1" hangingPunct="1"/>
            <a:r>
              <a:rPr lang="en-US">
                <a:solidFill>
                  <a:srgbClr val="006699"/>
                </a:solidFill>
                <a:latin typeface="Californian FB" pitchFamily="18" charset="0"/>
              </a:rPr>
              <a:t>Type of Assistance required by Women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419100" y="609600"/>
          <a:ext cx="83058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38915" name="Rectangle 4"/>
          <p:cNvSpPr>
            <a:spLocks noChangeArrowheads="1"/>
          </p:cNvSpPr>
          <p:nvPr/>
        </p:nvSpPr>
        <p:spPr bwMode="auto">
          <a:xfrm>
            <a:off x="0" y="6454775"/>
            <a:ext cx="9144000" cy="403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p>
            <a:pPr algn="ctr"/>
            <a:r>
              <a:rPr lang="en-US" sz="2000" b="1">
                <a:solidFill>
                  <a:srgbClr val="800000"/>
                </a:solidFill>
                <a:latin typeface="Californian FB" pitchFamily="18" charset="0"/>
              </a:rPr>
              <a:t>Source - Bharat Microfinance Report 2009</a:t>
            </a:r>
            <a:endParaRPr lang="en-IN" sz="2000">
              <a:solidFill>
                <a:srgbClr val="800000"/>
              </a:solidFill>
              <a:latin typeface="Californian FB" pitchFamily="18" charset="0"/>
            </a:endParaRPr>
          </a:p>
        </p:txBody>
      </p:sp>
      <p:sp>
        <p:nvSpPr>
          <p:cNvPr id="3" name="Rectangle 2"/>
          <p:cNvSpPr/>
          <p:nvPr/>
        </p:nvSpPr>
        <p:spPr>
          <a:xfrm>
            <a:off x="0" y="71438"/>
            <a:ext cx="9144000" cy="461962"/>
          </a:xfrm>
          <a:prstGeom prst="rect">
            <a:avLst/>
          </a:prstGeom>
        </p:spPr>
        <p:txBody>
          <a:bodyPr>
            <a:spAutoFit/>
          </a:bodyPr>
          <a:lstStyle/>
          <a:p>
            <a:pPr algn="ctr">
              <a:defRPr sz="1680" b="1" i="0" u="none" strike="noStrike" kern="1200" baseline="0">
                <a:solidFill>
                  <a:prstClr val="black"/>
                </a:solidFill>
                <a:latin typeface="Californian FB" pitchFamily="18" charset="0"/>
                <a:ea typeface="+mn-ea"/>
                <a:cs typeface="+mn-cs"/>
              </a:defRPr>
            </a:pPr>
            <a:r>
              <a:rPr lang="en-US" sz="2400" b="1" dirty="0">
                <a:solidFill>
                  <a:srgbClr val="C00000"/>
                </a:solidFill>
                <a:latin typeface="Californian FB" pitchFamily="18" charset="0"/>
                <a:cs typeface="+mn-cs"/>
              </a:rPr>
              <a:t>Client Outreach, Savings and Portfolio Over Years  (SBLP+MFIs)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266700" y="495300"/>
          <a:ext cx="86106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39939" name="Rectangle 2"/>
          <p:cNvSpPr>
            <a:spLocks noChangeArrowheads="1"/>
          </p:cNvSpPr>
          <p:nvPr/>
        </p:nvSpPr>
        <p:spPr bwMode="auto">
          <a:xfrm>
            <a:off x="228600" y="6454775"/>
            <a:ext cx="8915400" cy="403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p>
            <a:pPr algn="ctr"/>
            <a:r>
              <a:rPr lang="en-US" sz="2000" b="1">
                <a:solidFill>
                  <a:srgbClr val="800000"/>
                </a:solidFill>
                <a:latin typeface="Californian FB" pitchFamily="18" charset="0"/>
              </a:rPr>
              <a:t>Source - Bharat Microfinance Report 2009</a:t>
            </a:r>
            <a:endParaRPr lang="en-IN" sz="2000">
              <a:solidFill>
                <a:srgbClr val="800000"/>
              </a:solidFill>
              <a:latin typeface="Californian FB" pitchFamily="18" charset="0"/>
            </a:endParaRPr>
          </a:p>
        </p:txBody>
      </p:sp>
      <p:sp>
        <p:nvSpPr>
          <p:cNvPr id="3" name="Rectangle 2"/>
          <p:cNvSpPr/>
          <p:nvPr/>
        </p:nvSpPr>
        <p:spPr>
          <a:xfrm>
            <a:off x="0" y="71438"/>
            <a:ext cx="9144000" cy="461962"/>
          </a:xfrm>
          <a:prstGeom prst="rect">
            <a:avLst/>
          </a:prstGeom>
        </p:spPr>
        <p:txBody>
          <a:bodyPr>
            <a:spAutoFit/>
          </a:bodyPr>
          <a:lstStyle/>
          <a:p>
            <a:pPr algn="ctr">
              <a:defRPr sz="1680" b="1" i="0" u="none" strike="noStrike" kern="1200" baseline="0">
                <a:solidFill>
                  <a:prstClr val="black"/>
                </a:solidFill>
                <a:latin typeface="Californian FB" pitchFamily="18" charset="0"/>
                <a:ea typeface="+mn-ea"/>
                <a:cs typeface="+mn-cs"/>
              </a:defRPr>
            </a:pPr>
            <a:r>
              <a:rPr lang="en-US" sz="2400" b="1" dirty="0">
                <a:solidFill>
                  <a:srgbClr val="C00000"/>
                </a:solidFill>
                <a:latin typeface="Californian FB" pitchFamily="18" charset="0"/>
                <a:cs typeface="+mn-cs"/>
              </a:rPr>
              <a:t>Channel - wise Client Outreach Growth (in Lakh)</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617538"/>
            <a:ext cx="8534400" cy="5622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5088" tIns="47544" rIns="95088" bIns="47544" anchor="ctr">
            <a:spAutoFit/>
          </a:bodyPr>
          <a:lstStyle/>
          <a:p>
            <a:pPr algn="ctr" defTabSz="950881">
              <a:lnSpc>
                <a:spcPct val="150000"/>
              </a:lnSpc>
              <a:defRPr/>
            </a:pPr>
            <a:r>
              <a:rPr lang="en-US" sz="2200" b="1" dirty="0">
                <a:solidFill>
                  <a:srgbClr val="002060"/>
                </a:solidFill>
                <a:latin typeface="Californian FB" pitchFamily="18" charset="0"/>
                <a:ea typeface="Times New Roman" pitchFamily="18" charset="0"/>
                <a:cs typeface="Times New Roman" pitchFamily="18" charset="0"/>
              </a:rPr>
              <a:t>CONCLUSION</a:t>
            </a:r>
            <a:endParaRPr lang="en-US" sz="2200" dirty="0">
              <a:solidFill>
                <a:srgbClr val="002060"/>
              </a:solidFill>
              <a:latin typeface="Californian FB" pitchFamily="18" charset="0"/>
              <a:cs typeface="Times New Roman" pitchFamily="18" charset="0"/>
            </a:endParaRPr>
          </a:p>
          <a:p>
            <a:pPr marL="342900" indent="-342900" algn="just" defTabSz="950881">
              <a:lnSpc>
                <a:spcPct val="150000"/>
              </a:lnSpc>
              <a:buFont typeface="Wingdings" pitchFamily="2" charset="2"/>
              <a:buChar char="ü"/>
              <a:defRPr/>
            </a:pPr>
            <a:r>
              <a:rPr lang="en-IN" sz="2200" dirty="0">
                <a:solidFill>
                  <a:srgbClr val="002060"/>
                </a:solidFill>
                <a:latin typeface="Californian FB" pitchFamily="18" charset="0"/>
                <a:ea typeface="Times New Roman" pitchFamily="18" charset="0"/>
                <a:cs typeface="Times New Roman" pitchFamily="18" charset="0"/>
              </a:rPr>
              <a:t>Contrary to the wage employment programme, self-employment programmes like microfinance is successful because of people’s participation in the form of SHGs.</a:t>
            </a:r>
            <a:endParaRPr lang="en-US" sz="2200" dirty="0">
              <a:solidFill>
                <a:srgbClr val="002060"/>
              </a:solidFill>
              <a:latin typeface="Californian FB" pitchFamily="18" charset="0"/>
              <a:ea typeface="Times New Roman" pitchFamily="18" charset="0"/>
              <a:cs typeface="Times New Roman" pitchFamily="18" charset="0"/>
            </a:endParaRPr>
          </a:p>
          <a:p>
            <a:pPr marL="342900" indent="-342900" algn="just" defTabSz="950881">
              <a:lnSpc>
                <a:spcPct val="150000"/>
              </a:lnSpc>
              <a:buFont typeface="Wingdings" pitchFamily="2" charset="2"/>
              <a:buChar char="ü"/>
              <a:defRPr/>
            </a:pPr>
            <a:r>
              <a:rPr lang="en-US" sz="2200" dirty="0">
                <a:solidFill>
                  <a:srgbClr val="002060"/>
                </a:solidFill>
                <a:latin typeface="Californian FB" pitchFamily="18" charset="0"/>
                <a:ea typeface="Times New Roman" pitchFamily="18" charset="0"/>
                <a:cs typeface="Times New Roman" pitchFamily="18" charset="0"/>
              </a:rPr>
              <a:t>Various reports suggests that in India poverty alleviation  has resulted in reduction of income inequalities. </a:t>
            </a:r>
          </a:p>
          <a:p>
            <a:pPr marL="342900" indent="-342900" algn="just">
              <a:lnSpc>
                <a:spcPct val="150000"/>
              </a:lnSpc>
              <a:buFont typeface="Wingdings" pitchFamily="2" charset="2"/>
              <a:buChar char="ü"/>
              <a:defRPr/>
            </a:pPr>
            <a:r>
              <a:rPr lang="en-IN" sz="2200" dirty="0">
                <a:solidFill>
                  <a:srgbClr val="002060"/>
                </a:solidFill>
                <a:latin typeface="Californian FB" pitchFamily="18" charset="0"/>
                <a:cs typeface="Times New Roman" pitchFamily="18" charset="0"/>
              </a:rPr>
              <a:t>Microfinance assistance have made lending to the poor sustainable as well as have made poor self-employed peoples to repay their loans. </a:t>
            </a:r>
          </a:p>
          <a:p>
            <a:pPr marL="342900" indent="-342900" algn="just" defTabSz="950881">
              <a:lnSpc>
                <a:spcPct val="150000"/>
              </a:lnSpc>
              <a:buFont typeface="Wingdings" pitchFamily="2" charset="2"/>
              <a:buChar char="ü"/>
              <a:defRPr/>
            </a:pPr>
            <a:r>
              <a:rPr lang="en-IN" sz="2200" dirty="0">
                <a:solidFill>
                  <a:srgbClr val="002060"/>
                </a:solidFill>
                <a:latin typeface="Californian FB" pitchFamily="18" charset="0"/>
                <a:ea typeface="Times New Roman" pitchFamily="18" charset="0"/>
                <a:cs typeface="Times New Roman" pitchFamily="18" charset="0"/>
              </a:rPr>
              <a:t>The experience of institutions providing microfinance shows that the poor are capable and also willing to pay for the credit and other financial services rendered by NGOs, SGHs and MFIs.</a:t>
            </a:r>
            <a:endParaRPr lang="en-US" sz="2200" dirty="0">
              <a:solidFill>
                <a:srgbClr val="002060"/>
              </a:solidFill>
              <a:latin typeface="Californian FB"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76200" y="1295400"/>
            <a:ext cx="8915400" cy="3078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algn="just">
              <a:lnSpc>
                <a:spcPct val="150000"/>
              </a:lnSpc>
              <a:buFont typeface="Wingdings" pitchFamily="2" charset="2"/>
              <a:buChar char="ü"/>
            </a:pPr>
            <a:r>
              <a:rPr lang="en-IN" sz="2200" dirty="0">
                <a:solidFill>
                  <a:srgbClr val="002060"/>
                </a:solidFill>
                <a:latin typeface="Californian FB" pitchFamily="18" charset="0"/>
                <a:cs typeface="Times New Roman" pitchFamily="18" charset="0"/>
              </a:rPr>
              <a:t>Micro credit-linked programmes provide a package of services including credit and subsidy to set up micro enterprises.</a:t>
            </a:r>
          </a:p>
          <a:p>
            <a:pPr marL="457200" indent="-457200" algn="just">
              <a:lnSpc>
                <a:spcPct val="150000"/>
              </a:lnSpc>
              <a:buFont typeface="Wingdings" pitchFamily="2" charset="2"/>
              <a:buChar char="ü"/>
            </a:pPr>
            <a:r>
              <a:rPr lang="en-US" sz="2200" dirty="0">
                <a:solidFill>
                  <a:srgbClr val="002060"/>
                </a:solidFill>
                <a:latin typeface="Californian FB" pitchFamily="18" charset="0"/>
                <a:cs typeface="Times New Roman" pitchFamily="18" charset="0"/>
              </a:rPr>
              <a:t>In addition to above approach from MFIs has made  Microfinance financially sustainable, that in future will make this sector more vibrant and help in achieving single-minded mission i.e., providing financial services to the poor.</a:t>
            </a:r>
            <a:endParaRPr lang="en-IN" sz="2200" dirty="0">
              <a:solidFill>
                <a:srgbClr val="002060"/>
              </a:solidFill>
              <a:latin typeface="Californian FB"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24863"/>
          </a:xfrm>
          <a:prstGeom prst="rect">
            <a:avLst/>
          </a:prstGeom>
          <a:noFill/>
        </p:spPr>
        <p:txBody>
          <a:bodyPr>
            <a:spAutoFit/>
          </a:bodyPr>
          <a:lstStyle/>
          <a:p>
            <a:pPr algn="ctr">
              <a:defRPr/>
            </a:pPr>
            <a:r>
              <a:rPr lang="en-US" sz="2000" b="1" dirty="0" smtClean="0">
                <a:latin typeface="+mn-lt"/>
              </a:rPr>
              <a:t>References</a:t>
            </a:r>
          </a:p>
          <a:p>
            <a:pPr algn="ctr">
              <a:defRPr/>
            </a:pPr>
            <a:endParaRPr lang="en-IN" sz="2000" dirty="0">
              <a:latin typeface="+mn-lt"/>
            </a:endParaRPr>
          </a:p>
          <a:p>
            <a:pPr marL="342900" indent="-342900">
              <a:buFont typeface="+mj-lt"/>
              <a:buAutoNum type="arabicPeriod"/>
              <a:defRPr/>
            </a:pPr>
            <a:r>
              <a:rPr lang="en-US" sz="1400" dirty="0">
                <a:latin typeface="+mn-lt"/>
              </a:rPr>
              <a:t>Bharat Microfinance Report 2008.</a:t>
            </a:r>
            <a:endParaRPr lang="en-IN" sz="1400" dirty="0">
              <a:latin typeface="+mn-lt"/>
            </a:endParaRPr>
          </a:p>
          <a:p>
            <a:pPr marL="342900" indent="-342900">
              <a:buFont typeface="+mj-lt"/>
              <a:buAutoNum type="arabicPeriod"/>
              <a:defRPr/>
            </a:pPr>
            <a:r>
              <a:rPr lang="en-US" sz="1400" dirty="0">
                <a:latin typeface="+mn-lt"/>
              </a:rPr>
              <a:t>Delgado, C., M. </a:t>
            </a:r>
            <a:r>
              <a:rPr lang="en-US" sz="1400" dirty="0" err="1">
                <a:latin typeface="+mn-lt"/>
              </a:rPr>
              <a:t>Rosegrant</a:t>
            </a:r>
            <a:r>
              <a:rPr lang="en-US" sz="1400" dirty="0">
                <a:latin typeface="+mn-lt"/>
              </a:rPr>
              <a:t>, H. </a:t>
            </a:r>
            <a:r>
              <a:rPr lang="en-US" sz="1400" dirty="0" err="1">
                <a:latin typeface="+mn-lt"/>
              </a:rPr>
              <a:t>Steinfeld</a:t>
            </a:r>
            <a:r>
              <a:rPr lang="en-US" sz="1400" dirty="0">
                <a:latin typeface="+mn-lt"/>
              </a:rPr>
              <a:t>, S. </a:t>
            </a:r>
            <a:r>
              <a:rPr lang="en-US" sz="1400" dirty="0" err="1">
                <a:latin typeface="+mn-lt"/>
              </a:rPr>
              <a:t>Ehui</a:t>
            </a:r>
            <a:r>
              <a:rPr lang="en-US" sz="1400" dirty="0">
                <a:latin typeface="+mn-lt"/>
              </a:rPr>
              <a:t> and C. </a:t>
            </a:r>
            <a:r>
              <a:rPr lang="en-US" sz="1400" dirty="0" err="1">
                <a:latin typeface="+mn-lt"/>
              </a:rPr>
              <a:t>Courbois</a:t>
            </a:r>
            <a:r>
              <a:rPr lang="en-US" sz="1400" dirty="0">
                <a:latin typeface="+mn-lt"/>
              </a:rPr>
              <a:t>. 1999. Livestock to 2020: The Next Food Revolution. Food, Agriculture and the Environment Discussion Paper 28, Washington, D.C.: International Food Policy Research Institute.</a:t>
            </a:r>
            <a:endParaRPr lang="en-IN" sz="1400" dirty="0">
              <a:latin typeface="+mn-lt"/>
            </a:endParaRPr>
          </a:p>
          <a:p>
            <a:pPr marL="342900" indent="-342900">
              <a:buFont typeface="+mj-lt"/>
              <a:buAutoNum type="arabicPeriod"/>
              <a:defRPr/>
            </a:pPr>
            <a:r>
              <a:rPr lang="en-US" sz="1400" dirty="0">
                <a:latin typeface="+mn-lt"/>
              </a:rPr>
              <a:t>Jonson, Susan and </a:t>
            </a:r>
            <a:r>
              <a:rPr lang="en-US" sz="1400" dirty="0" err="1">
                <a:latin typeface="+mn-lt"/>
              </a:rPr>
              <a:t>Thalia</a:t>
            </a:r>
            <a:r>
              <a:rPr lang="en-US" sz="1400" dirty="0">
                <a:latin typeface="+mn-lt"/>
              </a:rPr>
              <a:t> </a:t>
            </a:r>
            <a:r>
              <a:rPr lang="en-US" sz="1400" dirty="0" err="1">
                <a:latin typeface="+mn-lt"/>
              </a:rPr>
              <a:t>Kiddee</a:t>
            </a:r>
            <a:r>
              <a:rPr lang="en-US" sz="1400" dirty="0">
                <a:latin typeface="+mn-lt"/>
              </a:rPr>
              <a:t> (1999), </a:t>
            </a:r>
            <a:r>
              <a:rPr lang="en-US" sz="1400" dirty="0" err="1">
                <a:latin typeface="+mn-lt"/>
              </a:rPr>
              <a:t>Globalisation</a:t>
            </a:r>
            <a:r>
              <a:rPr lang="en-US" sz="1400" dirty="0">
                <a:latin typeface="+mn-lt"/>
              </a:rPr>
              <a:t> and Gender – dilemmas for microfinance organization, Small Enterprise Development. 10 (3): 4-15.</a:t>
            </a:r>
            <a:endParaRPr lang="en-IN" sz="1400" dirty="0">
              <a:latin typeface="+mn-lt"/>
            </a:endParaRPr>
          </a:p>
          <a:p>
            <a:pPr marL="342900" indent="-342900">
              <a:buFont typeface="+mj-lt"/>
              <a:buAutoNum type="arabicPeriod"/>
              <a:defRPr/>
            </a:pPr>
            <a:r>
              <a:rPr lang="en-US" sz="1400" dirty="0" err="1">
                <a:latin typeface="+mn-lt"/>
              </a:rPr>
              <a:t>Kabeer</a:t>
            </a:r>
            <a:r>
              <a:rPr lang="en-US" sz="1400" dirty="0">
                <a:latin typeface="+mn-lt"/>
              </a:rPr>
              <a:t>, </a:t>
            </a:r>
            <a:r>
              <a:rPr lang="en-US" sz="1400" dirty="0" err="1">
                <a:latin typeface="+mn-lt"/>
              </a:rPr>
              <a:t>Naila</a:t>
            </a:r>
            <a:r>
              <a:rPr lang="en-US" sz="1400" dirty="0">
                <a:latin typeface="+mn-lt"/>
              </a:rPr>
              <a:t> (2001) Conflict over credit: Re-Evaluation he Empowerment potential of loan to Women in Rural Bangladesh. World Development Vol. 29 (1): 63-84</a:t>
            </a:r>
            <a:endParaRPr lang="en-IN" sz="1400" dirty="0">
              <a:latin typeface="+mn-lt"/>
            </a:endParaRPr>
          </a:p>
          <a:p>
            <a:pPr marL="342900" indent="-342900">
              <a:buFont typeface="+mj-lt"/>
              <a:buAutoNum type="arabicPeriod"/>
              <a:defRPr/>
            </a:pPr>
            <a:r>
              <a:rPr lang="en-US" sz="1400" dirty="0" err="1">
                <a:latin typeface="+mn-lt"/>
              </a:rPr>
              <a:t>Khandker</a:t>
            </a:r>
            <a:r>
              <a:rPr lang="en-US" sz="1400" dirty="0">
                <a:latin typeface="+mn-lt"/>
              </a:rPr>
              <a:t>, </a:t>
            </a:r>
            <a:r>
              <a:rPr lang="en-US" sz="1400" dirty="0" err="1">
                <a:latin typeface="+mn-lt"/>
              </a:rPr>
              <a:t>Shahidur</a:t>
            </a:r>
            <a:r>
              <a:rPr lang="en-US" sz="1400" dirty="0">
                <a:latin typeface="+mn-lt"/>
              </a:rPr>
              <a:t>, R. (2005). Microfinance and poverty: Data from Bangladesh. The world bank economic review. 19 (2): 263-286.</a:t>
            </a:r>
            <a:endParaRPr lang="en-IN" sz="1400" dirty="0">
              <a:latin typeface="+mn-lt"/>
            </a:endParaRPr>
          </a:p>
          <a:p>
            <a:pPr marL="342900" indent="-342900">
              <a:buFont typeface="+mj-lt"/>
              <a:buAutoNum type="arabicPeriod"/>
              <a:defRPr/>
            </a:pPr>
            <a:r>
              <a:rPr lang="en-US" sz="1400" dirty="0">
                <a:latin typeface="+mn-lt"/>
              </a:rPr>
              <a:t>Mishra, A. (2006). Microfinance in India and millennium development goals, maximizing impact of poverty. Discussion paper for workshop on World Bank. 1-20.</a:t>
            </a:r>
            <a:endParaRPr lang="en-IN" sz="1400" dirty="0">
              <a:latin typeface="+mn-lt"/>
            </a:endParaRPr>
          </a:p>
          <a:p>
            <a:pPr marL="342900" indent="-342900">
              <a:buFont typeface="+mj-lt"/>
              <a:buAutoNum type="arabicPeriod"/>
              <a:defRPr/>
            </a:pPr>
            <a:r>
              <a:rPr lang="en-US" sz="1400" dirty="0">
                <a:latin typeface="+mn-lt"/>
              </a:rPr>
              <a:t>Morris G and Barnes C (2005). An assessment of the impact of microfinance. Journal of microfinance 7(1):40-54</a:t>
            </a:r>
            <a:endParaRPr lang="en-IN" sz="1400" dirty="0">
              <a:latin typeface="+mn-lt"/>
            </a:endParaRPr>
          </a:p>
          <a:p>
            <a:pPr marL="342900" indent="-342900">
              <a:buFont typeface="+mj-lt"/>
              <a:buAutoNum type="arabicPeriod"/>
              <a:defRPr/>
            </a:pPr>
            <a:r>
              <a:rPr lang="en-US" sz="1400" dirty="0" err="1">
                <a:latin typeface="+mn-lt"/>
              </a:rPr>
              <a:t>Rahman</a:t>
            </a:r>
            <a:r>
              <a:rPr lang="en-US" sz="1400" dirty="0">
                <a:latin typeface="+mn-lt"/>
              </a:rPr>
              <a:t>, </a:t>
            </a:r>
            <a:r>
              <a:rPr lang="en-US" sz="1400" dirty="0" err="1">
                <a:latin typeface="+mn-lt"/>
              </a:rPr>
              <a:t>Aminur</a:t>
            </a:r>
            <a:r>
              <a:rPr lang="en-US" sz="1400" dirty="0">
                <a:latin typeface="+mn-lt"/>
              </a:rPr>
              <a:t> (1999), Micro-credit Institutions for Equitable and Sustainable Development. Who Pays? World Development, 27 (1): 67-82.</a:t>
            </a:r>
            <a:endParaRPr lang="en-IN" sz="1400" dirty="0">
              <a:latin typeface="+mn-lt"/>
            </a:endParaRPr>
          </a:p>
          <a:p>
            <a:pPr marL="342900" indent="-342900">
              <a:buFont typeface="+mj-lt"/>
              <a:buAutoNum type="arabicPeriod"/>
              <a:defRPr/>
            </a:pPr>
            <a:r>
              <a:rPr lang="en-US" sz="1400" dirty="0" err="1">
                <a:latin typeface="+mn-lt"/>
              </a:rPr>
              <a:t>Rajat</a:t>
            </a:r>
            <a:r>
              <a:rPr lang="en-US" sz="1400" dirty="0">
                <a:latin typeface="+mn-lt"/>
              </a:rPr>
              <a:t>, W. (2007) Microfinance in the India: the changing face of microcredit schemes. MPRA (Munich Personal </a:t>
            </a:r>
            <a:r>
              <a:rPr lang="en-US" sz="1400" dirty="0" err="1">
                <a:latin typeface="+mn-lt"/>
              </a:rPr>
              <a:t>RePEc</a:t>
            </a:r>
            <a:r>
              <a:rPr lang="en-US" sz="1400" dirty="0">
                <a:latin typeface="+mn-lt"/>
              </a:rPr>
              <a:t> Archive. 1-11. http://mpra.ub.uni.muenchen.de/3675/.......</a:t>
            </a:r>
            <a:endParaRPr lang="en-IN" sz="1400" dirty="0">
              <a:latin typeface="+mn-lt"/>
            </a:endParaRPr>
          </a:p>
          <a:p>
            <a:pPr marL="342900" indent="-342900">
              <a:buFont typeface="+mj-lt"/>
              <a:buAutoNum type="arabicPeriod"/>
              <a:defRPr/>
            </a:pPr>
            <a:r>
              <a:rPr lang="en-US" sz="1400" dirty="0">
                <a:latin typeface="+mn-lt"/>
              </a:rPr>
              <a:t>Rutherford, Stuart (2000), The Poor and Their Money, Delhi: Oxford University Press, ISBN 0-195-65255X</a:t>
            </a:r>
            <a:r>
              <a:rPr lang="en-US" sz="1400" dirty="0" smtClean="0">
                <a:latin typeface="+mn-lt"/>
              </a:rPr>
              <a:t>.</a:t>
            </a:r>
          </a:p>
          <a:p>
            <a:pPr marL="342900" indent="-342900">
              <a:buFont typeface="+mj-lt"/>
              <a:buAutoNum type="arabicPeriod" startAt="11"/>
              <a:defRPr/>
            </a:pPr>
            <a:r>
              <a:rPr lang="en-US" sz="1400" dirty="0" err="1">
                <a:latin typeface="+mn-lt"/>
              </a:rPr>
              <a:t>Sampark</a:t>
            </a:r>
            <a:r>
              <a:rPr lang="en-US" sz="1400" dirty="0">
                <a:latin typeface="+mn-lt"/>
              </a:rPr>
              <a:t> (2003) ‘Mid-Term Impact Assessment Study of CASHE Project in Orissa.</a:t>
            </a:r>
            <a:endParaRPr lang="en-IN" sz="1400" dirty="0">
              <a:latin typeface="+mn-lt"/>
            </a:endParaRPr>
          </a:p>
          <a:p>
            <a:pPr marL="342900" indent="-342900">
              <a:buFont typeface="+mj-lt"/>
              <a:buAutoNum type="arabicPeriod" startAt="11"/>
              <a:defRPr/>
            </a:pPr>
            <a:r>
              <a:rPr lang="en-US" sz="1400" dirty="0">
                <a:latin typeface="+mn-lt"/>
              </a:rPr>
              <a:t>Seibel, H.D. &amp; </a:t>
            </a:r>
            <a:r>
              <a:rPr lang="en-US" sz="1400" dirty="0" err="1">
                <a:latin typeface="+mn-lt"/>
              </a:rPr>
              <a:t>Parhusip</a:t>
            </a:r>
            <a:r>
              <a:rPr lang="en-US" sz="1400" dirty="0">
                <a:latin typeface="+mn-lt"/>
              </a:rPr>
              <a:t>, U (1990) Financial Innovations for microenterprises – linking formal and informal institutions. In Harper, M. (Ed.) (2003) Microfinance : Evolution, Achievement and Challenges, ITDG Publishing, London </a:t>
            </a:r>
            <a:endParaRPr lang="en-IN" sz="1400" dirty="0">
              <a:latin typeface="+mn-lt"/>
            </a:endParaRPr>
          </a:p>
          <a:p>
            <a:pPr marL="342900" indent="-342900">
              <a:buFont typeface="+mj-lt"/>
              <a:buAutoNum type="arabicPeriod" startAt="11"/>
              <a:defRPr/>
            </a:pPr>
            <a:r>
              <a:rPr lang="en-US" sz="1400" dirty="0" err="1">
                <a:latin typeface="+mn-lt"/>
              </a:rPr>
              <a:t>Sen</a:t>
            </a:r>
            <a:r>
              <a:rPr lang="en-US" sz="1400" dirty="0">
                <a:latin typeface="+mn-lt"/>
              </a:rPr>
              <a:t> </a:t>
            </a:r>
            <a:r>
              <a:rPr lang="en-US" sz="1400" dirty="0" err="1">
                <a:latin typeface="+mn-lt"/>
              </a:rPr>
              <a:t>Amartya</a:t>
            </a:r>
            <a:r>
              <a:rPr lang="en-US" sz="1400" dirty="0">
                <a:latin typeface="+mn-lt"/>
              </a:rPr>
              <a:t>, (1999), Development as Freedom, Oxford University Press Oxford</a:t>
            </a:r>
            <a:endParaRPr lang="en-IN" sz="1400" dirty="0">
              <a:latin typeface="+mn-lt"/>
            </a:endParaRPr>
          </a:p>
          <a:p>
            <a:pPr marL="342900" indent="-342900">
              <a:buFont typeface="+mj-lt"/>
              <a:buAutoNum type="arabicPeriod" startAt="11"/>
              <a:defRPr/>
            </a:pPr>
            <a:r>
              <a:rPr lang="en-US" sz="1400" dirty="0" err="1">
                <a:latin typeface="+mn-lt"/>
              </a:rPr>
              <a:t>Tripathy</a:t>
            </a:r>
            <a:r>
              <a:rPr lang="en-US" sz="1400" dirty="0">
                <a:latin typeface="+mn-lt"/>
              </a:rPr>
              <a:t>, K.K. (2003) Poverty alleviation: Making microfinance sustainable. The Hindu Business Line.</a:t>
            </a:r>
            <a:endParaRPr lang="en-IN" sz="14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95300" y="1078823"/>
            <a:ext cx="8153400" cy="4700354"/>
          </a:xfrm>
        </p:spPr>
        <p:txBody>
          <a:bodyPr rtlCol="0" anchor="t">
            <a:spAutoFit/>
          </a:bodyPr>
          <a:lstStyle/>
          <a:p>
            <a:pPr marL="0" indent="0" algn="ctr" defTabSz="475441" eaLnBrk="1" fontAlgn="auto" hangingPunct="1">
              <a:lnSpc>
                <a:spcPct val="150000"/>
              </a:lnSpc>
              <a:spcAft>
                <a:spcPts val="624"/>
              </a:spcAft>
              <a:buFont typeface="Wingdings 2" charset="2"/>
              <a:buNone/>
              <a:defRPr/>
            </a:pPr>
            <a:r>
              <a:rPr lang="en-US" sz="3600" dirty="0" smtClean="0">
                <a:solidFill>
                  <a:srgbClr val="C00000"/>
                </a:solidFill>
                <a:latin typeface="Californian FB" pitchFamily="18" charset="0"/>
                <a:ea typeface="+mj-ea"/>
              </a:rPr>
              <a:t>Poverty in India</a:t>
            </a:r>
            <a:endParaRPr lang="en-US" sz="2800" dirty="0">
              <a:solidFill>
                <a:srgbClr val="C00000"/>
              </a:solidFill>
              <a:latin typeface="Californian FB" pitchFamily="18" charset="0"/>
            </a:endParaRPr>
          </a:p>
          <a:p>
            <a:pPr marL="356581" indent="-356581" algn="just" defTabSz="475441" eaLnBrk="1" fontAlgn="auto" hangingPunct="1">
              <a:lnSpc>
                <a:spcPct val="200000"/>
              </a:lnSpc>
              <a:spcAft>
                <a:spcPts val="624"/>
              </a:spcAft>
              <a:buFont typeface="Wingdings 2" charset="2"/>
              <a:buChar char=""/>
              <a:defRPr/>
            </a:pPr>
            <a:r>
              <a:rPr lang="en-IN" sz="2800" dirty="0" smtClean="0">
                <a:solidFill>
                  <a:srgbClr val="0099CC"/>
                </a:solidFill>
                <a:latin typeface="Californian FB" pitchFamily="18" charset="0"/>
              </a:rPr>
              <a:t>India is </a:t>
            </a:r>
            <a:r>
              <a:rPr lang="en-IN" sz="2800" dirty="0">
                <a:solidFill>
                  <a:srgbClr val="0099CC"/>
                </a:solidFill>
                <a:latin typeface="Californian FB" pitchFamily="18" charset="0"/>
              </a:rPr>
              <a:t>the nation estimated to have a third of the world's poor</a:t>
            </a:r>
            <a:r>
              <a:rPr lang="en-IN" sz="2800" dirty="0" smtClean="0">
                <a:solidFill>
                  <a:srgbClr val="0099CC"/>
                </a:solidFill>
                <a:latin typeface="Californian FB" pitchFamily="18" charset="0"/>
              </a:rPr>
              <a:t>.</a:t>
            </a:r>
            <a:endParaRPr lang="en-US" sz="2800" dirty="0">
              <a:solidFill>
                <a:srgbClr val="0099CC"/>
              </a:solidFill>
              <a:latin typeface="Californian FB" pitchFamily="18" charset="0"/>
            </a:endParaRPr>
          </a:p>
          <a:p>
            <a:pPr marL="356581" indent="-356581" algn="just" defTabSz="475441" eaLnBrk="1" fontAlgn="auto" hangingPunct="1">
              <a:lnSpc>
                <a:spcPct val="200000"/>
              </a:lnSpc>
              <a:spcAft>
                <a:spcPts val="624"/>
              </a:spcAft>
              <a:buFont typeface="Wingdings 2" charset="2"/>
              <a:buChar char=""/>
              <a:defRPr/>
            </a:pPr>
            <a:r>
              <a:rPr lang="en-US" sz="2800" dirty="0" smtClean="0">
                <a:solidFill>
                  <a:srgbClr val="0099CC"/>
                </a:solidFill>
                <a:latin typeface="Californian FB" pitchFamily="18" charset="0"/>
              </a:rPr>
              <a:t>Around 283 million people which sums 21.8% of Indian population lie below </a:t>
            </a:r>
            <a:r>
              <a:rPr lang="en-US" sz="2800" dirty="0">
                <a:solidFill>
                  <a:srgbClr val="0099CC"/>
                </a:solidFill>
                <a:latin typeface="Californian FB" pitchFamily="18" charset="0"/>
              </a:rPr>
              <a:t>the poverty line. </a:t>
            </a:r>
            <a:endParaRPr lang="en-US" sz="2800" dirty="0" smtClean="0">
              <a:solidFill>
                <a:srgbClr val="0099CC"/>
              </a:solidFill>
              <a:latin typeface="Californian FB"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0" y="0"/>
            <a:ext cx="9144000" cy="4164823"/>
          </a:xfrm>
        </p:spPr>
        <p:txBody>
          <a:bodyPr wrap="square">
            <a:spAutoFit/>
          </a:bodyPr>
          <a:lstStyle/>
          <a:p>
            <a:pPr marL="0" indent="0" algn="ctr">
              <a:buNone/>
              <a:defRPr/>
            </a:pPr>
            <a:r>
              <a:rPr lang="en-US" sz="2000" b="1" dirty="0" smtClean="0"/>
              <a:t>References</a:t>
            </a:r>
            <a:endParaRPr lang="en-US" sz="2000" dirty="0"/>
          </a:p>
          <a:p>
            <a:pPr marL="0" indent="0" algn="ctr">
              <a:buNone/>
              <a:defRPr/>
            </a:pPr>
            <a:endParaRPr lang="en-IN" sz="1400" dirty="0"/>
          </a:p>
          <a:p>
            <a:pPr marL="342900" indent="-342900">
              <a:buClrTx/>
              <a:buFont typeface="+mj-lt"/>
              <a:buAutoNum type="arabicPeriod" startAt="15"/>
              <a:defRPr/>
            </a:pPr>
            <a:r>
              <a:rPr lang="en-US" sz="1400" dirty="0"/>
              <a:t>Westover. J. (2008). The record of microfinance: The effectiveness/in effectiveness of microfinance program as a mean of alleviating poverty. Electronic Journal of Sociology. P 1-9.</a:t>
            </a:r>
            <a:endParaRPr lang="en-IN" sz="1400" dirty="0"/>
          </a:p>
          <a:p>
            <a:pPr marL="342900" indent="-342900">
              <a:buClrTx/>
              <a:buFont typeface="+mj-lt"/>
              <a:buAutoNum type="arabicPeriod" startAt="15"/>
              <a:defRPr/>
            </a:pPr>
            <a:r>
              <a:rPr lang="en-US" sz="1400" dirty="0"/>
              <a:t>www.nabard.org/pdf/report-financial/chap_XI.pdf.</a:t>
            </a:r>
            <a:endParaRPr lang="en-IN" sz="1400" dirty="0"/>
          </a:p>
          <a:p>
            <a:pPr marL="342900" indent="-342900">
              <a:buClrTx/>
              <a:buFont typeface="+mj-lt"/>
              <a:buAutoNum type="arabicPeriod" startAt="15"/>
              <a:defRPr/>
            </a:pPr>
            <a:r>
              <a:rPr lang="en-US" sz="1400" dirty="0"/>
              <a:t>www.worldbank.org/gender/prr/engendersummary.pdf.</a:t>
            </a:r>
            <a:endParaRPr lang="en-IN" sz="1400" dirty="0"/>
          </a:p>
          <a:p>
            <a:pPr marL="342900" indent="-342900">
              <a:buClrTx/>
              <a:buFont typeface="+mj-lt"/>
              <a:buAutoNum type="arabicPeriod" startAt="15"/>
              <a:defRPr/>
            </a:pPr>
            <a:r>
              <a:rPr lang="en-US" sz="1400" dirty="0"/>
              <a:t>Zeller, Manfred and </a:t>
            </a:r>
            <a:r>
              <a:rPr lang="en-US" sz="1400" dirty="0" err="1"/>
              <a:t>Manohar</a:t>
            </a:r>
            <a:r>
              <a:rPr lang="en-US" sz="1400" dirty="0"/>
              <a:t> Sharma (2000), Many borrow, more save and all insure: Implication for food and microfinance policy. Food Policy. 25: 143-167.</a:t>
            </a:r>
          </a:p>
          <a:p>
            <a:pPr marL="342900" indent="-342900">
              <a:buClrTx/>
              <a:buFont typeface="+mj-lt"/>
              <a:buAutoNum type="arabicPeriod" startAt="15"/>
              <a:defRPr/>
            </a:pPr>
            <a:r>
              <a:rPr lang="en-IN" sz="1400" dirty="0" err="1"/>
              <a:t>Karmakar</a:t>
            </a:r>
            <a:r>
              <a:rPr lang="en-IN" sz="1400" dirty="0"/>
              <a:t>, K.G. (1999), Rural Credit and Self-help Groups: Micro finance Needs and Concepts in India, New Delhi, and Sage Publication.</a:t>
            </a:r>
          </a:p>
          <a:p>
            <a:pPr marL="342900" indent="-342900">
              <a:buClrTx/>
              <a:buFont typeface="+mj-lt"/>
              <a:buAutoNum type="arabicPeriod" startAt="15"/>
              <a:defRPr/>
            </a:pPr>
            <a:r>
              <a:rPr lang="en-IN" sz="1400" dirty="0" err="1"/>
              <a:t>Dasgupta</a:t>
            </a:r>
            <a:r>
              <a:rPr lang="en-IN" sz="1400" dirty="0"/>
              <a:t> R. (2001) An informal Journey through Self-Help Groups, Journal of Agricultural Economics Vol.56 (03) pp.370-385</a:t>
            </a:r>
          </a:p>
          <a:p>
            <a:pPr marL="342900" indent="-342900">
              <a:buClrTx/>
              <a:buFont typeface="+mj-lt"/>
              <a:buAutoNum type="arabicPeriod" startAt="15"/>
              <a:defRPr/>
            </a:pPr>
            <a:r>
              <a:rPr lang="en-IN" sz="1400" dirty="0" err="1"/>
              <a:t>Satis</a:t>
            </a:r>
            <a:r>
              <a:rPr lang="en-IN" sz="1400" dirty="0"/>
              <a:t> P. (2001) Some issues in the Formation of Self Help Groups, Journal of Agricultural Economics Vol.56 (03) pp.411-418</a:t>
            </a:r>
            <a:endParaRPr lang="en-US" sz="1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1765300"/>
            <a:ext cx="9144000" cy="332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lvl1pPr eaLnBrk="0" hangingPunct="0">
              <a:defRPr sz="2900">
                <a:solidFill>
                  <a:schemeClr val="tx1"/>
                </a:solidFill>
                <a:latin typeface="Times New Roman" pitchFamily="18" charset="0"/>
                <a:cs typeface="Arial" charset="0"/>
              </a:defRPr>
            </a:lvl1pPr>
            <a:lvl2pPr marL="742950" indent="-285750" eaLnBrk="0" hangingPunct="0">
              <a:defRPr sz="2900">
                <a:solidFill>
                  <a:schemeClr val="tx1"/>
                </a:solidFill>
                <a:latin typeface="Times New Roman" pitchFamily="18" charset="0"/>
                <a:cs typeface="Arial" charset="0"/>
              </a:defRPr>
            </a:lvl2pPr>
            <a:lvl3pPr marL="1143000" indent="-228600" eaLnBrk="0" hangingPunct="0">
              <a:defRPr sz="2900">
                <a:solidFill>
                  <a:schemeClr val="tx1"/>
                </a:solidFill>
                <a:latin typeface="Times New Roman" pitchFamily="18" charset="0"/>
                <a:cs typeface="Arial" charset="0"/>
              </a:defRPr>
            </a:lvl3pPr>
            <a:lvl4pPr marL="1600200" indent="-228600" eaLnBrk="0" hangingPunct="0">
              <a:defRPr sz="2900">
                <a:solidFill>
                  <a:schemeClr val="tx1"/>
                </a:solidFill>
                <a:latin typeface="Times New Roman" pitchFamily="18" charset="0"/>
                <a:cs typeface="Arial" charset="0"/>
              </a:defRPr>
            </a:lvl4pPr>
            <a:lvl5pPr marL="2057400" indent="-228600" eaLnBrk="0" hangingPunct="0">
              <a:defRPr sz="29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9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9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9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900">
                <a:solidFill>
                  <a:schemeClr val="tx1"/>
                </a:solidFill>
                <a:latin typeface="Times New Roman" pitchFamily="18" charset="0"/>
                <a:cs typeface="Arial" charset="0"/>
              </a:defRPr>
            </a:lvl9pPr>
          </a:lstStyle>
          <a:p>
            <a:pPr algn="ctr" eaLnBrk="1" hangingPunct="1">
              <a:lnSpc>
                <a:spcPct val="150000"/>
              </a:lnSpc>
              <a:defRPr/>
            </a:pPr>
            <a:r>
              <a:rPr lang="en-US" sz="3600" b="1" dirty="0" smtClean="0">
                <a:solidFill>
                  <a:srgbClr val="800000"/>
                </a:solidFill>
                <a:latin typeface="Brush Script Std" pitchFamily="66" charset="0"/>
              </a:rPr>
              <a:t>ACKNOWLEDGEMENT</a:t>
            </a:r>
          </a:p>
          <a:p>
            <a:pPr algn="ctr" eaLnBrk="1" hangingPunct="1">
              <a:lnSpc>
                <a:spcPct val="150000"/>
              </a:lnSpc>
              <a:defRPr/>
            </a:pPr>
            <a:endParaRPr lang="en-US" sz="2000" b="1" dirty="0" smtClean="0">
              <a:solidFill>
                <a:srgbClr val="800000"/>
              </a:solidFill>
              <a:latin typeface="Brush Script Std" pitchFamily="66" charset="0"/>
            </a:endParaRPr>
          </a:p>
          <a:p>
            <a:pPr algn="ctr" eaLnBrk="1" hangingPunct="1">
              <a:lnSpc>
                <a:spcPct val="150000"/>
              </a:lnSpc>
              <a:defRPr/>
            </a:pPr>
            <a:r>
              <a:rPr lang="en-US" sz="2800" dirty="0" smtClean="0">
                <a:solidFill>
                  <a:schemeClr val="accent5"/>
                </a:solidFill>
                <a:latin typeface="Comic Sans MS" pitchFamily="66" charset="0"/>
                <a:cs typeface="Calibri" pitchFamily="34" charset="0"/>
              </a:rPr>
              <a:t>I would like to pay my gratitude to</a:t>
            </a:r>
          </a:p>
          <a:p>
            <a:pPr algn="ctr" eaLnBrk="1" hangingPunct="1">
              <a:lnSpc>
                <a:spcPct val="150000"/>
              </a:lnSpc>
              <a:defRPr/>
            </a:pPr>
            <a:r>
              <a:rPr lang="en-US" sz="2800" dirty="0" smtClean="0">
                <a:solidFill>
                  <a:srgbClr val="008080"/>
                </a:solidFill>
                <a:latin typeface="Comic Sans MS" pitchFamily="66" charset="0"/>
                <a:cs typeface="Calibri" pitchFamily="34" charset="0"/>
              </a:rPr>
              <a:t> </a:t>
            </a:r>
            <a:r>
              <a:rPr lang="en-US" sz="2800" dirty="0" smtClean="0">
                <a:solidFill>
                  <a:srgbClr val="0033CC"/>
                </a:solidFill>
                <a:latin typeface="Comic Sans MS" pitchFamily="66" charset="0"/>
                <a:cs typeface="Calibri" pitchFamily="34" charset="0"/>
              </a:rPr>
              <a:t>IIM Lucknow </a:t>
            </a:r>
          </a:p>
          <a:p>
            <a:pPr algn="ctr" eaLnBrk="1" hangingPunct="1">
              <a:lnSpc>
                <a:spcPct val="150000"/>
              </a:lnSpc>
              <a:defRPr/>
            </a:pPr>
            <a:r>
              <a:rPr lang="en-US" sz="2800" dirty="0" smtClean="0">
                <a:solidFill>
                  <a:schemeClr val="accent5"/>
                </a:solidFill>
                <a:latin typeface="Comic Sans MS" pitchFamily="66" charset="0"/>
                <a:cs typeface="Calibri" pitchFamily="34" charset="0"/>
              </a:rPr>
              <a:t>for giving me chance to present my research work.</a:t>
            </a:r>
            <a:endParaRPr lang="en-IN" sz="2800" dirty="0" smtClean="0">
              <a:solidFill>
                <a:schemeClr val="accent5"/>
              </a:solidFill>
              <a:latin typeface="Comic Sans MS" pitchFamily="66" charset="0"/>
              <a:cs typeface="Calibri" pitchFamily="34" charset="0"/>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4" descr="http://www.coolglitterz.com/graphics/thank-you/images/10.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97000" y="1301750"/>
            <a:ext cx="6350000" cy="425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8175" y="554038"/>
            <a:ext cx="7867650" cy="5751512"/>
          </a:xfrm>
          <a:prstGeom prst="rect">
            <a:avLst/>
          </a:prstGeom>
        </p:spPr>
        <p:txBody>
          <a:bodyPr lIns="95088" tIns="47544" rIns="95088" bIns="47544">
            <a:spAutoFit/>
          </a:bodyPr>
          <a:lstStyle/>
          <a:p>
            <a:pPr algn="ctr">
              <a:lnSpc>
                <a:spcPct val="150000"/>
              </a:lnSpc>
              <a:defRPr/>
            </a:pPr>
            <a:r>
              <a:rPr lang="en-US" sz="4200" b="1" dirty="0">
                <a:solidFill>
                  <a:srgbClr val="C00000"/>
                </a:solidFill>
                <a:latin typeface="Californian FB" pitchFamily="18" charset="0"/>
                <a:cs typeface="+mn-cs"/>
              </a:rPr>
              <a:t>Reasons of Poverty</a:t>
            </a:r>
          </a:p>
          <a:p>
            <a:pPr marL="534871" indent="-534871" algn="just">
              <a:lnSpc>
                <a:spcPct val="150000"/>
              </a:lnSpc>
              <a:buFont typeface="+mj-lt"/>
              <a:buAutoNum type="arabicPeriod"/>
              <a:defRPr/>
            </a:pPr>
            <a:r>
              <a:rPr lang="en-US" dirty="0">
                <a:solidFill>
                  <a:srgbClr val="002060"/>
                </a:solidFill>
                <a:latin typeface="Californian FB" pitchFamily="18" charset="0"/>
                <a:cs typeface="+mn-cs"/>
              </a:rPr>
              <a:t>Socio-economic disparities and prejudice</a:t>
            </a:r>
          </a:p>
          <a:p>
            <a:pPr marL="534871" indent="-534871" algn="just">
              <a:lnSpc>
                <a:spcPct val="150000"/>
              </a:lnSpc>
              <a:buFont typeface="+mj-lt"/>
              <a:buAutoNum type="arabicPeriod"/>
              <a:defRPr/>
            </a:pPr>
            <a:r>
              <a:rPr lang="en-US" dirty="0">
                <a:solidFill>
                  <a:srgbClr val="002060"/>
                </a:solidFill>
                <a:latin typeface="Californian FB" pitchFamily="18" charset="0"/>
                <a:cs typeface="+mn-cs"/>
              </a:rPr>
              <a:t>Political instability</a:t>
            </a:r>
          </a:p>
          <a:p>
            <a:pPr marL="534871" indent="-534871" algn="just">
              <a:lnSpc>
                <a:spcPct val="150000"/>
              </a:lnSpc>
              <a:buFont typeface="+mj-lt"/>
              <a:buAutoNum type="arabicPeriod"/>
              <a:defRPr/>
            </a:pPr>
            <a:r>
              <a:rPr lang="en-US" dirty="0">
                <a:solidFill>
                  <a:srgbClr val="002060"/>
                </a:solidFill>
                <a:latin typeface="Californian FB" pitchFamily="18" charset="0"/>
                <a:cs typeface="+mn-cs"/>
              </a:rPr>
              <a:t>Natural disasters</a:t>
            </a:r>
          </a:p>
          <a:p>
            <a:pPr marL="534871" indent="-534871" algn="just">
              <a:lnSpc>
                <a:spcPct val="150000"/>
              </a:lnSpc>
              <a:buFont typeface="+mj-lt"/>
              <a:buAutoNum type="arabicPeriod"/>
              <a:defRPr/>
            </a:pPr>
            <a:r>
              <a:rPr lang="en-US" dirty="0">
                <a:solidFill>
                  <a:srgbClr val="002060"/>
                </a:solidFill>
                <a:latin typeface="Californian FB" pitchFamily="18" charset="0"/>
                <a:cs typeface="+mn-cs"/>
              </a:rPr>
              <a:t>Corruption</a:t>
            </a:r>
          </a:p>
          <a:p>
            <a:pPr marL="534871" indent="-534871" algn="just">
              <a:lnSpc>
                <a:spcPct val="150000"/>
              </a:lnSpc>
              <a:buFont typeface="+mj-lt"/>
              <a:buAutoNum type="arabicPeriod"/>
              <a:defRPr/>
            </a:pPr>
            <a:r>
              <a:rPr lang="en-US" dirty="0">
                <a:solidFill>
                  <a:srgbClr val="002060"/>
                </a:solidFill>
                <a:latin typeface="Californian FB" pitchFamily="18" charset="0"/>
                <a:cs typeface="+mn-cs"/>
              </a:rPr>
              <a:t>Lack of access to education</a:t>
            </a:r>
          </a:p>
          <a:p>
            <a:pPr marL="534871" indent="-534871" algn="just">
              <a:lnSpc>
                <a:spcPct val="150000"/>
              </a:lnSpc>
              <a:buFont typeface="+mj-lt"/>
              <a:buAutoNum type="arabicPeriod"/>
              <a:defRPr/>
            </a:pPr>
            <a:r>
              <a:rPr lang="en-US" dirty="0">
                <a:solidFill>
                  <a:srgbClr val="002060"/>
                </a:solidFill>
                <a:latin typeface="Californian FB" pitchFamily="18" charset="0"/>
                <a:cs typeface="+mn-cs"/>
              </a:rPr>
              <a:t>Structural constraints and inequalities in society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590550"/>
            <a:ext cx="8153400" cy="5676900"/>
          </a:xfrm>
        </p:spPr>
        <p:txBody>
          <a:bodyPr rtlCol="0" anchor="t">
            <a:normAutofit/>
          </a:bodyPr>
          <a:lstStyle/>
          <a:p>
            <a:pPr marL="0" indent="0" algn="ctr" defTabSz="475441" eaLnBrk="1" fontAlgn="auto" hangingPunct="1">
              <a:lnSpc>
                <a:spcPct val="150000"/>
              </a:lnSpc>
              <a:spcAft>
                <a:spcPts val="624"/>
              </a:spcAft>
              <a:buFont typeface="Wingdings 2" charset="2"/>
              <a:buNone/>
              <a:defRPr/>
            </a:pPr>
            <a:r>
              <a:rPr lang="en-US" sz="3600" dirty="0">
                <a:solidFill>
                  <a:srgbClr val="C00000"/>
                </a:solidFill>
                <a:latin typeface="Californian FB" pitchFamily="18" charset="0"/>
                <a:ea typeface="+mj-ea"/>
              </a:rPr>
              <a:t>Need </a:t>
            </a:r>
            <a:r>
              <a:rPr lang="en-US" sz="3600" dirty="0" smtClean="0">
                <a:solidFill>
                  <a:srgbClr val="C00000"/>
                </a:solidFill>
                <a:latin typeface="Californian FB" pitchFamily="18" charset="0"/>
                <a:ea typeface="+mj-ea"/>
              </a:rPr>
              <a:t>of </a:t>
            </a:r>
            <a:r>
              <a:rPr lang="en-US" sz="3600" dirty="0">
                <a:solidFill>
                  <a:srgbClr val="C00000"/>
                </a:solidFill>
                <a:latin typeface="Californian FB" pitchFamily="18" charset="0"/>
                <a:ea typeface="+mj-ea"/>
              </a:rPr>
              <a:t>Microfinance</a:t>
            </a:r>
            <a:endParaRPr lang="en-US" sz="2800" dirty="0">
              <a:solidFill>
                <a:srgbClr val="C00000"/>
              </a:solidFill>
              <a:latin typeface="Californian FB" pitchFamily="18" charset="0"/>
            </a:endParaRPr>
          </a:p>
          <a:p>
            <a:pPr marL="356581" indent="-356581" algn="just" defTabSz="475441" eaLnBrk="1" fontAlgn="auto" hangingPunct="1">
              <a:lnSpc>
                <a:spcPct val="200000"/>
              </a:lnSpc>
              <a:spcAft>
                <a:spcPts val="624"/>
              </a:spcAft>
              <a:buFont typeface="Wingdings 2" charset="2"/>
              <a:buChar char=""/>
              <a:defRPr/>
            </a:pPr>
            <a:r>
              <a:rPr lang="en-US" sz="2800" dirty="0">
                <a:solidFill>
                  <a:srgbClr val="0099CC"/>
                </a:solidFill>
                <a:latin typeface="Californian FB" pitchFamily="18" charset="0"/>
              </a:rPr>
              <a:t>Poverty is a world wide epidemic problem.</a:t>
            </a:r>
          </a:p>
          <a:p>
            <a:pPr marL="356581" indent="-356581" algn="just" defTabSz="475441" eaLnBrk="1" fontAlgn="auto" hangingPunct="1">
              <a:lnSpc>
                <a:spcPct val="200000"/>
              </a:lnSpc>
              <a:spcAft>
                <a:spcPts val="624"/>
              </a:spcAft>
              <a:buFont typeface="Wingdings 2" charset="2"/>
              <a:buChar char=""/>
              <a:defRPr/>
            </a:pPr>
            <a:r>
              <a:rPr lang="en-US" sz="2800" dirty="0">
                <a:solidFill>
                  <a:srgbClr val="0099CC"/>
                </a:solidFill>
                <a:latin typeface="Californian FB" pitchFamily="18" charset="0"/>
              </a:rPr>
              <a:t>More than </a:t>
            </a:r>
            <a:r>
              <a:rPr lang="en-US" sz="2800" dirty="0" smtClean="0">
                <a:solidFill>
                  <a:srgbClr val="0099CC"/>
                </a:solidFill>
                <a:latin typeface="Californian FB" pitchFamily="18" charset="0"/>
              </a:rPr>
              <a:t>900 </a:t>
            </a:r>
            <a:r>
              <a:rPr lang="en-US" sz="2800" dirty="0">
                <a:solidFill>
                  <a:srgbClr val="0099CC"/>
                </a:solidFill>
                <a:latin typeface="Californian FB" pitchFamily="18" charset="0"/>
              </a:rPr>
              <a:t>million people all around the world lie below the poverty line. </a:t>
            </a:r>
          </a:p>
          <a:p>
            <a:pPr marL="0" indent="0" algn="just" defTabSz="475441" eaLnBrk="1" fontAlgn="auto" hangingPunct="1">
              <a:lnSpc>
                <a:spcPct val="200000"/>
              </a:lnSpc>
              <a:spcAft>
                <a:spcPts val="624"/>
              </a:spcAft>
              <a:buFont typeface="Wingdings 2" charset="2"/>
              <a:buNone/>
              <a:defRPr/>
            </a:pPr>
            <a:r>
              <a:rPr lang="en-US" sz="2800" dirty="0">
                <a:solidFill>
                  <a:srgbClr val="0099CC"/>
                </a:solidFill>
                <a:latin typeface="Californian FB" pitchFamily="18" charset="0"/>
              </a:rPr>
              <a:t>In order to eradicate poverty, Microfinance services are required</a:t>
            </a:r>
            <a:r>
              <a:rPr lang="en-US" sz="2800" dirty="0" smtClean="0">
                <a:solidFill>
                  <a:srgbClr val="0099CC"/>
                </a:solidFill>
                <a:latin typeface="Californian FB" pitchFamily="18" charset="0"/>
              </a:rPr>
              <a:t>.</a:t>
            </a:r>
            <a:endParaRPr lang="en-IN" sz="2800" dirty="0">
              <a:solidFill>
                <a:srgbClr val="0099CC"/>
              </a:solidFill>
              <a:latin typeface="Californian FB"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84263"/>
            <a:ext cx="8229600" cy="4689475"/>
          </a:xfrm>
          <a:prstGeom prst="rect">
            <a:avLst/>
          </a:prstGeom>
          <a:blipFill>
            <a:blip r:embed="rId3"/>
            <a:tile tx="0" ty="0" sx="100000" sy="100000" flip="none" algn="tl"/>
          </a:blipFill>
        </p:spPr>
        <p:txBody>
          <a:bodyPr lIns="95088" tIns="47544" rIns="95088" bIns="47544">
            <a:spAutoFit/>
          </a:bodyPr>
          <a:lstStyle/>
          <a:p>
            <a:pPr algn="ctr">
              <a:lnSpc>
                <a:spcPct val="150000"/>
              </a:lnSpc>
              <a:defRPr/>
            </a:pPr>
            <a:r>
              <a:rPr lang="en-US" sz="3400" b="1" dirty="0">
                <a:solidFill>
                  <a:srgbClr val="CC0099"/>
                </a:solidFill>
                <a:latin typeface="Californian FB" pitchFamily="18" charset="0"/>
                <a:cs typeface="+mn-cs"/>
              </a:rPr>
              <a:t>Microfinance Definition:</a:t>
            </a:r>
          </a:p>
          <a:p>
            <a:pPr marL="534871" indent="-534871" algn="just">
              <a:lnSpc>
                <a:spcPct val="150000"/>
              </a:lnSpc>
              <a:buFont typeface="Wingdings" pitchFamily="2" charset="2"/>
              <a:buChar char="v"/>
              <a:defRPr/>
            </a:pPr>
            <a:r>
              <a:rPr lang="en-US" dirty="0">
                <a:solidFill>
                  <a:srgbClr val="669900"/>
                </a:solidFill>
                <a:latin typeface="Californian FB" pitchFamily="18" charset="0"/>
                <a:cs typeface="+mn-cs"/>
              </a:rPr>
              <a:t>Is a credit delivering technique.</a:t>
            </a:r>
          </a:p>
          <a:p>
            <a:pPr marL="534871" indent="-534871" algn="just">
              <a:lnSpc>
                <a:spcPct val="150000"/>
              </a:lnSpc>
              <a:buFont typeface="Wingdings" pitchFamily="2" charset="2"/>
              <a:buChar char="v"/>
              <a:defRPr/>
            </a:pPr>
            <a:r>
              <a:rPr lang="en-US" dirty="0">
                <a:solidFill>
                  <a:srgbClr val="669900"/>
                </a:solidFill>
                <a:latin typeface="Californian FB" pitchFamily="18" charset="0"/>
                <a:cs typeface="+mn-cs"/>
              </a:rPr>
              <a:t>It enhances income generating activities, based on collateral-free group based lending strategy.</a:t>
            </a:r>
          </a:p>
          <a:p>
            <a:pPr algn="r">
              <a:lnSpc>
                <a:spcPct val="150000"/>
              </a:lnSpc>
              <a:defRPr/>
            </a:pPr>
            <a:r>
              <a:rPr lang="en-US" sz="2000" dirty="0">
                <a:solidFill>
                  <a:srgbClr val="669900"/>
                </a:solidFill>
                <a:latin typeface="Californian FB" pitchFamily="18" charset="0"/>
                <a:cs typeface="+mn-cs"/>
              </a:rPr>
              <a:t>(</a:t>
            </a:r>
            <a:r>
              <a:rPr lang="en-US" sz="2000" dirty="0" err="1">
                <a:solidFill>
                  <a:srgbClr val="669900"/>
                </a:solidFill>
                <a:latin typeface="Californian FB" pitchFamily="18" charset="0"/>
                <a:cs typeface="+mn-cs"/>
              </a:rPr>
              <a:t>Hulme</a:t>
            </a:r>
            <a:r>
              <a:rPr lang="en-US" sz="2000" dirty="0">
                <a:solidFill>
                  <a:srgbClr val="669900"/>
                </a:solidFill>
                <a:latin typeface="Californian FB" pitchFamily="18" charset="0"/>
                <a:cs typeface="+mn-cs"/>
              </a:rPr>
              <a:t> and Mosley 1996; </a:t>
            </a:r>
            <a:r>
              <a:rPr lang="en-US" sz="2000" dirty="0" err="1">
                <a:solidFill>
                  <a:srgbClr val="669900"/>
                </a:solidFill>
                <a:latin typeface="Californian FB" pitchFamily="18" charset="0"/>
                <a:cs typeface="+mn-cs"/>
              </a:rPr>
              <a:t>Younus</a:t>
            </a:r>
            <a:r>
              <a:rPr lang="en-US" sz="2000" dirty="0">
                <a:solidFill>
                  <a:srgbClr val="669900"/>
                </a:solidFill>
                <a:latin typeface="Californian FB" pitchFamily="18" charset="0"/>
                <a:cs typeface="+mn-cs"/>
              </a:rPr>
              <a:t> 1999; World Bank 1994).</a:t>
            </a:r>
          </a:p>
          <a:p>
            <a:pPr marL="534871" indent="-534871" algn="just">
              <a:lnSpc>
                <a:spcPct val="150000"/>
              </a:lnSpc>
              <a:buFont typeface="Wingdings" pitchFamily="2" charset="2"/>
              <a:buChar char="v"/>
              <a:defRPr/>
            </a:pPr>
            <a:r>
              <a:rPr lang="en-US" dirty="0">
                <a:solidFill>
                  <a:srgbClr val="669900"/>
                </a:solidFill>
                <a:latin typeface="Californian FB" pitchFamily="18" charset="0"/>
                <a:cs typeface="+mn-cs"/>
              </a:rPr>
              <a:t>It provides financial services to unemployed and low-income peoples.</a:t>
            </a:r>
            <a:endParaRPr lang="en-US" dirty="0">
              <a:solidFill>
                <a:srgbClr val="002060"/>
              </a:solidFill>
              <a:latin typeface="Californian FB" pitchFamily="18" charset="0"/>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19100" y="380170"/>
            <a:ext cx="8305800" cy="6097660"/>
          </a:xfrm>
          <a:prstGeom prst="rect">
            <a:avLst/>
          </a:prstGeom>
        </p:spPr>
        <p:txBody>
          <a:bodyPr lIns="95088" tIns="47544" rIns="95088" bIns="47544">
            <a:spAutoFit/>
          </a:bodyPr>
          <a:lstStyle/>
          <a:p>
            <a:pPr algn="just">
              <a:lnSpc>
                <a:spcPct val="150000"/>
              </a:lnSpc>
              <a:defRPr/>
            </a:pPr>
            <a:r>
              <a:rPr lang="en-US" sz="3700" b="1" dirty="0">
                <a:solidFill>
                  <a:srgbClr val="339966"/>
                </a:solidFill>
                <a:latin typeface="Californian FB" pitchFamily="18" charset="0"/>
                <a:cs typeface="+mn-cs"/>
              </a:rPr>
              <a:t>Microfinance provides</a:t>
            </a:r>
          </a:p>
          <a:p>
            <a:pPr marL="457200" indent="-457200" algn="just">
              <a:lnSpc>
                <a:spcPct val="150000"/>
              </a:lnSpc>
              <a:buFont typeface="Wingdings" pitchFamily="2" charset="2"/>
              <a:buChar char="q"/>
              <a:defRPr/>
            </a:pPr>
            <a:r>
              <a:rPr lang="en-US" dirty="0">
                <a:solidFill>
                  <a:srgbClr val="00B0F0"/>
                </a:solidFill>
                <a:latin typeface="Californian FB" pitchFamily="18" charset="0"/>
                <a:cs typeface="+mn-cs"/>
              </a:rPr>
              <a:t>means of borrowing and saving money. </a:t>
            </a:r>
          </a:p>
          <a:p>
            <a:pPr marL="457200" indent="-457200" algn="just">
              <a:lnSpc>
                <a:spcPct val="150000"/>
              </a:lnSpc>
              <a:buFont typeface="Wingdings" pitchFamily="2" charset="2"/>
              <a:buChar char="q"/>
              <a:defRPr/>
            </a:pPr>
            <a:r>
              <a:rPr lang="en-US" dirty="0" smtClean="0">
                <a:solidFill>
                  <a:srgbClr val="00B0F0"/>
                </a:solidFill>
                <a:latin typeface="Californian FB" pitchFamily="18" charset="0"/>
                <a:cs typeface="+mn-cs"/>
              </a:rPr>
              <a:t>opportunity </a:t>
            </a:r>
            <a:r>
              <a:rPr lang="en-US" dirty="0">
                <a:solidFill>
                  <a:srgbClr val="00B0F0"/>
                </a:solidFill>
                <a:latin typeface="Californian FB" pitchFamily="18" charset="0"/>
                <a:cs typeface="+mn-cs"/>
              </a:rPr>
              <a:t>to become self sufficient.</a:t>
            </a:r>
          </a:p>
          <a:p>
            <a:pPr marL="457200" indent="-457200" algn="just">
              <a:lnSpc>
                <a:spcPct val="150000"/>
              </a:lnSpc>
              <a:buFont typeface="Wingdings" pitchFamily="2" charset="2"/>
              <a:buChar char="q"/>
              <a:defRPr/>
            </a:pPr>
            <a:r>
              <a:rPr lang="en-IN" dirty="0">
                <a:solidFill>
                  <a:srgbClr val="00B0F0"/>
                </a:solidFill>
                <a:latin typeface="Californian FB" pitchFamily="18" charset="0"/>
                <a:cs typeface="+mn-cs"/>
              </a:rPr>
              <a:t>financial services to socially and economically disadvantaged segments of </a:t>
            </a:r>
            <a:r>
              <a:rPr lang="en-IN" dirty="0" smtClean="0">
                <a:solidFill>
                  <a:srgbClr val="00B0F0"/>
                </a:solidFill>
                <a:latin typeface="Californian FB" pitchFamily="18" charset="0"/>
                <a:cs typeface="+mn-cs"/>
              </a:rPr>
              <a:t>society.</a:t>
            </a:r>
          </a:p>
          <a:p>
            <a:pPr marL="457200" indent="-457200" algn="just">
              <a:lnSpc>
                <a:spcPct val="150000"/>
              </a:lnSpc>
              <a:buFont typeface="Wingdings" pitchFamily="2" charset="2"/>
              <a:buChar char="q"/>
              <a:defRPr/>
            </a:pPr>
            <a:r>
              <a:rPr lang="en-US" dirty="0">
                <a:solidFill>
                  <a:srgbClr val="00B0F0"/>
                </a:solidFill>
                <a:latin typeface="Californian FB" pitchFamily="18" charset="0"/>
              </a:rPr>
              <a:t>insurance to low income people.</a:t>
            </a:r>
          </a:p>
          <a:p>
            <a:pPr algn="just">
              <a:lnSpc>
                <a:spcPct val="150000"/>
              </a:lnSpc>
              <a:defRPr/>
            </a:pPr>
            <a:endParaRPr lang="en-IN" sz="2000" dirty="0">
              <a:solidFill>
                <a:srgbClr val="00B0F0"/>
              </a:solidFill>
              <a:latin typeface="Californian FB" pitchFamily="18" charset="0"/>
              <a:cs typeface="+mn-cs"/>
            </a:endParaRPr>
          </a:p>
          <a:p>
            <a:pPr algn="just">
              <a:lnSpc>
                <a:spcPct val="150000"/>
              </a:lnSpc>
              <a:defRPr/>
            </a:pPr>
            <a:r>
              <a:rPr lang="en-IN" dirty="0">
                <a:solidFill>
                  <a:srgbClr val="FF3300"/>
                </a:solidFill>
                <a:latin typeface="Californian FB" pitchFamily="18" charset="0"/>
                <a:cs typeface="+mn-cs"/>
              </a:rPr>
              <a:t>i.e. especially to people who lack access to banking and related services.</a:t>
            </a:r>
            <a:endParaRPr lang="en-US" dirty="0">
              <a:solidFill>
                <a:srgbClr val="002060"/>
              </a:solidFill>
              <a:latin typeface="Californian FB" pitchFamily="18" charset="0"/>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Grp="1" noChangeAspect="1" noChangeArrowheads="1"/>
          </p:cNvPicPr>
          <p:nvPr>
            <p:ph type="body" idx="1"/>
          </p:nvPr>
        </p:nvPicPr>
        <p:blipFill>
          <a:blip r:embed="rId3">
            <a:duotone>
              <a:prstClr val="black"/>
              <a:schemeClr val="tx2">
                <a:tint val="45000"/>
                <a:satMod val="400000"/>
              </a:schemeClr>
            </a:duotone>
            <a:extLst>
              <a:ext uri="{28A0092B-C50C-407E-A947-70E740481C1C}">
                <a14:useLocalDpi xmlns="" xmlns:a14="http://schemas.microsoft.com/office/drawing/2010/main" val="0"/>
              </a:ext>
            </a:extLst>
          </a:blip>
          <a:srcRect/>
          <a:stretch>
            <a:fillRect/>
          </a:stretch>
        </p:blipFill>
        <p:spPr>
          <a:xfrm>
            <a:off x="684213" y="1981200"/>
            <a:ext cx="7773987" cy="3790950"/>
          </a:xfrm>
          <a:prstGeom prst="rect">
            <a:avLst/>
          </a:prstGeom>
          <a:ln>
            <a:noFill/>
          </a:ln>
          <a:effectLst>
            <a:softEdge rad="112500"/>
          </a:effectLst>
        </p:spPr>
      </p:pic>
      <p:sp>
        <p:nvSpPr>
          <p:cNvPr id="2" name="Rectangle 1"/>
          <p:cNvSpPr/>
          <p:nvPr/>
        </p:nvSpPr>
        <p:spPr>
          <a:xfrm>
            <a:off x="0" y="528191"/>
            <a:ext cx="9144000" cy="830997"/>
          </a:xfrm>
          <a:prstGeom prst="rect">
            <a:avLst/>
          </a:prstGeom>
        </p:spPr>
        <p:txBody>
          <a:bodyPr wrap="square">
            <a:spAutoFit/>
          </a:bodyPr>
          <a:lstStyle/>
          <a:p>
            <a:pPr algn="ctr"/>
            <a:r>
              <a:rPr lang="en-IN" sz="4800" b="1" dirty="0" smtClean="0">
                <a:solidFill>
                  <a:srgbClr val="008080"/>
                </a:solidFill>
              </a:rPr>
              <a:t>Microfinance System</a:t>
            </a:r>
            <a:endParaRPr lang="en-IN" sz="4800" b="1" dirty="0">
              <a:solidFill>
                <a:srgbClr val="00808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0" y="141288"/>
            <a:ext cx="9144000" cy="588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088" tIns="47544" rIns="95088" bIns="47544">
            <a:spAutoFit/>
          </a:bodyPr>
          <a:lstStyle/>
          <a:p>
            <a:pPr algn="ctr"/>
            <a:r>
              <a:rPr lang="en-US" sz="3200" b="1">
                <a:solidFill>
                  <a:srgbClr val="FF0000"/>
                </a:solidFill>
                <a:latin typeface="Californian FB" pitchFamily="18" charset="0"/>
              </a:rPr>
              <a:t>Types and characteristics of Microfinance services</a:t>
            </a:r>
            <a:endParaRPr lang="en-IN" sz="3200" b="1">
              <a:solidFill>
                <a:srgbClr val="FF0000"/>
              </a:solidFill>
              <a:latin typeface="Californian FB" pitchFamily="18" charset="0"/>
            </a:endParaRPr>
          </a:p>
        </p:txBody>
      </p:sp>
      <p:graphicFrame>
        <p:nvGraphicFramePr>
          <p:cNvPr id="4" name="Table 3"/>
          <p:cNvGraphicFramePr>
            <a:graphicFrameLocks noGrp="1"/>
          </p:cNvGraphicFramePr>
          <p:nvPr/>
        </p:nvGraphicFramePr>
        <p:xfrm>
          <a:off x="304800" y="1360488"/>
          <a:ext cx="8534400" cy="4811710"/>
        </p:xfrm>
        <a:graphic>
          <a:graphicData uri="http://schemas.openxmlformats.org/drawingml/2006/table">
            <a:tbl>
              <a:tblPr firstRow="1" firstCol="1" bandRow="1">
                <a:tableStyleId>{3B4B98B0-60AC-42C2-AFA5-B58CD77FA1E5}</a:tableStyleId>
              </a:tblPr>
              <a:tblGrid>
                <a:gridCol w="4267200"/>
                <a:gridCol w="4267200"/>
              </a:tblGrid>
              <a:tr h="860971">
                <a:tc>
                  <a:txBody>
                    <a:bodyPr/>
                    <a:lstStyle/>
                    <a:p>
                      <a:pPr marL="0" marR="0" algn="ctr">
                        <a:lnSpc>
                          <a:spcPct val="150000"/>
                        </a:lnSpc>
                        <a:spcBef>
                          <a:spcPts val="600"/>
                        </a:spcBef>
                        <a:spcAft>
                          <a:spcPts val="600"/>
                        </a:spcAft>
                      </a:pPr>
                      <a:r>
                        <a:rPr lang="en-US" sz="1900" dirty="0" smtClean="0">
                          <a:solidFill>
                            <a:srgbClr val="3366CC"/>
                          </a:solidFill>
                          <a:effectLst/>
                          <a:latin typeface="Californian FB" pitchFamily="18" charset="0"/>
                          <a:cs typeface="Arial" pitchFamily="34" charset="0"/>
                        </a:rPr>
                        <a:t>Types of Microfinance Services</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c>
                  <a:txBody>
                    <a:bodyPr/>
                    <a:lstStyle/>
                    <a:p>
                      <a:pPr marL="0" marR="0" algn="ctr">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Characteristics</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rowSpan="4">
                  <a:txBody>
                    <a:bodyPr/>
                    <a:lstStyle/>
                    <a:p>
                      <a:pPr marL="914400" marR="0" lvl="2" algn="just">
                        <a:lnSpc>
                          <a:spcPct val="150000"/>
                        </a:lnSpc>
                        <a:spcBef>
                          <a:spcPts val="600"/>
                        </a:spcBef>
                        <a:spcAft>
                          <a:spcPts val="600"/>
                        </a:spcAft>
                      </a:pPr>
                      <a:r>
                        <a:rPr lang="en-US" sz="1900" dirty="0" smtClean="0">
                          <a:solidFill>
                            <a:srgbClr val="3366CC"/>
                          </a:solidFill>
                          <a:effectLst/>
                          <a:latin typeface="Californian FB" pitchFamily="18" charset="0"/>
                          <a:cs typeface="Arial" pitchFamily="34" charset="0"/>
                        </a:rPr>
                        <a:t>Micro-Credit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Loan amount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vMerge="1">
                  <a:txBody>
                    <a:bodyPr/>
                    <a:lstStyle/>
                    <a:p>
                      <a:endParaRPr lang="en-IN"/>
                    </a:p>
                  </a:txBody>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Loan term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vMerge="1">
                  <a:txBody>
                    <a:bodyPr/>
                    <a:lstStyle/>
                    <a:p>
                      <a:endParaRPr lang="en-IN"/>
                    </a:p>
                  </a:txBody>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Repayment installments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vMerge="1">
                  <a:txBody>
                    <a:bodyPr/>
                    <a:lstStyle/>
                    <a:p>
                      <a:endParaRPr lang="en-IN"/>
                    </a:p>
                  </a:txBody>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Interest charges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rowSpan="3">
                  <a:txBody>
                    <a:bodyPr/>
                    <a:lstStyle/>
                    <a:p>
                      <a:pPr marL="914400" marR="0" lvl="2" algn="just">
                        <a:lnSpc>
                          <a:spcPct val="150000"/>
                        </a:lnSpc>
                        <a:spcBef>
                          <a:spcPts val="600"/>
                        </a:spcBef>
                        <a:spcAft>
                          <a:spcPts val="600"/>
                        </a:spcAft>
                      </a:pPr>
                      <a:r>
                        <a:rPr lang="en-US" sz="1900" dirty="0" smtClean="0">
                          <a:solidFill>
                            <a:srgbClr val="3366CC"/>
                          </a:solidFill>
                          <a:effectLst/>
                          <a:latin typeface="Californian FB" pitchFamily="18" charset="0"/>
                          <a:cs typeface="Arial" pitchFamily="34" charset="0"/>
                        </a:rPr>
                        <a:t>Micro-Savings</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Amount </a:t>
                      </a:r>
                      <a:r>
                        <a:rPr lang="en-US" sz="1900" dirty="0" smtClean="0">
                          <a:solidFill>
                            <a:srgbClr val="3366CC"/>
                          </a:solidFill>
                          <a:effectLst/>
                          <a:latin typeface="Californian FB" pitchFamily="18" charset="0"/>
                          <a:cs typeface="Arial" pitchFamily="34" charset="0"/>
                        </a:rPr>
                        <a:t>deposited</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vMerge="1">
                  <a:txBody>
                    <a:bodyPr/>
                    <a:lstStyle/>
                    <a:p>
                      <a:endParaRPr lang="en-IN"/>
                    </a:p>
                  </a:txBody>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Withdrawals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vMerge="1">
                  <a:txBody>
                    <a:bodyPr/>
                    <a:lstStyle/>
                    <a:p>
                      <a:endParaRPr lang="en-IN"/>
                    </a:p>
                  </a:txBody>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Interest paid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rowSpan="2">
                  <a:txBody>
                    <a:bodyPr/>
                    <a:lstStyle/>
                    <a:p>
                      <a:pPr marL="914400" marR="0" lvl="2" algn="just">
                        <a:lnSpc>
                          <a:spcPct val="150000"/>
                        </a:lnSpc>
                        <a:spcBef>
                          <a:spcPts val="600"/>
                        </a:spcBef>
                        <a:spcAft>
                          <a:spcPts val="600"/>
                        </a:spcAft>
                      </a:pPr>
                      <a:r>
                        <a:rPr lang="en-US" sz="1900" dirty="0" smtClean="0">
                          <a:solidFill>
                            <a:srgbClr val="3366CC"/>
                          </a:solidFill>
                          <a:effectLst/>
                          <a:latin typeface="Californian FB" pitchFamily="18" charset="0"/>
                          <a:cs typeface="Arial" pitchFamily="34" charset="0"/>
                        </a:rPr>
                        <a:t>Micro-Insurance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Life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r h="438971">
                <a:tc vMerge="1">
                  <a:txBody>
                    <a:bodyPr/>
                    <a:lstStyle/>
                    <a:p>
                      <a:endParaRPr lang="en-IN"/>
                    </a:p>
                  </a:txBody>
                  <a:tcPr/>
                </a:tc>
                <a:tc>
                  <a:txBody>
                    <a:bodyPr/>
                    <a:lstStyle/>
                    <a:p>
                      <a:pPr marL="914400" marR="0" lvl="2" algn="just">
                        <a:lnSpc>
                          <a:spcPct val="150000"/>
                        </a:lnSpc>
                        <a:spcBef>
                          <a:spcPts val="600"/>
                        </a:spcBef>
                        <a:spcAft>
                          <a:spcPts val="600"/>
                        </a:spcAft>
                      </a:pPr>
                      <a:r>
                        <a:rPr lang="en-US" sz="1900" dirty="0">
                          <a:solidFill>
                            <a:srgbClr val="3366CC"/>
                          </a:solidFill>
                          <a:effectLst/>
                          <a:latin typeface="Californian FB" pitchFamily="18" charset="0"/>
                          <a:cs typeface="Arial" pitchFamily="34" charset="0"/>
                        </a:rPr>
                        <a:t>Animal </a:t>
                      </a:r>
                      <a:endParaRPr lang="en-IN" sz="1900" dirty="0">
                        <a:solidFill>
                          <a:srgbClr val="3366CC"/>
                        </a:solidFill>
                        <a:effectLst/>
                        <a:latin typeface="Californian FB" pitchFamily="18" charset="0"/>
                        <a:ea typeface="Times New Roman"/>
                        <a:cs typeface="Arial" pitchFamily="34" charset="0"/>
                      </a:endParaRPr>
                    </a:p>
                  </a:txBody>
                  <a:tcPr marL="18657" marR="18657" marT="0" marB="0">
                    <a:solidFill>
                      <a:srgbClr val="FFFFCC"/>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Override>
</file>

<file path=ppt/theme/themeOverride2.xml><?xml version="1.0" encoding="utf-8"?>
<a:themeOverride xmlns:a="http://schemas.openxmlformats.org/drawingml/2006/main">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Override>
</file>

<file path=ppt/theme/themeOverride3.xml><?xml version="1.0" encoding="utf-8"?>
<a:themeOverride xmlns:a="http://schemas.openxmlformats.org/drawingml/2006/main">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Override>
</file>

<file path=docProps/app.xml><?xml version="1.0" encoding="utf-8"?>
<Properties xmlns="http://schemas.openxmlformats.org/officeDocument/2006/extended-properties" xmlns:vt="http://schemas.openxmlformats.org/officeDocument/2006/docPropsVTypes">
  <Template>Summer</Template>
  <TotalTime>8864</TotalTime>
  <Words>2079</Words>
  <Application>Microsoft Office PowerPoint</Application>
  <PresentationFormat>On-screen Show (4:3)</PresentationFormat>
  <Paragraphs>315</Paragraphs>
  <Slides>32</Slides>
  <Notes>22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Summer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 SHGs and Bank Linkage  Source: NABARD, cited in Ghosh 2005 </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aaaaa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building Sub-group</dc:title>
  <dc:creator>Vishwas Jain</dc:creator>
  <cp:lastModifiedBy>intel</cp:lastModifiedBy>
  <cp:revision>1336</cp:revision>
  <cp:lastPrinted>2010-12-13T17:00:24Z</cp:lastPrinted>
  <dcterms:created xsi:type="dcterms:W3CDTF">2002-08-07T04:15:30Z</dcterms:created>
  <dcterms:modified xsi:type="dcterms:W3CDTF">2020-04-15T15:03:44Z</dcterms:modified>
</cp:coreProperties>
</file>