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73" r:id="rId3"/>
    <p:sldId id="265" r:id="rId4"/>
    <p:sldId id="269" r:id="rId5"/>
    <p:sldId id="263" r:id="rId6"/>
    <p:sldId id="260" r:id="rId7"/>
    <p:sldId id="267" r:id="rId8"/>
    <p:sldId id="266" r:id="rId9"/>
    <p:sldId id="259" r:id="rId10"/>
    <p:sldId id="256" r:id="rId11"/>
    <p:sldId id="284" r:id="rId12"/>
    <p:sldId id="268" r:id="rId13"/>
    <p:sldId id="270" r:id="rId14"/>
    <p:sldId id="271" r:id="rId15"/>
    <p:sldId id="272" r:id="rId16"/>
    <p:sldId id="261" r:id="rId17"/>
    <p:sldId id="280" r:id="rId18"/>
    <p:sldId id="281" r:id="rId19"/>
    <p:sldId id="282" r:id="rId20"/>
    <p:sldId id="257" r:id="rId21"/>
    <p:sldId id="258" r:id="rId22"/>
    <p:sldId id="283"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341" autoAdjust="0"/>
    <p:restoredTop sz="94652" autoAdjust="0"/>
  </p:normalViewPr>
  <p:slideViewPr>
    <p:cSldViewPr snapToGrid="0">
      <p:cViewPr varScale="1">
        <p:scale>
          <a:sx n="69" d="100"/>
          <a:sy n="69" d="100"/>
        </p:scale>
        <p:origin x="-1008"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268DE5-8715-4B04-9A87-8A4C9FF141EF}"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AA9DB-56C3-4ED6-AC9F-34940D0F05BC}" type="slidenum">
              <a:rPr lang="en-US" smtClean="0"/>
              <a:pPr/>
              <a:t>‹#›</a:t>
            </a:fld>
            <a:endParaRPr lang="en-US"/>
          </a:p>
        </p:txBody>
      </p:sp>
    </p:spTree>
    <p:extLst>
      <p:ext uri="{BB962C8B-B14F-4D97-AF65-F5344CB8AC3E}">
        <p14:creationId xmlns:p14="http://schemas.microsoft.com/office/powerpoint/2010/main" xmlns="" val="44850939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268DE5-8715-4B04-9A87-8A4C9FF141EF}"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AA9DB-56C3-4ED6-AC9F-34940D0F05BC}" type="slidenum">
              <a:rPr lang="en-US" smtClean="0"/>
              <a:pPr/>
              <a:t>‹#›</a:t>
            </a:fld>
            <a:endParaRPr lang="en-US"/>
          </a:p>
        </p:txBody>
      </p:sp>
    </p:spTree>
    <p:extLst>
      <p:ext uri="{BB962C8B-B14F-4D97-AF65-F5344CB8AC3E}">
        <p14:creationId xmlns:p14="http://schemas.microsoft.com/office/powerpoint/2010/main" xmlns="" val="321568141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268DE5-8715-4B04-9A87-8A4C9FF141EF}"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AA9DB-56C3-4ED6-AC9F-34940D0F05BC}" type="slidenum">
              <a:rPr lang="en-US" smtClean="0"/>
              <a:pPr/>
              <a:t>‹#›</a:t>
            </a:fld>
            <a:endParaRPr lang="en-US"/>
          </a:p>
        </p:txBody>
      </p:sp>
    </p:spTree>
    <p:extLst>
      <p:ext uri="{BB962C8B-B14F-4D97-AF65-F5344CB8AC3E}">
        <p14:creationId xmlns:p14="http://schemas.microsoft.com/office/powerpoint/2010/main" xmlns="" val="284034599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6CF6B6-AFC5-4F26-9892-1EFB599579C8}"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3B059E-69A1-4C40-AE4A-50BE6E74A8C8}" type="slidenum">
              <a:rPr lang="en-US" smtClean="0"/>
              <a:pPr/>
              <a:t>‹#›</a:t>
            </a:fld>
            <a:endParaRPr lang="en-US"/>
          </a:p>
        </p:txBody>
      </p:sp>
    </p:spTree>
    <p:extLst>
      <p:ext uri="{BB962C8B-B14F-4D97-AF65-F5344CB8AC3E}">
        <p14:creationId xmlns:p14="http://schemas.microsoft.com/office/powerpoint/2010/main" xmlns="" val="105617277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6CF6B6-AFC5-4F26-9892-1EFB599579C8}"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3B059E-69A1-4C40-AE4A-50BE6E74A8C8}" type="slidenum">
              <a:rPr lang="en-US" smtClean="0"/>
              <a:pPr/>
              <a:t>‹#›</a:t>
            </a:fld>
            <a:endParaRPr lang="en-US"/>
          </a:p>
        </p:txBody>
      </p:sp>
    </p:spTree>
    <p:extLst>
      <p:ext uri="{BB962C8B-B14F-4D97-AF65-F5344CB8AC3E}">
        <p14:creationId xmlns:p14="http://schemas.microsoft.com/office/powerpoint/2010/main" xmlns="" val="20156804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56CF6B6-AFC5-4F26-9892-1EFB599579C8}"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3B059E-69A1-4C40-AE4A-50BE6E74A8C8}" type="slidenum">
              <a:rPr lang="en-US" smtClean="0"/>
              <a:pPr/>
              <a:t>‹#›</a:t>
            </a:fld>
            <a:endParaRPr lang="en-US"/>
          </a:p>
        </p:txBody>
      </p:sp>
    </p:spTree>
    <p:extLst>
      <p:ext uri="{BB962C8B-B14F-4D97-AF65-F5344CB8AC3E}">
        <p14:creationId xmlns:p14="http://schemas.microsoft.com/office/powerpoint/2010/main" xmlns="" val="23360306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6CF6B6-AFC5-4F26-9892-1EFB599579C8}" type="datetimeFigureOut">
              <a:rPr lang="en-US" smtClean="0"/>
              <a:pPr/>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3B059E-69A1-4C40-AE4A-50BE6E74A8C8}" type="slidenum">
              <a:rPr lang="en-US" smtClean="0"/>
              <a:pPr/>
              <a:t>‹#›</a:t>
            </a:fld>
            <a:endParaRPr lang="en-US"/>
          </a:p>
        </p:txBody>
      </p:sp>
    </p:spTree>
    <p:extLst>
      <p:ext uri="{BB962C8B-B14F-4D97-AF65-F5344CB8AC3E}">
        <p14:creationId xmlns:p14="http://schemas.microsoft.com/office/powerpoint/2010/main" xmlns="" val="18173178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6CF6B6-AFC5-4F26-9892-1EFB599579C8}" type="datetimeFigureOut">
              <a:rPr lang="en-US" smtClean="0"/>
              <a:pPr/>
              <a:t>5/13/2020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3B059E-69A1-4C40-AE4A-50BE6E74A8C8}" type="slidenum">
              <a:rPr lang="en-US" smtClean="0"/>
              <a:pPr/>
              <a:t>‹#›</a:t>
            </a:fld>
            <a:endParaRPr lang="en-US"/>
          </a:p>
        </p:txBody>
      </p:sp>
    </p:spTree>
    <p:extLst>
      <p:ext uri="{BB962C8B-B14F-4D97-AF65-F5344CB8AC3E}">
        <p14:creationId xmlns:p14="http://schemas.microsoft.com/office/powerpoint/2010/main" xmlns="" val="15737838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6CF6B6-AFC5-4F26-9892-1EFB599579C8}" type="datetimeFigureOut">
              <a:rPr lang="en-US" smtClean="0"/>
              <a:pPr/>
              <a:t>5/13/2020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3B059E-69A1-4C40-AE4A-50BE6E74A8C8}" type="slidenum">
              <a:rPr lang="en-US" smtClean="0"/>
              <a:pPr/>
              <a:t>‹#›</a:t>
            </a:fld>
            <a:endParaRPr lang="en-US"/>
          </a:p>
        </p:txBody>
      </p:sp>
    </p:spTree>
    <p:extLst>
      <p:ext uri="{BB962C8B-B14F-4D97-AF65-F5344CB8AC3E}">
        <p14:creationId xmlns:p14="http://schemas.microsoft.com/office/powerpoint/2010/main" xmlns="" val="31932384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6CF6B6-AFC5-4F26-9892-1EFB599579C8}" type="datetimeFigureOut">
              <a:rPr lang="en-US" smtClean="0"/>
              <a:pPr/>
              <a:t>5/13/2020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3B059E-69A1-4C40-AE4A-50BE6E74A8C8}" type="slidenum">
              <a:rPr lang="en-US" smtClean="0"/>
              <a:pPr/>
              <a:t>‹#›</a:t>
            </a:fld>
            <a:endParaRPr lang="en-US"/>
          </a:p>
        </p:txBody>
      </p:sp>
    </p:spTree>
    <p:extLst>
      <p:ext uri="{BB962C8B-B14F-4D97-AF65-F5344CB8AC3E}">
        <p14:creationId xmlns:p14="http://schemas.microsoft.com/office/powerpoint/2010/main" xmlns="" val="11323921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56CF6B6-AFC5-4F26-9892-1EFB599579C8}" type="datetimeFigureOut">
              <a:rPr lang="en-US" smtClean="0"/>
              <a:pPr/>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3B059E-69A1-4C40-AE4A-50BE6E74A8C8}" type="slidenum">
              <a:rPr lang="en-US" smtClean="0"/>
              <a:pPr/>
              <a:t>‹#›</a:t>
            </a:fld>
            <a:endParaRPr lang="en-US"/>
          </a:p>
        </p:txBody>
      </p:sp>
    </p:spTree>
    <p:extLst>
      <p:ext uri="{BB962C8B-B14F-4D97-AF65-F5344CB8AC3E}">
        <p14:creationId xmlns:p14="http://schemas.microsoft.com/office/powerpoint/2010/main" xmlns="" val="1957928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268DE5-8715-4B04-9A87-8A4C9FF141EF}"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AA9DB-56C3-4ED6-AC9F-34940D0F05BC}" type="slidenum">
              <a:rPr lang="en-US" smtClean="0"/>
              <a:pPr/>
              <a:t>‹#›</a:t>
            </a:fld>
            <a:endParaRPr lang="en-US"/>
          </a:p>
        </p:txBody>
      </p:sp>
    </p:spTree>
    <p:extLst>
      <p:ext uri="{BB962C8B-B14F-4D97-AF65-F5344CB8AC3E}">
        <p14:creationId xmlns:p14="http://schemas.microsoft.com/office/powerpoint/2010/main" xmlns="" val="426475605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56CF6B6-AFC5-4F26-9892-1EFB599579C8}" type="datetimeFigureOut">
              <a:rPr lang="en-US" smtClean="0"/>
              <a:pPr/>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3B059E-69A1-4C40-AE4A-50BE6E74A8C8}" type="slidenum">
              <a:rPr lang="en-US" smtClean="0"/>
              <a:pPr/>
              <a:t>‹#›</a:t>
            </a:fld>
            <a:endParaRPr lang="en-US"/>
          </a:p>
        </p:txBody>
      </p:sp>
    </p:spTree>
    <p:extLst>
      <p:ext uri="{BB962C8B-B14F-4D97-AF65-F5344CB8AC3E}">
        <p14:creationId xmlns:p14="http://schemas.microsoft.com/office/powerpoint/2010/main" xmlns="" val="16484867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6CF6B6-AFC5-4F26-9892-1EFB599579C8}"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3B059E-69A1-4C40-AE4A-50BE6E74A8C8}" type="slidenum">
              <a:rPr lang="en-US" smtClean="0"/>
              <a:pPr/>
              <a:t>‹#›</a:t>
            </a:fld>
            <a:endParaRPr lang="en-US"/>
          </a:p>
        </p:txBody>
      </p:sp>
    </p:spTree>
    <p:extLst>
      <p:ext uri="{BB962C8B-B14F-4D97-AF65-F5344CB8AC3E}">
        <p14:creationId xmlns:p14="http://schemas.microsoft.com/office/powerpoint/2010/main" xmlns="" val="6883056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6CF6B6-AFC5-4F26-9892-1EFB599579C8}"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3B059E-69A1-4C40-AE4A-50BE6E74A8C8}" type="slidenum">
              <a:rPr lang="en-US" smtClean="0"/>
              <a:pPr/>
              <a:t>‹#›</a:t>
            </a:fld>
            <a:endParaRPr lang="en-US"/>
          </a:p>
        </p:txBody>
      </p:sp>
    </p:spTree>
    <p:extLst>
      <p:ext uri="{BB962C8B-B14F-4D97-AF65-F5344CB8AC3E}">
        <p14:creationId xmlns:p14="http://schemas.microsoft.com/office/powerpoint/2010/main" xmlns="" val="3985574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2268DE5-8715-4B04-9A87-8A4C9FF141EF}"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AA9DB-56C3-4ED6-AC9F-34940D0F05BC}" type="slidenum">
              <a:rPr lang="en-US" smtClean="0"/>
              <a:pPr/>
              <a:t>‹#›</a:t>
            </a:fld>
            <a:endParaRPr lang="en-US"/>
          </a:p>
        </p:txBody>
      </p:sp>
    </p:spTree>
    <p:extLst>
      <p:ext uri="{BB962C8B-B14F-4D97-AF65-F5344CB8AC3E}">
        <p14:creationId xmlns:p14="http://schemas.microsoft.com/office/powerpoint/2010/main" xmlns="" val="98908575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268DE5-8715-4B04-9A87-8A4C9FF141EF}" type="datetimeFigureOut">
              <a:rPr lang="en-US" smtClean="0"/>
              <a:pPr/>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9AA9DB-56C3-4ED6-AC9F-34940D0F05BC}" type="slidenum">
              <a:rPr lang="en-US" smtClean="0"/>
              <a:pPr/>
              <a:t>‹#›</a:t>
            </a:fld>
            <a:endParaRPr lang="en-US"/>
          </a:p>
        </p:txBody>
      </p:sp>
    </p:spTree>
    <p:extLst>
      <p:ext uri="{BB962C8B-B14F-4D97-AF65-F5344CB8AC3E}">
        <p14:creationId xmlns:p14="http://schemas.microsoft.com/office/powerpoint/2010/main" xmlns="" val="369495090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268DE5-8715-4B04-9A87-8A4C9FF141EF}" type="datetimeFigureOut">
              <a:rPr lang="en-US" smtClean="0"/>
              <a:pPr/>
              <a:t>5/13/2020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9AA9DB-56C3-4ED6-AC9F-34940D0F05BC}" type="slidenum">
              <a:rPr lang="en-US" smtClean="0"/>
              <a:pPr/>
              <a:t>‹#›</a:t>
            </a:fld>
            <a:endParaRPr lang="en-US"/>
          </a:p>
        </p:txBody>
      </p:sp>
    </p:spTree>
    <p:extLst>
      <p:ext uri="{BB962C8B-B14F-4D97-AF65-F5344CB8AC3E}">
        <p14:creationId xmlns:p14="http://schemas.microsoft.com/office/powerpoint/2010/main" xmlns="" val="87648732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268DE5-8715-4B04-9A87-8A4C9FF141EF}" type="datetimeFigureOut">
              <a:rPr lang="en-US" smtClean="0"/>
              <a:pPr/>
              <a:t>5/13/2020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9AA9DB-56C3-4ED6-AC9F-34940D0F05BC}" type="slidenum">
              <a:rPr lang="en-US" smtClean="0"/>
              <a:pPr/>
              <a:t>‹#›</a:t>
            </a:fld>
            <a:endParaRPr lang="en-US"/>
          </a:p>
        </p:txBody>
      </p:sp>
    </p:spTree>
    <p:extLst>
      <p:ext uri="{BB962C8B-B14F-4D97-AF65-F5344CB8AC3E}">
        <p14:creationId xmlns:p14="http://schemas.microsoft.com/office/powerpoint/2010/main" xmlns="" val="418462233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268DE5-8715-4B04-9A87-8A4C9FF141EF}" type="datetimeFigureOut">
              <a:rPr lang="en-US" smtClean="0"/>
              <a:pPr/>
              <a:t>5/13/2020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9AA9DB-56C3-4ED6-AC9F-34940D0F05BC}" type="slidenum">
              <a:rPr lang="en-US" smtClean="0"/>
              <a:pPr/>
              <a:t>‹#›</a:t>
            </a:fld>
            <a:endParaRPr lang="en-US"/>
          </a:p>
        </p:txBody>
      </p:sp>
    </p:spTree>
    <p:extLst>
      <p:ext uri="{BB962C8B-B14F-4D97-AF65-F5344CB8AC3E}">
        <p14:creationId xmlns:p14="http://schemas.microsoft.com/office/powerpoint/2010/main" xmlns="" val="338353642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2268DE5-8715-4B04-9A87-8A4C9FF141EF}" type="datetimeFigureOut">
              <a:rPr lang="en-US" smtClean="0"/>
              <a:pPr/>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9AA9DB-56C3-4ED6-AC9F-34940D0F05BC}" type="slidenum">
              <a:rPr lang="en-US" smtClean="0"/>
              <a:pPr/>
              <a:t>‹#›</a:t>
            </a:fld>
            <a:endParaRPr lang="en-US"/>
          </a:p>
        </p:txBody>
      </p:sp>
    </p:spTree>
    <p:extLst>
      <p:ext uri="{BB962C8B-B14F-4D97-AF65-F5344CB8AC3E}">
        <p14:creationId xmlns:p14="http://schemas.microsoft.com/office/powerpoint/2010/main" xmlns="" val="247169906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2268DE5-8715-4B04-9A87-8A4C9FF141EF}" type="datetimeFigureOut">
              <a:rPr lang="en-US" smtClean="0"/>
              <a:pPr/>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9AA9DB-56C3-4ED6-AC9F-34940D0F05BC}" type="slidenum">
              <a:rPr lang="en-US" smtClean="0"/>
              <a:pPr/>
              <a:t>‹#›</a:t>
            </a:fld>
            <a:endParaRPr lang="en-US"/>
          </a:p>
        </p:txBody>
      </p:sp>
    </p:spTree>
    <p:extLst>
      <p:ext uri="{BB962C8B-B14F-4D97-AF65-F5344CB8AC3E}">
        <p14:creationId xmlns:p14="http://schemas.microsoft.com/office/powerpoint/2010/main" xmlns="" val="32576954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53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Box 6"/>
          <p:cNvSpPr txBox="1"/>
          <p:nvPr userDrawn="1"/>
        </p:nvSpPr>
        <p:spPr>
          <a:xfrm rot="20046279">
            <a:off x="-623684" y="2763902"/>
            <a:ext cx="12961557" cy="1323439"/>
          </a:xfrm>
          <a:prstGeom prst="rect">
            <a:avLst/>
          </a:prstGeom>
          <a:ln>
            <a:noFill/>
          </a:ln>
        </p:spPr>
        <p:txBody>
          <a:bodyPr wrap="square" rtlCol="0">
            <a:spAutoFit/>
          </a:bodyPr>
          <a:lstStyle/>
          <a:p>
            <a:pPr algn="ctr"/>
            <a:r>
              <a:rPr lang="en-US" sz="8000" dirty="0" smtClean="0">
                <a:solidFill>
                  <a:schemeClr val="accent1">
                    <a:lumMod val="20000"/>
                    <a:lumOff val="80000"/>
                  </a:schemeClr>
                </a:solidFill>
                <a:latin typeface="Arial Narrow" panose="020B0606020202030204" pitchFamily="34" charset="0"/>
                <a:cs typeface="Arial" panose="020B0604020202020204" pitchFamily="34" charset="0"/>
              </a:rPr>
              <a:t>VIKRAM</a:t>
            </a:r>
            <a:r>
              <a:rPr lang="en-US" sz="8000" baseline="0" dirty="0" smtClean="0">
                <a:solidFill>
                  <a:schemeClr val="accent1">
                    <a:lumMod val="20000"/>
                    <a:lumOff val="80000"/>
                  </a:schemeClr>
                </a:solidFill>
                <a:latin typeface="Arial Narrow" panose="020B0606020202030204" pitchFamily="34" charset="0"/>
                <a:cs typeface="Arial" panose="020B0604020202020204" pitchFamily="34" charset="0"/>
              </a:rPr>
              <a:t> UNIVERSITY</a:t>
            </a:r>
            <a:endParaRPr lang="en-US" sz="8000" dirty="0" smtClean="0">
              <a:solidFill>
                <a:schemeClr val="accent1">
                  <a:lumMod val="20000"/>
                  <a:lumOff val="80000"/>
                </a:schemeClr>
              </a:solidFill>
              <a:latin typeface="Arial Narrow" panose="020B0606020202030204" pitchFamily="34" charset="0"/>
              <a:cs typeface="Arial" panose="020B0604020202020204" pitchFamily="34" charset="0"/>
            </a:endParaRP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268DE5-8715-4B04-9A87-8A4C9FF141EF}" type="datetimeFigureOut">
              <a:rPr lang="en-US" smtClean="0"/>
              <a:pPr/>
              <a:t>5/13/2020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9AA9DB-56C3-4ED6-AC9F-34940D0F05BC}" type="slidenum">
              <a:rPr lang="en-US" smtClean="0"/>
              <a:pPr/>
              <a:t>‹#›</a:t>
            </a:fld>
            <a:endParaRPr lang="en-US"/>
          </a:p>
        </p:txBody>
      </p:sp>
    </p:spTree>
    <p:extLst>
      <p:ext uri="{BB962C8B-B14F-4D97-AF65-F5344CB8AC3E}">
        <p14:creationId xmlns:p14="http://schemas.microsoft.com/office/powerpoint/2010/main" xmlns="" val="16850753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
                <a:lumOff val="95000"/>
              </a:schemeClr>
            </a:gs>
            <a:gs pos="53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rot="20016882">
            <a:off x="-249061" y="2795841"/>
            <a:ext cx="12822304" cy="1325563"/>
          </a:xfrm>
          <a:prstGeom prst="rect">
            <a:avLst/>
          </a:prstGeom>
        </p:spPr>
        <p:txBody>
          <a:bodyPr vert="horz" lIns="91440" tIns="45720" rIns="91440" bIns="45720" rtlCol="0" anchor="ctr">
            <a:normAutofit/>
          </a:bodyPr>
          <a:lstStyle/>
          <a:p>
            <a:r>
              <a:rPr lang="en-US" dirty="0" smtClean="0"/>
              <a:t>VIKRAM UNIVERSITY</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6CF6B6-AFC5-4F26-9892-1EFB599579C8}" type="datetimeFigureOut">
              <a:rPr lang="en-US" smtClean="0"/>
              <a:pPr/>
              <a:t>5/13/2020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3B059E-69A1-4C40-AE4A-50BE6E74A8C8}" type="slidenum">
              <a:rPr lang="en-US" smtClean="0"/>
              <a:pPr/>
              <a:t>‹#›</a:t>
            </a:fld>
            <a:endParaRPr lang="en-US"/>
          </a:p>
        </p:txBody>
      </p:sp>
    </p:spTree>
    <p:extLst>
      <p:ext uri="{BB962C8B-B14F-4D97-AF65-F5344CB8AC3E}">
        <p14:creationId xmlns:p14="http://schemas.microsoft.com/office/powerpoint/2010/main" xmlns="" val="7473420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0168" y="727112"/>
            <a:ext cx="11567712" cy="4278094"/>
          </a:xfrm>
          <a:prstGeom prst="rect">
            <a:avLst/>
          </a:prstGeom>
          <a:noFill/>
        </p:spPr>
        <p:txBody>
          <a:bodyPr wrap="square" rtlCol="0">
            <a:spAutoFit/>
          </a:bodyPr>
          <a:lstStyle/>
          <a:p>
            <a:pPr algn="ctr"/>
            <a:r>
              <a:rPr lang="en-US" sz="3200" b="1" i="1" dirty="0" smtClean="0">
                <a:solidFill>
                  <a:schemeClr val="accent1">
                    <a:lumMod val="75000"/>
                  </a:schemeClr>
                </a:solidFill>
                <a:latin typeface="Arial" panose="020B0604020202020204" pitchFamily="34" charset="0"/>
                <a:cs typeface="Arial" panose="020B0604020202020204" pitchFamily="34" charset="0"/>
              </a:rPr>
              <a:t>X-ray Fluorescence  Spectroscopy</a:t>
            </a:r>
          </a:p>
          <a:p>
            <a:pPr algn="ctr"/>
            <a:endParaRPr lang="en-US" sz="3200" b="1" i="1" dirty="0" smtClean="0">
              <a:solidFill>
                <a:schemeClr val="accent1">
                  <a:lumMod val="75000"/>
                </a:schemeClr>
              </a:solidFill>
              <a:latin typeface="Arial" panose="020B0604020202020204" pitchFamily="34" charset="0"/>
              <a:cs typeface="Arial" panose="020B0604020202020204" pitchFamily="34" charset="0"/>
            </a:endParaRPr>
          </a:p>
          <a:p>
            <a:pPr algn="ctr"/>
            <a:endParaRPr lang="en-US" sz="3200" b="1" i="1" dirty="0">
              <a:solidFill>
                <a:schemeClr val="accent1">
                  <a:lumMod val="75000"/>
                </a:schemeClr>
              </a:solidFill>
              <a:latin typeface="Arial" panose="020B0604020202020204" pitchFamily="34" charset="0"/>
              <a:cs typeface="Arial" panose="020B0604020202020204" pitchFamily="34" charset="0"/>
            </a:endParaRPr>
          </a:p>
          <a:p>
            <a:pPr algn="ctr"/>
            <a:endParaRPr lang="en-US" sz="3200" b="1" i="1" dirty="0" smtClean="0">
              <a:solidFill>
                <a:schemeClr val="accent1">
                  <a:lumMod val="75000"/>
                </a:schemeClr>
              </a:solidFill>
              <a:latin typeface="Arial" panose="020B0604020202020204" pitchFamily="34" charset="0"/>
              <a:cs typeface="Arial" panose="020B0604020202020204" pitchFamily="34" charset="0"/>
            </a:endParaRPr>
          </a:p>
          <a:p>
            <a:pPr algn="ctr"/>
            <a:endParaRPr lang="en-US" sz="3200" b="1" i="1" dirty="0" smtClean="0">
              <a:solidFill>
                <a:schemeClr val="accent1">
                  <a:lumMod val="50000"/>
                </a:schemeClr>
              </a:solidFill>
              <a:latin typeface="Arial" panose="020B0604020202020204" pitchFamily="34" charset="0"/>
              <a:cs typeface="Arial" panose="020B0604020202020204" pitchFamily="34" charset="0"/>
            </a:endParaRPr>
          </a:p>
          <a:p>
            <a:pPr algn="ctr"/>
            <a:r>
              <a:rPr lang="en-US" sz="3200" b="1" i="1" dirty="0" smtClean="0">
                <a:solidFill>
                  <a:schemeClr val="accent1">
                    <a:lumMod val="50000"/>
                  </a:schemeClr>
                </a:solidFill>
                <a:latin typeface="Arial" panose="020B0604020202020204" pitchFamily="34" charset="0"/>
                <a:cs typeface="Arial" panose="020B0604020202020204" pitchFamily="34" charset="0"/>
              </a:rPr>
              <a:t>Dr</a:t>
            </a:r>
            <a:r>
              <a:rPr lang="en-US" sz="3200" b="1" i="1" dirty="0" smtClean="0">
                <a:solidFill>
                  <a:schemeClr val="accent1">
                    <a:lumMod val="50000"/>
                  </a:schemeClr>
                </a:solidFill>
                <a:latin typeface="Arial" panose="020B0604020202020204" pitchFamily="34" charset="0"/>
                <a:cs typeface="Arial" panose="020B0604020202020204" pitchFamily="34" charset="0"/>
              </a:rPr>
              <a:t>. </a:t>
            </a:r>
            <a:r>
              <a:rPr lang="en-US" sz="3200" b="1" i="1" dirty="0" smtClean="0">
                <a:solidFill>
                  <a:schemeClr val="accent1">
                    <a:lumMod val="50000"/>
                  </a:schemeClr>
                </a:solidFill>
                <a:latin typeface="Arial" panose="020B0604020202020204" pitchFamily="34" charset="0"/>
                <a:cs typeface="Arial" panose="020B0604020202020204" pitchFamily="34" charset="0"/>
              </a:rPr>
              <a:t>(</a:t>
            </a:r>
            <a:r>
              <a:rPr lang="en-US" sz="3200" b="1" i="1" dirty="0" err="1" smtClean="0">
                <a:solidFill>
                  <a:schemeClr val="accent1">
                    <a:lumMod val="50000"/>
                  </a:schemeClr>
                </a:solidFill>
                <a:latin typeface="Arial" panose="020B0604020202020204" pitchFamily="34" charset="0"/>
                <a:cs typeface="Arial" panose="020B0604020202020204" pitchFamily="34" charset="0"/>
              </a:rPr>
              <a:t>Mrs</a:t>
            </a:r>
            <a:r>
              <a:rPr lang="en-US" sz="3200" b="1" i="1" dirty="0" smtClean="0">
                <a:solidFill>
                  <a:schemeClr val="accent1">
                    <a:lumMod val="50000"/>
                  </a:schemeClr>
                </a:solidFill>
                <a:latin typeface="Arial" panose="020B0604020202020204" pitchFamily="34" charset="0"/>
                <a:cs typeface="Arial" panose="020B0604020202020204" pitchFamily="34" charset="0"/>
              </a:rPr>
              <a:t>)</a:t>
            </a:r>
            <a:r>
              <a:rPr lang="en-US" sz="3200" b="1" i="1" dirty="0" err="1" smtClean="0">
                <a:solidFill>
                  <a:schemeClr val="accent1">
                    <a:lumMod val="50000"/>
                  </a:schemeClr>
                </a:solidFill>
                <a:latin typeface="Arial" panose="020B0604020202020204" pitchFamily="34" charset="0"/>
                <a:cs typeface="Arial" panose="020B0604020202020204" pitchFamily="34" charset="0"/>
              </a:rPr>
              <a:t>Uma</a:t>
            </a:r>
            <a:r>
              <a:rPr lang="en-US" sz="3200" b="1" i="1" dirty="0" smtClean="0">
                <a:solidFill>
                  <a:schemeClr val="accent1">
                    <a:lumMod val="50000"/>
                  </a:schemeClr>
                </a:solidFill>
                <a:latin typeface="Arial" panose="020B0604020202020204" pitchFamily="34" charset="0"/>
                <a:cs typeface="Arial" panose="020B0604020202020204" pitchFamily="34" charset="0"/>
              </a:rPr>
              <a:t> </a:t>
            </a:r>
            <a:r>
              <a:rPr lang="en-US" sz="3200" b="1" i="1" dirty="0" smtClean="0">
                <a:solidFill>
                  <a:schemeClr val="accent1">
                    <a:lumMod val="50000"/>
                  </a:schemeClr>
                </a:solidFill>
                <a:latin typeface="Arial" panose="020B0604020202020204" pitchFamily="34" charset="0"/>
                <a:cs typeface="Arial" panose="020B0604020202020204" pitchFamily="34" charset="0"/>
              </a:rPr>
              <a:t>Sharma</a:t>
            </a:r>
          </a:p>
          <a:p>
            <a:pPr algn="ctr"/>
            <a:r>
              <a:rPr lang="en-US" sz="2000" b="1" i="1" dirty="0" smtClean="0">
                <a:solidFill>
                  <a:schemeClr val="accent1">
                    <a:lumMod val="75000"/>
                  </a:schemeClr>
                </a:solidFill>
                <a:latin typeface="Arial" panose="020B0604020202020204" pitchFamily="34" charset="0"/>
                <a:cs typeface="Arial" panose="020B0604020202020204" pitchFamily="34" charset="0"/>
              </a:rPr>
              <a:t>Professor</a:t>
            </a:r>
            <a:endParaRPr lang="en-US" sz="2000" b="1" i="1" dirty="0" smtClean="0">
              <a:solidFill>
                <a:schemeClr val="accent1">
                  <a:lumMod val="50000"/>
                </a:schemeClr>
              </a:solidFill>
              <a:latin typeface="Arial" panose="020B0604020202020204" pitchFamily="34" charset="0"/>
              <a:cs typeface="Arial" panose="020B0604020202020204" pitchFamily="34" charset="0"/>
            </a:endParaRPr>
          </a:p>
          <a:p>
            <a:pPr algn="ctr"/>
            <a:r>
              <a:rPr lang="en-US" sz="2000" b="1" i="1" dirty="0" smtClean="0">
                <a:solidFill>
                  <a:schemeClr val="accent1">
                    <a:lumMod val="50000"/>
                  </a:schemeClr>
                </a:solidFill>
                <a:latin typeface="Arial" panose="020B0604020202020204" pitchFamily="34" charset="0"/>
                <a:cs typeface="Arial" panose="020B0604020202020204" pitchFamily="34" charset="0"/>
              </a:rPr>
              <a:t>School of Studies in Chemistry &amp; Biochemistry, </a:t>
            </a:r>
          </a:p>
          <a:p>
            <a:pPr algn="ctr"/>
            <a:r>
              <a:rPr lang="en-US" sz="2000" b="1" i="1" dirty="0" err="1" smtClean="0">
                <a:solidFill>
                  <a:schemeClr val="accent1">
                    <a:lumMod val="50000"/>
                  </a:schemeClr>
                </a:solidFill>
                <a:latin typeface="Arial" panose="020B0604020202020204" pitchFamily="34" charset="0"/>
                <a:cs typeface="Arial" panose="020B0604020202020204" pitchFamily="34" charset="0"/>
              </a:rPr>
              <a:t>Vikram</a:t>
            </a:r>
            <a:r>
              <a:rPr lang="en-US" sz="2000" b="1" i="1" dirty="0" smtClean="0">
                <a:solidFill>
                  <a:schemeClr val="accent1">
                    <a:lumMod val="50000"/>
                  </a:schemeClr>
                </a:solidFill>
                <a:latin typeface="Arial" panose="020B0604020202020204" pitchFamily="34" charset="0"/>
                <a:cs typeface="Arial" panose="020B0604020202020204" pitchFamily="34" charset="0"/>
              </a:rPr>
              <a:t> University,</a:t>
            </a:r>
          </a:p>
          <a:p>
            <a:pPr algn="ctr"/>
            <a:r>
              <a:rPr lang="en-US" sz="2000" b="1" i="1" dirty="0" smtClean="0">
                <a:solidFill>
                  <a:schemeClr val="accent1">
                    <a:lumMod val="50000"/>
                  </a:schemeClr>
                </a:solidFill>
                <a:latin typeface="Arial" panose="020B0604020202020204" pitchFamily="34" charset="0"/>
                <a:cs typeface="Arial" panose="020B0604020202020204" pitchFamily="34" charset="0"/>
              </a:rPr>
              <a:t>UJJAIN (M.P.) </a:t>
            </a:r>
          </a:p>
        </p:txBody>
      </p:sp>
      <p:sp>
        <p:nvSpPr>
          <p:cNvPr id="3" name="TextBox 2"/>
          <p:cNvSpPr txBox="1"/>
          <p:nvPr/>
        </p:nvSpPr>
        <p:spPr>
          <a:xfrm>
            <a:off x="7630213" y="6360004"/>
            <a:ext cx="4399862" cy="369332"/>
          </a:xfrm>
          <a:prstGeom prst="rect">
            <a:avLst/>
          </a:prstGeom>
          <a:noFill/>
        </p:spPr>
        <p:txBody>
          <a:bodyPr wrap="square" rtlCol="0">
            <a:spAutoFit/>
          </a:bodyPr>
          <a:lstStyle/>
          <a:p>
            <a:r>
              <a:rPr lang="en-US" b="1" i="1" dirty="0" smtClean="0">
                <a:solidFill>
                  <a:schemeClr val="accent5">
                    <a:lumMod val="75000"/>
                  </a:schemeClr>
                </a:solidFill>
              </a:rPr>
              <a:t>S.S. IN CHEMISTRY &amp; BIOCHEMISTRY</a:t>
            </a:r>
            <a:endParaRPr lang="en-US" b="1" i="1" dirty="0">
              <a:solidFill>
                <a:schemeClr val="accent5">
                  <a:lumMod val="75000"/>
                </a:schemeClr>
              </a:solidFill>
            </a:endParaRPr>
          </a:p>
        </p:txBody>
      </p:sp>
    </p:spTree>
    <p:extLst>
      <p:ext uri="{BB962C8B-B14F-4D97-AF65-F5344CB8AC3E}">
        <p14:creationId xmlns:p14="http://schemas.microsoft.com/office/powerpoint/2010/main" xmlns="" val="238041181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7171" y="297932"/>
            <a:ext cx="11812217" cy="5632311"/>
          </a:xfrm>
          <a:prstGeom prst="rect">
            <a:avLst/>
          </a:prstGeom>
        </p:spPr>
        <p:txBody>
          <a:bodyPr wrap="square">
            <a:spAutoFit/>
          </a:bodyPr>
          <a:lstStyle/>
          <a:p>
            <a:pPr algn="just"/>
            <a:r>
              <a:rPr lang="en-US" sz="2400" dirty="0" smtClean="0">
                <a:solidFill>
                  <a:schemeClr val="accent1">
                    <a:lumMod val="75000"/>
                  </a:schemeClr>
                </a:solidFill>
                <a:latin typeface="Arial" panose="020B0604020202020204" pitchFamily="34" charset="0"/>
                <a:cs typeface="Arial" panose="020B0604020202020204" pitchFamily="34" charset="0"/>
              </a:rPr>
              <a:t>EDXRF plots energy vs intensity (cps). The energy is in </a:t>
            </a:r>
            <a:r>
              <a:rPr lang="en-US" sz="2400" dirty="0" err="1" smtClean="0">
                <a:solidFill>
                  <a:schemeClr val="accent1">
                    <a:lumMod val="75000"/>
                  </a:schemeClr>
                </a:solidFill>
                <a:latin typeface="Arial" panose="020B0604020202020204" pitchFamily="34" charset="0"/>
                <a:cs typeface="Arial" panose="020B0604020202020204" pitchFamily="34" charset="0"/>
              </a:rPr>
              <a:t>ke</a:t>
            </a:r>
            <a:r>
              <a:rPr lang="en-US" sz="2400" b="1" dirty="0" err="1" smtClean="0">
                <a:solidFill>
                  <a:schemeClr val="accent1">
                    <a:lumMod val="75000"/>
                  </a:schemeClr>
                </a:solidFill>
                <a:latin typeface="Arial" panose="020B0604020202020204" pitchFamily="34" charset="0"/>
                <a:cs typeface="Arial" panose="020B0604020202020204" pitchFamily="34" charset="0"/>
              </a:rPr>
              <a:t>V</a:t>
            </a:r>
            <a:r>
              <a:rPr lang="en-US" sz="2400" dirty="0" smtClean="0">
                <a:solidFill>
                  <a:schemeClr val="accent1">
                    <a:lumMod val="75000"/>
                  </a:schemeClr>
                </a:solidFill>
                <a:latin typeface="Arial" panose="020B0604020202020204" pitchFamily="34" charset="0"/>
                <a:cs typeface="Arial" panose="020B0604020202020204" pitchFamily="34" charset="0"/>
              </a:rPr>
              <a:t>. Quantitative analysis can be obtained by measuring the peak heights. A rough estimate of the concentration can be obtained by, </a:t>
            </a:r>
          </a:p>
          <a:p>
            <a:pPr algn="just"/>
            <a:endParaRPr lang="en-US" sz="2400" dirty="0">
              <a:solidFill>
                <a:schemeClr val="accent1">
                  <a:lumMod val="75000"/>
                </a:schemeClr>
              </a:solidFill>
              <a:latin typeface="Arial" panose="020B0604020202020204" pitchFamily="34" charset="0"/>
              <a:cs typeface="Arial" panose="020B0604020202020204" pitchFamily="34" charset="0"/>
            </a:endParaRPr>
          </a:p>
          <a:p>
            <a:pPr algn="just"/>
            <a:r>
              <a:rPr lang="en-US" sz="2400" dirty="0" smtClean="0">
                <a:solidFill>
                  <a:schemeClr val="accent1">
                    <a:lumMod val="75000"/>
                  </a:schemeClr>
                </a:solidFill>
                <a:latin typeface="Arial" panose="020B0604020202020204" pitchFamily="34" charset="0"/>
                <a:cs typeface="Arial" panose="020B0604020202020204" pitchFamily="34" charset="0"/>
              </a:rPr>
              <a:t>		</a:t>
            </a:r>
            <a:r>
              <a:rPr lang="en-US" sz="2400" dirty="0" err="1" smtClean="0">
                <a:solidFill>
                  <a:schemeClr val="accent1">
                    <a:lumMod val="75000"/>
                  </a:schemeClr>
                </a:solidFill>
                <a:latin typeface="Arial" panose="020B0604020202020204" pitchFamily="34" charset="0"/>
                <a:cs typeface="Arial" panose="020B0604020202020204" pitchFamily="34" charset="0"/>
              </a:rPr>
              <a:t>P</a:t>
            </a:r>
            <a:r>
              <a:rPr lang="en-US" sz="2400" baseline="-25000" dirty="0" err="1" smtClean="0">
                <a:solidFill>
                  <a:schemeClr val="accent1">
                    <a:lumMod val="75000"/>
                  </a:schemeClr>
                </a:solidFill>
                <a:latin typeface="Arial" panose="020B0604020202020204" pitchFamily="34" charset="0"/>
                <a:cs typeface="Arial" panose="020B0604020202020204" pitchFamily="34" charset="0"/>
              </a:rPr>
              <a:t>x</a:t>
            </a:r>
            <a:r>
              <a:rPr lang="en-US" sz="2400" dirty="0" smtClean="0">
                <a:solidFill>
                  <a:schemeClr val="accent1">
                    <a:lumMod val="75000"/>
                  </a:schemeClr>
                </a:solidFill>
                <a:latin typeface="Arial" panose="020B0604020202020204" pitchFamily="34" charset="0"/>
                <a:cs typeface="Arial" panose="020B0604020202020204" pitchFamily="34" charset="0"/>
              </a:rPr>
              <a:t> = P</a:t>
            </a:r>
            <a:r>
              <a:rPr lang="en-US" sz="2400" baseline="-25000" dirty="0" smtClean="0">
                <a:solidFill>
                  <a:schemeClr val="accent1">
                    <a:lumMod val="75000"/>
                  </a:schemeClr>
                </a:solidFill>
                <a:latin typeface="Arial" panose="020B0604020202020204" pitchFamily="34" charset="0"/>
                <a:cs typeface="Arial" panose="020B0604020202020204" pitchFamily="34" charset="0"/>
              </a:rPr>
              <a:t>s</a:t>
            </a:r>
            <a:r>
              <a:rPr lang="en-US" sz="2400" dirty="0" smtClean="0">
                <a:solidFill>
                  <a:schemeClr val="accent1">
                    <a:lumMod val="75000"/>
                  </a:schemeClr>
                </a:solidFill>
                <a:latin typeface="Arial" panose="020B0604020202020204" pitchFamily="34" charset="0"/>
                <a:cs typeface="Arial" panose="020B0604020202020204" pitchFamily="34" charset="0"/>
              </a:rPr>
              <a:t> , </a:t>
            </a:r>
            <a:r>
              <a:rPr lang="en-US" sz="2400" dirty="0" err="1" smtClean="0">
                <a:solidFill>
                  <a:schemeClr val="accent1">
                    <a:lumMod val="75000"/>
                  </a:schemeClr>
                </a:solidFill>
                <a:latin typeface="Arial" panose="020B0604020202020204" pitchFamily="34" charset="0"/>
                <a:cs typeface="Arial" panose="020B0604020202020204" pitchFamily="34" charset="0"/>
              </a:rPr>
              <a:t>W</a:t>
            </a:r>
            <a:r>
              <a:rPr lang="en-US" sz="2400" baseline="-25000" dirty="0" err="1" smtClean="0">
                <a:solidFill>
                  <a:schemeClr val="accent1">
                    <a:lumMod val="75000"/>
                  </a:schemeClr>
                </a:solidFill>
                <a:latin typeface="Arial" panose="020B0604020202020204" pitchFamily="34" charset="0"/>
                <a:cs typeface="Arial" panose="020B0604020202020204" pitchFamily="34" charset="0"/>
              </a:rPr>
              <a:t>x</a:t>
            </a:r>
            <a:endParaRPr lang="en-US" sz="2400" baseline="-25000" dirty="0" smtClean="0">
              <a:solidFill>
                <a:schemeClr val="accent1">
                  <a:lumMod val="75000"/>
                </a:schemeClr>
              </a:solidFill>
              <a:latin typeface="Arial" panose="020B0604020202020204" pitchFamily="34" charset="0"/>
              <a:cs typeface="Arial" panose="020B0604020202020204" pitchFamily="34" charset="0"/>
            </a:endParaRPr>
          </a:p>
          <a:p>
            <a:pPr algn="just"/>
            <a:endParaRPr lang="en-US" sz="2400" dirty="0" smtClean="0">
              <a:solidFill>
                <a:schemeClr val="accent1">
                  <a:lumMod val="75000"/>
                </a:schemeClr>
              </a:solidFill>
              <a:latin typeface="Arial" panose="020B0604020202020204" pitchFamily="34" charset="0"/>
              <a:cs typeface="Arial" panose="020B0604020202020204" pitchFamily="34" charset="0"/>
            </a:endParaRPr>
          </a:p>
          <a:p>
            <a:pPr algn="just">
              <a:lnSpc>
                <a:spcPct val="200000"/>
              </a:lnSpc>
            </a:pPr>
            <a:r>
              <a:rPr lang="en-US" sz="2400" dirty="0" smtClean="0">
                <a:solidFill>
                  <a:schemeClr val="accent1">
                    <a:lumMod val="75000"/>
                  </a:schemeClr>
                </a:solidFill>
                <a:latin typeface="Arial" panose="020B0604020202020204" pitchFamily="34" charset="0"/>
                <a:cs typeface="Arial" panose="020B0604020202020204" pitchFamily="34" charset="0"/>
              </a:rPr>
              <a:t>Where </a:t>
            </a:r>
            <a:r>
              <a:rPr lang="en-US" sz="2400" dirty="0" err="1" smtClean="0">
                <a:solidFill>
                  <a:schemeClr val="accent1">
                    <a:lumMod val="75000"/>
                  </a:schemeClr>
                </a:solidFill>
                <a:latin typeface="Arial" panose="020B0604020202020204" pitchFamily="34" charset="0"/>
                <a:cs typeface="Arial" panose="020B0604020202020204" pitchFamily="34" charset="0"/>
              </a:rPr>
              <a:t>P</a:t>
            </a:r>
            <a:r>
              <a:rPr lang="en-US" sz="2400" baseline="-25000" dirty="0" err="1" smtClean="0">
                <a:solidFill>
                  <a:schemeClr val="accent1">
                    <a:lumMod val="75000"/>
                  </a:schemeClr>
                </a:solidFill>
                <a:latin typeface="Arial" panose="020B0604020202020204" pitchFamily="34" charset="0"/>
                <a:cs typeface="Arial" panose="020B0604020202020204" pitchFamily="34" charset="0"/>
              </a:rPr>
              <a:t>x</a:t>
            </a:r>
            <a:r>
              <a:rPr lang="en-US" sz="2400" dirty="0" smtClean="0">
                <a:solidFill>
                  <a:schemeClr val="accent1">
                    <a:lumMod val="75000"/>
                  </a:schemeClr>
                </a:solidFill>
                <a:latin typeface="Arial" panose="020B0604020202020204" pitchFamily="34" charset="0"/>
                <a:cs typeface="Arial" panose="020B0604020202020204" pitchFamily="34" charset="0"/>
              </a:rPr>
              <a:t> is the relative line intensity measured in terms of number of counts per fixed time, </a:t>
            </a:r>
            <a:r>
              <a:rPr lang="en-US" sz="2400" dirty="0" err="1" smtClean="0">
                <a:solidFill>
                  <a:schemeClr val="accent1">
                    <a:lumMod val="75000"/>
                  </a:schemeClr>
                </a:solidFill>
                <a:latin typeface="Arial" panose="020B0604020202020204" pitchFamily="34" charset="0"/>
                <a:cs typeface="Arial" panose="020B0604020202020204" pitchFamily="34" charset="0"/>
              </a:rPr>
              <a:t>W</a:t>
            </a:r>
            <a:r>
              <a:rPr lang="en-US" sz="2400" baseline="-25000" dirty="0" err="1" smtClean="0">
                <a:solidFill>
                  <a:schemeClr val="accent1">
                    <a:lumMod val="75000"/>
                  </a:schemeClr>
                </a:solidFill>
                <a:latin typeface="Arial" panose="020B0604020202020204" pitchFamily="34" charset="0"/>
                <a:cs typeface="Arial" panose="020B0604020202020204" pitchFamily="34" charset="0"/>
              </a:rPr>
              <a:t>x</a:t>
            </a:r>
            <a:r>
              <a:rPr lang="en-US" sz="2400" baseline="-25000" dirty="0" smtClean="0">
                <a:solidFill>
                  <a:schemeClr val="accent1">
                    <a:lumMod val="75000"/>
                  </a:schemeClr>
                </a:solidFill>
                <a:latin typeface="Arial" panose="020B0604020202020204" pitchFamily="34" charset="0"/>
                <a:cs typeface="Arial" panose="020B0604020202020204" pitchFamily="34" charset="0"/>
              </a:rPr>
              <a:t> </a:t>
            </a:r>
            <a:r>
              <a:rPr lang="en-US" sz="2400" dirty="0" smtClean="0">
                <a:solidFill>
                  <a:schemeClr val="accent1">
                    <a:lumMod val="75000"/>
                  </a:schemeClr>
                </a:solidFill>
                <a:latin typeface="Arial" panose="020B0604020202020204" pitchFamily="34" charset="0"/>
                <a:cs typeface="Arial" panose="020B0604020202020204" pitchFamily="34" charset="0"/>
              </a:rPr>
              <a:t>is the weight fraction of the desired element in the sample and P</a:t>
            </a:r>
            <a:r>
              <a:rPr lang="en-US" sz="2400" baseline="-25000" dirty="0" smtClean="0">
                <a:solidFill>
                  <a:schemeClr val="accent1">
                    <a:lumMod val="75000"/>
                  </a:schemeClr>
                </a:solidFill>
                <a:latin typeface="Arial" panose="020B0604020202020204" pitchFamily="34" charset="0"/>
                <a:cs typeface="Arial" panose="020B0604020202020204" pitchFamily="34" charset="0"/>
              </a:rPr>
              <a:t>s</a:t>
            </a:r>
            <a:r>
              <a:rPr lang="en-US" sz="2400" dirty="0" smtClean="0">
                <a:solidFill>
                  <a:schemeClr val="accent1">
                    <a:lumMod val="75000"/>
                  </a:schemeClr>
                </a:solidFill>
                <a:latin typeface="Arial" panose="020B0604020202020204" pitchFamily="34" charset="0"/>
                <a:cs typeface="Arial" panose="020B0604020202020204" pitchFamily="34" charset="0"/>
              </a:rPr>
              <a:t> is the relative intensity of the line under identical conditions if </a:t>
            </a:r>
            <a:r>
              <a:rPr lang="en-US" sz="2400" dirty="0" err="1" smtClean="0">
                <a:solidFill>
                  <a:schemeClr val="accent1">
                    <a:lumMod val="75000"/>
                  </a:schemeClr>
                </a:solidFill>
                <a:latin typeface="Arial" panose="020B0604020202020204" pitchFamily="34" charset="0"/>
                <a:cs typeface="Arial" panose="020B0604020202020204" pitchFamily="34" charset="0"/>
              </a:rPr>
              <a:t>W</a:t>
            </a:r>
            <a:r>
              <a:rPr lang="en-US" sz="2400" baseline="-25000" dirty="0" err="1" smtClean="0">
                <a:solidFill>
                  <a:schemeClr val="accent1">
                    <a:lumMod val="75000"/>
                  </a:schemeClr>
                </a:solidFill>
                <a:latin typeface="Arial" panose="020B0604020202020204" pitchFamily="34" charset="0"/>
                <a:cs typeface="Arial" panose="020B0604020202020204" pitchFamily="34" charset="0"/>
              </a:rPr>
              <a:t>x</a:t>
            </a:r>
            <a:r>
              <a:rPr lang="en-US" sz="2400" dirty="0" smtClean="0">
                <a:solidFill>
                  <a:schemeClr val="accent1">
                    <a:lumMod val="75000"/>
                  </a:schemeClr>
                </a:solidFill>
                <a:latin typeface="Arial" panose="020B0604020202020204" pitchFamily="34" charset="0"/>
                <a:cs typeface="Arial" panose="020B0604020202020204" pitchFamily="34" charset="0"/>
              </a:rPr>
              <a:t> were unity. The value of P</a:t>
            </a:r>
            <a:r>
              <a:rPr lang="en-US" sz="2400" baseline="-25000" dirty="0" smtClean="0">
                <a:solidFill>
                  <a:schemeClr val="accent1">
                    <a:lumMod val="75000"/>
                  </a:schemeClr>
                </a:solidFill>
                <a:latin typeface="Arial" panose="020B0604020202020204" pitchFamily="34" charset="0"/>
                <a:cs typeface="Arial" panose="020B0604020202020204" pitchFamily="34" charset="0"/>
              </a:rPr>
              <a:t>s</a:t>
            </a:r>
            <a:r>
              <a:rPr lang="en-US" sz="2400" dirty="0" smtClean="0">
                <a:solidFill>
                  <a:schemeClr val="accent1">
                    <a:lumMod val="75000"/>
                  </a:schemeClr>
                </a:solidFill>
                <a:latin typeface="Arial" panose="020B0604020202020204" pitchFamily="34" charset="0"/>
                <a:cs typeface="Arial" panose="020B0604020202020204" pitchFamily="34" charset="0"/>
              </a:rPr>
              <a:t> is determined with a standard sample of known composition or pure element.</a:t>
            </a:r>
          </a:p>
          <a:p>
            <a:pPr algn="just"/>
            <a:endParaRPr lang="en-US" sz="2400" dirty="0">
              <a:solidFill>
                <a:schemeClr val="accent1">
                  <a:lumMod val="75000"/>
                </a:schemeClr>
              </a:solidFill>
              <a:latin typeface="Arial" panose="020B0604020202020204" pitchFamily="34" charset="0"/>
              <a:cs typeface="Arial" panose="020B0604020202020204" pitchFamily="34" charset="0"/>
            </a:endParaRPr>
          </a:p>
        </p:txBody>
      </p:sp>
      <p:sp>
        <p:nvSpPr>
          <p:cNvPr id="3" name="Rectangle 2"/>
          <p:cNvSpPr/>
          <p:nvPr/>
        </p:nvSpPr>
        <p:spPr>
          <a:xfrm>
            <a:off x="7579504" y="6488668"/>
            <a:ext cx="4379883" cy="369332"/>
          </a:xfrm>
          <a:prstGeom prst="rect">
            <a:avLst/>
          </a:prstGeom>
        </p:spPr>
        <p:txBody>
          <a:bodyPr wrap="square">
            <a:spAutoFit/>
          </a:bodyPr>
          <a:lstStyle/>
          <a:p>
            <a:r>
              <a:rPr lang="en-US" b="1" i="1" dirty="0">
                <a:solidFill>
                  <a:schemeClr val="accent5">
                    <a:lumMod val="75000"/>
                  </a:schemeClr>
                </a:solidFill>
              </a:rPr>
              <a:t>S.S. IN CHEMISTRY &amp; BIOCHEMISTRY</a:t>
            </a:r>
          </a:p>
        </p:txBody>
      </p:sp>
    </p:spTree>
    <p:extLst>
      <p:ext uri="{BB962C8B-B14F-4D97-AF65-F5344CB8AC3E}">
        <p14:creationId xmlns:p14="http://schemas.microsoft.com/office/powerpoint/2010/main" xmlns="" val="152964305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Straight Arrow Connector 22"/>
          <p:cNvCxnSpPr/>
          <p:nvPr/>
        </p:nvCxnSpPr>
        <p:spPr>
          <a:xfrm flipV="1">
            <a:off x="4624083" y="4466548"/>
            <a:ext cx="1247325" cy="1051214"/>
          </a:xfrm>
          <a:prstGeom prst="straightConnector1">
            <a:avLst/>
          </a:prstGeom>
          <a:ln w="190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rot="19297899">
            <a:off x="4824365" y="4936325"/>
            <a:ext cx="740907" cy="168442"/>
          </a:xfrm>
          <a:prstGeom prst="rect">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661737" y="276725"/>
            <a:ext cx="10611852" cy="461665"/>
          </a:xfrm>
          <a:prstGeom prst="rect">
            <a:avLst/>
          </a:prstGeom>
          <a:noFill/>
        </p:spPr>
        <p:txBody>
          <a:bodyPr wrap="square" rtlCol="0">
            <a:spAutoFit/>
          </a:bodyPr>
          <a:lstStyle/>
          <a:p>
            <a:pPr algn="ctr"/>
            <a:r>
              <a:rPr lang="en-US" sz="2400" b="1" i="1" u="sng" dirty="0" smtClean="0">
                <a:solidFill>
                  <a:schemeClr val="accent1">
                    <a:lumMod val="75000"/>
                  </a:schemeClr>
                </a:solidFill>
                <a:latin typeface="Arial" panose="020B0604020202020204" pitchFamily="34" charset="0"/>
                <a:cs typeface="Arial" panose="020B0604020202020204" pitchFamily="34" charset="0"/>
              </a:rPr>
              <a:t>INSTRUMENTATION FOR XRF</a:t>
            </a:r>
            <a:endParaRPr lang="en-US" sz="2400" b="1" i="1" u="sng" dirty="0">
              <a:solidFill>
                <a:schemeClr val="accent1">
                  <a:lumMod val="75000"/>
                </a:schemeClr>
              </a:solidFill>
              <a:latin typeface="Arial" panose="020B0604020202020204" pitchFamily="34" charset="0"/>
              <a:cs typeface="Arial" panose="020B0604020202020204" pitchFamily="34" charset="0"/>
            </a:endParaRPr>
          </a:p>
        </p:txBody>
      </p:sp>
      <p:sp>
        <p:nvSpPr>
          <p:cNvPr id="3" name="TextBox 2"/>
          <p:cNvSpPr txBox="1"/>
          <p:nvPr/>
        </p:nvSpPr>
        <p:spPr>
          <a:xfrm>
            <a:off x="2767261" y="1624263"/>
            <a:ext cx="1531188" cy="369332"/>
          </a:xfrm>
          <a:prstGeom prst="rect">
            <a:avLst/>
          </a:prstGeom>
          <a:noFill/>
          <a:ln>
            <a:solidFill>
              <a:schemeClr val="tx1"/>
            </a:solidFill>
          </a:ln>
        </p:spPr>
        <p:txBody>
          <a:bodyPr wrap="none" rtlCol="0">
            <a:spAutoFit/>
          </a:bodyPr>
          <a:lstStyle/>
          <a:p>
            <a:pPr algn="ctr"/>
            <a:r>
              <a:rPr lang="en-US" dirty="0" smtClean="0">
                <a:latin typeface="Arial" panose="020B0604020202020204" pitchFamily="34" charset="0"/>
                <a:cs typeface="Arial" panose="020B0604020202020204" pitchFamily="34" charset="0"/>
              </a:rPr>
              <a:t>X-ray Source</a:t>
            </a:r>
            <a:endParaRPr lang="en-US" dirty="0">
              <a:latin typeface="Arial" panose="020B0604020202020204" pitchFamily="34" charset="0"/>
              <a:cs typeface="Arial" panose="020B0604020202020204" pitchFamily="34" charset="0"/>
            </a:endParaRPr>
          </a:p>
        </p:txBody>
      </p:sp>
      <p:sp>
        <p:nvSpPr>
          <p:cNvPr id="4" name="TextBox 3"/>
          <p:cNvSpPr txBox="1"/>
          <p:nvPr/>
        </p:nvSpPr>
        <p:spPr>
          <a:xfrm>
            <a:off x="5073313" y="1624263"/>
            <a:ext cx="1056700" cy="369332"/>
          </a:xfrm>
          <a:prstGeom prst="rect">
            <a:avLst/>
          </a:prstGeom>
          <a:noFill/>
          <a:ln>
            <a:solidFill>
              <a:schemeClr val="tx1"/>
            </a:solidFill>
          </a:ln>
        </p:spPr>
        <p:txBody>
          <a:bodyPr wrap="none" rtlCol="0">
            <a:spAutoFit/>
          </a:bodyPr>
          <a:lstStyle/>
          <a:p>
            <a:pPr algn="ctr"/>
            <a:r>
              <a:rPr lang="en-US" dirty="0" smtClean="0">
                <a:latin typeface="Arial" panose="020B0604020202020204" pitchFamily="34" charset="0"/>
                <a:cs typeface="Arial" panose="020B0604020202020204" pitchFamily="34" charset="0"/>
              </a:rPr>
              <a:t>Detector</a:t>
            </a:r>
            <a:endParaRPr lang="en-US" dirty="0">
              <a:latin typeface="Arial" panose="020B0604020202020204" pitchFamily="34" charset="0"/>
              <a:cs typeface="Arial" panose="020B0604020202020204" pitchFamily="34" charset="0"/>
            </a:endParaRPr>
          </a:p>
        </p:txBody>
      </p:sp>
      <p:sp>
        <p:nvSpPr>
          <p:cNvPr id="5" name="TextBox 4"/>
          <p:cNvSpPr txBox="1"/>
          <p:nvPr/>
        </p:nvSpPr>
        <p:spPr>
          <a:xfrm>
            <a:off x="6637422" y="1624263"/>
            <a:ext cx="1377300" cy="369332"/>
          </a:xfrm>
          <a:prstGeom prst="rect">
            <a:avLst/>
          </a:prstGeom>
          <a:noFill/>
          <a:ln>
            <a:solidFill>
              <a:schemeClr val="tx1"/>
            </a:solidFill>
          </a:ln>
        </p:spPr>
        <p:txBody>
          <a:bodyPr wrap="none" rtlCol="0">
            <a:spAutoFit/>
          </a:bodyPr>
          <a:lstStyle/>
          <a:p>
            <a:pPr algn="ctr"/>
            <a:r>
              <a:rPr lang="en-US" dirty="0" smtClean="0">
                <a:latin typeface="Arial" panose="020B0604020202020204" pitchFamily="34" charset="0"/>
                <a:cs typeface="Arial" panose="020B0604020202020204" pitchFamily="34" charset="0"/>
              </a:rPr>
              <a:t>Electronics </a:t>
            </a:r>
            <a:endParaRPr lang="en-US" dirty="0">
              <a:latin typeface="Arial" panose="020B0604020202020204" pitchFamily="34" charset="0"/>
              <a:cs typeface="Arial" panose="020B0604020202020204" pitchFamily="34" charset="0"/>
            </a:endParaRPr>
          </a:p>
        </p:txBody>
      </p:sp>
      <p:sp>
        <p:nvSpPr>
          <p:cNvPr id="6" name="TextBox 5"/>
          <p:cNvSpPr txBox="1"/>
          <p:nvPr/>
        </p:nvSpPr>
        <p:spPr>
          <a:xfrm>
            <a:off x="8532481" y="1624263"/>
            <a:ext cx="1197764" cy="369332"/>
          </a:xfrm>
          <a:prstGeom prst="rect">
            <a:avLst/>
          </a:prstGeom>
          <a:noFill/>
          <a:ln>
            <a:solidFill>
              <a:schemeClr val="tx1"/>
            </a:solidFill>
          </a:ln>
        </p:spPr>
        <p:txBody>
          <a:bodyPr wrap="none" rtlCol="0">
            <a:spAutoFit/>
          </a:bodyPr>
          <a:lstStyle/>
          <a:p>
            <a:pPr algn="ctr"/>
            <a:r>
              <a:rPr lang="en-US" dirty="0" smtClean="0">
                <a:latin typeface="Arial" panose="020B0604020202020204" pitchFamily="34" charset="0"/>
                <a:cs typeface="Arial" panose="020B0604020202020204" pitchFamily="34" charset="0"/>
              </a:rPr>
              <a:t>Computer</a:t>
            </a:r>
            <a:endParaRPr lang="en-US" dirty="0">
              <a:latin typeface="Arial" panose="020B0604020202020204" pitchFamily="34" charset="0"/>
              <a:cs typeface="Arial" panose="020B0604020202020204" pitchFamily="34" charset="0"/>
            </a:endParaRPr>
          </a:p>
        </p:txBody>
      </p:sp>
      <p:sp>
        <p:nvSpPr>
          <p:cNvPr id="8" name="TextBox 7"/>
          <p:cNvSpPr txBox="1"/>
          <p:nvPr/>
        </p:nvSpPr>
        <p:spPr>
          <a:xfrm>
            <a:off x="4141971" y="2718866"/>
            <a:ext cx="966932" cy="369332"/>
          </a:xfrm>
          <a:prstGeom prst="rect">
            <a:avLst/>
          </a:prstGeom>
          <a:noFill/>
          <a:ln>
            <a:solidFill>
              <a:schemeClr val="tx1"/>
            </a:solidFill>
          </a:ln>
        </p:spPr>
        <p:txBody>
          <a:bodyPr wrap="none" rtlCol="0">
            <a:spAutoFit/>
          </a:bodyPr>
          <a:lstStyle/>
          <a:p>
            <a:pPr algn="ctr"/>
            <a:r>
              <a:rPr lang="en-US" dirty="0" smtClean="0">
                <a:latin typeface="Arial" panose="020B0604020202020204" pitchFamily="34" charset="0"/>
                <a:cs typeface="Arial" panose="020B0604020202020204" pitchFamily="34" charset="0"/>
              </a:rPr>
              <a:t>Sample</a:t>
            </a:r>
            <a:endParaRPr lang="en-US" dirty="0">
              <a:latin typeface="Arial" panose="020B0604020202020204" pitchFamily="34" charset="0"/>
              <a:cs typeface="Arial" panose="020B0604020202020204" pitchFamily="34" charset="0"/>
            </a:endParaRPr>
          </a:p>
        </p:txBody>
      </p:sp>
      <p:sp>
        <p:nvSpPr>
          <p:cNvPr id="9" name="TextBox 8"/>
          <p:cNvSpPr txBox="1"/>
          <p:nvPr/>
        </p:nvSpPr>
        <p:spPr>
          <a:xfrm>
            <a:off x="2761459" y="3781565"/>
            <a:ext cx="1531188" cy="369332"/>
          </a:xfrm>
          <a:prstGeom prst="rect">
            <a:avLst/>
          </a:prstGeom>
          <a:noFill/>
          <a:ln>
            <a:solidFill>
              <a:schemeClr val="tx1"/>
            </a:solidFill>
          </a:ln>
        </p:spPr>
        <p:txBody>
          <a:bodyPr wrap="none" rtlCol="0">
            <a:spAutoFit/>
          </a:bodyPr>
          <a:lstStyle/>
          <a:p>
            <a:pPr algn="ctr"/>
            <a:r>
              <a:rPr lang="en-US" dirty="0" smtClean="0">
                <a:latin typeface="Arial" panose="020B0604020202020204" pitchFamily="34" charset="0"/>
                <a:cs typeface="Arial" panose="020B0604020202020204" pitchFamily="34" charset="0"/>
              </a:rPr>
              <a:t>X-ray Source</a:t>
            </a:r>
            <a:endParaRPr lang="en-US" dirty="0">
              <a:latin typeface="Arial" panose="020B0604020202020204" pitchFamily="34" charset="0"/>
              <a:cs typeface="Arial" panose="020B0604020202020204" pitchFamily="34" charset="0"/>
            </a:endParaRPr>
          </a:p>
        </p:txBody>
      </p:sp>
      <p:sp>
        <p:nvSpPr>
          <p:cNvPr id="10" name="TextBox 9"/>
          <p:cNvSpPr txBox="1"/>
          <p:nvPr/>
        </p:nvSpPr>
        <p:spPr>
          <a:xfrm>
            <a:off x="5537546" y="3765341"/>
            <a:ext cx="1184940" cy="646331"/>
          </a:xfrm>
          <a:prstGeom prst="rect">
            <a:avLst/>
          </a:prstGeom>
          <a:noFill/>
          <a:ln>
            <a:solidFill>
              <a:schemeClr val="tx1"/>
            </a:solidFill>
          </a:ln>
        </p:spPr>
        <p:txBody>
          <a:bodyPr wrap="none" rtlCol="0">
            <a:spAutoFit/>
          </a:bodyPr>
          <a:lstStyle/>
          <a:p>
            <a:pPr algn="ctr"/>
            <a:r>
              <a:rPr lang="en-US" dirty="0" smtClean="0">
                <a:latin typeface="Arial" panose="020B0604020202020204" pitchFamily="34" charset="0"/>
                <a:cs typeface="Arial" panose="020B0604020202020204" pitchFamily="34" charset="0"/>
              </a:rPr>
              <a:t>Analyzing</a:t>
            </a:r>
          </a:p>
          <a:p>
            <a:pPr algn="ctr"/>
            <a:r>
              <a:rPr lang="en-US" dirty="0" smtClean="0">
                <a:latin typeface="Arial" panose="020B0604020202020204" pitchFamily="34" charset="0"/>
                <a:cs typeface="Arial" panose="020B0604020202020204" pitchFamily="34" charset="0"/>
              </a:rPr>
              <a:t>Crystal</a:t>
            </a:r>
            <a:endParaRPr lang="en-US" dirty="0">
              <a:latin typeface="Arial" panose="020B0604020202020204" pitchFamily="34" charset="0"/>
              <a:cs typeface="Arial" panose="020B0604020202020204" pitchFamily="34" charset="0"/>
            </a:endParaRPr>
          </a:p>
        </p:txBody>
      </p:sp>
      <p:sp>
        <p:nvSpPr>
          <p:cNvPr id="11" name="TextBox 10"/>
          <p:cNvSpPr txBox="1"/>
          <p:nvPr/>
        </p:nvSpPr>
        <p:spPr>
          <a:xfrm>
            <a:off x="4286355" y="5570351"/>
            <a:ext cx="966932" cy="369332"/>
          </a:xfrm>
          <a:prstGeom prst="rect">
            <a:avLst/>
          </a:prstGeom>
          <a:noFill/>
          <a:ln>
            <a:solidFill>
              <a:schemeClr val="tx1"/>
            </a:solidFill>
          </a:ln>
        </p:spPr>
        <p:txBody>
          <a:bodyPr wrap="none" rtlCol="0">
            <a:spAutoFit/>
          </a:bodyPr>
          <a:lstStyle/>
          <a:p>
            <a:pPr algn="ctr"/>
            <a:r>
              <a:rPr lang="en-US" dirty="0" smtClean="0">
                <a:latin typeface="Arial" panose="020B0604020202020204" pitchFamily="34" charset="0"/>
                <a:cs typeface="Arial" panose="020B0604020202020204" pitchFamily="34" charset="0"/>
              </a:rPr>
              <a:t>Sample</a:t>
            </a:r>
            <a:endParaRPr lang="en-US" dirty="0">
              <a:latin typeface="Arial" panose="020B0604020202020204" pitchFamily="34" charset="0"/>
              <a:cs typeface="Arial" panose="020B0604020202020204" pitchFamily="34" charset="0"/>
            </a:endParaRPr>
          </a:p>
        </p:txBody>
      </p:sp>
      <p:sp>
        <p:nvSpPr>
          <p:cNvPr id="12" name="TextBox 11"/>
          <p:cNvSpPr txBox="1"/>
          <p:nvPr/>
        </p:nvSpPr>
        <p:spPr>
          <a:xfrm>
            <a:off x="6380757" y="5578639"/>
            <a:ext cx="1056700" cy="369332"/>
          </a:xfrm>
          <a:prstGeom prst="rect">
            <a:avLst/>
          </a:prstGeom>
          <a:noFill/>
          <a:ln>
            <a:solidFill>
              <a:schemeClr val="tx1"/>
            </a:solidFill>
          </a:ln>
        </p:spPr>
        <p:txBody>
          <a:bodyPr wrap="none" rtlCol="0">
            <a:spAutoFit/>
          </a:bodyPr>
          <a:lstStyle/>
          <a:p>
            <a:pPr algn="ctr"/>
            <a:r>
              <a:rPr lang="en-US" dirty="0" smtClean="0">
                <a:latin typeface="Arial" panose="020B0604020202020204" pitchFamily="34" charset="0"/>
                <a:cs typeface="Arial" panose="020B0604020202020204" pitchFamily="34" charset="0"/>
              </a:rPr>
              <a:t>Detector</a:t>
            </a:r>
            <a:endParaRPr lang="en-US" dirty="0">
              <a:latin typeface="Arial" panose="020B0604020202020204" pitchFamily="34" charset="0"/>
              <a:cs typeface="Arial" panose="020B0604020202020204" pitchFamily="34" charset="0"/>
            </a:endParaRPr>
          </a:p>
        </p:txBody>
      </p:sp>
      <p:sp>
        <p:nvSpPr>
          <p:cNvPr id="13" name="TextBox 12"/>
          <p:cNvSpPr txBox="1"/>
          <p:nvPr/>
        </p:nvSpPr>
        <p:spPr>
          <a:xfrm>
            <a:off x="7812517" y="5578639"/>
            <a:ext cx="1377300" cy="369332"/>
          </a:xfrm>
          <a:prstGeom prst="rect">
            <a:avLst/>
          </a:prstGeom>
          <a:noFill/>
          <a:ln>
            <a:solidFill>
              <a:schemeClr val="tx1"/>
            </a:solidFill>
          </a:ln>
        </p:spPr>
        <p:txBody>
          <a:bodyPr wrap="none" rtlCol="0">
            <a:spAutoFit/>
          </a:bodyPr>
          <a:lstStyle/>
          <a:p>
            <a:pPr algn="ctr"/>
            <a:r>
              <a:rPr lang="en-US" dirty="0" smtClean="0">
                <a:latin typeface="Arial" panose="020B0604020202020204" pitchFamily="34" charset="0"/>
                <a:cs typeface="Arial" panose="020B0604020202020204" pitchFamily="34" charset="0"/>
              </a:rPr>
              <a:t>Electronics </a:t>
            </a:r>
            <a:endParaRPr lang="en-US" dirty="0">
              <a:latin typeface="Arial" panose="020B0604020202020204" pitchFamily="34" charset="0"/>
              <a:cs typeface="Arial" panose="020B0604020202020204" pitchFamily="34" charset="0"/>
            </a:endParaRPr>
          </a:p>
        </p:txBody>
      </p:sp>
      <p:sp>
        <p:nvSpPr>
          <p:cNvPr id="14" name="TextBox 13"/>
          <p:cNvSpPr txBox="1"/>
          <p:nvPr/>
        </p:nvSpPr>
        <p:spPr>
          <a:xfrm>
            <a:off x="9695544" y="5578639"/>
            <a:ext cx="1197764" cy="369332"/>
          </a:xfrm>
          <a:prstGeom prst="rect">
            <a:avLst/>
          </a:prstGeom>
          <a:noFill/>
          <a:ln>
            <a:solidFill>
              <a:schemeClr val="tx1"/>
            </a:solidFill>
          </a:ln>
        </p:spPr>
        <p:txBody>
          <a:bodyPr wrap="none" rtlCol="0">
            <a:spAutoFit/>
          </a:bodyPr>
          <a:lstStyle/>
          <a:p>
            <a:pPr algn="ctr"/>
            <a:r>
              <a:rPr lang="en-US" dirty="0" smtClean="0">
                <a:latin typeface="Arial" panose="020B0604020202020204" pitchFamily="34" charset="0"/>
                <a:cs typeface="Arial" panose="020B0604020202020204" pitchFamily="34" charset="0"/>
              </a:rPr>
              <a:t>Computer</a:t>
            </a:r>
            <a:endParaRPr lang="en-US" dirty="0">
              <a:latin typeface="Arial" panose="020B0604020202020204" pitchFamily="34" charset="0"/>
              <a:cs typeface="Arial" panose="020B0604020202020204" pitchFamily="34" charset="0"/>
            </a:endParaRPr>
          </a:p>
        </p:txBody>
      </p:sp>
      <p:cxnSp>
        <p:nvCxnSpPr>
          <p:cNvPr id="16" name="Straight Arrow Connector 15"/>
          <p:cNvCxnSpPr/>
          <p:nvPr/>
        </p:nvCxnSpPr>
        <p:spPr>
          <a:xfrm>
            <a:off x="3850103" y="1993595"/>
            <a:ext cx="709863" cy="70120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4559966" y="1993595"/>
            <a:ext cx="977580" cy="701207"/>
          </a:xfrm>
          <a:prstGeom prst="straightConnector1">
            <a:avLst/>
          </a:prstGeom>
          <a:ln w="190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3576492" y="4189224"/>
            <a:ext cx="983474" cy="138112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5935525" y="4469144"/>
            <a:ext cx="977173" cy="1102804"/>
          </a:xfrm>
          <a:prstGeom prst="straightConnector1">
            <a:avLst/>
          </a:prstGeom>
          <a:ln w="190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rot="3086363">
            <a:off x="6010303" y="4884474"/>
            <a:ext cx="740907" cy="168442"/>
          </a:xfrm>
          <a:prstGeom prst="rect">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5347684" y="5151808"/>
            <a:ext cx="1002262" cy="369332"/>
          </a:xfrm>
          <a:prstGeom prst="rect">
            <a:avLst/>
          </a:prstGeom>
          <a:noFill/>
        </p:spPr>
        <p:txBody>
          <a:bodyPr wrap="none" rtlCol="0">
            <a:spAutoFit/>
          </a:bodyPr>
          <a:lstStyle/>
          <a:p>
            <a:r>
              <a:rPr lang="en-US" dirty="0" smtClean="0"/>
              <a:t>Focusing</a:t>
            </a:r>
            <a:endParaRPr lang="en-US" dirty="0"/>
          </a:p>
        </p:txBody>
      </p:sp>
      <p:cxnSp>
        <p:nvCxnSpPr>
          <p:cNvPr id="31" name="Straight Arrow Connector 30"/>
          <p:cNvCxnSpPr>
            <a:endCxn id="28" idx="2"/>
          </p:cNvCxnSpPr>
          <p:nvPr/>
        </p:nvCxnSpPr>
        <p:spPr>
          <a:xfrm flipV="1">
            <a:off x="6083980" y="5021194"/>
            <a:ext cx="230920" cy="20562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flipV="1">
            <a:off x="5372773" y="5020546"/>
            <a:ext cx="199222" cy="18655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4" idx="3"/>
          </p:cNvCxnSpPr>
          <p:nvPr/>
        </p:nvCxnSpPr>
        <p:spPr>
          <a:xfrm>
            <a:off x="6130013" y="1808929"/>
            <a:ext cx="54752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5" idx="3"/>
            <a:endCxn id="6" idx="1"/>
          </p:cNvCxnSpPr>
          <p:nvPr/>
        </p:nvCxnSpPr>
        <p:spPr>
          <a:xfrm>
            <a:off x="8014722" y="1808929"/>
            <a:ext cx="51775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endCxn id="13" idx="1"/>
          </p:cNvCxnSpPr>
          <p:nvPr/>
        </p:nvCxnSpPr>
        <p:spPr>
          <a:xfrm>
            <a:off x="7437457" y="5763305"/>
            <a:ext cx="3750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endCxn id="14" idx="1"/>
          </p:cNvCxnSpPr>
          <p:nvPr/>
        </p:nvCxnSpPr>
        <p:spPr>
          <a:xfrm flipV="1">
            <a:off x="9212486" y="5763305"/>
            <a:ext cx="483058" cy="1221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rot="3009209">
            <a:off x="3643203" y="2176564"/>
            <a:ext cx="748988" cy="369332"/>
          </a:xfrm>
          <a:prstGeom prst="rect">
            <a:avLst/>
          </a:prstGeom>
          <a:noFill/>
        </p:spPr>
        <p:txBody>
          <a:bodyPr wrap="none" rtlCol="0">
            <a:spAutoFit/>
          </a:bodyPr>
          <a:lstStyle/>
          <a:p>
            <a:r>
              <a:rPr lang="en-US" dirty="0" smtClean="0"/>
              <a:t>X-rays</a:t>
            </a:r>
            <a:endParaRPr lang="en-US" dirty="0"/>
          </a:p>
        </p:txBody>
      </p:sp>
      <p:sp>
        <p:nvSpPr>
          <p:cNvPr id="46" name="TextBox 45"/>
          <p:cNvSpPr txBox="1"/>
          <p:nvPr/>
        </p:nvSpPr>
        <p:spPr>
          <a:xfrm rot="3127026">
            <a:off x="3532760" y="4742837"/>
            <a:ext cx="748988" cy="369332"/>
          </a:xfrm>
          <a:prstGeom prst="rect">
            <a:avLst/>
          </a:prstGeom>
          <a:noFill/>
        </p:spPr>
        <p:txBody>
          <a:bodyPr wrap="none" rtlCol="0">
            <a:spAutoFit/>
          </a:bodyPr>
          <a:lstStyle/>
          <a:p>
            <a:r>
              <a:rPr lang="en-US" dirty="0" smtClean="0"/>
              <a:t>X-rays</a:t>
            </a:r>
            <a:endParaRPr lang="en-US" dirty="0"/>
          </a:p>
        </p:txBody>
      </p:sp>
      <p:sp>
        <p:nvSpPr>
          <p:cNvPr id="30" name="Rectangle 29"/>
          <p:cNvSpPr/>
          <p:nvPr/>
        </p:nvSpPr>
        <p:spPr>
          <a:xfrm>
            <a:off x="7812517" y="6488668"/>
            <a:ext cx="3662734" cy="369332"/>
          </a:xfrm>
          <a:prstGeom prst="rect">
            <a:avLst/>
          </a:prstGeom>
        </p:spPr>
        <p:txBody>
          <a:bodyPr wrap="none">
            <a:spAutoFit/>
          </a:bodyPr>
          <a:lstStyle/>
          <a:p>
            <a:r>
              <a:rPr lang="en-US" b="1" i="1" dirty="0">
                <a:solidFill>
                  <a:schemeClr val="accent5">
                    <a:lumMod val="75000"/>
                  </a:schemeClr>
                </a:solidFill>
              </a:rPr>
              <a:t>S.S. IN CHEMISTRY &amp; BIOCHEMISTRY</a:t>
            </a:r>
          </a:p>
        </p:txBody>
      </p:sp>
    </p:spTree>
    <p:extLst>
      <p:ext uri="{BB962C8B-B14F-4D97-AF65-F5344CB8AC3E}">
        <p14:creationId xmlns:p14="http://schemas.microsoft.com/office/powerpoint/2010/main" xmlns="" val="154344623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349817" y="950912"/>
            <a:ext cx="7492365" cy="4956175"/>
          </a:xfrm>
          <a:prstGeom prst="rect">
            <a:avLst/>
          </a:prstGeom>
          <a:noFill/>
        </p:spPr>
      </p:pic>
      <p:sp>
        <p:nvSpPr>
          <p:cNvPr id="3" name="TextBox 2"/>
          <p:cNvSpPr txBox="1"/>
          <p:nvPr/>
        </p:nvSpPr>
        <p:spPr>
          <a:xfrm>
            <a:off x="385010" y="156410"/>
            <a:ext cx="11514221" cy="461665"/>
          </a:xfrm>
          <a:prstGeom prst="rect">
            <a:avLst/>
          </a:prstGeom>
          <a:noFill/>
        </p:spPr>
        <p:txBody>
          <a:bodyPr wrap="square" rtlCol="0">
            <a:spAutoFit/>
          </a:bodyPr>
          <a:lstStyle/>
          <a:p>
            <a:pPr algn="ctr"/>
            <a:r>
              <a:rPr lang="en-US" sz="2400" b="1" i="1" u="sng" dirty="0" smtClean="0">
                <a:solidFill>
                  <a:schemeClr val="accent1">
                    <a:lumMod val="75000"/>
                  </a:schemeClr>
                </a:solidFill>
                <a:latin typeface="Arial" panose="020B0604020202020204" pitchFamily="34" charset="0"/>
                <a:cs typeface="Arial" panose="020B0604020202020204" pitchFamily="34" charset="0"/>
              </a:rPr>
              <a:t>A BENCH TOP XRF MODEL</a:t>
            </a:r>
            <a:endParaRPr lang="en-US" sz="2400" b="1" i="1" u="sng" dirty="0">
              <a:solidFill>
                <a:schemeClr val="accent1">
                  <a:lumMod val="75000"/>
                </a:schemeClr>
              </a:solidFill>
              <a:latin typeface="Arial" panose="020B0604020202020204" pitchFamily="34" charset="0"/>
              <a:cs typeface="Arial" panose="020B0604020202020204" pitchFamily="34" charset="0"/>
            </a:endParaRPr>
          </a:p>
        </p:txBody>
      </p:sp>
      <p:sp>
        <p:nvSpPr>
          <p:cNvPr id="4" name="Rectangle 3"/>
          <p:cNvSpPr/>
          <p:nvPr/>
        </p:nvSpPr>
        <p:spPr>
          <a:xfrm>
            <a:off x="7793817" y="6488668"/>
            <a:ext cx="3662734" cy="369332"/>
          </a:xfrm>
          <a:prstGeom prst="rect">
            <a:avLst/>
          </a:prstGeom>
        </p:spPr>
        <p:txBody>
          <a:bodyPr wrap="none">
            <a:spAutoFit/>
          </a:bodyPr>
          <a:lstStyle/>
          <a:p>
            <a:r>
              <a:rPr lang="en-US" b="1" i="1" dirty="0">
                <a:solidFill>
                  <a:schemeClr val="accent5">
                    <a:lumMod val="75000"/>
                  </a:schemeClr>
                </a:solidFill>
              </a:rPr>
              <a:t>S.S. IN CHEMISTRY &amp; BIOCHEMISTRY</a:t>
            </a:r>
          </a:p>
        </p:txBody>
      </p:sp>
    </p:spTree>
    <p:extLst>
      <p:ext uri="{BB962C8B-B14F-4D97-AF65-F5344CB8AC3E}">
        <p14:creationId xmlns:p14="http://schemas.microsoft.com/office/powerpoint/2010/main" xmlns="" val="41374565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stretch>
            <a:fillRect/>
          </a:stretch>
        </p:blipFill>
        <p:spPr>
          <a:xfrm>
            <a:off x="1836821" y="1047279"/>
            <a:ext cx="7908757" cy="4647197"/>
          </a:xfrm>
          <a:prstGeom prst="rect">
            <a:avLst/>
          </a:prstGeom>
        </p:spPr>
      </p:pic>
      <p:sp>
        <p:nvSpPr>
          <p:cNvPr id="3" name="TextBox 2"/>
          <p:cNvSpPr txBox="1"/>
          <p:nvPr/>
        </p:nvSpPr>
        <p:spPr>
          <a:xfrm>
            <a:off x="1836821" y="5338247"/>
            <a:ext cx="3818674" cy="400110"/>
          </a:xfrm>
          <a:prstGeom prst="rect">
            <a:avLst/>
          </a:prstGeom>
          <a:noFill/>
        </p:spPr>
        <p:txBody>
          <a:bodyPr wrap="none" rtlCol="0">
            <a:spAutoFit/>
          </a:bodyPr>
          <a:lstStyle/>
          <a:p>
            <a:r>
              <a:rPr lang="en-US" sz="2000" dirty="0" smtClean="0">
                <a:latin typeface="Arial" panose="020B0604020202020204" pitchFamily="34" charset="0"/>
                <a:cs typeface="Arial" panose="020B0604020202020204" pitchFamily="34" charset="0"/>
              </a:rPr>
              <a:t>(a) Schematic design of EDXRF</a:t>
            </a:r>
            <a:endParaRPr lang="en-US" sz="2000" dirty="0">
              <a:latin typeface="Arial" panose="020B0604020202020204" pitchFamily="34" charset="0"/>
              <a:cs typeface="Arial" panose="020B0604020202020204" pitchFamily="34" charset="0"/>
            </a:endParaRPr>
          </a:p>
        </p:txBody>
      </p:sp>
      <p:sp>
        <p:nvSpPr>
          <p:cNvPr id="4" name="TextBox 3"/>
          <p:cNvSpPr txBox="1"/>
          <p:nvPr/>
        </p:nvSpPr>
        <p:spPr>
          <a:xfrm>
            <a:off x="6216315" y="5338247"/>
            <a:ext cx="3474028" cy="400110"/>
          </a:xfrm>
          <a:prstGeom prst="rect">
            <a:avLst/>
          </a:prstGeom>
          <a:noFill/>
        </p:spPr>
        <p:txBody>
          <a:bodyPr wrap="none" rtlCol="0">
            <a:spAutoFit/>
          </a:bodyPr>
          <a:lstStyle/>
          <a:p>
            <a:r>
              <a:rPr lang="en-US" sz="2000" dirty="0" smtClean="0">
                <a:latin typeface="Arial" panose="020B0604020202020204" pitchFamily="34" charset="0"/>
                <a:cs typeface="Arial" panose="020B0604020202020204" pitchFamily="34" charset="0"/>
              </a:rPr>
              <a:t>(b) Mars Mission Rover head</a:t>
            </a:r>
            <a:endParaRPr lang="en-US" sz="2000" dirty="0">
              <a:latin typeface="Arial" panose="020B0604020202020204" pitchFamily="34" charset="0"/>
              <a:cs typeface="Arial" panose="020B0604020202020204" pitchFamily="34" charset="0"/>
            </a:endParaRPr>
          </a:p>
        </p:txBody>
      </p:sp>
      <p:sp>
        <p:nvSpPr>
          <p:cNvPr id="5" name="Rectangle 4"/>
          <p:cNvSpPr/>
          <p:nvPr/>
        </p:nvSpPr>
        <p:spPr>
          <a:xfrm>
            <a:off x="7722379" y="6488668"/>
            <a:ext cx="3662734" cy="369332"/>
          </a:xfrm>
          <a:prstGeom prst="rect">
            <a:avLst/>
          </a:prstGeom>
        </p:spPr>
        <p:txBody>
          <a:bodyPr wrap="none">
            <a:spAutoFit/>
          </a:bodyPr>
          <a:lstStyle/>
          <a:p>
            <a:r>
              <a:rPr lang="en-US" b="1" i="1" dirty="0">
                <a:solidFill>
                  <a:schemeClr val="accent5">
                    <a:lumMod val="75000"/>
                  </a:schemeClr>
                </a:solidFill>
              </a:rPr>
              <a:t>S.S. IN CHEMISTRY &amp; BIOCHEMISTRY</a:t>
            </a:r>
          </a:p>
        </p:txBody>
      </p:sp>
    </p:spTree>
    <p:extLst>
      <p:ext uri="{BB962C8B-B14F-4D97-AF65-F5344CB8AC3E}">
        <p14:creationId xmlns:p14="http://schemas.microsoft.com/office/powerpoint/2010/main" xmlns="" val="9793951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stretch>
            <a:fillRect/>
          </a:stretch>
        </p:blipFill>
        <p:spPr>
          <a:xfrm>
            <a:off x="2239377" y="902368"/>
            <a:ext cx="7939339" cy="4668253"/>
          </a:xfrm>
          <a:prstGeom prst="rect">
            <a:avLst/>
          </a:prstGeom>
        </p:spPr>
      </p:pic>
      <p:sp>
        <p:nvSpPr>
          <p:cNvPr id="3" name="TextBox 2"/>
          <p:cNvSpPr txBox="1"/>
          <p:nvPr/>
        </p:nvSpPr>
        <p:spPr>
          <a:xfrm>
            <a:off x="2947737" y="264690"/>
            <a:ext cx="6641177" cy="461665"/>
          </a:xfrm>
          <a:prstGeom prst="rect">
            <a:avLst/>
          </a:prstGeom>
          <a:noFill/>
        </p:spPr>
        <p:txBody>
          <a:bodyPr wrap="none" rtlCol="0">
            <a:spAutoFit/>
          </a:bodyPr>
          <a:lstStyle/>
          <a:p>
            <a:r>
              <a:rPr lang="en-US" sz="2400" b="1" i="1" u="sng" cap="all" dirty="0" smtClean="0">
                <a:solidFill>
                  <a:schemeClr val="accent1">
                    <a:lumMod val="75000"/>
                  </a:schemeClr>
                </a:solidFill>
                <a:latin typeface="Arial" panose="020B0604020202020204" pitchFamily="34" charset="0"/>
                <a:cs typeface="Arial" panose="020B0604020202020204" pitchFamily="34" charset="0"/>
              </a:rPr>
              <a:t>XRF Determination of Martian Rocks</a:t>
            </a:r>
            <a:endParaRPr lang="en-US" sz="2400" b="1" i="1" u="sng" cap="all" dirty="0">
              <a:solidFill>
                <a:schemeClr val="accent1">
                  <a:lumMod val="75000"/>
                </a:schemeClr>
              </a:solidFill>
              <a:latin typeface="Arial" panose="020B0604020202020204" pitchFamily="34" charset="0"/>
              <a:cs typeface="Arial" panose="020B0604020202020204" pitchFamily="34" charset="0"/>
            </a:endParaRPr>
          </a:p>
        </p:txBody>
      </p:sp>
      <p:sp>
        <p:nvSpPr>
          <p:cNvPr id="4" name="TextBox 3"/>
          <p:cNvSpPr txBox="1"/>
          <p:nvPr/>
        </p:nvSpPr>
        <p:spPr>
          <a:xfrm rot="16200000">
            <a:off x="189932" y="3052661"/>
            <a:ext cx="3589444" cy="400110"/>
          </a:xfrm>
          <a:prstGeom prst="rect">
            <a:avLst/>
          </a:prstGeom>
          <a:noFill/>
        </p:spPr>
        <p:txBody>
          <a:bodyPr wrap="none" rtlCol="0">
            <a:spAutoFit/>
          </a:bodyPr>
          <a:lstStyle/>
          <a:p>
            <a:r>
              <a:rPr lang="en-US" sz="2000" b="1" dirty="0" smtClean="0">
                <a:solidFill>
                  <a:schemeClr val="accent1">
                    <a:lumMod val="75000"/>
                  </a:schemeClr>
                </a:solidFill>
                <a:latin typeface="Arial" panose="020B0604020202020204" pitchFamily="34" charset="0"/>
                <a:cs typeface="Arial" panose="020B0604020202020204" pitchFamily="34" charset="0"/>
              </a:rPr>
              <a:t>Intensity counts per second</a:t>
            </a:r>
            <a:endParaRPr lang="en-US" sz="2000" b="1" dirty="0">
              <a:solidFill>
                <a:schemeClr val="accent1">
                  <a:lumMod val="75000"/>
                </a:schemeClr>
              </a:solidFill>
              <a:latin typeface="Arial" panose="020B0604020202020204" pitchFamily="34" charset="0"/>
              <a:cs typeface="Arial" panose="020B0604020202020204" pitchFamily="34" charset="0"/>
            </a:endParaRPr>
          </a:p>
        </p:txBody>
      </p:sp>
      <p:sp>
        <p:nvSpPr>
          <p:cNvPr id="5" name="TextBox 4"/>
          <p:cNvSpPr txBox="1"/>
          <p:nvPr/>
        </p:nvSpPr>
        <p:spPr>
          <a:xfrm>
            <a:off x="5005136" y="5746634"/>
            <a:ext cx="2009274" cy="400110"/>
          </a:xfrm>
          <a:prstGeom prst="rect">
            <a:avLst/>
          </a:prstGeom>
          <a:noFill/>
        </p:spPr>
        <p:txBody>
          <a:bodyPr wrap="square" rtlCol="0">
            <a:spAutoFit/>
          </a:bodyPr>
          <a:lstStyle/>
          <a:p>
            <a:r>
              <a:rPr lang="en-US" sz="2000" b="1" dirty="0" smtClean="0">
                <a:solidFill>
                  <a:schemeClr val="accent1">
                    <a:lumMod val="75000"/>
                  </a:schemeClr>
                </a:solidFill>
                <a:latin typeface="Arial" panose="020B0604020202020204" pitchFamily="34" charset="0"/>
                <a:cs typeface="Arial" panose="020B0604020202020204" pitchFamily="34" charset="0"/>
              </a:rPr>
              <a:t>Energy, </a:t>
            </a:r>
            <a:r>
              <a:rPr lang="en-US" sz="2000" b="1" dirty="0" err="1" smtClean="0">
                <a:solidFill>
                  <a:schemeClr val="accent1">
                    <a:lumMod val="75000"/>
                  </a:schemeClr>
                </a:solidFill>
                <a:latin typeface="Arial" panose="020B0604020202020204" pitchFamily="34" charset="0"/>
                <a:cs typeface="Arial" panose="020B0604020202020204" pitchFamily="34" charset="0"/>
              </a:rPr>
              <a:t>keV</a:t>
            </a:r>
            <a:endParaRPr lang="en-US" sz="2000" b="1" dirty="0">
              <a:solidFill>
                <a:schemeClr val="accent1">
                  <a:lumMod val="75000"/>
                </a:schemeClr>
              </a:solidFill>
              <a:latin typeface="Arial" panose="020B0604020202020204" pitchFamily="34" charset="0"/>
              <a:cs typeface="Arial" panose="020B0604020202020204" pitchFamily="34" charset="0"/>
            </a:endParaRPr>
          </a:p>
        </p:txBody>
      </p:sp>
      <p:sp>
        <p:nvSpPr>
          <p:cNvPr id="6" name="Rectangle 5"/>
          <p:cNvSpPr/>
          <p:nvPr/>
        </p:nvSpPr>
        <p:spPr>
          <a:xfrm>
            <a:off x="7757547" y="6488668"/>
            <a:ext cx="3662734" cy="369332"/>
          </a:xfrm>
          <a:prstGeom prst="rect">
            <a:avLst/>
          </a:prstGeom>
        </p:spPr>
        <p:txBody>
          <a:bodyPr wrap="none">
            <a:spAutoFit/>
          </a:bodyPr>
          <a:lstStyle/>
          <a:p>
            <a:r>
              <a:rPr lang="en-US" b="1" i="1" dirty="0">
                <a:solidFill>
                  <a:schemeClr val="accent5">
                    <a:lumMod val="75000"/>
                  </a:schemeClr>
                </a:solidFill>
              </a:rPr>
              <a:t>S.S. IN CHEMISTRY &amp; BIOCHEMISTRY</a:t>
            </a:r>
          </a:p>
        </p:txBody>
      </p:sp>
    </p:spTree>
    <p:extLst>
      <p:ext uri="{BB962C8B-B14F-4D97-AF65-F5344CB8AC3E}">
        <p14:creationId xmlns:p14="http://schemas.microsoft.com/office/powerpoint/2010/main" xmlns="" val="188593489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2820" y="240632"/>
            <a:ext cx="11442033" cy="6259744"/>
          </a:xfrm>
          <a:prstGeom prst="rect">
            <a:avLst/>
          </a:prstGeom>
        </p:spPr>
        <p:txBody>
          <a:bodyPr wrap="square">
            <a:spAutoFit/>
          </a:bodyPr>
          <a:lstStyle/>
          <a:p>
            <a:pPr algn="ctr"/>
            <a:r>
              <a:rPr lang="en-US" sz="2400" b="1" i="1" u="sng" dirty="0" smtClean="0">
                <a:solidFill>
                  <a:schemeClr val="accent1">
                    <a:lumMod val="75000"/>
                  </a:schemeClr>
                </a:solidFill>
                <a:latin typeface="Arial" panose="020B0604020202020204" pitchFamily="34" charset="0"/>
                <a:cs typeface="Arial" panose="020B0604020202020204" pitchFamily="34" charset="0"/>
              </a:rPr>
              <a:t>APPLICATIONS</a:t>
            </a:r>
          </a:p>
          <a:p>
            <a:pPr algn="ctr"/>
            <a:endParaRPr lang="en-US" dirty="0">
              <a:solidFill>
                <a:schemeClr val="accent1">
                  <a:lumMod val="75000"/>
                </a:schemeClr>
              </a:solidFill>
              <a:latin typeface="Arial" panose="020B0604020202020204" pitchFamily="34" charset="0"/>
              <a:cs typeface="Arial" panose="020B0604020202020204" pitchFamily="34" charset="0"/>
            </a:endParaRPr>
          </a:p>
          <a:p>
            <a:pPr>
              <a:lnSpc>
                <a:spcPct val="200000"/>
              </a:lnSpc>
            </a:pPr>
            <a:r>
              <a:rPr lang="en-US" dirty="0" smtClean="0">
                <a:solidFill>
                  <a:schemeClr val="accent1">
                    <a:lumMod val="75000"/>
                  </a:schemeClr>
                </a:solidFill>
                <a:latin typeface="Arial" panose="020B0604020202020204" pitchFamily="34" charset="0"/>
                <a:cs typeface="Arial" panose="020B0604020202020204" pitchFamily="34" charset="0"/>
              </a:rPr>
              <a:t>When X-ray absorption and enhancement effects are minimal, the XRF line intensity and element concentration curves are linear. NIST standards provide such materials which can be used to calibrate the instruments. Typical application include :</a:t>
            </a:r>
          </a:p>
          <a:p>
            <a:pPr>
              <a:lnSpc>
                <a:spcPct val="200000"/>
              </a:lnSpc>
            </a:pPr>
            <a:endParaRPr lang="en-US" dirty="0">
              <a:solidFill>
                <a:schemeClr val="accent1">
                  <a:lumMod val="75000"/>
                </a:schemeClr>
              </a:solidFill>
              <a:latin typeface="Arial" panose="020B0604020202020204" pitchFamily="34" charset="0"/>
              <a:cs typeface="Arial" panose="020B0604020202020204" pitchFamily="34" charset="0"/>
            </a:endParaRPr>
          </a:p>
          <a:p>
            <a:pPr marL="400050" indent="-400050">
              <a:lnSpc>
                <a:spcPct val="200000"/>
              </a:lnSpc>
              <a:buAutoNum type="romanLcParenBoth"/>
            </a:pPr>
            <a:r>
              <a:rPr lang="en-US" dirty="0" smtClean="0">
                <a:solidFill>
                  <a:schemeClr val="accent1">
                    <a:lumMod val="75000"/>
                  </a:schemeClr>
                </a:solidFill>
                <a:latin typeface="Arial" panose="020B0604020202020204" pitchFamily="34" charset="0"/>
                <a:cs typeface="Arial" panose="020B0604020202020204" pitchFamily="34" charset="0"/>
              </a:rPr>
              <a:t>Analysis </a:t>
            </a:r>
            <a:r>
              <a:rPr lang="en-US" dirty="0" smtClean="0">
                <a:solidFill>
                  <a:schemeClr val="accent1">
                    <a:lumMod val="50000"/>
                  </a:schemeClr>
                </a:solidFill>
                <a:latin typeface="Arial" panose="020B0604020202020204" pitchFamily="34" charset="0"/>
                <a:cs typeface="Arial" panose="020B0604020202020204" pitchFamily="34" charset="0"/>
              </a:rPr>
              <a:t>of rock samples </a:t>
            </a:r>
            <a:r>
              <a:rPr lang="en-US" dirty="0" smtClean="0">
                <a:solidFill>
                  <a:schemeClr val="accent1">
                    <a:lumMod val="75000"/>
                  </a:schemeClr>
                </a:solidFill>
                <a:latin typeface="Arial" panose="020B0604020202020204" pitchFamily="34" charset="0"/>
                <a:cs typeface="Arial" panose="020B0604020202020204" pitchFamily="34" charset="0"/>
              </a:rPr>
              <a:t>for 22 elements.</a:t>
            </a:r>
          </a:p>
          <a:p>
            <a:pPr marL="400050" indent="-400050">
              <a:lnSpc>
                <a:spcPct val="200000"/>
              </a:lnSpc>
              <a:buAutoNum type="romanLcParenBoth"/>
            </a:pPr>
            <a:r>
              <a:rPr lang="en-US" dirty="0" smtClean="0">
                <a:solidFill>
                  <a:schemeClr val="accent1">
                    <a:lumMod val="50000"/>
                  </a:schemeClr>
                </a:solidFill>
                <a:latin typeface="Arial" panose="020B0604020202020204" pitchFamily="34" charset="0"/>
                <a:cs typeface="Arial" panose="020B0604020202020204" pitchFamily="34" charset="0"/>
              </a:rPr>
              <a:t>Alloy composition </a:t>
            </a:r>
            <a:r>
              <a:rPr lang="en-US" dirty="0" smtClean="0">
                <a:solidFill>
                  <a:schemeClr val="accent1">
                    <a:lumMod val="75000"/>
                  </a:schemeClr>
                </a:solidFill>
                <a:latin typeface="Arial" panose="020B0604020202020204" pitchFamily="34" charset="0"/>
                <a:cs typeface="Arial" panose="020B0604020202020204" pitchFamily="34" charset="0"/>
              </a:rPr>
              <a:t>control during manufacture.</a:t>
            </a:r>
          </a:p>
          <a:p>
            <a:pPr marL="400050" indent="-400050">
              <a:lnSpc>
                <a:spcPct val="200000"/>
              </a:lnSpc>
              <a:buAutoNum type="romanLcParenBoth"/>
            </a:pPr>
            <a:r>
              <a:rPr lang="en-US" dirty="0" smtClean="0">
                <a:solidFill>
                  <a:schemeClr val="accent1">
                    <a:lumMod val="75000"/>
                  </a:schemeClr>
                </a:solidFill>
                <a:latin typeface="Arial" panose="020B0604020202020204" pitchFamily="34" charset="0"/>
                <a:cs typeface="Arial" panose="020B0604020202020204" pitchFamily="34" charset="0"/>
              </a:rPr>
              <a:t>Lead and bromine, in </a:t>
            </a:r>
            <a:r>
              <a:rPr lang="en-US" dirty="0" smtClean="0">
                <a:solidFill>
                  <a:schemeClr val="accent1">
                    <a:lumMod val="50000"/>
                  </a:schemeClr>
                </a:solidFill>
                <a:latin typeface="Arial" panose="020B0604020202020204" pitchFamily="34" charset="0"/>
                <a:cs typeface="Arial" panose="020B0604020202020204" pitchFamily="34" charset="0"/>
              </a:rPr>
              <a:t>aviation fuels</a:t>
            </a:r>
            <a:r>
              <a:rPr lang="en-US" dirty="0" smtClean="0">
                <a:solidFill>
                  <a:schemeClr val="accent1">
                    <a:lumMod val="75000"/>
                  </a:schemeClr>
                </a:solidFill>
                <a:latin typeface="Arial" panose="020B0604020202020204" pitchFamily="34" charset="0"/>
                <a:cs typeface="Arial" panose="020B0604020202020204" pitchFamily="34" charset="0"/>
              </a:rPr>
              <a:t>, Ca, Ba, Zinc </a:t>
            </a:r>
            <a:r>
              <a:rPr lang="en-US" dirty="0" smtClean="0">
                <a:solidFill>
                  <a:schemeClr val="accent1">
                    <a:lumMod val="50000"/>
                  </a:schemeClr>
                </a:solidFill>
                <a:latin typeface="Arial" panose="020B0604020202020204" pitchFamily="34" charset="0"/>
                <a:cs typeface="Arial" panose="020B0604020202020204" pitchFamily="34" charset="0"/>
              </a:rPr>
              <a:t>in lubricating oils, </a:t>
            </a:r>
            <a:r>
              <a:rPr lang="en-US" dirty="0" smtClean="0">
                <a:solidFill>
                  <a:schemeClr val="accent1">
                    <a:lumMod val="75000"/>
                  </a:schemeClr>
                </a:solidFill>
                <a:latin typeface="Arial" panose="020B0604020202020204" pitchFamily="34" charset="0"/>
                <a:cs typeface="Arial" panose="020B0604020202020204" pitchFamily="34" charset="0"/>
              </a:rPr>
              <a:t>pigment </a:t>
            </a:r>
            <a:r>
              <a:rPr lang="en-US" dirty="0" smtClean="0">
                <a:solidFill>
                  <a:schemeClr val="accent1">
                    <a:lumMod val="75000"/>
                  </a:schemeClr>
                </a:solidFill>
                <a:latin typeface="Arial" panose="020B0604020202020204" pitchFamily="34" charset="0"/>
                <a:cs typeface="Arial" panose="020B0604020202020204" pitchFamily="34" charset="0"/>
              </a:rPr>
              <a:t> in  </a:t>
            </a:r>
            <a:r>
              <a:rPr lang="en-US" dirty="0" smtClean="0">
                <a:solidFill>
                  <a:schemeClr val="accent1">
                    <a:lumMod val="50000"/>
                  </a:schemeClr>
                </a:solidFill>
                <a:latin typeface="Arial" panose="020B0604020202020204" pitchFamily="34" charset="0"/>
                <a:cs typeface="Arial" panose="020B0604020202020204" pitchFamily="34" charset="0"/>
              </a:rPr>
              <a:t>paint </a:t>
            </a:r>
            <a:r>
              <a:rPr lang="en-US" dirty="0" smtClean="0">
                <a:solidFill>
                  <a:schemeClr val="accent1">
                    <a:lumMod val="75000"/>
                  </a:schemeClr>
                </a:solidFill>
                <a:latin typeface="Arial" panose="020B0604020202020204" pitchFamily="34" charset="0"/>
                <a:cs typeface="Arial" panose="020B0604020202020204" pitchFamily="34" charset="0"/>
              </a:rPr>
              <a:t>samples.</a:t>
            </a:r>
          </a:p>
          <a:p>
            <a:pPr marL="400050" indent="-400050">
              <a:lnSpc>
                <a:spcPct val="200000"/>
              </a:lnSpc>
              <a:buAutoNum type="romanLcParenBoth"/>
            </a:pPr>
            <a:r>
              <a:rPr lang="en-US" dirty="0" smtClean="0">
                <a:solidFill>
                  <a:schemeClr val="accent1">
                    <a:lumMod val="75000"/>
                  </a:schemeClr>
                </a:solidFill>
                <a:latin typeface="Arial" panose="020B0604020202020204" pitchFamily="34" charset="0"/>
                <a:cs typeface="Arial" panose="020B0604020202020204" pitchFamily="34" charset="0"/>
              </a:rPr>
              <a:t>Determination of chlorine, sulphides an Sulphur dioxide on O-toluidine, silver nitrate and sodium hydroxide impregnated </a:t>
            </a:r>
            <a:r>
              <a:rPr lang="en-US" dirty="0" err="1" smtClean="0">
                <a:solidFill>
                  <a:schemeClr val="accent1">
                    <a:lumMod val="50000"/>
                  </a:schemeClr>
                </a:solidFill>
                <a:latin typeface="Arial" panose="020B0604020202020204" pitchFamily="34" charset="0"/>
                <a:cs typeface="Arial" panose="020B0604020202020204" pitchFamily="34" charset="0"/>
              </a:rPr>
              <a:t>micropore</a:t>
            </a:r>
            <a:r>
              <a:rPr lang="en-US" dirty="0" smtClean="0">
                <a:solidFill>
                  <a:schemeClr val="accent1">
                    <a:lumMod val="50000"/>
                  </a:schemeClr>
                </a:solidFill>
                <a:latin typeface="Arial" panose="020B0604020202020204" pitchFamily="34" charset="0"/>
                <a:cs typeface="Arial" panose="020B0604020202020204" pitchFamily="34" charset="0"/>
              </a:rPr>
              <a:t> </a:t>
            </a:r>
            <a:r>
              <a:rPr lang="en-US" dirty="0" smtClean="0">
                <a:solidFill>
                  <a:schemeClr val="accent1">
                    <a:lumMod val="50000"/>
                  </a:schemeClr>
                </a:solidFill>
                <a:latin typeface="Arial" panose="020B0604020202020204" pitchFamily="34" charset="0"/>
                <a:cs typeface="Arial" panose="020B0604020202020204" pitchFamily="34" charset="0"/>
              </a:rPr>
              <a:t>filter papers. </a:t>
            </a:r>
          </a:p>
          <a:p>
            <a:pPr marL="400050" indent="-400050">
              <a:lnSpc>
                <a:spcPct val="200000"/>
              </a:lnSpc>
              <a:buAutoNum type="romanLcParenBoth"/>
            </a:pPr>
            <a:r>
              <a:rPr lang="en-US" dirty="0" smtClean="0">
                <a:solidFill>
                  <a:schemeClr val="accent1">
                    <a:lumMod val="75000"/>
                  </a:schemeClr>
                </a:solidFill>
                <a:latin typeface="Arial" panose="020B0604020202020204" pitchFamily="34" charset="0"/>
                <a:cs typeface="Arial" panose="020B0604020202020204" pitchFamily="34" charset="0"/>
              </a:rPr>
              <a:t>Determination of Fe, Cu, Zn in </a:t>
            </a:r>
            <a:r>
              <a:rPr lang="en-US" dirty="0" smtClean="0">
                <a:solidFill>
                  <a:schemeClr val="accent1">
                    <a:lumMod val="50000"/>
                  </a:schemeClr>
                </a:solidFill>
                <a:latin typeface="Arial" panose="020B0604020202020204" pitchFamily="34" charset="0"/>
                <a:cs typeface="Arial" panose="020B0604020202020204" pitchFamily="34" charset="0"/>
              </a:rPr>
              <a:t>rice samples</a:t>
            </a:r>
            <a:r>
              <a:rPr lang="en-US" dirty="0" smtClean="0">
                <a:solidFill>
                  <a:schemeClr val="accent1">
                    <a:lumMod val="75000"/>
                  </a:schemeClr>
                </a:solidFill>
                <a:latin typeface="Arial" panose="020B0604020202020204" pitchFamily="34" charset="0"/>
                <a:cs typeface="Arial" panose="020B0604020202020204" pitchFamily="34" charset="0"/>
              </a:rPr>
              <a:t>.</a:t>
            </a:r>
            <a:endParaRPr lang="en-US" dirty="0">
              <a:solidFill>
                <a:schemeClr val="accent1">
                  <a:lumMod val="75000"/>
                </a:schemeClr>
              </a:solidFill>
              <a:latin typeface="Arial" panose="020B0604020202020204" pitchFamily="34" charset="0"/>
              <a:cs typeface="Arial" panose="020B0604020202020204" pitchFamily="34" charset="0"/>
            </a:endParaRPr>
          </a:p>
        </p:txBody>
      </p:sp>
      <p:sp>
        <p:nvSpPr>
          <p:cNvPr id="3" name="Rectangle 2"/>
          <p:cNvSpPr/>
          <p:nvPr/>
        </p:nvSpPr>
        <p:spPr>
          <a:xfrm>
            <a:off x="7750954" y="6500376"/>
            <a:ext cx="3662734" cy="369332"/>
          </a:xfrm>
          <a:prstGeom prst="rect">
            <a:avLst/>
          </a:prstGeom>
        </p:spPr>
        <p:txBody>
          <a:bodyPr wrap="none">
            <a:spAutoFit/>
          </a:bodyPr>
          <a:lstStyle/>
          <a:p>
            <a:r>
              <a:rPr lang="en-US" b="1" i="1" dirty="0">
                <a:solidFill>
                  <a:schemeClr val="accent5">
                    <a:lumMod val="75000"/>
                  </a:schemeClr>
                </a:solidFill>
              </a:rPr>
              <a:t>S.S. IN CHEMISTRY &amp; BIOCHEMISTRY</a:t>
            </a:r>
          </a:p>
        </p:txBody>
      </p:sp>
    </p:spTree>
    <p:extLst>
      <p:ext uri="{BB962C8B-B14F-4D97-AF65-F5344CB8AC3E}">
        <p14:creationId xmlns:p14="http://schemas.microsoft.com/office/powerpoint/2010/main" xmlns="" val="242684495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9484" y="1322023"/>
            <a:ext cx="10741445" cy="2187939"/>
          </a:xfrm>
        </p:spPr>
        <p:txBody>
          <a:bodyPr>
            <a:normAutofit fontScale="90000"/>
          </a:bodyPr>
          <a:lstStyle/>
          <a:p>
            <a:pPr algn="just">
              <a:lnSpc>
                <a:spcPct val="200000"/>
              </a:lnSpc>
            </a:pPr>
            <a:r>
              <a:rPr lang="en-US" sz="2400" b="1" dirty="0" smtClean="0">
                <a:solidFill>
                  <a:schemeClr val="accent1">
                    <a:lumMod val="75000"/>
                  </a:schemeClr>
                </a:solidFill>
                <a:latin typeface="Arial" panose="020B0604020202020204" pitchFamily="34" charset="0"/>
                <a:cs typeface="Arial" panose="020B0604020202020204" pitchFamily="34" charset="0"/>
              </a:rPr>
              <a:t>X-ray </a:t>
            </a:r>
            <a:r>
              <a:rPr lang="en-US" sz="2400" b="1" dirty="0">
                <a:solidFill>
                  <a:schemeClr val="accent1">
                    <a:lumMod val="75000"/>
                  </a:schemeClr>
                </a:solidFill>
                <a:latin typeface="Arial" panose="020B0604020202020204" pitchFamily="34" charset="0"/>
                <a:cs typeface="Arial" panose="020B0604020202020204" pitchFamily="34" charset="0"/>
              </a:rPr>
              <a:t>fluorescence</a:t>
            </a:r>
            <a:r>
              <a:rPr lang="en-US" sz="2400" dirty="0">
                <a:solidFill>
                  <a:schemeClr val="accent1">
                    <a:lumMod val="75000"/>
                  </a:schemeClr>
                </a:solidFill>
                <a:latin typeface="Arial" panose="020B0604020202020204" pitchFamily="34" charset="0"/>
                <a:cs typeface="Arial" panose="020B0604020202020204" pitchFamily="34" charset="0"/>
              </a:rPr>
              <a:t> (</a:t>
            </a:r>
            <a:r>
              <a:rPr lang="en-US" sz="2400" b="1" dirty="0">
                <a:solidFill>
                  <a:schemeClr val="accent1">
                    <a:lumMod val="75000"/>
                  </a:schemeClr>
                </a:solidFill>
                <a:latin typeface="Arial" panose="020B0604020202020204" pitchFamily="34" charset="0"/>
                <a:cs typeface="Arial" panose="020B0604020202020204" pitchFamily="34" charset="0"/>
              </a:rPr>
              <a:t>XRF</a:t>
            </a:r>
            <a:r>
              <a:rPr lang="en-US" sz="2400" dirty="0">
                <a:solidFill>
                  <a:schemeClr val="accent1">
                    <a:lumMod val="75000"/>
                  </a:schemeClr>
                </a:solidFill>
                <a:latin typeface="Arial" panose="020B0604020202020204" pitchFamily="34" charset="0"/>
                <a:cs typeface="Arial" panose="020B0604020202020204" pitchFamily="34" charset="0"/>
              </a:rPr>
              <a:t>) spectrometers are widely used for the determination of </a:t>
            </a:r>
            <a:r>
              <a:rPr lang="en-US" sz="2700" b="1" dirty="0">
                <a:solidFill>
                  <a:schemeClr val="accent1">
                    <a:lumMod val="75000"/>
                  </a:schemeClr>
                </a:solidFill>
                <a:latin typeface="Arial" panose="020B0604020202020204" pitchFamily="34" charset="0"/>
                <a:cs typeface="Arial" panose="020B0604020202020204" pitchFamily="34" charset="0"/>
              </a:rPr>
              <a:t>elements</a:t>
            </a:r>
            <a:r>
              <a:rPr lang="en-US" sz="2400" dirty="0">
                <a:solidFill>
                  <a:schemeClr val="accent1">
                    <a:lumMod val="75000"/>
                  </a:schemeClr>
                </a:solidFill>
                <a:latin typeface="Arial" panose="020B0604020202020204" pitchFamily="34" charset="0"/>
                <a:cs typeface="Arial" panose="020B0604020202020204" pitchFamily="34" charset="0"/>
              </a:rPr>
              <a:t> with atomic numbers from 4 (beryllium) to 92 (uranium) at concentrations </a:t>
            </a:r>
            <a:r>
              <a:rPr lang="en-US" sz="2400" dirty="0">
                <a:solidFill>
                  <a:schemeClr val="accent1">
                    <a:lumMod val="50000"/>
                  </a:schemeClr>
                </a:solidFill>
                <a:latin typeface="Arial" panose="020B0604020202020204" pitchFamily="34" charset="0"/>
                <a:cs typeface="Arial" panose="020B0604020202020204" pitchFamily="34" charset="0"/>
              </a:rPr>
              <a:t>from 0.1 </a:t>
            </a:r>
            <a:r>
              <a:rPr lang="en-US" sz="2400" dirty="0" err="1">
                <a:solidFill>
                  <a:schemeClr val="accent1">
                    <a:lumMod val="50000"/>
                  </a:schemeClr>
                </a:solidFill>
                <a:latin typeface="Arial" panose="020B0604020202020204" pitchFamily="34" charset="0"/>
                <a:cs typeface="Arial" panose="020B0604020202020204" pitchFamily="34" charset="0"/>
              </a:rPr>
              <a:t>μg</a:t>
            </a:r>
            <a:r>
              <a:rPr lang="en-US" sz="2400" dirty="0">
                <a:solidFill>
                  <a:schemeClr val="accent1">
                    <a:lumMod val="50000"/>
                  </a:schemeClr>
                </a:solidFill>
                <a:latin typeface="Arial" panose="020B0604020202020204" pitchFamily="34" charset="0"/>
                <a:cs typeface="Arial" panose="020B0604020202020204" pitchFamily="34" charset="0"/>
              </a:rPr>
              <a:t> g</a:t>
            </a:r>
            <a:r>
              <a:rPr lang="en-US" sz="2400" baseline="30000" dirty="0">
                <a:solidFill>
                  <a:schemeClr val="accent1">
                    <a:lumMod val="50000"/>
                  </a:schemeClr>
                </a:solidFill>
                <a:latin typeface="Arial" panose="020B0604020202020204" pitchFamily="34" charset="0"/>
                <a:cs typeface="Arial" panose="020B0604020202020204" pitchFamily="34" charset="0"/>
              </a:rPr>
              <a:t>−1</a:t>
            </a:r>
            <a:r>
              <a:rPr lang="en-US" sz="2400" dirty="0">
                <a:solidFill>
                  <a:schemeClr val="accent1">
                    <a:lumMod val="50000"/>
                  </a:schemeClr>
                </a:solidFill>
                <a:latin typeface="Arial" panose="020B0604020202020204" pitchFamily="34" charset="0"/>
                <a:cs typeface="Arial" panose="020B0604020202020204" pitchFamily="34" charset="0"/>
              </a:rPr>
              <a:t> to high percentage </a:t>
            </a:r>
            <a:r>
              <a:rPr lang="en-US" sz="2400" dirty="0">
                <a:solidFill>
                  <a:schemeClr val="accent1">
                    <a:lumMod val="75000"/>
                  </a:schemeClr>
                </a:solidFill>
                <a:latin typeface="Arial" panose="020B0604020202020204" pitchFamily="34" charset="0"/>
                <a:cs typeface="Arial" panose="020B0604020202020204" pitchFamily="34" charset="0"/>
              </a:rPr>
              <a:t>levels.</a:t>
            </a:r>
          </a:p>
        </p:txBody>
      </p:sp>
      <p:sp>
        <p:nvSpPr>
          <p:cNvPr id="4" name="Rectangle 3"/>
          <p:cNvSpPr/>
          <p:nvPr/>
        </p:nvSpPr>
        <p:spPr>
          <a:xfrm>
            <a:off x="7793817" y="6488668"/>
            <a:ext cx="3662734" cy="369332"/>
          </a:xfrm>
          <a:prstGeom prst="rect">
            <a:avLst/>
          </a:prstGeom>
        </p:spPr>
        <p:txBody>
          <a:bodyPr wrap="none">
            <a:spAutoFit/>
          </a:bodyPr>
          <a:lstStyle/>
          <a:p>
            <a:r>
              <a:rPr lang="en-US" b="1" i="1" dirty="0">
                <a:solidFill>
                  <a:schemeClr val="accent5">
                    <a:lumMod val="75000"/>
                  </a:schemeClr>
                </a:solidFill>
              </a:rPr>
              <a:t>S.S. IN CHEMISTRY &amp; BIOCHEMISTRY</a:t>
            </a:r>
          </a:p>
        </p:txBody>
      </p:sp>
    </p:spTree>
    <p:extLst>
      <p:ext uri="{BB962C8B-B14F-4D97-AF65-F5344CB8AC3E}">
        <p14:creationId xmlns:p14="http://schemas.microsoft.com/office/powerpoint/2010/main" xmlns="" val="345851331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540" y="988229"/>
            <a:ext cx="12016460" cy="4421053"/>
          </a:xfrm>
        </p:spPr>
        <p:txBody>
          <a:bodyPr>
            <a:normAutofit fontScale="85000" lnSpcReduction="20000"/>
          </a:bodyPr>
          <a:lstStyle/>
          <a:p>
            <a:pPr>
              <a:lnSpc>
                <a:spcPct val="200000"/>
              </a:lnSpc>
            </a:pPr>
            <a:r>
              <a:rPr lang="en-US" sz="2400" b="1" dirty="0">
                <a:solidFill>
                  <a:schemeClr val="accent1">
                    <a:lumMod val="75000"/>
                  </a:schemeClr>
                </a:solidFill>
                <a:latin typeface="Arial" panose="020B0604020202020204" pitchFamily="34" charset="0"/>
                <a:cs typeface="Arial" panose="020B0604020202020204" pitchFamily="34" charset="0"/>
              </a:rPr>
              <a:t>XRF</a:t>
            </a:r>
            <a:r>
              <a:rPr lang="en-US" sz="2400" dirty="0">
                <a:solidFill>
                  <a:schemeClr val="accent1">
                    <a:lumMod val="75000"/>
                  </a:schemeClr>
                </a:solidFill>
                <a:latin typeface="Arial" panose="020B0604020202020204" pitchFamily="34" charset="0"/>
                <a:cs typeface="Arial" panose="020B0604020202020204" pitchFamily="34" charset="0"/>
              </a:rPr>
              <a:t> (X-ray </a:t>
            </a:r>
            <a:r>
              <a:rPr lang="en-US" dirty="0">
                <a:solidFill>
                  <a:schemeClr val="accent1">
                    <a:lumMod val="75000"/>
                  </a:schemeClr>
                </a:solidFill>
                <a:latin typeface="Arial" panose="020B0604020202020204" pitchFamily="34" charset="0"/>
                <a:cs typeface="Arial" panose="020B0604020202020204" pitchFamily="34" charset="0"/>
              </a:rPr>
              <a:t>fluorescence</a:t>
            </a:r>
            <a:r>
              <a:rPr lang="en-US" sz="2400" dirty="0">
                <a:solidFill>
                  <a:schemeClr val="accent1">
                    <a:lumMod val="75000"/>
                  </a:schemeClr>
                </a:solidFill>
                <a:latin typeface="Arial" panose="020B0604020202020204" pitchFamily="34" charset="0"/>
                <a:cs typeface="Arial" panose="020B0604020202020204" pitchFamily="34" charset="0"/>
              </a:rPr>
              <a:t>) is a non-destructive analytical </a:t>
            </a:r>
            <a:r>
              <a:rPr lang="en-US" sz="2400" b="1" dirty="0">
                <a:solidFill>
                  <a:schemeClr val="accent1">
                    <a:lumMod val="75000"/>
                  </a:schemeClr>
                </a:solidFill>
                <a:latin typeface="Arial" panose="020B0604020202020204" pitchFamily="34" charset="0"/>
                <a:cs typeface="Arial" panose="020B0604020202020204" pitchFamily="34" charset="0"/>
              </a:rPr>
              <a:t>technique</a:t>
            </a:r>
            <a:r>
              <a:rPr lang="en-US" sz="2400" dirty="0">
                <a:solidFill>
                  <a:schemeClr val="accent1">
                    <a:lumMod val="75000"/>
                  </a:schemeClr>
                </a:solidFill>
                <a:latin typeface="Arial" panose="020B0604020202020204" pitchFamily="34" charset="0"/>
                <a:cs typeface="Arial" panose="020B0604020202020204" pitchFamily="34" charset="0"/>
              </a:rPr>
              <a:t> used to determine the elemental composition of materials. </a:t>
            </a:r>
            <a:r>
              <a:rPr lang="en-US" sz="2400" b="1" dirty="0">
                <a:solidFill>
                  <a:schemeClr val="accent1">
                    <a:lumMod val="75000"/>
                  </a:schemeClr>
                </a:solidFill>
                <a:latin typeface="Arial" panose="020B0604020202020204" pitchFamily="34" charset="0"/>
                <a:cs typeface="Arial" panose="020B0604020202020204" pitchFamily="34" charset="0"/>
              </a:rPr>
              <a:t>XRF</a:t>
            </a:r>
            <a:r>
              <a:rPr lang="en-US" sz="2400" dirty="0">
                <a:solidFill>
                  <a:schemeClr val="accent1">
                    <a:lumMod val="75000"/>
                  </a:schemeClr>
                </a:solidFill>
                <a:latin typeface="Arial" panose="020B0604020202020204" pitchFamily="34" charset="0"/>
                <a:cs typeface="Arial" panose="020B0604020202020204" pitchFamily="34" charset="0"/>
              </a:rPr>
              <a:t> analyzers determine the chemistry of a sample by measuring the fluorescent (or secondary) X-ray emitted from a sample when it is excited by a primary X-ray source</a:t>
            </a:r>
            <a:r>
              <a:rPr lang="en-US" sz="2400" dirty="0" smtClean="0">
                <a:solidFill>
                  <a:schemeClr val="accent1">
                    <a:lumMod val="75000"/>
                  </a:schemeClr>
                </a:solidFill>
                <a:latin typeface="Arial" panose="020B0604020202020204" pitchFamily="34" charset="0"/>
                <a:cs typeface="Arial" panose="020B0604020202020204" pitchFamily="34" charset="0"/>
              </a:rPr>
              <a:t>.</a:t>
            </a:r>
          </a:p>
          <a:p>
            <a:pPr marL="0" indent="0">
              <a:lnSpc>
                <a:spcPct val="200000"/>
              </a:lnSpc>
              <a:buNone/>
            </a:pPr>
            <a:endParaRPr lang="en-US" sz="2400" dirty="0" smtClean="0">
              <a:solidFill>
                <a:schemeClr val="accent1">
                  <a:lumMod val="75000"/>
                </a:schemeClr>
              </a:solidFill>
              <a:latin typeface="Arial" panose="020B0604020202020204" pitchFamily="34" charset="0"/>
              <a:cs typeface="Arial" panose="020B0604020202020204" pitchFamily="34" charset="0"/>
            </a:endParaRPr>
          </a:p>
          <a:p>
            <a:pPr>
              <a:lnSpc>
                <a:spcPct val="200000"/>
              </a:lnSpc>
            </a:pPr>
            <a:r>
              <a:rPr lang="en-US" sz="2400" dirty="0" smtClean="0">
                <a:solidFill>
                  <a:schemeClr val="accent1">
                    <a:lumMod val="75000"/>
                  </a:schemeClr>
                </a:solidFill>
                <a:latin typeface="Arial" panose="020B0604020202020204" pitchFamily="34" charset="0"/>
                <a:cs typeface="Arial" panose="020B0604020202020204" pitchFamily="34" charset="0"/>
              </a:rPr>
              <a:t> </a:t>
            </a:r>
            <a:r>
              <a:rPr lang="en-US" sz="2400" dirty="0">
                <a:solidFill>
                  <a:schemeClr val="accent1">
                    <a:lumMod val="75000"/>
                  </a:schemeClr>
                </a:solidFill>
                <a:latin typeface="Arial" panose="020B0604020202020204" pitchFamily="34" charset="0"/>
                <a:cs typeface="Arial" panose="020B0604020202020204" pitchFamily="34" charset="0"/>
              </a:rPr>
              <a:t>The </a:t>
            </a:r>
            <a:r>
              <a:rPr lang="en-US" sz="2400" b="1" dirty="0">
                <a:solidFill>
                  <a:schemeClr val="accent1">
                    <a:lumMod val="75000"/>
                  </a:schemeClr>
                </a:solidFill>
                <a:latin typeface="Arial" panose="020B0604020202020204" pitchFamily="34" charset="0"/>
                <a:cs typeface="Arial" panose="020B0604020202020204" pitchFamily="34" charset="0"/>
              </a:rPr>
              <a:t>XRF</a:t>
            </a:r>
            <a:r>
              <a:rPr lang="en-US" sz="2400" dirty="0">
                <a:solidFill>
                  <a:schemeClr val="accent1">
                    <a:lumMod val="75000"/>
                  </a:schemeClr>
                </a:solidFill>
                <a:latin typeface="Arial" panose="020B0604020202020204" pitchFamily="34" charset="0"/>
                <a:cs typeface="Arial" panose="020B0604020202020204" pitchFamily="34" charset="0"/>
              </a:rPr>
              <a:t> analyzer reports that the sample contains 10.251% nickel (Ni) (column 2) with a precision of ±0.047% (column 3). Notice that the analyzer is </a:t>
            </a:r>
            <a:r>
              <a:rPr lang="en-US" sz="2400" b="1" dirty="0">
                <a:solidFill>
                  <a:schemeClr val="accent1">
                    <a:lumMod val="75000"/>
                  </a:schemeClr>
                </a:solidFill>
                <a:latin typeface="Arial" panose="020B0604020202020204" pitchFamily="34" charset="0"/>
                <a:cs typeface="Arial" panose="020B0604020202020204" pitchFamily="34" charset="0"/>
              </a:rPr>
              <a:t>precise</a:t>
            </a:r>
            <a:r>
              <a:rPr lang="en-US" sz="2400" dirty="0">
                <a:solidFill>
                  <a:schemeClr val="accent1">
                    <a:lumMod val="75000"/>
                  </a:schemeClr>
                </a:solidFill>
                <a:latin typeface="Arial" panose="020B0604020202020204" pitchFamily="34" charset="0"/>
                <a:cs typeface="Arial" panose="020B0604020202020204" pitchFamily="34" charset="0"/>
              </a:rPr>
              <a:t> to within less than 0.5% of the measured value (0.047 out of 10.251%).</a:t>
            </a:r>
            <a:endParaRPr lang="en-US" sz="2400" dirty="0" smtClean="0">
              <a:solidFill>
                <a:schemeClr val="accent1">
                  <a:lumMod val="75000"/>
                </a:schemeClr>
              </a:solidFill>
              <a:latin typeface="Arial" panose="020B0604020202020204" pitchFamily="34" charset="0"/>
              <a:cs typeface="Arial" panose="020B0604020202020204" pitchFamily="34" charset="0"/>
            </a:endParaRPr>
          </a:p>
          <a:p>
            <a:pPr>
              <a:lnSpc>
                <a:spcPct val="200000"/>
              </a:lnSpc>
            </a:pPr>
            <a:endParaRPr lang="en-US" dirty="0">
              <a:solidFill>
                <a:schemeClr val="accent1">
                  <a:lumMod val="75000"/>
                </a:schemeClr>
              </a:solidFill>
            </a:endParaRPr>
          </a:p>
        </p:txBody>
      </p:sp>
      <p:sp>
        <p:nvSpPr>
          <p:cNvPr id="4" name="Rectangle 3"/>
          <p:cNvSpPr/>
          <p:nvPr/>
        </p:nvSpPr>
        <p:spPr>
          <a:xfrm>
            <a:off x="7722380" y="6488668"/>
            <a:ext cx="3662734" cy="369332"/>
          </a:xfrm>
          <a:prstGeom prst="rect">
            <a:avLst/>
          </a:prstGeom>
        </p:spPr>
        <p:txBody>
          <a:bodyPr wrap="none">
            <a:spAutoFit/>
          </a:bodyPr>
          <a:lstStyle/>
          <a:p>
            <a:r>
              <a:rPr lang="en-US" b="1" i="1" dirty="0">
                <a:solidFill>
                  <a:schemeClr val="accent5">
                    <a:lumMod val="75000"/>
                  </a:schemeClr>
                </a:solidFill>
              </a:rPr>
              <a:t>S.S. IN CHEMISTRY &amp; BIOCHEMISTRY</a:t>
            </a:r>
          </a:p>
        </p:txBody>
      </p:sp>
    </p:spTree>
    <p:extLst>
      <p:ext uri="{BB962C8B-B14F-4D97-AF65-F5344CB8AC3E}">
        <p14:creationId xmlns:p14="http://schemas.microsoft.com/office/powerpoint/2010/main" xmlns="" val="127139179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118" y="1252746"/>
            <a:ext cx="11826421" cy="3495524"/>
          </a:xfrm>
        </p:spPr>
        <p:txBody>
          <a:bodyPr>
            <a:noAutofit/>
          </a:bodyPr>
          <a:lstStyle/>
          <a:p>
            <a:pPr algn="just">
              <a:lnSpc>
                <a:spcPct val="200000"/>
              </a:lnSpc>
            </a:pPr>
            <a:r>
              <a:rPr lang="en-US" sz="2000" dirty="0">
                <a:solidFill>
                  <a:schemeClr val="accent1">
                    <a:lumMod val="75000"/>
                  </a:schemeClr>
                </a:solidFill>
                <a:latin typeface="Arial" panose="020B0604020202020204" pitchFamily="34" charset="0"/>
                <a:cs typeface="Arial" panose="020B0604020202020204" pitchFamily="34" charset="0"/>
              </a:rPr>
              <a:t>In summary, the </a:t>
            </a:r>
            <a:r>
              <a:rPr lang="en-US" sz="2000" b="1" dirty="0">
                <a:solidFill>
                  <a:schemeClr val="accent1">
                    <a:lumMod val="75000"/>
                  </a:schemeClr>
                </a:solidFill>
                <a:latin typeface="Arial" panose="020B0604020202020204" pitchFamily="34" charset="0"/>
                <a:cs typeface="Arial" panose="020B0604020202020204" pitchFamily="34" charset="0"/>
              </a:rPr>
              <a:t>difference between XRF</a:t>
            </a:r>
            <a:r>
              <a:rPr lang="en-US" sz="2000" dirty="0">
                <a:solidFill>
                  <a:schemeClr val="accent1">
                    <a:lumMod val="75000"/>
                  </a:schemeClr>
                </a:solidFill>
                <a:latin typeface="Arial" panose="020B0604020202020204" pitchFamily="34" charset="0"/>
                <a:cs typeface="Arial" panose="020B0604020202020204" pitchFamily="34" charset="0"/>
              </a:rPr>
              <a:t> and </a:t>
            </a:r>
            <a:r>
              <a:rPr lang="en-US" sz="2000" b="1" dirty="0">
                <a:solidFill>
                  <a:schemeClr val="accent1">
                    <a:lumMod val="75000"/>
                  </a:schemeClr>
                </a:solidFill>
                <a:latin typeface="Arial" panose="020B0604020202020204" pitchFamily="34" charset="0"/>
                <a:cs typeface="Arial" panose="020B0604020202020204" pitchFamily="34" charset="0"/>
              </a:rPr>
              <a:t>XRD</a:t>
            </a:r>
            <a:r>
              <a:rPr lang="en-US" sz="2000" dirty="0">
                <a:solidFill>
                  <a:schemeClr val="accent1">
                    <a:lumMod val="75000"/>
                  </a:schemeClr>
                </a:solidFill>
                <a:latin typeface="Arial" panose="020B0604020202020204" pitchFamily="34" charset="0"/>
                <a:cs typeface="Arial" panose="020B0604020202020204" pitchFamily="34" charset="0"/>
              </a:rPr>
              <a:t> is simple: </a:t>
            </a:r>
            <a:r>
              <a:rPr lang="en-US" sz="2000" b="1" dirty="0">
                <a:solidFill>
                  <a:schemeClr val="accent1">
                    <a:lumMod val="75000"/>
                  </a:schemeClr>
                </a:solidFill>
                <a:latin typeface="Arial" panose="020B0604020202020204" pitchFamily="34" charset="0"/>
                <a:cs typeface="Arial" panose="020B0604020202020204" pitchFamily="34" charset="0"/>
              </a:rPr>
              <a:t>XRF</a:t>
            </a:r>
            <a:r>
              <a:rPr lang="en-US" sz="2000" dirty="0">
                <a:solidFill>
                  <a:schemeClr val="accent1">
                    <a:lumMod val="75000"/>
                  </a:schemeClr>
                </a:solidFill>
                <a:latin typeface="Arial" panose="020B0604020202020204" pitchFamily="34" charset="0"/>
                <a:cs typeface="Arial" panose="020B0604020202020204" pitchFamily="34" charset="0"/>
              </a:rPr>
              <a:t> analyzes for Chemistry while </a:t>
            </a:r>
            <a:r>
              <a:rPr lang="en-US" sz="2000" b="1" dirty="0">
                <a:solidFill>
                  <a:schemeClr val="accent1">
                    <a:lumMod val="75000"/>
                  </a:schemeClr>
                </a:solidFill>
                <a:latin typeface="Arial" panose="020B0604020202020204" pitchFamily="34" charset="0"/>
                <a:cs typeface="Arial" panose="020B0604020202020204" pitchFamily="34" charset="0"/>
              </a:rPr>
              <a:t>XRD</a:t>
            </a:r>
            <a:r>
              <a:rPr lang="en-US" sz="2000" dirty="0">
                <a:solidFill>
                  <a:schemeClr val="accent1">
                    <a:lumMod val="75000"/>
                  </a:schemeClr>
                </a:solidFill>
                <a:latin typeface="Arial" panose="020B0604020202020204" pitchFamily="34" charset="0"/>
                <a:cs typeface="Arial" panose="020B0604020202020204" pitchFamily="34" charset="0"/>
              </a:rPr>
              <a:t> determines the mineralogy. ... </a:t>
            </a:r>
            <a:r>
              <a:rPr lang="en-US" sz="2000" b="1" dirty="0">
                <a:solidFill>
                  <a:schemeClr val="accent1">
                    <a:lumMod val="75000"/>
                  </a:schemeClr>
                </a:solidFill>
                <a:latin typeface="Arial" panose="020B0604020202020204" pitchFamily="34" charset="0"/>
                <a:cs typeface="Arial" panose="020B0604020202020204" pitchFamily="34" charset="0"/>
              </a:rPr>
              <a:t>XRF</a:t>
            </a:r>
            <a:r>
              <a:rPr lang="en-US" sz="2000" dirty="0">
                <a:solidFill>
                  <a:schemeClr val="accent1">
                    <a:lumMod val="75000"/>
                  </a:schemeClr>
                </a:solidFill>
                <a:latin typeface="Arial" panose="020B0604020202020204" pitchFamily="34" charset="0"/>
                <a:cs typeface="Arial" panose="020B0604020202020204" pitchFamily="34" charset="0"/>
              </a:rPr>
              <a:t> will produces and assay by giving information on the chemical composition of your sample without indicating what phases they are present in your </a:t>
            </a:r>
            <a:r>
              <a:rPr lang="en-US" sz="2000" dirty="0" smtClean="0">
                <a:solidFill>
                  <a:schemeClr val="accent1">
                    <a:lumMod val="75000"/>
                  </a:schemeClr>
                </a:solidFill>
                <a:latin typeface="Arial" panose="020B0604020202020204" pitchFamily="34" charset="0"/>
                <a:cs typeface="Arial" panose="020B0604020202020204" pitchFamily="34" charset="0"/>
              </a:rPr>
              <a:t>sample.</a:t>
            </a:r>
            <a:endParaRPr lang="en-US" sz="2000" dirty="0">
              <a:solidFill>
                <a:schemeClr val="accent1">
                  <a:lumMod val="75000"/>
                </a:schemeClr>
              </a:solidFill>
              <a:latin typeface="Arial" panose="020B0604020202020204" pitchFamily="34" charset="0"/>
              <a:cs typeface="Arial" panose="020B0604020202020204" pitchFamily="34" charset="0"/>
            </a:endParaRPr>
          </a:p>
        </p:txBody>
      </p:sp>
      <p:sp>
        <p:nvSpPr>
          <p:cNvPr id="4" name="Rectangle 3"/>
          <p:cNvSpPr/>
          <p:nvPr/>
        </p:nvSpPr>
        <p:spPr>
          <a:xfrm>
            <a:off x="7750954" y="6488668"/>
            <a:ext cx="3662734" cy="369332"/>
          </a:xfrm>
          <a:prstGeom prst="rect">
            <a:avLst/>
          </a:prstGeom>
        </p:spPr>
        <p:txBody>
          <a:bodyPr wrap="none">
            <a:spAutoFit/>
          </a:bodyPr>
          <a:lstStyle/>
          <a:p>
            <a:r>
              <a:rPr lang="en-US" b="1" i="1" dirty="0">
                <a:solidFill>
                  <a:schemeClr val="accent5">
                    <a:lumMod val="75000"/>
                  </a:schemeClr>
                </a:solidFill>
              </a:rPr>
              <a:t>S.S. IN CHEMISTRY &amp; BIOCHEMISTRY</a:t>
            </a:r>
          </a:p>
        </p:txBody>
      </p:sp>
    </p:spTree>
    <p:extLst>
      <p:ext uri="{BB962C8B-B14F-4D97-AF65-F5344CB8AC3E}">
        <p14:creationId xmlns:p14="http://schemas.microsoft.com/office/powerpoint/2010/main" xmlns="" val="349341579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85900" y="1092200"/>
            <a:ext cx="9486900" cy="3970318"/>
          </a:xfrm>
          <a:prstGeom prst="rect">
            <a:avLst/>
          </a:prstGeom>
          <a:noFill/>
        </p:spPr>
        <p:txBody>
          <a:bodyPr wrap="square" rtlCol="0">
            <a:spAutoFit/>
          </a:bodyPr>
          <a:lstStyle/>
          <a:p>
            <a:pPr algn="ctr"/>
            <a:r>
              <a:rPr lang="en-US" sz="2400" b="1" i="1" u="sng" dirty="0" smtClean="0">
                <a:solidFill>
                  <a:schemeClr val="accent1">
                    <a:lumMod val="75000"/>
                  </a:schemeClr>
                </a:solidFill>
                <a:latin typeface="Arial" panose="020B0604020202020204" pitchFamily="34" charset="0"/>
                <a:cs typeface="Arial" panose="020B0604020202020204" pitchFamily="34" charset="0"/>
              </a:rPr>
              <a:t>ADVANTAGES OF XRF</a:t>
            </a:r>
          </a:p>
          <a:p>
            <a:pPr algn="ctr"/>
            <a:endParaRPr lang="en-US" sz="2400" dirty="0">
              <a:solidFill>
                <a:schemeClr val="accent1">
                  <a:lumMod val="75000"/>
                </a:schemeClr>
              </a:solidFill>
              <a:latin typeface="Arial" panose="020B0604020202020204" pitchFamily="34" charset="0"/>
              <a:cs typeface="Arial" panose="020B0604020202020204" pitchFamily="34" charset="0"/>
            </a:endParaRPr>
          </a:p>
          <a:p>
            <a:pPr algn="ctr"/>
            <a:endParaRPr lang="en-US" sz="2400" dirty="0" smtClean="0">
              <a:solidFill>
                <a:schemeClr val="accent1">
                  <a:lumMod val="75000"/>
                </a:schemeClr>
              </a:solidFill>
              <a:latin typeface="Arial" panose="020B0604020202020204" pitchFamily="34" charset="0"/>
              <a:cs typeface="Arial" panose="020B0604020202020204" pitchFamily="34" charset="0"/>
            </a:endParaRPr>
          </a:p>
          <a:p>
            <a:pPr marL="400050" indent="-400050">
              <a:lnSpc>
                <a:spcPct val="200000"/>
              </a:lnSpc>
              <a:buAutoNum type="romanUcParenBoth"/>
            </a:pPr>
            <a:r>
              <a:rPr lang="en-US" dirty="0" smtClean="0">
                <a:solidFill>
                  <a:schemeClr val="accent1">
                    <a:lumMod val="75000"/>
                  </a:schemeClr>
                </a:solidFill>
                <a:latin typeface="Arial" panose="020B0604020202020204" pitchFamily="34" charset="0"/>
                <a:cs typeface="Arial" panose="020B0604020202020204" pitchFamily="34" charset="0"/>
              </a:rPr>
              <a:t>The spectra are relatively simple and not subject to much interference.</a:t>
            </a:r>
          </a:p>
          <a:p>
            <a:pPr marL="400050" indent="-400050">
              <a:lnSpc>
                <a:spcPct val="200000"/>
              </a:lnSpc>
              <a:buAutoNum type="romanUcParenBoth"/>
            </a:pPr>
            <a:r>
              <a:rPr lang="en-US" dirty="0" smtClean="0">
                <a:solidFill>
                  <a:schemeClr val="accent1">
                    <a:lumMod val="75000"/>
                  </a:schemeClr>
                </a:solidFill>
                <a:latin typeface="Arial" panose="020B0604020202020204" pitchFamily="34" charset="0"/>
                <a:cs typeface="Arial" panose="020B0604020202020204" pitchFamily="34" charset="0"/>
              </a:rPr>
              <a:t>Non destructive technique. Hence useful for analysis of </a:t>
            </a:r>
            <a:r>
              <a:rPr lang="en-US" dirty="0" smtClean="0">
                <a:solidFill>
                  <a:schemeClr val="accent1">
                    <a:lumMod val="50000"/>
                  </a:schemeClr>
                </a:solidFill>
                <a:latin typeface="Arial" panose="020B0604020202020204" pitchFamily="34" charset="0"/>
                <a:cs typeface="Arial" panose="020B0604020202020204" pitchFamily="34" charset="0"/>
              </a:rPr>
              <a:t>paintings, archeological specimens, </a:t>
            </a:r>
            <a:r>
              <a:rPr lang="en-US" dirty="0" err="1" smtClean="0">
                <a:solidFill>
                  <a:schemeClr val="accent1">
                    <a:lumMod val="50000"/>
                  </a:schemeClr>
                </a:solidFill>
                <a:latin typeface="Arial" panose="020B0604020202020204" pitchFamily="34" charset="0"/>
                <a:cs typeface="Arial" panose="020B0604020202020204" pitchFamily="34" charset="0"/>
              </a:rPr>
              <a:t>jewellery</a:t>
            </a:r>
            <a:r>
              <a:rPr lang="en-US" dirty="0" smtClean="0">
                <a:solidFill>
                  <a:schemeClr val="accent1">
                    <a:lumMod val="50000"/>
                  </a:schemeClr>
                </a:solidFill>
                <a:latin typeface="Arial" panose="020B0604020202020204" pitchFamily="34" charset="0"/>
                <a:cs typeface="Arial" panose="020B0604020202020204" pitchFamily="34" charset="0"/>
              </a:rPr>
              <a:t>, antique </a:t>
            </a:r>
            <a:r>
              <a:rPr lang="en-US" dirty="0" err="1" smtClean="0">
                <a:solidFill>
                  <a:schemeClr val="accent1">
                    <a:lumMod val="50000"/>
                  </a:schemeClr>
                </a:solidFill>
                <a:latin typeface="Arial" panose="020B0604020202020204" pitchFamily="34" charset="0"/>
                <a:cs typeface="Arial" panose="020B0604020202020204" pitchFamily="34" charset="0"/>
              </a:rPr>
              <a:t>itmes</a:t>
            </a:r>
            <a:r>
              <a:rPr lang="en-US" dirty="0" smtClean="0">
                <a:solidFill>
                  <a:schemeClr val="accent1">
                    <a:lumMod val="50000"/>
                  </a:schemeClr>
                </a:solidFill>
                <a:latin typeface="Arial" panose="020B0604020202020204" pitchFamily="34" charset="0"/>
                <a:cs typeface="Arial" panose="020B0604020202020204" pitchFamily="34" charset="0"/>
              </a:rPr>
              <a:t> etc.,</a:t>
            </a:r>
          </a:p>
          <a:p>
            <a:pPr marL="400050" indent="-400050">
              <a:lnSpc>
                <a:spcPct val="200000"/>
              </a:lnSpc>
              <a:buAutoNum type="romanUcParenBoth"/>
            </a:pPr>
            <a:r>
              <a:rPr lang="en-US" dirty="0" smtClean="0">
                <a:solidFill>
                  <a:schemeClr val="accent1">
                    <a:lumMod val="75000"/>
                  </a:schemeClr>
                </a:solidFill>
                <a:latin typeface="Arial" panose="020B0604020202020204" pitchFamily="34" charset="0"/>
                <a:cs typeface="Arial" panose="020B0604020202020204" pitchFamily="34" charset="0"/>
              </a:rPr>
              <a:t>Speed and convenience of the procedure.</a:t>
            </a:r>
          </a:p>
          <a:p>
            <a:pPr marL="400050" indent="-400050">
              <a:lnSpc>
                <a:spcPct val="200000"/>
              </a:lnSpc>
              <a:buAutoNum type="romanUcParenBoth"/>
            </a:pPr>
            <a:r>
              <a:rPr lang="en-US" dirty="0" smtClean="0">
                <a:solidFill>
                  <a:schemeClr val="accent1">
                    <a:lumMod val="75000"/>
                  </a:schemeClr>
                </a:solidFill>
                <a:latin typeface="Arial" panose="020B0604020202020204" pitchFamily="34" charset="0"/>
                <a:cs typeface="Arial" panose="020B0604020202020204" pitchFamily="34" charset="0"/>
              </a:rPr>
              <a:t>Precision and accuracy are comparable to established methods in classical techniques.</a:t>
            </a:r>
            <a:endParaRPr lang="en-US" dirty="0">
              <a:solidFill>
                <a:schemeClr val="accent1">
                  <a:lumMod val="75000"/>
                </a:schemeClr>
              </a:solidFill>
              <a:latin typeface="Arial" panose="020B0604020202020204" pitchFamily="34" charset="0"/>
              <a:cs typeface="Arial" panose="020B0604020202020204" pitchFamily="34" charset="0"/>
            </a:endParaRPr>
          </a:p>
        </p:txBody>
      </p:sp>
      <p:sp>
        <p:nvSpPr>
          <p:cNvPr id="3" name="Rectangle 2"/>
          <p:cNvSpPr/>
          <p:nvPr/>
        </p:nvSpPr>
        <p:spPr>
          <a:xfrm>
            <a:off x="7722379" y="6488668"/>
            <a:ext cx="3662734" cy="369332"/>
          </a:xfrm>
          <a:prstGeom prst="rect">
            <a:avLst/>
          </a:prstGeom>
        </p:spPr>
        <p:txBody>
          <a:bodyPr wrap="none">
            <a:spAutoFit/>
          </a:bodyPr>
          <a:lstStyle/>
          <a:p>
            <a:r>
              <a:rPr lang="en-US" b="1" i="1" dirty="0">
                <a:solidFill>
                  <a:schemeClr val="accent5">
                    <a:lumMod val="75000"/>
                  </a:schemeClr>
                </a:solidFill>
              </a:rPr>
              <a:t>S.S. IN CHEMISTRY &amp; BIOCHEMISTRY</a:t>
            </a:r>
          </a:p>
        </p:txBody>
      </p:sp>
    </p:spTree>
    <p:extLst>
      <p:ext uri="{BB962C8B-B14F-4D97-AF65-F5344CB8AC3E}">
        <p14:creationId xmlns:p14="http://schemas.microsoft.com/office/powerpoint/2010/main" xmlns="" val="275475898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2240" y="356755"/>
            <a:ext cx="10959633" cy="5632311"/>
          </a:xfrm>
          <a:prstGeom prst="rect">
            <a:avLst/>
          </a:prstGeom>
          <a:noFill/>
        </p:spPr>
        <p:txBody>
          <a:bodyPr wrap="square">
            <a:spAutoFit/>
          </a:bodyPr>
          <a:lstStyle/>
          <a:p>
            <a:pPr>
              <a:lnSpc>
                <a:spcPct val="200000"/>
              </a:lnSpc>
            </a:pPr>
            <a:r>
              <a:rPr lang="en-US" sz="2000" dirty="0" smtClean="0">
                <a:solidFill>
                  <a:schemeClr val="accent1">
                    <a:lumMod val="75000"/>
                  </a:schemeClr>
                </a:solidFill>
                <a:latin typeface="Arial" panose="020B0604020202020204" pitchFamily="34" charset="0"/>
                <a:cs typeface="Arial" panose="020B0604020202020204" pitchFamily="34" charset="0"/>
              </a:rPr>
              <a:t>Based on the properties of X-rays, a number of </a:t>
            </a:r>
            <a:r>
              <a:rPr lang="en-US" sz="2000" dirty="0" smtClean="0">
                <a:solidFill>
                  <a:schemeClr val="accent1">
                    <a:lumMod val="50000"/>
                  </a:schemeClr>
                </a:solidFill>
                <a:latin typeface="Arial" panose="020B0604020202020204" pitchFamily="34" charset="0"/>
                <a:cs typeface="Arial" panose="020B0604020202020204" pitchFamily="34" charset="0"/>
              </a:rPr>
              <a:t>analytical methodologies </a:t>
            </a:r>
            <a:r>
              <a:rPr lang="en-US" sz="2000" dirty="0" smtClean="0">
                <a:solidFill>
                  <a:schemeClr val="accent1">
                    <a:lumMod val="75000"/>
                  </a:schemeClr>
                </a:solidFill>
                <a:latin typeface="Arial" panose="020B0604020202020204" pitchFamily="34" charset="0"/>
                <a:cs typeface="Arial" panose="020B0604020202020204" pitchFamily="34" charset="0"/>
              </a:rPr>
              <a:t>have been developed over the years. These include:</a:t>
            </a:r>
          </a:p>
          <a:p>
            <a:pPr>
              <a:lnSpc>
                <a:spcPct val="200000"/>
              </a:lnSpc>
            </a:pPr>
            <a:endParaRPr lang="en-US" sz="2000" dirty="0">
              <a:solidFill>
                <a:schemeClr val="accent1">
                  <a:lumMod val="75000"/>
                </a:schemeClr>
              </a:solidFill>
              <a:latin typeface="Arial" panose="020B0604020202020204" pitchFamily="34" charset="0"/>
              <a:cs typeface="Arial" panose="020B0604020202020204" pitchFamily="34" charset="0"/>
            </a:endParaRPr>
          </a:p>
          <a:p>
            <a:pPr marL="342900" indent="-342900">
              <a:lnSpc>
                <a:spcPct val="200000"/>
              </a:lnSpc>
              <a:buAutoNum type="alphaLcParenR"/>
            </a:pPr>
            <a:r>
              <a:rPr lang="en-US" sz="2000" dirty="0" smtClean="0">
                <a:solidFill>
                  <a:schemeClr val="accent1">
                    <a:lumMod val="75000"/>
                  </a:schemeClr>
                </a:solidFill>
                <a:latin typeface="Arial" panose="020B0604020202020204" pitchFamily="34" charset="0"/>
                <a:cs typeface="Arial" panose="020B0604020202020204" pitchFamily="34" charset="0"/>
              </a:rPr>
              <a:t>X-ray emission spectroscopy (XES)</a:t>
            </a:r>
          </a:p>
          <a:p>
            <a:pPr marL="342900" indent="-342900">
              <a:lnSpc>
                <a:spcPct val="200000"/>
              </a:lnSpc>
              <a:buAutoNum type="alphaLcParenR"/>
            </a:pPr>
            <a:r>
              <a:rPr lang="en-US" sz="2000" dirty="0" smtClean="0">
                <a:solidFill>
                  <a:schemeClr val="accent1">
                    <a:lumMod val="75000"/>
                  </a:schemeClr>
                </a:solidFill>
                <a:latin typeface="Arial" panose="020B0604020202020204" pitchFamily="34" charset="0"/>
                <a:cs typeface="Arial" panose="020B0604020202020204" pitchFamily="34" charset="0"/>
              </a:rPr>
              <a:t>Auger emission spectroscopy (AES)</a:t>
            </a:r>
          </a:p>
          <a:p>
            <a:pPr marL="342900" indent="-342900">
              <a:lnSpc>
                <a:spcPct val="200000"/>
              </a:lnSpc>
              <a:buAutoNum type="alphaLcParenR"/>
            </a:pPr>
            <a:r>
              <a:rPr lang="en-US" sz="2000" dirty="0" smtClean="0">
                <a:solidFill>
                  <a:schemeClr val="accent2">
                    <a:lumMod val="75000"/>
                  </a:schemeClr>
                </a:solidFill>
                <a:latin typeface="Arial" panose="020B0604020202020204" pitchFamily="34" charset="0"/>
                <a:cs typeface="Arial" panose="020B0604020202020204" pitchFamily="34" charset="0"/>
              </a:rPr>
              <a:t>X-ray fluorescence spectroscopy (XFS)</a:t>
            </a:r>
          </a:p>
          <a:p>
            <a:pPr marL="342900" indent="-342900">
              <a:lnSpc>
                <a:spcPct val="200000"/>
              </a:lnSpc>
              <a:buAutoNum type="alphaLcParenR"/>
            </a:pPr>
            <a:r>
              <a:rPr lang="en-US" sz="2000" dirty="0" smtClean="0">
                <a:solidFill>
                  <a:schemeClr val="accent1">
                    <a:lumMod val="75000"/>
                  </a:schemeClr>
                </a:solidFill>
                <a:latin typeface="Arial" panose="020B0604020202020204" pitchFamily="34" charset="0"/>
                <a:cs typeface="Arial" panose="020B0604020202020204" pitchFamily="34" charset="0"/>
              </a:rPr>
              <a:t>Electron spectroscopy (ESCA)</a:t>
            </a:r>
          </a:p>
          <a:p>
            <a:pPr marL="342900" indent="-342900">
              <a:lnSpc>
                <a:spcPct val="200000"/>
              </a:lnSpc>
              <a:buAutoNum type="alphaLcParenR"/>
            </a:pPr>
            <a:r>
              <a:rPr lang="en-US" sz="2000" dirty="0" smtClean="0">
                <a:solidFill>
                  <a:schemeClr val="accent1">
                    <a:lumMod val="75000"/>
                  </a:schemeClr>
                </a:solidFill>
                <a:latin typeface="Arial" panose="020B0604020202020204" pitchFamily="34" charset="0"/>
                <a:cs typeface="Arial" panose="020B0604020202020204" pitchFamily="34" charset="0"/>
              </a:rPr>
              <a:t>X-ray absorption</a:t>
            </a:r>
          </a:p>
          <a:p>
            <a:pPr marL="342900" indent="-342900">
              <a:lnSpc>
                <a:spcPct val="200000"/>
              </a:lnSpc>
              <a:buAutoNum type="alphaLcParenR"/>
            </a:pPr>
            <a:r>
              <a:rPr lang="en-US" sz="2000" dirty="0" smtClean="0">
                <a:solidFill>
                  <a:schemeClr val="accent1">
                    <a:lumMod val="75000"/>
                  </a:schemeClr>
                </a:solidFill>
                <a:latin typeface="Arial" panose="020B0604020202020204" pitchFamily="34" charset="0"/>
                <a:cs typeface="Arial" panose="020B0604020202020204" pitchFamily="34" charset="0"/>
              </a:rPr>
              <a:t>X-ray diffraction </a:t>
            </a:r>
            <a:endParaRPr lang="en-US" sz="2000" dirty="0">
              <a:solidFill>
                <a:schemeClr val="accent1">
                  <a:lumMod val="75000"/>
                </a:schemeClr>
              </a:solidFill>
            </a:endParaRPr>
          </a:p>
        </p:txBody>
      </p:sp>
      <p:sp>
        <p:nvSpPr>
          <p:cNvPr id="3" name="Rectangle 2"/>
          <p:cNvSpPr/>
          <p:nvPr/>
        </p:nvSpPr>
        <p:spPr>
          <a:xfrm>
            <a:off x="7719139" y="6488668"/>
            <a:ext cx="3662734" cy="369332"/>
          </a:xfrm>
          <a:prstGeom prst="rect">
            <a:avLst/>
          </a:prstGeom>
        </p:spPr>
        <p:txBody>
          <a:bodyPr wrap="none">
            <a:spAutoFit/>
          </a:bodyPr>
          <a:lstStyle/>
          <a:p>
            <a:r>
              <a:rPr lang="en-US" b="1" i="1" dirty="0">
                <a:solidFill>
                  <a:schemeClr val="accent5">
                    <a:lumMod val="75000"/>
                  </a:schemeClr>
                </a:solidFill>
              </a:rPr>
              <a:t>S.S. IN CHEMISTRY &amp; BIOCHEMISTRY</a:t>
            </a:r>
          </a:p>
        </p:txBody>
      </p:sp>
    </p:spTree>
    <p:extLst>
      <p:ext uri="{BB962C8B-B14F-4D97-AF65-F5344CB8AC3E}">
        <p14:creationId xmlns:p14="http://schemas.microsoft.com/office/powerpoint/2010/main" xmlns="" val="205227870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903238"/>
            <a:ext cx="9144000" cy="3416320"/>
          </a:xfrm>
          <a:prstGeom prst="rect">
            <a:avLst/>
          </a:prstGeom>
        </p:spPr>
        <p:txBody>
          <a:bodyPr wrap="square">
            <a:spAutoFit/>
          </a:bodyPr>
          <a:lstStyle/>
          <a:p>
            <a:pPr algn="ctr"/>
            <a:r>
              <a:rPr lang="en-US" sz="2400" b="1" i="1" u="sng" dirty="0" smtClean="0">
                <a:solidFill>
                  <a:schemeClr val="accent1">
                    <a:lumMod val="75000"/>
                  </a:schemeClr>
                </a:solidFill>
                <a:latin typeface="Arial" panose="020B0604020202020204" pitchFamily="34" charset="0"/>
                <a:cs typeface="Arial" panose="020B0604020202020204" pitchFamily="34" charset="0"/>
              </a:rPr>
              <a:t>DISADVANTAGES OF XRF</a:t>
            </a:r>
          </a:p>
          <a:p>
            <a:pPr algn="ctr"/>
            <a:endParaRPr lang="en-US" sz="2400" dirty="0" smtClean="0">
              <a:solidFill>
                <a:schemeClr val="accent1">
                  <a:lumMod val="75000"/>
                </a:schemeClr>
              </a:solidFill>
              <a:latin typeface="Arial" panose="020B0604020202020204" pitchFamily="34" charset="0"/>
              <a:cs typeface="Arial" panose="020B0604020202020204" pitchFamily="34" charset="0"/>
            </a:endParaRPr>
          </a:p>
          <a:p>
            <a:pPr algn="ctr"/>
            <a:endParaRPr lang="en-US" sz="2400" dirty="0" smtClean="0">
              <a:solidFill>
                <a:schemeClr val="accent1">
                  <a:lumMod val="75000"/>
                </a:schemeClr>
              </a:solidFill>
              <a:latin typeface="Arial" panose="020B0604020202020204" pitchFamily="34" charset="0"/>
              <a:cs typeface="Arial" panose="020B0604020202020204" pitchFamily="34" charset="0"/>
            </a:endParaRPr>
          </a:p>
          <a:p>
            <a:pPr marL="400050" indent="-400050">
              <a:lnSpc>
                <a:spcPct val="200000"/>
              </a:lnSpc>
              <a:buAutoNum type="romanUcParenBoth"/>
            </a:pPr>
            <a:r>
              <a:rPr lang="en-US" dirty="0" smtClean="0">
                <a:solidFill>
                  <a:schemeClr val="accent1">
                    <a:lumMod val="75000"/>
                  </a:schemeClr>
                </a:solidFill>
                <a:latin typeface="Arial" panose="020B0604020202020204" pitchFamily="34" charset="0"/>
                <a:cs typeface="Arial" panose="020B0604020202020204" pitchFamily="34" charset="0"/>
              </a:rPr>
              <a:t>The concentration range </a:t>
            </a:r>
            <a:r>
              <a:rPr lang="en-US" dirty="0" err="1" smtClean="0">
                <a:solidFill>
                  <a:schemeClr val="accent1">
                    <a:lumMod val="75000"/>
                  </a:schemeClr>
                </a:solidFill>
                <a:latin typeface="Arial" panose="020B0604020202020204" pitchFamily="34" charset="0"/>
                <a:cs typeface="Arial" panose="020B0604020202020204" pitchFamily="34" charset="0"/>
              </a:rPr>
              <a:t>aries</a:t>
            </a:r>
            <a:r>
              <a:rPr lang="en-US" dirty="0" smtClean="0">
                <a:solidFill>
                  <a:schemeClr val="accent1">
                    <a:lumMod val="75000"/>
                  </a:schemeClr>
                </a:solidFill>
                <a:latin typeface="Arial" panose="020B0604020202020204" pitchFamily="34" charset="0"/>
                <a:cs typeface="Arial" panose="020B0604020202020204" pitchFamily="34" charset="0"/>
              </a:rPr>
              <a:t> from 0.01-100%.</a:t>
            </a:r>
          </a:p>
          <a:p>
            <a:pPr marL="400050" indent="-400050">
              <a:lnSpc>
                <a:spcPct val="200000"/>
              </a:lnSpc>
              <a:buAutoNum type="romanUcParenBoth"/>
            </a:pPr>
            <a:r>
              <a:rPr lang="en-US" dirty="0" smtClean="0">
                <a:solidFill>
                  <a:schemeClr val="accent1">
                    <a:lumMod val="75000"/>
                  </a:schemeClr>
                </a:solidFill>
                <a:latin typeface="Arial" panose="020B0604020202020204" pitchFamily="34" charset="0"/>
                <a:cs typeface="Arial" panose="020B0604020202020204" pitchFamily="34" charset="0"/>
              </a:rPr>
              <a:t>Not useful for light elements </a:t>
            </a:r>
            <a:r>
              <a:rPr lang="en-US" dirty="0" smtClean="0">
                <a:solidFill>
                  <a:schemeClr val="accent1">
                    <a:lumMod val="75000"/>
                  </a:schemeClr>
                </a:solidFill>
                <a:latin typeface="Arial" panose="020B0604020202020204" pitchFamily="34" charset="0"/>
                <a:cs typeface="Arial" panose="020B0604020202020204" pitchFamily="34" charset="0"/>
              </a:rPr>
              <a:t>.</a:t>
            </a:r>
            <a:endParaRPr lang="en-US" dirty="0" smtClean="0">
              <a:solidFill>
                <a:schemeClr val="accent1">
                  <a:lumMod val="75000"/>
                </a:schemeClr>
              </a:solidFill>
              <a:latin typeface="Arial" panose="020B0604020202020204" pitchFamily="34" charset="0"/>
              <a:cs typeface="Arial" panose="020B0604020202020204" pitchFamily="34" charset="0"/>
            </a:endParaRPr>
          </a:p>
          <a:p>
            <a:pPr marL="400050" indent="-400050">
              <a:lnSpc>
                <a:spcPct val="200000"/>
              </a:lnSpc>
              <a:buAutoNum type="romanUcParenBoth"/>
            </a:pPr>
            <a:r>
              <a:rPr lang="en-US" dirty="0" smtClean="0">
                <a:solidFill>
                  <a:schemeClr val="accent1">
                    <a:lumMod val="75000"/>
                  </a:schemeClr>
                </a:solidFill>
                <a:latin typeface="Arial" panose="020B0604020202020204" pitchFamily="34" charset="0"/>
                <a:cs typeface="Arial" panose="020B0604020202020204" pitchFamily="34" charset="0"/>
              </a:rPr>
              <a:t>High cost of the instruments.</a:t>
            </a:r>
          </a:p>
          <a:p>
            <a:pPr marL="400050" indent="-400050">
              <a:lnSpc>
                <a:spcPct val="200000"/>
              </a:lnSpc>
              <a:buAutoNum type="romanUcParenBoth"/>
            </a:pPr>
            <a:endParaRPr lang="en-US" dirty="0">
              <a:solidFill>
                <a:schemeClr val="accent1">
                  <a:lumMod val="75000"/>
                </a:schemeClr>
              </a:solidFill>
            </a:endParaRPr>
          </a:p>
        </p:txBody>
      </p:sp>
      <p:sp>
        <p:nvSpPr>
          <p:cNvPr id="3" name="Rectangle 2"/>
          <p:cNvSpPr/>
          <p:nvPr/>
        </p:nvSpPr>
        <p:spPr>
          <a:xfrm>
            <a:off x="7808104" y="6488668"/>
            <a:ext cx="3662734" cy="369332"/>
          </a:xfrm>
          <a:prstGeom prst="rect">
            <a:avLst/>
          </a:prstGeom>
        </p:spPr>
        <p:txBody>
          <a:bodyPr wrap="none">
            <a:spAutoFit/>
          </a:bodyPr>
          <a:lstStyle/>
          <a:p>
            <a:r>
              <a:rPr lang="en-US" b="1" i="1" dirty="0">
                <a:solidFill>
                  <a:schemeClr val="accent5">
                    <a:lumMod val="75000"/>
                  </a:schemeClr>
                </a:solidFill>
              </a:rPr>
              <a:t>S.S. IN CHEMISTRY &amp; BIOCHEMISTRY</a:t>
            </a:r>
          </a:p>
        </p:txBody>
      </p:sp>
    </p:spTree>
    <p:extLst>
      <p:ext uri="{BB962C8B-B14F-4D97-AF65-F5344CB8AC3E}">
        <p14:creationId xmlns:p14="http://schemas.microsoft.com/office/powerpoint/2010/main" xmlns="" val="333135953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335576"/>
            <a:ext cx="12192000" cy="769441"/>
          </a:xfrm>
          <a:prstGeom prst="rect">
            <a:avLst/>
          </a:prstGeom>
          <a:noFill/>
        </p:spPr>
        <p:txBody>
          <a:bodyPr wrap="square" rtlCol="0">
            <a:spAutoFit/>
          </a:bodyPr>
          <a:lstStyle/>
          <a:p>
            <a:pPr algn="ctr"/>
            <a:r>
              <a:rPr lang="en-US" sz="4400" b="1" i="1" dirty="0" smtClean="0">
                <a:solidFill>
                  <a:schemeClr val="accent1">
                    <a:lumMod val="75000"/>
                  </a:schemeClr>
                </a:solidFill>
                <a:latin typeface="Arial" panose="020B0604020202020204" pitchFamily="34" charset="0"/>
                <a:cs typeface="Arial" panose="020B0604020202020204" pitchFamily="34" charset="0"/>
              </a:rPr>
              <a:t>THANK YOU</a:t>
            </a:r>
            <a:endParaRPr lang="en-US" sz="4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34512962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stretch>
            <a:fillRect/>
          </a:stretch>
        </p:blipFill>
        <p:spPr>
          <a:xfrm>
            <a:off x="2334443" y="570648"/>
            <a:ext cx="7495357" cy="6022657"/>
          </a:xfrm>
          <a:prstGeom prst="rect">
            <a:avLst/>
          </a:prstGeom>
        </p:spPr>
      </p:pic>
      <p:sp>
        <p:nvSpPr>
          <p:cNvPr id="3" name="TextBox 2"/>
          <p:cNvSpPr txBox="1"/>
          <p:nvPr/>
        </p:nvSpPr>
        <p:spPr>
          <a:xfrm>
            <a:off x="276725" y="72724"/>
            <a:ext cx="11634537" cy="461665"/>
          </a:xfrm>
          <a:prstGeom prst="rect">
            <a:avLst/>
          </a:prstGeom>
          <a:noFill/>
        </p:spPr>
        <p:txBody>
          <a:bodyPr wrap="square" rtlCol="0">
            <a:spAutoFit/>
          </a:bodyPr>
          <a:lstStyle/>
          <a:p>
            <a:pPr algn="ctr"/>
            <a:r>
              <a:rPr lang="en-US" sz="2400" b="1" i="1" u="sng" dirty="0" smtClean="0">
                <a:latin typeface="Arial" panose="020B0604020202020204" pitchFamily="34" charset="0"/>
                <a:cs typeface="Arial" panose="020B0604020202020204" pitchFamily="34" charset="0"/>
              </a:rPr>
              <a:t>X-RAY ANALYTICAL METHODS</a:t>
            </a:r>
            <a:endParaRPr lang="en-US" sz="2400" b="1" i="1" u="sng" dirty="0">
              <a:latin typeface="Arial" panose="020B0604020202020204" pitchFamily="34" charset="0"/>
              <a:cs typeface="Arial" panose="020B0604020202020204" pitchFamily="34" charset="0"/>
            </a:endParaRPr>
          </a:p>
        </p:txBody>
      </p:sp>
      <p:sp>
        <p:nvSpPr>
          <p:cNvPr id="4" name="TextBox 3"/>
          <p:cNvSpPr txBox="1"/>
          <p:nvPr/>
        </p:nvSpPr>
        <p:spPr>
          <a:xfrm>
            <a:off x="3056019" y="2442411"/>
            <a:ext cx="2007281" cy="400110"/>
          </a:xfrm>
          <a:prstGeom prst="rect">
            <a:avLst/>
          </a:prstGeom>
          <a:noFill/>
        </p:spPr>
        <p:txBody>
          <a:bodyPr wrap="none" rtlCol="0">
            <a:spAutoFit/>
          </a:bodyPr>
          <a:lstStyle/>
          <a:p>
            <a:r>
              <a:rPr lang="en-US" sz="2000" b="1" dirty="0" smtClean="0">
                <a:latin typeface="Arial" panose="020B0604020202020204" pitchFamily="34" charset="0"/>
                <a:cs typeface="Arial" panose="020B0604020202020204" pitchFamily="34" charset="0"/>
              </a:rPr>
              <a:t>X-ray emission</a:t>
            </a:r>
            <a:endParaRPr lang="en-US" sz="2000" b="1" dirty="0">
              <a:latin typeface="Arial" panose="020B0604020202020204" pitchFamily="34" charset="0"/>
              <a:cs typeface="Arial" panose="020B0604020202020204" pitchFamily="34" charset="0"/>
            </a:endParaRPr>
          </a:p>
        </p:txBody>
      </p:sp>
      <p:sp>
        <p:nvSpPr>
          <p:cNvPr id="5" name="TextBox 4"/>
          <p:cNvSpPr txBox="1"/>
          <p:nvPr/>
        </p:nvSpPr>
        <p:spPr>
          <a:xfrm>
            <a:off x="6468976" y="2442411"/>
            <a:ext cx="2108269" cy="400110"/>
          </a:xfrm>
          <a:prstGeom prst="rect">
            <a:avLst/>
          </a:prstGeom>
          <a:noFill/>
        </p:spPr>
        <p:txBody>
          <a:bodyPr wrap="none" rtlCol="0">
            <a:spAutoFit/>
          </a:bodyPr>
          <a:lstStyle/>
          <a:p>
            <a:r>
              <a:rPr lang="en-US" sz="2000" b="1" dirty="0" smtClean="0">
                <a:latin typeface="Arial" panose="020B0604020202020204" pitchFamily="34" charset="0"/>
                <a:cs typeface="Arial" panose="020B0604020202020204" pitchFamily="34" charset="0"/>
              </a:rPr>
              <a:t>Auger emission</a:t>
            </a:r>
            <a:endParaRPr lang="en-US" sz="2000" b="1" dirty="0">
              <a:latin typeface="Arial" panose="020B0604020202020204" pitchFamily="34" charset="0"/>
              <a:cs typeface="Arial" panose="020B0604020202020204" pitchFamily="34" charset="0"/>
            </a:endParaRPr>
          </a:p>
        </p:txBody>
      </p:sp>
      <p:sp>
        <p:nvSpPr>
          <p:cNvPr id="6" name="TextBox 5"/>
          <p:cNvSpPr txBox="1"/>
          <p:nvPr/>
        </p:nvSpPr>
        <p:spPr>
          <a:xfrm>
            <a:off x="3208419" y="4616114"/>
            <a:ext cx="2478564" cy="400110"/>
          </a:xfrm>
          <a:prstGeom prst="rect">
            <a:avLst/>
          </a:prstGeom>
          <a:noFill/>
        </p:spPr>
        <p:txBody>
          <a:bodyPr wrap="none" rtlCol="0">
            <a:spAutoFit/>
          </a:bodyPr>
          <a:lstStyle/>
          <a:p>
            <a:r>
              <a:rPr lang="en-US" sz="2000" b="1" dirty="0" smtClean="0">
                <a:latin typeface="Arial" panose="020B0604020202020204" pitchFamily="34" charset="0"/>
                <a:cs typeface="Arial" panose="020B0604020202020204" pitchFamily="34" charset="0"/>
              </a:rPr>
              <a:t>X-ray fluorescence</a:t>
            </a:r>
            <a:endParaRPr lang="en-US" sz="2000" b="1" dirty="0">
              <a:latin typeface="Arial" panose="020B0604020202020204" pitchFamily="34" charset="0"/>
              <a:cs typeface="Arial" panose="020B0604020202020204" pitchFamily="34" charset="0"/>
            </a:endParaRPr>
          </a:p>
        </p:txBody>
      </p:sp>
      <p:sp>
        <p:nvSpPr>
          <p:cNvPr id="7" name="TextBox 6"/>
          <p:cNvSpPr txBox="1"/>
          <p:nvPr/>
        </p:nvSpPr>
        <p:spPr>
          <a:xfrm>
            <a:off x="6621376" y="4616114"/>
            <a:ext cx="2978701" cy="400110"/>
          </a:xfrm>
          <a:prstGeom prst="rect">
            <a:avLst/>
          </a:prstGeom>
          <a:noFill/>
        </p:spPr>
        <p:txBody>
          <a:bodyPr wrap="none" rtlCol="0">
            <a:spAutoFit/>
          </a:bodyPr>
          <a:lstStyle/>
          <a:p>
            <a:r>
              <a:rPr lang="en-US" sz="2000" b="1" dirty="0" smtClean="0">
                <a:latin typeface="Arial" panose="020B0604020202020204" pitchFamily="34" charset="0"/>
                <a:cs typeface="Arial" panose="020B0604020202020204" pitchFamily="34" charset="0"/>
              </a:rPr>
              <a:t>Electron Spectroscopy</a:t>
            </a:r>
            <a:endParaRPr lang="en-US" sz="2000" b="1" dirty="0">
              <a:latin typeface="Arial" panose="020B0604020202020204" pitchFamily="34" charset="0"/>
              <a:cs typeface="Arial" panose="020B0604020202020204" pitchFamily="34" charset="0"/>
            </a:endParaRPr>
          </a:p>
        </p:txBody>
      </p:sp>
      <p:sp>
        <p:nvSpPr>
          <p:cNvPr id="8" name="TextBox 7"/>
          <p:cNvSpPr txBox="1"/>
          <p:nvPr/>
        </p:nvSpPr>
        <p:spPr>
          <a:xfrm>
            <a:off x="3151206" y="6468988"/>
            <a:ext cx="2222083" cy="400110"/>
          </a:xfrm>
          <a:prstGeom prst="rect">
            <a:avLst/>
          </a:prstGeom>
          <a:noFill/>
        </p:spPr>
        <p:txBody>
          <a:bodyPr wrap="none" rtlCol="0">
            <a:spAutoFit/>
          </a:bodyPr>
          <a:lstStyle/>
          <a:p>
            <a:r>
              <a:rPr lang="en-US" sz="2000" b="1" dirty="0" smtClean="0">
                <a:latin typeface="Arial" panose="020B0604020202020204" pitchFamily="34" charset="0"/>
                <a:cs typeface="Arial" panose="020B0604020202020204" pitchFamily="34" charset="0"/>
              </a:rPr>
              <a:t>X-ray absorption</a:t>
            </a:r>
            <a:endParaRPr lang="en-US" sz="2000" b="1" dirty="0">
              <a:latin typeface="Arial" panose="020B0604020202020204" pitchFamily="34" charset="0"/>
              <a:cs typeface="Arial" panose="020B0604020202020204" pitchFamily="34" charset="0"/>
            </a:endParaRPr>
          </a:p>
        </p:txBody>
      </p:sp>
      <p:sp>
        <p:nvSpPr>
          <p:cNvPr id="9" name="TextBox 8"/>
          <p:cNvSpPr txBox="1"/>
          <p:nvPr/>
        </p:nvSpPr>
        <p:spPr>
          <a:xfrm>
            <a:off x="6621376" y="6468988"/>
            <a:ext cx="2148345" cy="400110"/>
          </a:xfrm>
          <a:prstGeom prst="rect">
            <a:avLst/>
          </a:prstGeom>
          <a:noFill/>
        </p:spPr>
        <p:txBody>
          <a:bodyPr wrap="none" rtlCol="0">
            <a:spAutoFit/>
          </a:bodyPr>
          <a:lstStyle/>
          <a:p>
            <a:r>
              <a:rPr lang="en-US" sz="2000" b="1" dirty="0" smtClean="0">
                <a:latin typeface="Arial" panose="020B0604020202020204" pitchFamily="34" charset="0"/>
                <a:cs typeface="Arial" panose="020B0604020202020204" pitchFamily="34" charset="0"/>
              </a:rPr>
              <a:t>X-ray diffraction</a:t>
            </a:r>
            <a:endParaRPr lang="en-US" sz="2000" b="1" dirty="0">
              <a:latin typeface="Arial" panose="020B0604020202020204" pitchFamily="34" charset="0"/>
              <a:cs typeface="Arial" panose="020B0604020202020204" pitchFamily="34" charset="0"/>
            </a:endParaRPr>
          </a:p>
        </p:txBody>
      </p:sp>
      <p:sp>
        <p:nvSpPr>
          <p:cNvPr id="10" name="Rectangle 9"/>
          <p:cNvSpPr/>
          <p:nvPr/>
        </p:nvSpPr>
        <p:spPr>
          <a:xfrm>
            <a:off x="8769721" y="6561321"/>
            <a:ext cx="2890215" cy="307777"/>
          </a:xfrm>
          <a:prstGeom prst="rect">
            <a:avLst/>
          </a:prstGeom>
        </p:spPr>
        <p:txBody>
          <a:bodyPr wrap="none">
            <a:spAutoFit/>
          </a:bodyPr>
          <a:lstStyle/>
          <a:p>
            <a:r>
              <a:rPr lang="en-US" sz="1400" b="1" i="1" dirty="0">
                <a:solidFill>
                  <a:schemeClr val="accent5">
                    <a:lumMod val="75000"/>
                  </a:schemeClr>
                </a:solidFill>
              </a:rPr>
              <a:t>S.S. IN CHEMISTRY &amp; BIOCHEMISTRY</a:t>
            </a:r>
          </a:p>
        </p:txBody>
      </p:sp>
    </p:spTree>
    <p:extLst>
      <p:ext uri="{BB962C8B-B14F-4D97-AF65-F5344CB8AC3E}">
        <p14:creationId xmlns:p14="http://schemas.microsoft.com/office/powerpoint/2010/main" xmlns="" val="23858968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5988" y="113526"/>
            <a:ext cx="11554094" cy="6740307"/>
          </a:xfrm>
          <a:prstGeom prst="rect">
            <a:avLst/>
          </a:prstGeom>
        </p:spPr>
        <p:txBody>
          <a:bodyPr wrap="square">
            <a:spAutoFit/>
          </a:bodyPr>
          <a:lstStyle/>
          <a:p>
            <a:pPr>
              <a:lnSpc>
                <a:spcPct val="150000"/>
              </a:lnSpc>
            </a:pPr>
            <a:r>
              <a:rPr lang="en-US" sz="2400" dirty="0" smtClean="0">
                <a:solidFill>
                  <a:schemeClr val="accent1">
                    <a:lumMod val="75000"/>
                  </a:schemeClr>
                </a:solidFill>
                <a:latin typeface="Arial" panose="020B0604020202020204" pitchFamily="34" charset="0"/>
                <a:cs typeface="Arial" panose="020B0604020202020204" pitchFamily="34" charset="0"/>
              </a:rPr>
              <a:t>X-Ray line spectra result from electronic transitions in the innermost atomic orbitals. They occur in the longer wavelength range of </a:t>
            </a:r>
            <a:r>
              <a:rPr lang="en-US" sz="2400" dirty="0" smtClean="0">
                <a:solidFill>
                  <a:schemeClr val="accent1">
                    <a:lumMod val="75000"/>
                  </a:schemeClr>
                </a:solidFill>
                <a:latin typeface="Arial" panose="020B0604020202020204" pitchFamily="34" charset="0"/>
                <a:cs typeface="Arial" panose="020B0604020202020204" pitchFamily="34" charset="0"/>
              </a:rPr>
              <a:t>4-6 A</a:t>
            </a:r>
            <a:r>
              <a:rPr lang="en-US" sz="2400" dirty="0" smtClean="0">
                <a:solidFill>
                  <a:schemeClr val="accent1">
                    <a:lumMod val="75000"/>
                  </a:schemeClr>
                </a:solidFill>
                <a:latin typeface="Arial" panose="020B0604020202020204" pitchFamily="34" charset="0"/>
                <a:cs typeface="Arial" panose="020B0604020202020204" pitchFamily="34" charset="0"/>
              </a:rPr>
              <a:t>. The line spectra occur for all the elements having atomic </a:t>
            </a:r>
            <a:r>
              <a:rPr lang="en-US" sz="2400" dirty="0" smtClean="0">
                <a:solidFill>
                  <a:schemeClr val="accent1">
                    <a:lumMod val="75000"/>
                  </a:schemeClr>
                </a:solidFill>
                <a:latin typeface="Arial" panose="020B0604020202020204" pitchFamily="34" charset="0"/>
                <a:cs typeface="Arial" panose="020B0604020202020204" pitchFamily="34" charset="0"/>
              </a:rPr>
              <a:t>number </a:t>
            </a:r>
            <a:r>
              <a:rPr lang="en-US" sz="2400" dirty="0" smtClean="0">
                <a:solidFill>
                  <a:schemeClr val="accent1">
                    <a:lumMod val="75000"/>
                  </a:schemeClr>
                </a:solidFill>
                <a:latin typeface="Arial" panose="020B0604020202020204" pitchFamily="34" charset="0"/>
                <a:cs typeface="Arial" panose="020B0604020202020204" pitchFamily="34" charset="0"/>
              </a:rPr>
              <a:t>of 12 and above. Elements having atomic number </a:t>
            </a:r>
            <a:r>
              <a:rPr lang="en-US" sz="2400" dirty="0" smtClean="0">
                <a:solidFill>
                  <a:schemeClr val="accent1">
                    <a:lumMod val="75000"/>
                  </a:schemeClr>
                </a:solidFill>
                <a:latin typeface="Arial" panose="020B0604020202020204" pitchFamily="34" charset="0"/>
                <a:cs typeface="Arial" panose="020B0604020202020204" pitchFamily="34" charset="0"/>
              </a:rPr>
              <a:t> </a:t>
            </a:r>
            <a:r>
              <a:rPr lang="en-US" sz="2400" dirty="0" smtClean="0">
                <a:solidFill>
                  <a:schemeClr val="accent1">
                    <a:lumMod val="75000"/>
                  </a:schemeClr>
                </a:solidFill>
                <a:latin typeface="Arial" panose="020B0604020202020204" pitchFamily="34" charset="0"/>
                <a:cs typeface="Arial" panose="020B0604020202020204" pitchFamily="34" charset="0"/>
              </a:rPr>
              <a:t>less than 23 show only tow lines called as K series and designated as K</a:t>
            </a:r>
            <a:r>
              <a:rPr lang="en-US" sz="2400" baseline="-25000" dirty="0" smtClean="0">
                <a:solidFill>
                  <a:schemeClr val="accent1">
                    <a:lumMod val="75000"/>
                  </a:schemeClr>
                </a:solidFill>
                <a:latin typeface="Symbol" panose="05050102010706020507" pitchFamily="18" charset="2"/>
                <a:cs typeface="Arial" panose="020B0604020202020204" pitchFamily="34" charset="0"/>
              </a:rPr>
              <a:t>a</a:t>
            </a:r>
            <a:r>
              <a:rPr lang="en-US" sz="2400" baseline="-25000" dirty="0" smtClean="0">
                <a:solidFill>
                  <a:schemeClr val="accent1">
                    <a:lumMod val="75000"/>
                  </a:schemeClr>
                </a:solidFill>
                <a:latin typeface="Arial" panose="020B0604020202020204" pitchFamily="34" charset="0"/>
                <a:cs typeface="Arial" panose="020B0604020202020204" pitchFamily="34" charset="0"/>
              </a:rPr>
              <a:t> </a:t>
            </a:r>
            <a:r>
              <a:rPr lang="en-US" sz="2400" dirty="0" smtClean="0">
                <a:solidFill>
                  <a:schemeClr val="accent1">
                    <a:lumMod val="75000"/>
                  </a:schemeClr>
                </a:solidFill>
                <a:latin typeface="Arial" panose="020B0604020202020204" pitchFamily="34" charset="0"/>
                <a:cs typeface="Arial" panose="020B0604020202020204" pitchFamily="34" charset="0"/>
              </a:rPr>
              <a:t>and K</a:t>
            </a:r>
            <a:r>
              <a:rPr lang="en-US" sz="2400" baseline="-25000" dirty="0" smtClean="0">
                <a:solidFill>
                  <a:schemeClr val="accent1">
                    <a:lumMod val="75000"/>
                  </a:schemeClr>
                </a:solidFill>
                <a:latin typeface="Symbol" panose="05050102010706020507" pitchFamily="18" charset="2"/>
                <a:cs typeface="Arial" panose="020B0604020202020204" pitchFamily="34" charset="0"/>
              </a:rPr>
              <a:t>b</a:t>
            </a:r>
            <a:r>
              <a:rPr lang="en-US" sz="2400" dirty="0" smtClean="0">
                <a:solidFill>
                  <a:schemeClr val="accent1">
                    <a:lumMod val="75000"/>
                  </a:schemeClr>
                </a:solidFill>
                <a:latin typeface="Arial" panose="020B0604020202020204" pitchFamily="34" charset="0"/>
                <a:cs typeface="Arial" panose="020B0604020202020204" pitchFamily="34" charset="0"/>
              </a:rPr>
              <a:t> . These are of short wavelengths, for example K series for tungsten target appear at 0.18 and </a:t>
            </a:r>
            <a:r>
              <a:rPr lang="en-US" sz="2400" dirty="0" smtClean="0">
                <a:solidFill>
                  <a:schemeClr val="accent1">
                    <a:lumMod val="75000"/>
                  </a:schemeClr>
                </a:solidFill>
                <a:latin typeface="Arial" panose="020B0604020202020204" pitchFamily="34" charset="0"/>
                <a:cs typeface="Arial" panose="020B0604020202020204" pitchFamily="34" charset="0"/>
              </a:rPr>
              <a:t>0.21 A</a:t>
            </a:r>
            <a:r>
              <a:rPr lang="en-US" sz="2400" dirty="0">
                <a:solidFill>
                  <a:schemeClr val="accent1">
                    <a:lumMod val="75000"/>
                  </a:schemeClr>
                </a:solidFill>
                <a:latin typeface="Arial" panose="020B0604020202020204" pitchFamily="34" charset="0"/>
                <a:cs typeface="Arial" panose="020B0604020202020204" pitchFamily="34" charset="0"/>
              </a:rPr>
              <a:t>. </a:t>
            </a:r>
            <a:endParaRPr lang="en-US" sz="2400" dirty="0" smtClean="0">
              <a:solidFill>
                <a:schemeClr val="accent1">
                  <a:lumMod val="75000"/>
                </a:schemeClr>
              </a:solidFill>
              <a:latin typeface="Arial" panose="020B0604020202020204" pitchFamily="34" charset="0"/>
              <a:cs typeface="Arial" panose="020B0604020202020204" pitchFamily="34" charset="0"/>
            </a:endParaRPr>
          </a:p>
          <a:p>
            <a:pPr>
              <a:lnSpc>
                <a:spcPct val="150000"/>
              </a:lnSpc>
            </a:pPr>
            <a:endParaRPr lang="en-US" sz="2400" dirty="0" smtClean="0">
              <a:solidFill>
                <a:schemeClr val="accent1">
                  <a:lumMod val="75000"/>
                </a:schemeClr>
              </a:solidFill>
              <a:latin typeface="Arial" panose="020B0604020202020204" pitchFamily="34" charset="0"/>
              <a:cs typeface="Arial" panose="020B0604020202020204" pitchFamily="34" charset="0"/>
            </a:endParaRPr>
          </a:p>
          <a:p>
            <a:pPr>
              <a:lnSpc>
                <a:spcPct val="150000"/>
              </a:lnSpc>
            </a:pPr>
            <a:r>
              <a:rPr lang="en-US" sz="2400" dirty="0" smtClean="0">
                <a:solidFill>
                  <a:schemeClr val="accent1">
                    <a:lumMod val="75000"/>
                  </a:schemeClr>
                </a:solidFill>
                <a:latin typeface="Arial" panose="020B0604020202020204" pitchFamily="34" charset="0"/>
                <a:cs typeface="Arial" panose="020B0604020202020204" pitchFamily="34" charset="0"/>
              </a:rPr>
              <a:t>Elements </a:t>
            </a:r>
            <a:r>
              <a:rPr lang="en-US" sz="2400" dirty="0">
                <a:solidFill>
                  <a:schemeClr val="accent1">
                    <a:lumMod val="75000"/>
                  </a:schemeClr>
                </a:solidFill>
                <a:latin typeface="Arial" panose="020B0604020202020204" pitchFamily="34" charset="0"/>
                <a:cs typeface="Arial" panose="020B0604020202020204" pitchFamily="34" charset="0"/>
              </a:rPr>
              <a:t>having atomic numbers more than 23 show L series which are also designated as </a:t>
            </a:r>
            <a:r>
              <a:rPr lang="en-US" sz="2400" dirty="0">
                <a:solidFill>
                  <a:schemeClr val="accent1">
                    <a:lumMod val="75000"/>
                  </a:schemeClr>
                </a:solidFill>
                <a:latin typeface="Symbol" panose="05050102010706020507" pitchFamily="18" charset="2"/>
                <a:cs typeface="Arial" panose="020B0604020202020204" pitchFamily="34" charset="0"/>
              </a:rPr>
              <a:t>a</a:t>
            </a:r>
            <a:r>
              <a:rPr lang="en-US" sz="2400" dirty="0">
                <a:solidFill>
                  <a:schemeClr val="accent1">
                    <a:lumMod val="75000"/>
                  </a:schemeClr>
                </a:solidFill>
                <a:latin typeface="Arial" panose="020B0604020202020204" pitchFamily="34" charset="0"/>
                <a:cs typeface="Arial" panose="020B0604020202020204" pitchFamily="34" charset="0"/>
              </a:rPr>
              <a:t>1, </a:t>
            </a:r>
            <a:r>
              <a:rPr lang="en-US" sz="2400" dirty="0">
                <a:solidFill>
                  <a:schemeClr val="accent1">
                    <a:lumMod val="75000"/>
                  </a:schemeClr>
                </a:solidFill>
                <a:latin typeface="Symbol" panose="05050102010706020507" pitchFamily="18" charset="2"/>
                <a:cs typeface="Arial" panose="020B0604020202020204" pitchFamily="34" charset="0"/>
              </a:rPr>
              <a:t>b</a:t>
            </a:r>
            <a:r>
              <a:rPr lang="en-US" sz="2400" dirty="0">
                <a:solidFill>
                  <a:schemeClr val="accent1">
                    <a:lumMod val="75000"/>
                  </a:schemeClr>
                </a:solidFill>
                <a:latin typeface="Arial" panose="020B0604020202020204" pitchFamily="34" charset="0"/>
                <a:cs typeface="Arial" panose="020B0604020202020204" pitchFamily="34" charset="0"/>
              </a:rPr>
              <a:t>1. There is a threshold voltage for each element below which line spectra do not appear. For example, below 50kV, no line spectra is obtained for molybdenum. However above 70kV it produces line spectra.</a:t>
            </a:r>
            <a:endParaRPr lang="en-US" sz="2400" dirty="0">
              <a:solidFill>
                <a:schemeClr val="accent1">
                  <a:lumMod val="75000"/>
                </a:schemeClr>
              </a:solidFill>
            </a:endParaRPr>
          </a:p>
          <a:p>
            <a:pPr>
              <a:lnSpc>
                <a:spcPct val="150000"/>
              </a:lnSpc>
            </a:pPr>
            <a:endParaRPr lang="en-US" sz="2400" dirty="0">
              <a:solidFill>
                <a:schemeClr val="accent1">
                  <a:lumMod val="75000"/>
                </a:schemeClr>
              </a:solidFill>
            </a:endParaRPr>
          </a:p>
        </p:txBody>
      </p:sp>
      <p:sp>
        <p:nvSpPr>
          <p:cNvPr id="5" name="Rectangle 4"/>
          <p:cNvSpPr/>
          <p:nvPr/>
        </p:nvSpPr>
        <p:spPr>
          <a:xfrm>
            <a:off x="7700591" y="6488668"/>
            <a:ext cx="3662734" cy="369332"/>
          </a:xfrm>
          <a:prstGeom prst="rect">
            <a:avLst/>
          </a:prstGeom>
        </p:spPr>
        <p:txBody>
          <a:bodyPr wrap="none">
            <a:spAutoFit/>
          </a:bodyPr>
          <a:lstStyle/>
          <a:p>
            <a:r>
              <a:rPr lang="en-US" b="1" i="1" dirty="0">
                <a:solidFill>
                  <a:schemeClr val="accent5">
                    <a:lumMod val="75000"/>
                  </a:schemeClr>
                </a:solidFill>
              </a:rPr>
              <a:t>S.S. IN CHEMISTRY &amp; BIOCHEMISTRY</a:t>
            </a:r>
          </a:p>
        </p:txBody>
      </p:sp>
    </p:spTree>
    <p:extLst>
      <p:ext uri="{BB962C8B-B14F-4D97-AF65-F5344CB8AC3E}">
        <p14:creationId xmlns:p14="http://schemas.microsoft.com/office/powerpoint/2010/main" xmlns="" val="27692935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6871" y="463034"/>
            <a:ext cx="11536829" cy="4093428"/>
          </a:xfrm>
          <a:prstGeom prst="rect">
            <a:avLst/>
          </a:prstGeom>
        </p:spPr>
        <p:txBody>
          <a:bodyPr wrap="square">
            <a:spAutoFit/>
          </a:bodyPr>
          <a:lstStyle/>
          <a:p>
            <a:pPr algn="ctr"/>
            <a:r>
              <a:rPr lang="en-US" sz="2400" b="1" i="1" u="sng" dirty="0" smtClean="0">
                <a:solidFill>
                  <a:schemeClr val="accent1">
                    <a:lumMod val="75000"/>
                  </a:schemeClr>
                </a:solidFill>
                <a:latin typeface="Arial" panose="020B0604020202020204" pitchFamily="34" charset="0"/>
                <a:cs typeface="Arial" panose="020B0604020202020204" pitchFamily="34" charset="0"/>
              </a:rPr>
              <a:t>SECONDARY </a:t>
            </a:r>
            <a:r>
              <a:rPr lang="en-US" sz="2400" b="1" i="1" u="sng" dirty="0">
                <a:solidFill>
                  <a:schemeClr val="accent1">
                    <a:lumMod val="75000"/>
                  </a:schemeClr>
                </a:solidFill>
                <a:latin typeface="Arial" panose="020B0604020202020204" pitchFamily="34" charset="0"/>
                <a:cs typeface="Arial" panose="020B0604020202020204" pitchFamily="34" charset="0"/>
              </a:rPr>
              <a:t>FLUORESCENCE </a:t>
            </a:r>
            <a:r>
              <a:rPr lang="en-US" sz="2400" b="1" i="1" u="sng" dirty="0" smtClean="0">
                <a:solidFill>
                  <a:schemeClr val="accent1">
                    <a:lumMod val="75000"/>
                  </a:schemeClr>
                </a:solidFill>
                <a:latin typeface="Arial" panose="020B0604020202020204" pitchFamily="34" charset="0"/>
                <a:cs typeface="Arial" panose="020B0604020202020204" pitchFamily="34" charset="0"/>
              </a:rPr>
              <a:t>SOURCES</a:t>
            </a:r>
          </a:p>
          <a:p>
            <a:endParaRPr lang="en-US" dirty="0">
              <a:solidFill>
                <a:schemeClr val="accent1">
                  <a:lumMod val="75000"/>
                </a:schemeClr>
              </a:solidFill>
              <a:latin typeface="Arial" panose="020B0604020202020204" pitchFamily="34" charset="0"/>
              <a:cs typeface="Arial" panose="020B0604020202020204" pitchFamily="34" charset="0"/>
            </a:endParaRPr>
          </a:p>
          <a:p>
            <a:endParaRPr lang="en-US" dirty="0" smtClean="0">
              <a:solidFill>
                <a:schemeClr val="accent1">
                  <a:lumMod val="75000"/>
                </a:schemeClr>
              </a:solidFill>
              <a:latin typeface="Arial" panose="020B0604020202020204" pitchFamily="34" charset="0"/>
              <a:cs typeface="Arial" panose="020B0604020202020204" pitchFamily="34" charset="0"/>
            </a:endParaRPr>
          </a:p>
          <a:p>
            <a:pPr algn="just">
              <a:lnSpc>
                <a:spcPct val="200000"/>
              </a:lnSpc>
            </a:pPr>
            <a:endParaRPr lang="en-US" sz="2000" dirty="0" smtClean="0">
              <a:solidFill>
                <a:schemeClr val="accent1">
                  <a:lumMod val="75000"/>
                </a:schemeClr>
              </a:solidFill>
              <a:latin typeface="Arial" panose="020B0604020202020204" pitchFamily="34" charset="0"/>
              <a:cs typeface="Arial" panose="020B0604020202020204" pitchFamily="34" charset="0"/>
            </a:endParaRPr>
          </a:p>
          <a:p>
            <a:pPr algn="just">
              <a:lnSpc>
                <a:spcPct val="200000"/>
              </a:lnSpc>
            </a:pPr>
            <a:r>
              <a:rPr lang="en-US" sz="2000" dirty="0" smtClean="0">
                <a:solidFill>
                  <a:schemeClr val="accent1">
                    <a:lumMod val="75000"/>
                  </a:schemeClr>
                </a:solidFill>
                <a:latin typeface="Arial" panose="020B0604020202020204" pitchFamily="34" charset="0"/>
                <a:cs typeface="Arial" panose="020B0604020202020204" pitchFamily="34" charset="0"/>
              </a:rPr>
              <a:t>In some applications an X-ray tube with tungsten target is used to excite K</a:t>
            </a:r>
            <a:r>
              <a:rPr lang="en-US" sz="2000" dirty="0" smtClean="0">
                <a:solidFill>
                  <a:schemeClr val="accent1">
                    <a:lumMod val="75000"/>
                  </a:schemeClr>
                </a:solidFill>
                <a:latin typeface="Symbol" panose="05050102010706020507" pitchFamily="18" charset="2"/>
                <a:cs typeface="Arial" panose="020B0604020202020204" pitchFamily="34" charset="0"/>
              </a:rPr>
              <a:t>a</a:t>
            </a:r>
            <a:r>
              <a:rPr lang="en-US" sz="2000" dirty="0" smtClean="0">
                <a:solidFill>
                  <a:schemeClr val="accent1">
                    <a:lumMod val="75000"/>
                  </a:schemeClr>
                </a:solidFill>
                <a:latin typeface="Arial" panose="020B0604020202020204" pitchFamily="34" charset="0"/>
                <a:cs typeface="Arial" panose="020B0604020202020204" pitchFamily="34" charset="0"/>
              </a:rPr>
              <a:t> and K</a:t>
            </a:r>
            <a:r>
              <a:rPr lang="en-US" sz="2000" dirty="0">
                <a:solidFill>
                  <a:schemeClr val="accent1">
                    <a:lumMod val="75000"/>
                  </a:schemeClr>
                </a:solidFill>
                <a:latin typeface="Symbol" panose="05050102010706020507" pitchFamily="18" charset="2"/>
                <a:cs typeface="Arial" panose="020B0604020202020204" pitchFamily="34" charset="0"/>
              </a:rPr>
              <a:t>b</a:t>
            </a:r>
            <a:r>
              <a:rPr lang="en-US" sz="2000" dirty="0" smtClean="0">
                <a:solidFill>
                  <a:schemeClr val="accent1">
                    <a:lumMod val="75000"/>
                  </a:schemeClr>
                </a:solidFill>
                <a:latin typeface="Arial" panose="020B0604020202020204" pitchFamily="34" charset="0"/>
                <a:cs typeface="Arial" panose="020B0604020202020204" pitchFamily="34" charset="0"/>
              </a:rPr>
              <a:t> </a:t>
            </a:r>
            <a:r>
              <a:rPr lang="en-US" sz="2000" dirty="0" smtClean="0">
                <a:solidFill>
                  <a:schemeClr val="accent1">
                    <a:lumMod val="75000"/>
                  </a:schemeClr>
                </a:solidFill>
                <a:latin typeface="Arial" panose="020B0604020202020204" pitchFamily="34" charset="0"/>
                <a:cs typeface="Arial" panose="020B0604020202020204" pitchFamily="34" charset="0"/>
              </a:rPr>
              <a:t>lines.  </a:t>
            </a:r>
            <a:r>
              <a:rPr lang="en-US" sz="2000" dirty="0" smtClean="0">
                <a:solidFill>
                  <a:schemeClr val="accent1">
                    <a:lumMod val="75000"/>
                  </a:schemeClr>
                </a:solidFill>
                <a:latin typeface="Arial" panose="020B0604020202020204" pitchFamily="34" charset="0"/>
                <a:cs typeface="Arial" panose="020B0604020202020204" pitchFamily="34" charset="0"/>
              </a:rPr>
              <a:t>The resulting fluorescence spectrum would contain only line spectra which can be used for the excitation of the </a:t>
            </a:r>
            <a:r>
              <a:rPr lang="en-US" sz="2000" dirty="0" smtClean="0">
                <a:solidFill>
                  <a:schemeClr val="accent1">
                    <a:lumMod val="75000"/>
                  </a:schemeClr>
                </a:solidFill>
                <a:latin typeface="Arial" panose="020B0604020202020204" pitchFamily="34" charset="0"/>
                <a:cs typeface="Arial" panose="020B0604020202020204" pitchFamily="34" charset="0"/>
              </a:rPr>
              <a:t> specific </a:t>
            </a:r>
            <a:r>
              <a:rPr lang="en-US" sz="2000" dirty="0" err="1" smtClean="0">
                <a:solidFill>
                  <a:schemeClr val="accent1">
                    <a:lumMod val="75000"/>
                  </a:schemeClr>
                </a:solidFill>
                <a:latin typeface="Arial" panose="020B0604020202020204" pitchFamily="34" charset="0"/>
                <a:cs typeface="Arial" panose="020B0604020202020204" pitchFamily="34" charset="0"/>
              </a:rPr>
              <a:t>analyte</a:t>
            </a:r>
            <a:r>
              <a:rPr lang="en-US" sz="2000" dirty="0" smtClean="0">
                <a:solidFill>
                  <a:schemeClr val="accent1">
                    <a:lumMod val="75000"/>
                  </a:schemeClr>
                </a:solidFill>
                <a:latin typeface="Arial" panose="020B0604020202020204" pitchFamily="34" charset="0"/>
                <a:cs typeface="Arial" panose="020B0604020202020204" pitchFamily="34" charset="0"/>
              </a:rPr>
              <a:t>.</a:t>
            </a:r>
          </a:p>
          <a:p>
            <a:pPr algn="just">
              <a:lnSpc>
                <a:spcPct val="200000"/>
              </a:lnSpc>
            </a:pPr>
            <a:endParaRPr lang="en-US" sz="2000" dirty="0">
              <a:solidFill>
                <a:schemeClr val="accent1">
                  <a:lumMod val="75000"/>
                </a:schemeClr>
              </a:solidFill>
              <a:latin typeface="Arial" panose="020B0604020202020204" pitchFamily="34" charset="0"/>
              <a:cs typeface="Arial" panose="020B0604020202020204" pitchFamily="34" charset="0"/>
            </a:endParaRPr>
          </a:p>
        </p:txBody>
      </p:sp>
      <p:sp>
        <p:nvSpPr>
          <p:cNvPr id="3" name="Rectangle 2"/>
          <p:cNvSpPr/>
          <p:nvPr/>
        </p:nvSpPr>
        <p:spPr>
          <a:xfrm>
            <a:off x="7686304" y="6488668"/>
            <a:ext cx="3662734" cy="369332"/>
          </a:xfrm>
          <a:prstGeom prst="rect">
            <a:avLst/>
          </a:prstGeom>
        </p:spPr>
        <p:txBody>
          <a:bodyPr wrap="none">
            <a:spAutoFit/>
          </a:bodyPr>
          <a:lstStyle/>
          <a:p>
            <a:r>
              <a:rPr lang="en-US" b="1" i="1" dirty="0">
                <a:solidFill>
                  <a:schemeClr val="accent5">
                    <a:lumMod val="75000"/>
                  </a:schemeClr>
                </a:solidFill>
              </a:rPr>
              <a:t>S.S. IN CHEMISTRY &amp; BIOCHEMISTRY</a:t>
            </a:r>
          </a:p>
        </p:txBody>
      </p:sp>
    </p:spTree>
    <p:extLst>
      <p:ext uri="{BB962C8B-B14F-4D97-AF65-F5344CB8AC3E}">
        <p14:creationId xmlns:p14="http://schemas.microsoft.com/office/powerpoint/2010/main" xmlns="" val="359042143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2192410046"/>
              </p:ext>
            </p:extLst>
          </p:nvPr>
        </p:nvGraphicFramePr>
        <p:xfrm>
          <a:off x="565483" y="1528011"/>
          <a:ext cx="10708106" cy="4344941"/>
        </p:xfrm>
        <a:graphic>
          <a:graphicData uri="http://schemas.openxmlformats.org/drawingml/2006/table">
            <a:tbl>
              <a:tblPr firstRow="1" bandRow="1">
                <a:tableStyleId>{5C22544A-7EE6-4342-B048-85BDC9FD1C3A}</a:tableStyleId>
              </a:tblPr>
              <a:tblGrid>
                <a:gridCol w="2677027">
                  <a:extLst>
                    <a:ext uri="{9D8B030D-6E8A-4147-A177-3AD203B41FA5}">
                      <a16:colId xmlns:a16="http://schemas.microsoft.com/office/drawing/2014/main" xmlns="" val="3730719149"/>
                    </a:ext>
                  </a:extLst>
                </a:gridCol>
                <a:gridCol w="2677027">
                  <a:extLst>
                    <a:ext uri="{9D8B030D-6E8A-4147-A177-3AD203B41FA5}">
                      <a16:colId xmlns:a16="http://schemas.microsoft.com/office/drawing/2014/main" xmlns="" val="3290370225"/>
                    </a:ext>
                  </a:extLst>
                </a:gridCol>
                <a:gridCol w="1338513">
                  <a:extLst>
                    <a:ext uri="{9D8B030D-6E8A-4147-A177-3AD203B41FA5}">
                      <a16:colId xmlns:a16="http://schemas.microsoft.com/office/drawing/2014/main" xmlns="" val="3516060455"/>
                    </a:ext>
                  </a:extLst>
                </a:gridCol>
                <a:gridCol w="1338513">
                  <a:extLst>
                    <a:ext uri="{9D8B030D-6E8A-4147-A177-3AD203B41FA5}">
                      <a16:colId xmlns:a16="http://schemas.microsoft.com/office/drawing/2014/main" xmlns="" val="3486174118"/>
                    </a:ext>
                  </a:extLst>
                </a:gridCol>
                <a:gridCol w="1338513">
                  <a:extLst>
                    <a:ext uri="{9D8B030D-6E8A-4147-A177-3AD203B41FA5}">
                      <a16:colId xmlns:a16="http://schemas.microsoft.com/office/drawing/2014/main" xmlns="" val="2037887243"/>
                    </a:ext>
                  </a:extLst>
                </a:gridCol>
                <a:gridCol w="1338513">
                  <a:extLst>
                    <a:ext uri="{9D8B030D-6E8A-4147-A177-3AD203B41FA5}">
                      <a16:colId xmlns:a16="http://schemas.microsoft.com/office/drawing/2014/main" xmlns="" val="1943524510"/>
                    </a:ext>
                  </a:extLst>
                </a:gridCol>
              </a:tblGrid>
              <a:tr h="517357">
                <a:tc rowSpan="2">
                  <a:txBody>
                    <a:bodyPr/>
                    <a:lstStyle/>
                    <a:p>
                      <a:pPr algn="ctr"/>
                      <a:endParaRPr lang="en-US" sz="2000" dirty="0" smtClean="0">
                        <a:solidFill>
                          <a:schemeClr val="accent1">
                            <a:lumMod val="75000"/>
                          </a:schemeClr>
                        </a:solidFill>
                      </a:endParaRPr>
                    </a:p>
                    <a:p>
                      <a:pPr algn="ctr"/>
                      <a:r>
                        <a:rPr lang="en-US" sz="2000" dirty="0" smtClean="0">
                          <a:solidFill>
                            <a:schemeClr val="accent1">
                              <a:lumMod val="75000"/>
                            </a:schemeClr>
                          </a:solidFill>
                        </a:rPr>
                        <a:t>Element</a:t>
                      </a:r>
                      <a:endParaRPr lang="en-US" sz="2000" dirty="0">
                        <a:solidFill>
                          <a:schemeClr val="accent1">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rowSpan="2">
                  <a:txBody>
                    <a:bodyPr/>
                    <a:lstStyle/>
                    <a:p>
                      <a:pPr algn="ctr"/>
                      <a:endParaRPr lang="en-US" sz="2000" dirty="0" smtClean="0">
                        <a:solidFill>
                          <a:schemeClr val="accent1">
                            <a:lumMod val="75000"/>
                          </a:schemeClr>
                        </a:solidFill>
                      </a:endParaRPr>
                    </a:p>
                    <a:p>
                      <a:pPr algn="ctr"/>
                      <a:r>
                        <a:rPr lang="en-US" sz="2000" dirty="0" smtClean="0">
                          <a:solidFill>
                            <a:schemeClr val="accent1">
                              <a:lumMod val="75000"/>
                            </a:schemeClr>
                          </a:solidFill>
                        </a:rPr>
                        <a:t>Atomic Number </a:t>
                      </a:r>
                      <a:endParaRPr lang="en-US" sz="2000" dirty="0">
                        <a:solidFill>
                          <a:schemeClr val="accent1">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algn="ctr"/>
                      <a:r>
                        <a:rPr lang="en-US" sz="2000" b="1" dirty="0" smtClean="0">
                          <a:solidFill>
                            <a:schemeClr val="accent1">
                              <a:lumMod val="75000"/>
                            </a:schemeClr>
                          </a:solidFill>
                        </a:rPr>
                        <a:t>K-Series</a:t>
                      </a:r>
                      <a:endParaRPr lang="en-US" sz="2000" b="1" dirty="0">
                        <a:solidFill>
                          <a:schemeClr val="accent1">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US"/>
                    </a:p>
                  </a:txBody>
                  <a:tcPr/>
                </a:tc>
                <a:tc gridSpan="2">
                  <a:txBody>
                    <a:bodyPr/>
                    <a:lstStyle/>
                    <a:p>
                      <a:pPr algn="ctr"/>
                      <a:r>
                        <a:rPr lang="en-US" sz="2000" dirty="0" smtClean="0">
                          <a:solidFill>
                            <a:schemeClr val="accent1">
                              <a:lumMod val="75000"/>
                            </a:schemeClr>
                          </a:solidFill>
                        </a:rPr>
                        <a:t>L-Series</a:t>
                      </a:r>
                      <a:endParaRPr lang="en-US" sz="2000" dirty="0">
                        <a:solidFill>
                          <a:schemeClr val="accent1">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US"/>
                    </a:p>
                  </a:txBody>
                  <a:tcPr/>
                </a:tc>
                <a:extLst>
                  <a:ext uri="{0D108BD9-81ED-4DB2-BD59-A6C34878D82A}">
                    <a16:rowId xmlns:a16="http://schemas.microsoft.com/office/drawing/2014/main" xmlns="" val="2391585211"/>
                  </a:ext>
                </a:extLst>
              </a:tr>
              <a:tr h="493295">
                <a:tc vMerge="1">
                  <a:txBody>
                    <a:bodyPr/>
                    <a:lstStyle/>
                    <a:p>
                      <a:endParaRPr lang="en-US"/>
                    </a:p>
                  </a:txBody>
                  <a:tcPr/>
                </a:tc>
                <a:tc vMerge="1">
                  <a:txBody>
                    <a:bodyPr/>
                    <a:lstStyle/>
                    <a:p>
                      <a:endParaRPr lang="en-US"/>
                    </a:p>
                  </a:txBody>
                  <a:tcPr/>
                </a:tc>
                <a:tc>
                  <a:txBody>
                    <a:bodyPr/>
                    <a:lstStyle/>
                    <a:p>
                      <a:pPr algn="ctr"/>
                      <a:r>
                        <a:rPr lang="en-US" sz="2000" dirty="0" smtClean="0">
                          <a:solidFill>
                            <a:schemeClr val="accent1">
                              <a:lumMod val="75000"/>
                            </a:schemeClr>
                          </a:solidFill>
                          <a:latin typeface="Symbol" panose="05050102010706020507" pitchFamily="18" charset="2"/>
                        </a:rPr>
                        <a:t>a</a:t>
                      </a:r>
                      <a:r>
                        <a:rPr lang="en-US" sz="2000" baseline="-25000" dirty="0" smtClean="0">
                          <a:solidFill>
                            <a:schemeClr val="accent1">
                              <a:lumMod val="75000"/>
                            </a:schemeClr>
                          </a:solidFill>
                          <a:latin typeface="Arial" panose="020B0604020202020204" pitchFamily="34" charset="0"/>
                          <a:cs typeface="Arial" panose="020B0604020202020204" pitchFamily="34" charset="0"/>
                        </a:rPr>
                        <a:t>1</a:t>
                      </a:r>
                      <a:endParaRPr lang="en-US" sz="2000" baseline="-25000" dirty="0">
                        <a:solidFill>
                          <a:schemeClr val="accent1">
                            <a:lumMod val="75000"/>
                          </a:schemeClr>
                        </a:solidFill>
                        <a:latin typeface="Symbol" panose="05050102010706020507" pitchFamily="18" charset="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2000" dirty="0" smtClean="0">
                          <a:solidFill>
                            <a:schemeClr val="accent1">
                              <a:lumMod val="75000"/>
                            </a:schemeClr>
                          </a:solidFill>
                          <a:latin typeface="Symbol" panose="05050102010706020507" pitchFamily="18" charset="2"/>
                        </a:rPr>
                        <a:t>b</a:t>
                      </a:r>
                      <a:r>
                        <a:rPr lang="en-US" sz="2000" baseline="-25000" dirty="0" smtClean="0">
                          <a:solidFill>
                            <a:schemeClr val="accent1">
                              <a:lumMod val="75000"/>
                            </a:schemeClr>
                          </a:solidFill>
                          <a:latin typeface="Arial" panose="020B0604020202020204" pitchFamily="34" charset="0"/>
                          <a:cs typeface="Arial" panose="020B0604020202020204" pitchFamily="34" charset="0"/>
                        </a:rPr>
                        <a:t>1</a:t>
                      </a:r>
                      <a:endParaRPr lang="en-US" sz="2000" dirty="0">
                        <a:solidFill>
                          <a:schemeClr val="accent1">
                            <a:lumMod val="75000"/>
                          </a:schemeClr>
                        </a:solidFill>
                        <a:latin typeface="Symbol" panose="05050102010706020507" pitchFamily="18" charset="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accent1">
                              <a:lumMod val="75000"/>
                            </a:schemeClr>
                          </a:solidFill>
                          <a:latin typeface="Symbol" panose="05050102010706020507" pitchFamily="18" charset="2"/>
                        </a:rPr>
                        <a:t>a</a:t>
                      </a:r>
                      <a:r>
                        <a:rPr lang="en-US" sz="2000" baseline="-25000" dirty="0" smtClean="0">
                          <a:solidFill>
                            <a:schemeClr val="accent1">
                              <a:lumMod val="75000"/>
                            </a:schemeClr>
                          </a:solidFill>
                          <a:latin typeface="Arial" panose="020B0604020202020204" pitchFamily="34" charset="0"/>
                          <a:cs typeface="Arial" panose="020B0604020202020204" pitchFamily="34" charset="0"/>
                        </a:rPr>
                        <a:t>1</a:t>
                      </a:r>
                      <a:endParaRPr lang="en-US" sz="2000" dirty="0">
                        <a:solidFill>
                          <a:schemeClr val="accent1">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2000" dirty="0" smtClean="0">
                          <a:solidFill>
                            <a:schemeClr val="accent1">
                              <a:lumMod val="75000"/>
                            </a:schemeClr>
                          </a:solidFill>
                          <a:latin typeface="Symbol" panose="05050102010706020507" pitchFamily="18" charset="2"/>
                        </a:rPr>
                        <a:t>b</a:t>
                      </a:r>
                      <a:r>
                        <a:rPr lang="en-US" sz="2000" baseline="-25000" dirty="0" smtClean="0">
                          <a:solidFill>
                            <a:schemeClr val="accent1">
                              <a:lumMod val="75000"/>
                            </a:schemeClr>
                          </a:solidFill>
                          <a:latin typeface="Arial" panose="020B0604020202020204" pitchFamily="34" charset="0"/>
                          <a:cs typeface="Arial" panose="020B0604020202020204" pitchFamily="34" charset="0"/>
                        </a:rPr>
                        <a:t>1</a:t>
                      </a:r>
                      <a:endParaRPr lang="en-US" sz="2000" dirty="0">
                        <a:solidFill>
                          <a:schemeClr val="accent1">
                            <a:lumMod val="75000"/>
                          </a:schemeClr>
                        </a:solidFill>
                        <a:latin typeface="Symbol" panose="05050102010706020507" pitchFamily="18" charset="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xmlns="" val="1935539739"/>
                  </a:ext>
                </a:extLst>
              </a:tr>
              <a:tr h="476327">
                <a:tc>
                  <a:txBody>
                    <a:bodyPr/>
                    <a:lstStyle/>
                    <a:p>
                      <a:pPr algn="ctr"/>
                      <a:r>
                        <a:rPr lang="en-US" sz="2000" dirty="0" smtClean="0">
                          <a:solidFill>
                            <a:schemeClr val="accent1">
                              <a:lumMod val="75000"/>
                            </a:schemeClr>
                          </a:solidFill>
                        </a:rPr>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2000" dirty="0" smtClean="0">
                          <a:solidFill>
                            <a:schemeClr val="accent1">
                              <a:lumMod val="75000"/>
                            </a:schemeClr>
                          </a:solidFill>
                        </a:rPr>
                        <a:t>11</a:t>
                      </a:r>
                      <a:endParaRPr lang="en-US" sz="2000" dirty="0">
                        <a:solidFill>
                          <a:schemeClr val="accent1">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2000" dirty="0" smtClean="0">
                          <a:solidFill>
                            <a:schemeClr val="accent1">
                              <a:lumMod val="75000"/>
                            </a:schemeClr>
                          </a:solidFill>
                        </a:rPr>
                        <a:t>11.909</a:t>
                      </a:r>
                      <a:endParaRPr lang="en-US" sz="2000" dirty="0">
                        <a:solidFill>
                          <a:schemeClr val="accent1">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2000" dirty="0" smtClean="0">
                          <a:solidFill>
                            <a:schemeClr val="accent1">
                              <a:lumMod val="75000"/>
                            </a:schemeClr>
                          </a:solidFill>
                        </a:rPr>
                        <a:t>11.617</a:t>
                      </a:r>
                      <a:endParaRPr lang="en-US" sz="2000" dirty="0">
                        <a:solidFill>
                          <a:schemeClr val="accent1">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2000" dirty="0" smtClean="0">
                          <a:solidFill>
                            <a:schemeClr val="accent1">
                              <a:lumMod val="75000"/>
                            </a:schemeClr>
                          </a:solidFill>
                        </a:rPr>
                        <a:t>-</a:t>
                      </a:r>
                      <a:endParaRPr lang="en-US" sz="2000" dirty="0">
                        <a:solidFill>
                          <a:schemeClr val="accent1">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2000" dirty="0" smtClean="0">
                          <a:solidFill>
                            <a:schemeClr val="accent1">
                              <a:lumMod val="75000"/>
                            </a:schemeClr>
                          </a:solidFill>
                        </a:rPr>
                        <a:t>-</a:t>
                      </a:r>
                      <a:endParaRPr lang="en-US" sz="2000" dirty="0">
                        <a:solidFill>
                          <a:schemeClr val="accent1">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xmlns="" val="2582026381"/>
                  </a:ext>
                </a:extLst>
              </a:tr>
              <a:tr h="476327">
                <a:tc>
                  <a:txBody>
                    <a:bodyPr/>
                    <a:lstStyle/>
                    <a:p>
                      <a:pPr algn="ctr"/>
                      <a:r>
                        <a:rPr lang="en-US" sz="2000" dirty="0" smtClean="0">
                          <a:solidFill>
                            <a:schemeClr val="accent1">
                              <a:lumMod val="75000"/>
                            </a:schemeClr>
                          </a:solidFill>
                        </a:rPr>
                        <a:t>K</a:t>
                      </a:r>
                      <a:endParaRPr lang="en-US" sz="2000" dirty="0">
                        <a:solidFill>
                          <a:schemeClr val="accent1">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2000" dirty="0" smtClean="0">
                          <a:solidFill>
                            <a:schemeClr val="accent1">
                              <a:lumMod val="75000"/>
                            </a:schemeClr>
                          </a:solidFill>
                        </a:rPr>
                        <a:t>19</a:t>
                      </a:r>
                      <a:endParaRPr lang="en-US" sz="2000" dirty="0">
                        <a:solidFill>
                          <a:schemeClr val="accent1">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2000" dirty="0" smtClean="0">
                          <a:solidFill>
                            <a:schemeClr val="accent1">
                              <a:lumMod val="75000"/>
                            </a:schemeClr>
                          </a:solidFill>
                        </a:rPr>
                        <a:t>3.742</a:t>
                      </a:r>
                      <a:endParaRPr lang="en-US" sz="2000" dirty="0">
                        <a:solidFill>
                          <a:schemeClr val="accent1">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2000" dirty="0" smtClean="0">
                          <a:solidFill>
                            <a:schemeClr val="accent1">
                              <a:lumMod val="75000"/>
                            </a:schemeClr>
                          </a:solidFill>
                        </a:rPr>
                        <a:t>3.454</a:t>
                      </a:r>
                      <a:endParaRPr lang="en-US" sz="2000" dirty="0">
                        <a:solidFill>
                          <a:schemeClr val="accent1">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2000" dirty="0" smtClean="0">
                          <a:solidFill>
                            <a:schemeClr val="accent1">
                              <a:lumMod val="75000"/>
                            </a:schemeClr>
                          </a:solidFill>
                        </a:rPr>
                        <a:t>-</a:t>
                      </a:r>
                      <a:endParaRPr lang="en-US" sz="2000" dirty="0">
                        <a:solidFill>
                          <a:schemeClr val="accent1">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2000" dirty="0" smtClean="0">
                          <a:solidFill>
                            <a:schemeClr val="accent1">
                              <a:lumMod val="75000"/>
                            </a:schemeClr>
                          </a:solidFill>
                        </a:rPr>
                        <a:t>-</a:t>
                      </a:r>
                      <a:endParaRPr lang="en-US" sz="2000" dirty="0">
                        <a:solidFill>
                          <a:schemeClr val="accent1">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xmlns="" val="1842585077"/>
                  </a:ext>
                </a:extLst>
              </a:tr>
              <a:tr h="476327">
                <a:tc>
                  <a:txBody>
                    <a:bodyPr/>
                    <a:lstStyle/>
                    <a:p>
                      <a:pPr algn="ctr"/>
                      <a:r>
                        <a:rPr lang="en-US" sz="2000" dirty="0" smtClean="0">
                          <a:solidFill>
                            <a:schemeClr val="accent1">
                              <a:lumMod val="75000"/>
                            </a:schemeClr>
                          </a:solidFill>
                        </a:rPr>
                        <a:t>Cr</a:t>
                      </a:r>
                      <a:endParaRPr lang="en-US" sz="2000" dirty="0">
                        <a:solidFill>
                          <a:schemeClr val="accent1">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2000" dirty="0" smtClean="0">
                          <a:solidFill>
                            <a:schemeClr val="accent1">
                              <a:lumMod val="75000"/>
                            </a:schemeClr>
                          </a:solidFill>
                        </a:rPr>
                        <a:t>24</a:t>
                      </a:r>
                      <a:endParaRPr lang="en-US" sz="2000" dirty="0">
                        <a:solidFill>
                          <a:schemeClr val="accent1">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2000" dirty="0" smtClean="0">
                          <a:solidFill>
                            <a:schemeClr val="accent1">
                              <a:lumMod val="75000"/>
                            </a:schemeClr>
                          </a:solidFill>
                        </a:rPr>
                        <a:t>2.290</a:t>
                      </a:r>
                      <a:endParaRPr lang="en-US" sz="2000" dirty="0">
                        <a:solidFill>
                          <a:schemeClr val="accent1">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2000" dirty="0" smtClean="0">
                          <a:solidFill>
                            <a:schemeClr val="accent1">
                              <a:lumMod val="75000"/>
                            </a:schemeClr>
                          </a:solidFill>
                        </a:rPr>
                        <a:t>2.085</a:t>
                      </a:r>
                      <a:endParaRPr lang="en-US" sz="2000" dirty="0">
                        <a:solidFill>
                          <a:schemeClr val="accent1">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2000" dirty="0" smtClean="0">
                          <a:solidFill>
                            <a:schemeClr val="accent1">
                              <a:lumMod val="75000"/>
                            </a:schemeClr>
                          </a:solidFill>
                        </a:rPr>
                        <a:t>21.714</a:t>
                      </a:r>
                      <a:endParaRPr lang="en-US" sz="2000" dirty="0">
                        <a:solidFill>
                          <a:schemeClr val="accent1">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2000" dirty="0" smtClean="0">
                          <a:solidFill>
                            <a:schemeClr val="accent1">
                              <a:lumMod val="75000"/>
                            </a:schemeClr>
                          </a:solidFill>
                        </a:rPr>
                        <a:t>21.323</a:t>
                      </a:r>
                      <a:endParaRPr lang="en-US" sz="2000" dirty="0">
                        <a:solidFill>
                          <a:schemeClr val="accent1">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xmlns="" val="4124779343"/>
                  </a:ext>
                </a:extLst>
              </a:tr>
              <a:tr h="476327">
                <a:tc>
                  <a:txBody>
                    <a:bodyPr/>
                    <a:lstStyle/>
                    <a:p>
                      <a:pPr algn="ctr"/>
                      <a:r>
                        <a:rPr lang="en-US" sz="2000" dirty="0" err="1" smtClean="0">
                          <a:solidFill>
                            <a:schemeClr val="accent1">
                              <a:lumMod val="75000"/>
                            </a:schemeClr>
                          </a:solidFill>
                        </a:rPr>
                        <a:t>Rb</a:t>
                      </a:r>
                      <a:endParaRPr lang="en-US" sz="2000" dirty="0">
                        <a:solidFill>
                          <a:schemeClr val="accent1">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2000" dirty="0" smtClean="0">
                          <a:solidFill>
                            <a:schemeClr val="accent1">
                              <a:lumMod val="75000"/>
                            </a:schemeClr>
                          </a:solidFill>
                        </a:rPr>
                        <a:t>37</a:t>
                      </a:r>
                      <a:endParaRPr lang="en-US" sz="2000" dirty="0">
                        <a:solidFill>
                          <a:schemeClr val="accent1">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2000" dirty="0" smtClean="0">
                          <a:solidFill>
                            <a:schemeClr val="accent1">
                              <a:lumMod val="75000"/>
                            </a:schemeClr>
                          </a:solidFill>
                        </a:rPr>
                        <a:t>0.926</a:t>
                      </a:r>
                      <a:endParaRPr lang="en-US" sz="2000" dirty="0">
                        <a:solidFill>
                          <a:schemeClr val="accent1">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2000" dirty="0" smtClean="0">
                          <a:solidFill>
                            <a:schemeClr val="accent1">
                              <a:lumMod val="75000"/>
                            </a:schemeClr>
                          </a:solidFill>
                        </a:rPr>
                        <a:t>0.829</a:t>
                      </a:r>
                      <a:endParaRPr lang="en-US" sz="2000" dirty="0">
                        <a:solidFill>
                          <a:schemeClr val="accent1">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2000" dirty="0" smtClean="0">
                          <a:solidFill>
                            <a:schemeClr val="accent1">
                              <a:lumMod val="75000"/>
                            </a:schemeClr>
                          </a:solidFill>
                        </a:rPr>
                        <a:t>7.318</a:t>
                      </a:r>
                      <a:endParaRPr lang="en-US" sz="2000" dirty="0">
                        <a:solidFill>
                          <a:schemeClr val="accent1">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2000" dirty="0" smtClean="0">
                          <a:solidFill>
                            <a:schemeClr val="accent1">
                              <a:lumMod val="75000"/>
                            </a:schemeClr>
                          </a:solidFill>
                        </a:rPr>
                        <a:t>7.075</a:t>
                      </a:r>
                      <a:endParaRPr lang="en-US" sz="2000" dirty="0">
                        <a:solidFill>
                          <a:schemeClr val="accent1">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xmlns="" val="2678345403"/>
                  </a:ext>
                </a:extLst>
              </a:tr>
              <a:tr h="476327">
                <a:tc>
                  <a:txBody>
                    <a:bodyPr/>
                    <a:lstStyle/>
                    <a:p>
                      <a:pPr algn="ctr"/>
                      <a:r>
                        <a:rPr lang="en-US" sz="2000" dirty="0" smtClean="0">
                          <a:solidFill>
                            <a:schemeClr val="accent1">
                              <a:lumMod val="75000"/>
                            </a:schemeClr>
                          </a:solidFill>
                        </a:rPr>
                        <a:t>Cs</a:t>
                      </a:r>
                      <a:endParaRPr lang="en-US" sz="2000" dirty="0">
                        <a:solidFill>
                          <a:schemeClr val="accent1">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2000" dirty="0" smtClean="0">
                          <a:solidFill>
                            <a:schemeClr val="accent1">
                              <a:lumMod val="75000"/>
                            </a:schemeClr>
                          </a:solidFill>
                        </a:rPr>
                        <a:t>55</a:t>
                      </a:r>
                      <a:endParaRPr lang="en-US" sz="2000" dirty="0">
                        <a:solidFill>
                          <a:schemeClr val="accent1">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2000" dirty="0" smtClean="0">
                          <a:solidFill>
                            <a:schemeClr val="accent1">
                              <a:lumMod val="75000"/>
                            </a:schemeClr>
                          </a:solidFill>
                        </a:rPr>
                        <a:t>0.401</a:t>
                      </a:r>
                      <a:endParaRPr lang="en-US" sz="2000" dirty="0">
                        <a:solidFill>
                          <a:schemeClr val="accent1">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2000" dirty="0" smtClean="0">
                          <a:solidFill>
                            <a:schemeClr val="accent1">
                              <a:lumMod val="75000"/>
                            </a:schemeClr>
                          </a:solidFill>
                        </a:rPr>
                        <a:t>0.355</a:t>
                      </a:r>
                      <a:endParaRPr lang="en-US" sz="2000" dirty="0">
                        <a:solidFill>
                          <a:schemeClr val="accent1">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2000" dirty="0" smtClean="0">
                          <a:solidFill>
                            <a:schemeClr val="accent1">
                              <a:lumMod val="75000"/>
                            </a:schemeClr>
                          </a:solidFill>
                        </a:rPr>
                        <a:t>2.892</a:t>
                      </a:r>
                      <a:endParaRPr lang="en-US" sz="2000" dirty="0">
                        <a:solidFill>
                          <a:schemeClr val="accent1">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2000" dirty="0" smtClean="0">
                          <a:solidFill>
                            <a:schemeClr val="accent1">
                              <a:lumMod val="75000"/>
                            </a:schemeClr>
                          </a:solidFill>
                        </a:rPr>
                        <a:t>2.683</a:t>
                      </a:r>
                      <a:endParaRPr lang="en-US" sz="2000" dirty="0">
                        <a:solidFill>
                          <a:schemeClr val="accent1">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xmlns="" val="540082603"/>
                  </a:ext>
                </a:extLst>
              </a:tr>
              <a:tr h="476327">
                <a:tc>
                  <a:txBody>
                    <a:bodyPr/>
                    <a:lstStyle/>
                    <a:p>
                      <a:pPr algn="ctr"/>
                      <a:r>
                        <a:rPr lang="en-US" sz="2000" dirty="0" smtClean="0">
                          <a:solidFill>
                            <a:schemeClr val="accent1">
                              <a:lumMod val="75000"/>
                            </a:schemeClr>
                          </a:solidFill>
                        </a:rPr>
                        <a:t>W</a:t>
                      </a:r>
                      <a:endParaRPr lang="en-US" sz="2000" dirty="0">
                        <a:solidFill>
                          <a:schemeClr val="accent1">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2000" dirty="0" smtClean="0">
                          <a:solidFill>
                            <a:schemeClr val="accent1">
                              <a:lumMod val="75000"/>
                            </a:schemeClr>
                          </a:solidFill>
                        </a:rPr>
                        <a:t>74</a:t>
                      </a:r>
                      <a:endParaRPr lang="en-US" sz="2000" dirty="0">
                        <a:solidFill>
                          <a:schemeClr val="accent1">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2000" dirty="0" smtClean="0">
                          <a:solidFill>
                            <a:schemeClr val="accent1">
                              <a:lumMod val="75000"/>
                            </a:schemeClr>
                          </a:solidFill>
                        </a:rPr>
                        <a:t>0.209</a:t>
                      </a:r>
                      <a:endParaRPr lang="en-US" sz="2000" dirty="0">
                        <a:solidFill>
                          <a:schemeClr val="accent1">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2000" dirty="0" smtClean="0">
                          <a:solidFill>
                            <a:schemeClr val="accent1">
                              <a:lumMod val="75000"/>
                            </a:schemeClr>
                          </a:solidFill>
                        </a:rPr>
                        <a:t>0.184</a:t>
                      </a:r>
                      <a:endParaRPr lang="en-US" sz="2000" dirty="0">
                        <a:solidFill>
                          <a:schemeClr val="accent1">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2000" dirty="0" smtClean="0">
                          <a:solidFill>
                            <a:schemeClr val="accent1">
                              <a:lumMod val="75000"/>
                            </a:schemeClr>
                          </a:solidFill>
                        </a:rPr>
                        <a:t>1.476</a:t>
                      </a:r>
                      <a:endParaRPr lang="en-US" sz="2000" dirty="0">
                        <a:solidFill>
                          <a:schemeClr val="accent1">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2000" dirty="0" smtClean="0">
                          <a:solidFill>
                            <a:schemeClr val="accent1">
                              <a:lumMod val="75000"/>
                            </a:schemeClr>
                          </a:solidFill>
                        </a:rPr>
                        <a:t>1.282</a:t>
                      </a:r>
                      <a:endParaRPr lang="en-US" sz="2000" dirty="0">
                        <a:solidFill>
                          <a:schemeClr val="accent1">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xmlns="" val="712543118"/>
                  </a:ext>
                </a:extLst>
              </a:tr>
              <a:tr h="476327">
                <a:tc>
                  <a:txBody>
                    <a:bodyPr/>
                    <a:lstStyle/>
                    <a:p>
                      <a:pPr algn="ctr"/>
                      <a:r>
                        <a:rPr lang="en-US" sz="2000" dirty="0" smtClean="0">
                          <a:solidFill>
                            <a:schemeClr val="accent1">
                              <a:lumMod val="75000"/>
                            </a:schemeClr>
                          </a:solidFill>
                        </a:rPr>
                        <a:t>U</a:t>
                      </a:r>
                      <a:endParaRPr lang="en-US" sz="2000" dirty="0">
                        <a:solidFill>
                          <a:schemeClr val="accent1">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2000" dirty="0" smtClean="0">
                          <a:solidFill>
                            <a:schemeClr val="accent1">
                              <a:lumMod val="75000"/>
                            </a:schemeClr>
                          </a:solidFill>
                        </a:rPr>
                        <a:t>92</a:t>
                      </a:r>
                      <a:endParaRPr lang="en-US" sz="2000" dirty="0">
                        <a:solidFill>
                          <a:schemeClr val="accent1">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2000" dirty="0" smtClean="0">
                          <a:solidFill>
                            <a:schemeClr val="accent1">
                              <a:lumMod val="75000"/>
                            </a:schemeClr>
                          </a:solidFill>
                        </a:rPr>
                        <a:t>0.126</a:t>
                      </a:r>
                      <a:endParaRPr lang="en-US" sz="2000" dirty="0">
                        <a:solidFill>
                          <a:schemeClr val="accent1">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2000" dirty="0" smtClean="0">
                          <a:solidFill>
                            <a:schemeClr val="accent1">
                              <a:lumMod val="75000"/>
                            </a:schemeClr>
                          </a:solidFill>
                        </a:rPr>
                        <a:t>0.111</a:t>
                      </a:r>
                      <a:endParaRPr lang="en-US" sz="2000" dirty="0">
                        <a:solidFill>
                          <a:schemeClr val="accent1">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2000" dirty="0" smtClean="0">
                          <a:solidFill>
                            <a:schemeClr val="accent1">
                              <a:lumMod val="75000"/>
                            </a:schemeClr>
                          </a:solidFill>
                        </a:rPr>
                        <a:t>0.911</a:t>
                      </a:r>
                      <a:endParaRPr lang="en-US" sz="2000" dirty="0">
                        <a:solidFill>
                          <a:schemeClr val="accent1">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2000" dirty="0" smtClean="0">
                          <a:solidFill>
                            <a:schemeClr val="accent1">
                              <a:lumMod val="75000"/>
                            </a:schemeClr>
                          </a:solidFill>
                        </a:rPr>
                        <a:t>0.720</a:t>
                      </a:r>
                      <a:endParaRPr lang="en-US" sz="2000" dirty="0">
                        <a:solidFill>
                          <a:schemeClr val="accent1">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xmlns="" val="2362361103"/>
                  </a:ext>
                </a:extLst>
              </a:tr>
            </a:tbl>
          </a:graphicData>
        </a:graphic>
      </p:graphicFrame>
      <p:sp>
        <p:nvSpPr>
          <p:cNvPr id="3" name="TextBox 2"/>
          <p:cNvSpPr txBox="1"/>
          <p:nvPr/>
        </p:nvSpPr>
        <p:spPr>
          <a:xfrm>
            <a:off x="348915" y="300790"/>
            <a:ext cx="11442032" cy="461665"/>
          </a:xfrm>
          <a:prstGeom prst="rect">
            <a:avLst/>
          </a:prstGeom>
          <a:noFill/>
        </p:spPr>
        <p:txBody>
          <a:bodyPr wrap="square" rtlCol="0">
            <a:spAutoFit/>
          </a:bodyPr>
          <a:lstStyle/>
          <a:p>
            <a:pPr algn="ctr"/>
            <a:r>
              <a:rPr lang="en-US" sz="2400" b="1" i="1" u="sng" dirty="0" smtClean="0">
                <a:solidFill>
                  <a:schemeClr val="accent1">
                    <a:lumMod val="75000"/>
                  </a:schemeClr>
                </a:solidFill>
                <a:latin typeface="Arial" panose="020B0604020202020204" pitchFamily="34" charset="0"/>
                <a:cs typeface="Arial" panose="020B0604020202020204" pitchFamily="34" charset="0"/>
              </a:rPr>
              <a:t>X-RAY EMISSION LINES FOR SOME TYPICAL ELEMENTS</a:t>
            </a:r>
            <a:endParaRPr lang="en-US" sz="2400" b="1" i="1" u="sng" dirty="0">
              <a:solidFill>
                <a:schemeClr val="accent1">
                  <a:lumMod val="75000"/>
                </a:schemeClr>
              </a:solidFill>
              <a:latin typeface="Arial" panose="020B0604020202020204" pitchFamily="34" charset="0"/>
              <a:cs typeface="Arial" panose="020B0604020202020204" pitchFamily="34" charset="0"/>
            </a:endParaRPr>
          </a:p>
        </p:txBody>
      </p:sp>
      <p:sp>
        <p:nvSpPr>
          <p:cNvPr id="4" name="Rectangle 3"/>
          <p:cNvSpPr/>
          <p:nvPr/>
        </p:nvSpPr>
        <p:spPr>
          <a:xfrm>
            <a:off x="7754226" y="6453842"/>
            <a:ext cx="3662734" cy="369332"/>
          </a:xfrm>
          <a:prstGeom prst="rect">
            <a:avLst/>
          </a:prstGeom>
        </p:spPr>
        <p:txBody>
          <a:bodyPr wrap="none">
            <a:spAutoFit/>
          </a:bodyPr>
          <a:lstStyle/>
          <a:p>
            <a:r>
              <a:rPr lang="en-US" b="1" i="1" dirty="0">
                <a:solidFill>
                  <a:schemeClr val="accent5">
                    <a:lumMod val="75000"/>
                  </a:schemeClr>
                </a:solidFill>
              </a:rPr>
              <a:t>S.S. IN CHEMISTRY &amp; BIOCHEMISTRY</a:t>
            </a:r>
          </a:p>
        </p:txBody>
      </p:sp>
    </p:spTree>
    <p:extLst>
      <p:ext uri="{BB962C8B-B14F-4D97-AF65-F5344CB8AC3E}">
        <p14:creationId xmlns:p14="http://schemas.microsoft.com/office/powerpoint/2010/main" xmlns="" val="114980458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8493" y="260502"/>
            <a:ext cx="11296517" cy="5878532"/>
          </a:xfrm>
          <a:prstGeom prst="rect">
            <a:avLst/>
          </a:prstGeom>
        </p:spPr>
        <p:txBody>
          <a:bodyPr wrap="square">
            <a:spAutoFit/>
          </a:bodyPr>
          <a:lstStyle/>
          <a:p>
            <a:pPr>
              <a:lnSpc>
                <a:spcPct val="200000"/>
              </a:lnSpc>
            </a:pPr>
            <a:r>
              <a:rPr lang="en-IN" sz="2800" dirty="0" smtClean="0">
                <a:solidFill>
                  <a:schemeClr val="accent1">
                    <a:lumMod val="75000"/>
                  </a:schemeClr>
                </a:solidFill>
                <a:latin typeface="Arial" panose="020B0604020202020204" pitchFamily="34" charset="0"/>
                <a:cs typeface="Arial" panose="020B0604020202020204" pitchFamily="34" charset="0"/>
              </a:rPr>
              <a:t>Important  Features of XRF Technique</a:t>
            </a:r>
            <a:r>
              <a:rPr lang="en-IN" sz="2000" dirty="0" smtClean="0">
                <a:solidFill>
                  <a:schemeClr val="accent1">
                    <a:lumMod val="75000"/>
                  </a:schemeClr>
                </a:solidFill>
                <a:latin typeface="Arial" panose="020B0604020202020204" pitchFamily="34" charset="0"/>
                <a:cs typeface="Arial" panose="020B0604020202020204" pitchFamily="34" charset="0"/>
              </a:rPr>
              <a:t>.</a:t>
            </a:r>
            <a:endParaRPr lang="en-US" sz="2000" dirty="0" smtClean="0">
              <a:solidFill>
                <a:schemeClr val="accent1">
                  <a:lumMod val="75000"/>
                </a:schemeClr>
              </a:solidFill>
              <a:latin typeface="Arial" panose="020B0604020202020204" pitchFamily="34" charset="0"/>
              <a:cs typeface="Arial" panose="020B0604020202020204" pitchFamily="34" charset="0"/>
            </a:endParaRPr>
          </a:p>
          <a:p>
            <a:pPr>
              <a:lnSpc>
                <a:spcPct val="200000"/>
              </a:lnSpc>
            </a:pPr>
            <a:r>
              <a:rPr lang="en-US" sz="2000" dirty="0" smtClean="0">
                <a:solidFill>
                  <a:schemeClr val="accent1">
                    <a:lumMod val="75000"/>
                  </a:schemeClr>
                </a:solidFill>
                <a:latin typeface="Arial" panose="020B0604020202020204" pitchFamily="34" charset="0"/>
                <a:cs typeface="Arial" panose="020B0604020202020204" pitchFamily="34" charset="0"/>
              </a:rPr>
              <a:t>1.Thus </a:t>
            </a:r>
            <a:r>
              <a:rPr lang="en-US" sz="2000" dirty="0" smtClean="0">
                <a:solidFill>
                  <a:schemeClr val="accent1">
                    <a:lumMod val="75000"/>
                  </a:schemeClr>
                </a:solidFill>
                <a:latin typeface="Arial" panose="020B0604020202020204" pitchFamily="34" charset="0"/>
                <a:cs typeface="Arial" panose="020B0604020202020204" pitchFamily="34" charset="0"/>
              </a:rPr>
              <a:t>XRF is a powerful tool for the qualitative (pass fail test) and quantitative estimation of all but the lightest elements having atomic numbers greater than that of oxygen (&gt;8).</a:t>
            </a:r>
          </a:p>
          <a:p>
            <a:pPr>
              <a:lnSpc>
                <a:spcPct val="200000"/>
              </a:lnSpc>
            </a:pPr>
            <a:r>
              <a:rPr lang="en-US" sz="2000" dirty="0" smtClean="0">
                <a:solidFill>
                  <a:schemeClr val="accent1">
                    <a:lumMod val="75000"/>
                  </a:schemeClr>
                </a:solidFill>
                <a:latin typeface="Arial" panose="020B0604020202020204" pitchFamily="34" charset="0"/>
                <a:cs typeface="Arial" panose="020B0604020202020204" pitchFamily="34" charset="0"/>
              </a:rPr>
              <a:t>2. XRF </a:t>
            </a:r>
            <a:r>
              <a:rPr lang="en-US" sz="2000" dirty="0" smtClean="0">
                <a:solidFill>
                  <a:schemeClr val="accent1">
                    <a:lumMod val="75000"/>
                  </a:schemeClr>
                </a:solidFill>
                <a:latin typeface="Arial" panose="020B0604020202020204" pitchFamily="34" charset="0"/>
                <a:cs typeface="Arial" panose="020B0604020202020204" pitchFamily="34" charset="0"/>
              </a:rPr>
              <a:t>is a non destructive technique as against most of the other elemental techniques.</a:t>
            </a:r>
          </a:p>
          <a:p>
            <a:pPr>
              <a:lnSpc>
                <a:spcPct val="200000"/>
              </a:lnSpc>
            </a:pPr>
            <a:r>
              <a:rPr lang="en-US" sz="2000" dirty="0" smtClean="0">
                <a:solidFill>
                  <a:schemeClr val="accent1">
                    <a:lumMod val="75000"/>
                  </a:schemeClr>
                </a:solidFill>
                <a:latin typeface="Arial" panose="020B0604020202020204" pitchFamily="34" charset="0"/>
                <a:cs typeface="Arial" panose="020B0604020202020204" pitchFamily="34" charset="0"/>
              </a:rPr>
              <a:t>3.There </a:t>
            </a:r>
            <a:r>
              <a:rPr lang="en-US" sz="2000" dirty="0" smtClean="0">
                <a:solidFill>
                  <a:schemeClr val="accent1">
                    <a:lumMod val="75000"/>
                  </a:schemeClr>
                </a:solidFill>
                <a:latin typeface="Arial" panose="020B0604020202020204" pitchFamily="34" charset="0"/>
                <a:cs typeface="Arial" panose="020B0604020202020204" pitchFamily="34" charset="0"/>
              </a:rPr>
              <a:t>are two types of X-ray fluorescence spectrometers : wavelength dispersive X-ray fluorescence (WEXRF) and energy dispersive X-ray fluorescence (EDXRF) spectrometers.</a:t>
            </a:r>
          </a:p>
          <a:p>
            <a:pPr>
              <a:lnSpc>
                <a:spcPct val="200000"/>
              </a:lnSpc>
            </a:pPr>
            <a:r>
              <a:rPr lang="en-US" sz="2000" dirty="0" smtClean="0">
                <a:solidFill>
                  <a:schemeClr val="accent1">
                    <a:lumMod val="75000"/>
                  </a:schemeClr>
                </a:solidFill>
                <a:latin typeface="Arial" panose="020B0604020202020204" pitchFamily="34" charset="0"/>
                <a:cs typeface="Arial" panose="020B0604020202020204" pitchFamily="34" charset="0"/>
              </a:rPr>
              <a:t>4. Important </a:t>
            </a:r>
            <a:r>
              <a:rPr lang="en-US" sz="2000" dirty="0" smtClean="0">
                <a:solidFill>
                  <a:schemeClr val="accent1">
                    <a:lumMod val="75000"/>
                  </a:schemeClr>
                </a:solidFill>
                <a:latin typeface="Arial" panose="020B0604020202020204" pitchFamily="34" charset="0"/>
                <a:cs typeface="Arial" panose="020B0604020202020204" pitchFamily="34" charset="0"/>
              </a:rPr>
              <a:t>instrument components of XRF include a source, a transducer, a signal processor and read out.</a:t>
            </a:r>
          </a:p>
          <a:p>
            <a:pPr>
              <a:lnSpc>
                <a:spcPct val="200000"/>
              </a:lnSpc>
            </a:pPr>
            <a:endParaRPr lang="en-US" sz="2000" dirty="0">
              <a:solidFill>
                <a:schemeClr val="accent1">
                  <a:lumMod val="75000"/>
                </a:schemeClr>
              </a:solidFill>
            </a:endParaRPr>
          </a:p>
        </p:txBody>
      </p:sp>
      <p:sp>
        <p:nvSpPr>
          <p:cNvPr id="3" name="Rectangle 2"/>
          <p:cNvSpPr/>
          <p:nvPr/>
        </p:nvSpPr>
        <p:spPr>
          <a:xfrm>
            <a:off x="7757741" y="6488668"/>
            <a:ext cx="3662734" cy="369332"/>
          </a:xfrm>
          <a:prstGeom prst="rect">
            <a:avLst/>
          </a:prstGeom>
        </p:spPr>
        <p:txBody>
          <a:bodyPr wrap="none">
            <a:spAutoFit/>
          </a:bodyPr>
          <a:lstStyle/>
          <a:p>
            <a:r>
              <a:rPr lang="en-US" b="1" i="1" dirty="0">
                <a:solidFill>
                  <a:schemeClr val="accent5">
                    <a:lumMod val="75000"/>
                  </a:schemeClr>
                </a:solidFill>
              </a:rPr>
              <a:t>S.S. IN CHEMISTRY &amp; BIOCHEMISTRY</a:t>
            </a:r>
          </a:p>
        </p:txBody>
      </p:sp>
    </p:spTree>
    <p:extLst>
      <p:ext uri="{BB962C8B-B14F-4D97-AF65-F5344CB8AC3E}">
        <p14:creationId xmlns:p14="http://schemas.microsoft.com/office/powerpoint/2010/main" xmlns="" val="317646604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55538"/>
            <a:ext cx="12039600" cy="4832092"/>
          </a:xfrm>
          <a:prstGeom prst="rect">
            <a:avLst/>
          </a:prstGeom>
        </p:spPr>
        <p:txBody>
          <a:bodyPr wrap="square">
            <a:spAutoFit/>
          </a:bodyPr>
          <a:lstStyle/>
          <a:p>
            <a:pPr algn="ctr"/>
            <a:r>
              <a:rPr lang="en-US" sz="2400" b="1" i="1" u="sng" dirty="0" smtClean="0">
                <a:solidFill>
                  <a:schemeClr val="accent1">
                    <a:lumMod val="75000"/>
                  </a:schemeClr>
                </a:solidFill>
                <a:latin typeface="Arial" panose="020B0604020202020204" pitchFamily="34" charset="0"/>
                <a:cs typeface="Arial" panose="020B0604020202020204" pitchFamily="34" charset="0"/>
              </a:rPr>
              <a:t>X-RAY FLUORESCENCE METHODS</a:t>
            </a:r>
          </a:p>
          <a:p>
            <a:pPr algn="ctr"/>
            <a:endParaRPr lang="en-US" sz="2400" dirty="0">
              <a:solidFill>
                <a:schemeClr val="accent1">
                  <a:lumMod val="75000"/>
                </a:schemeClr>
              </a:solidFill>
              <a:latin typeface="Arial" panose="020B0604020202020204" pitchFamily="34" charset="0"/>
              <a:cs typeface="Arial" panose="020B0604020202020204" pitchFamily="34" charset="0"/>
            </a:endParaRPr>
          </a:p>
          <a:p>
            <a:pPr>
              <a:lnSpc>
                <a:spcPct val="200000"/>
              </a:lnSpc>
            </a:pPr>
            <a:r>
              <a:rPr lang="en-US" sz="2000" dirty="0" smtClean="0">
                <a:solidFill>
                  <a:schemeClr val="accent1">
                    <a:lumMod val="75000"/>
                  </a:schemeClr>
                </a:solidFill>
                <a:latin typeface="Arial" panose="020B0604020202020204" pitchFamily="34" charset="0"/>
                <a:cs typeface="Arial" panose="020B0604020202020204" pitchFamily="34" charset="0"/>
              </a:rPr>
              <a:t>As explained earlier there are two types of XRF instruments: Wavelength dispersive </a:t>
            </a:r>
            <a:r>
              <a:rPr lang="en-US" sz="2000" dirty="0" smtClean="0">
                <a:solidFill>
                  <a:srgbClr val="C00000"/>
                </a:solidFill>
                <a:latin typeface="Arial" panose="020B0604020202020204" pitchFamily="34" charset="0"/>
                <a:cs typeface="Arial" panose="020B0604020202020204" pitchFamily="34" charset="0"/>
              </a:rPr>
              <a:t>(WDXRF) </a:t>
            </a:r>
            <a:r>
              <a:rPr lang="en-US" sz="2000" dirty="0" smtClean="0">
                <a:solidFill>
                  <a:schemeClr val="accent1">
                    <a:lumMod val="75000"/>
                  </a:schemeClr>
                </a:solidFill>
                <a:latin typeface="Arial" panose="020B0604020202020204" pitchFamily="34" charset="0"/>
                <a:cs typeface="Arial" panose="020B0604020202020204" pitchFamily="34" charset="0"/>
              </a:rPr>
              <a:t>and energy dispersive </a:t>
            </a:r>
            <a:r>
              <a:rPr lang="en-US" sz="2000" dirty="0" smtClean="0">
                <a:solidFill>
                  <a:srgbClr val="C00000"/>
                </a:solidFill>
                <a:latin typeface="Arial" panose="020B0604020202020204" pitchFamily="34" charset="0"/>
                <a:cs typeface="Arial" panose="020B0604020202020204" pitchFamily="34" charset="0"/>
              </a:rPr>
              <a:t>(EDXRF).</a:t>
            </a:r>
          </a:p>
          <a:p>
            <a:pPr>
              <a:lnSpc>
                <a:spcPct val="200000"/>
              </a:lnSpc>
            </a:pPr>
            <a:endParaRPr lang="en-US" sz="2000" dirty="0">
              <a:solidFill>
                <a:schemeClr val="accent1">
                  <a:lumMod val="75000"/>
                </a:schemeClr>
              </a:solidFill>
              <a:latin typeface="Arial" panose="020B0604020202020204" pitchFamily="34" charset="0"/>
              <a:cs typeface="Arial" panose="020B0604020202020204" pitchFamily="34" charset="0"/>
            </a:endParaRPr>
          </a:p>
          <a:p>
            <a:pPr>
              <a:lnSpc>
                <a:spcPct val="200000"/>
              </a:lnSpc>
            </a:pPr>
            <a:r>
              <a:rPr lang="en-US" sz="2000" dirty="0" smtClean="0">
                <a:solidFill>
                  <a:schemeClr val="accent1">
                    <a:lumMod val="75000"/>
                  </a:schemeClr>
                </a:solidFill>
                <a:latin typeface="Arial" panose="020B0604020202020204" pitchFamily="34" charset="0"/>
                <a:cs typeface="Arial" panose="020B0604020202020204" pitchFamily="34" charset="0"/>
              </a:rPr>
              <a:t>In WDXRF an X-ray beam from a radioactive source is </a:t>
            </a:r>
            <a:r>
              <a:rPr lang="en-US" sz="2000" dirty="0" err="1" smtClean="0">
                <a:solidFill>
                  <a:schemeClr val="accent1">
                    <a:lumMod val="75000"/>
                  </a:schemeClr>
                </a:solidFill>
                <a:latin typeface="Arial" panose="020B0604020202020204" pitchFamily="34" charset="0"/>
                <a:cs typeface="Arial" panose="020B0604020202020204" pitchFamily="34" charset="0"/>
              </a:rPr>
              <a:t>collinated</a:t>
            </a:r>
            <a:r>
              <a:rPr lang="en-US" sz="2000" dirty="0" smtClean="0">
                <a:solidFill>
                  <a:schemeClr val="accent1">
                    <a:lumMod val="75000"/>
                  </a:schemeClr>
                </a:solidFill>
                <a:latin typeface="Arial" panose="020B0604020202020204" pitchFamily="34" charset="0"/>
                <a:cs typeface="Arial" panose="020B0604020202020204" pitchFamily="34" charset="0"/>
              </a:rPr>
              <a:t> and dispersed into its component wavelengths. Both single channel (sequential) or multichannel (simultaneous) detection systems are employed.</a:t>
            </a:r>
          </a:p>
          <a:p>
            <a:endParaRPr lang="en-US" sz="2000" dirty="0" smtClean="0">
              <a:solidFill>
                <a:schemeClr val="accent1">
                  <a:lumMod val="75000"/>
                </a:schemeClr>
              </a:solidFill>
              <a:latin typeface="Arial" panose="020B0604020202020204" pitchFamily="34" charset="0"/>
              <a:cs typeface="Arial" panose="020B0604020202020204" pitchFamily="34" charset="0"/>
            </a:endParaRPr>
          </a:p>
        </p:txBody>
      </p:sp>
      <p:sp>
        <p:nvSpPr>
          <p:cNvPr id="3" name="Rectangle 2"/>
          <p:cNvSpPr/>
          <p:nvPr/>
        </p:nvSpPr>
        <p:spPr>
          <a:xfrm>
            <a:off x="7714634" y="6488668"/>
            <a:ext cx="3662734" cy="369332"/>
          </a:xfrm>
          <a:prstGeom prst="rect">
            <a:avLst/>
          </a:prstGeom>
        </p:spPr>
        <p:txBody>
          <a:bodyPr wrap="none">
            <a:spAutoFit/>
          </a:bodyPr>
          <a:lstStyle/>
          <a:p>
            <a:r>
              <a:rPr lang="en-US" b="1" i="1" dirty="0">
                <a:solidFill>
                  <a:schemeClr val="accent5">
                    <a:lumMod val="75000"/>
                  </a:schemeClr>
                </a:solidFill>
              </a:rPr>
              <a:t>S.S. IN CHEMISTRY &amp; BIOCHEMISTRY</a:t>
            </a:r>
          </a:p>
        </p:txBody>
      </p:sp>
    </p:spTree>
    <p:extLst>
      <p:ext uri="{BB962C8B-B14F-4D97-AF65-F5344CB8AC3E}">
        <p14:creationId xmlns:p14="http://schemas.microsoft.com/office/powerpoint/2010/main" xmlns="" val="66987189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9657" y="385590"/>
            <a:ext cx="11292289" cy="5376215"/>
          </a:xfrm>
          <a:prstGeom prst="rect">
            <a:avLst/>
          </a:prstGeom>
        </p:spPr>
        <p:txBody>
          <a:bodyPr wrap="square">
            <a:spAutoFit/>
          </a:bodyPr>
          <a:lstStyle/>
          <a:p>
            <a:pPr algn="ctr">
              <a:lnSpc>
                <a:spcPct val="107000"/>
              </a:lnSpc>
              <a:spcAft>
                <a:spcPts val="800"/>
              </a:spcAft>
            </a:pPr>
            <a:r>
              <a:rPr lang="en-US" sz="2400" b="1" i="1" u="sng"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rPr>
              <a:t>ENERGY </a:t>
            </a:r>
            <a:r>
              <a:rPr lang="en-US" sz="2400" b="1" i="1" u="sng" dirty="0" smtClean="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rPr>
              <a:t> DISPERSIVE   XRF</a:t>
            </a:r>
            <a:endParaRPr lang="en-US" sz="2400" b="1" i="1" u="sng" dirty="0" smtClean="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4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rPr>
              <a:t> </a:t>
            </a:r>
            <a:r>
              <a:rPr lang="en-US" sz="2400" dirty="0" smtClean="0">
                <a:solidFill>
                  <a:srgbClr val="C00000"/>
                </a:solidFill>
                <a:latin typeface="Arial" panose="020B0604020202020204" pitchFamily="34" charset="0"/>
                <a:ea typeface="Calibri" panose="020F0502020204030204" pitchFamily="34" charset="0"/>
                <a:cs typeface="Arial" panose="020B0604020202020204" pitchFamily="34" charset="0"/>
              </a:rPr>
              <a:t>                                                      (EDXRF)</a:t>
            </a:r>
            <a:endParaRPr lang="en-US" sz="2400" dirty="0" smtClean="0">
              <a:solidFill>
                <a:srgbClr val="C00000"/>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200000"/>
              </a:lnSpc>
              <a:spcAft>
                <a:spcPts val="800"/>
              </a:spcAft>
            </a:pPr>
            <a:r>
              <a:rPr lang="en-US"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rPr>
              <a:t>EDXRF has a polychromatic source such as an X-ray source or a radioactive material, a sample holder, a semiconductor detectors and various electronic components for energy discrimination.</a:t>
            </a:r>
            <a:endParaRPr lang="en-US" dirty="0" smtClean="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200000"/>
              </a:lnSpc>
              <a:spcAft>
                <a:spcPts val="800"/>
              </a:spcAft>
            </a:pPr>
            <a:r>
              <a:rPr lang="en-US"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rPr>
              <a:t> </a:t>
            </a:r>
            <a:endParaRPr lang="en-US" dirty="0" smtClean="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200000"/>
              </a:lnSpc>
              <a:spcAft>
                <a:spcPts val="800"/>
              </a:spcAft>
            </a:pPr>
            <a:r>
              <a:rPr lang="en-US"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rPr>
              <a:t>The analytical methodology is very simple. There are no moving parts and no collimators or crystal </a:t>
            </a:r>
            <a:r>
              <a:rPr lang="en-US" dirty="0" err="1">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rPr>
              <a:t>diffractor</a:t>
            </a:r>
            <a:r>
              <a:rPr lang="en-US"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rPr>
              <a:t>. Therefore the energy reaching the detector is 100 times more than WDXRF instruments. </a:t>
            </a:r>
            <a:endParaRPr lang="en-US" dirty="0" smtClean="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just">
              <a:lnSpc>
                <a:spcPct val="200000"/>
              </a:lnSpc>
              <a:spcAft>
                <a:spcPts val="800"/>
              </a:spcAft>
            </a:pPr>
            <a:r>
              <a:rPr lang="en-US" dirty="0" smtClean="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rPr>
              <a:t>Hence </a:t>
            </a:r>
            <a:r>
              <a:rPr lang="en-US"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rPr>
              <a:t>low power </a:t>
            </a:r>
            <a:r>
              <a:rPr lang="en-US" dirty="0" smtClean="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rPr>
              <a:t>X-ray </a:t>
            </a:r>
            <a:r>
              <a:rPr lang="en-US"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rPr>
              <a:t>tubes or weaker radioactive materials can be used as radiation sources which are cost effective</a:t>
            </a:r>
            <a:endParaRPr lang="en-US"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2" name="Rectangle 1"/>
          <p:cNvSpPr/>
          <p:nvPr/>
        </p:nvSpPr>
        <p:spPr>
          <a:xfrm>
            <a:off x="7750954" y="6488668"/>
            <a:ext cx="3662734" cy="369332"/>
          </a:xfrm>
          <a:prstGeom prst="rect">
            <a:avLst/>
          </a:prstGeom>
        </p:spPr>
        <p:txBody>
          <a:bodyPr wrap="none">
            <a:spAutoFit/>
          </a:bodyPr>
          <a:lstStyle/>
          <a:p>
            <a:r>
              <a:rPr lang="en-US" b="1" i="1" dirty="0">
                <a:solidFill>
                  <a:schemeClr val="accent5">
                    <a:lumMod val="75000"/>
                  </a:schemeClr>
                </a:solidFill>
              </a:rPr>
              <a:t>S.S. IN CHEMISTRY &amp; BIOCHEMISTRY</a:t>
            </a:r>
          </a:p>
        </p:txBody>
      </p:sp>
    </p:spTree>
    <p:extLst>
      <p:ext uri="{BB962C8B-B14F-4D97-AF65-F5344CB8AC3E}">
        <p14:creationId xmlns:p14="http://schemas.microsoft.com/office/powerpoint/2010/main" xmlns="" val="398991941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Black-Arial">
      <a:majorFont>
        <a:latin typeface="Arial Black"/>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ln>
          <a:noFill/>
        </a:ln>
      </a:spPr>
      <a:bodyPr wrap="square" rtlCol="0">
        <a:spAutoFit/>
      </a:bodyPr>
      <a:lstStyle>
        <a:defPPr algn="ctr">
          <a:defRPr sz="8000" dirty="0" smtClean="0">
            <a:solidFill>
              <a:schemeClr val="accent1">
                <a:lumMod val="20000"/>
                <a:lumOff val="80000"/>
              </a:schemeClr>
            </a:solidFill>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Custom Design">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TotalTime>
  <Words>1076</Words>
  <Application>Microsoft Office PowerPoint</Application>
  <PresentationFormat>Custom</PresentationFormat>
  <Paragraphs>177</Paragraphs>
  <Slides>21</Slides>
  <Notes>0</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Office Theme</vt:lpstr>
      <vt:lpstr>Custom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X-ray fluorescence (XRF) spectrometers are widely used for the determination of elements with atomic numbers from 4 (beryllium) to 92 (uranium) at concentrations from 0.1 μg g−1 to high percentage levels.</vt:lpstr>
      <vt:lpstr>Slide 17</vt:lpstr>
      <vt:lpstr>Slide 18</vt:lpstr>
      <vt:lpstr>Slide 19</vt:lpstr>
      <vt:lpstr>Slide 20</vt:lpstr>
      <vt:lpstr>Slide 21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INTEL</dc:creator>
  <cp:lastModifiedBy>Admin</cp:lastModifiedBy>
  <cp:revision>56</cp:revision>
  <dcterms:created xsi:type="dcterms:W3CDTF">2020-05-05T09:17:42Z</dcterms:created>
  <dcterms:modified xsi:type="dcterms:W3CDTF">2020-05-13T07:37:55Z</dcterms:modified>
</cp:coreProperties>
</file>