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INTERNATIONAL  MARKETING  ENVIRONMENT</a:t>
            </a:r>
            <a:endParaRPr lang="en-IN" dirty="0"/>
          </a:p>
        </p:txBody>
      </p:sp>
      <p:sp>
        <p:nvSpPr>
          <p:cNvPr id="3" name="Subtitle 2"/>
          <p:cNvSpPr>
            <a:spLocks noGrp="1"/>
          </p:cNvSpPr>
          <p:nvPr>
            <p:ph type="subTitle" idx="1"/>
          </p:nvPr>
        </p:nvSpPr>
        <p:spPr/>
        <p:txBody>
          <a:bodyPr>
            <a:normAutofit fontScale="62500" lnSpcReduction="20000"/>
          </a:bodyPr>
          <a:lstStyle/>
          <a:p>
            <a:r>
              <a:rPr lang="en-US" b="1" dirty="0" smtClean="0"/>
              <a:t>Presented by</a:t>
            </a:r>
          </a:p>
          <a:p>
            <a:r>
              <a:rPr lang="en-US" b="1" dirty="0" smtClean="0"/>
              <a:t>Dr. </a:t>
            </a:r>
            <a:r>
              <a:rPr lang="en-US" b="1" dirty="0" err="1" smtClean="0"/>
              <a:t>Anubha</a:t>
            </a:r>
            <a:r>
              <a:rPr lang="en-US" b="1" dirty="0" smtClean="0"/>
              <a:t> Gupta</a:t>
            </a:r>
          </a:p>
          <a:p>
            <a:r>
              <a:rPr lang="en-US" b="1" dirty="0" smtClean="0"/>
              <a:t>Faculty , S.S. in Commerce </a:t>
            </a:r>
            <a:r>
              <a:rPr lang="en-US" b="1" dirty="0" err="1" smtClean="0"/>
              <a:t>Vikram</a:t>
            </a:r>
            <a:r>
              <a:rPr lang="en-US" b="1" dirty="0" smtClean="0"/>
              <a:t> University</a:t>
            </a:r>
          </a:p>
          <a:p>
            <a:r>
              <a:rPr lang="en-US" b="1" dirty="0" smtClean="0"/>
              <a:t>Useful for BBA(H)/B.COM(H)/M.COM and allied subject</a:t>
            </a:r>
            <a:endParaRPr lang="en-IN" b="1" dirty="0" smtClean="0"/>
          </a:p>
          <a:p>
            <a:r>
              <a:rPr lang="en-US" b="1" dirty="0" smtClean="0"/>
              <a:t> </a:t>
            </a:r>
            <a:endParaRPr lang="en-IN" b="1" dirty="0" smtClean="0"/>
          </a:p>
          <a:p>
            <a:endParaRPr lang="en-IN" b="1" dirty="0" smtClean="0"/>
          </a:p>
          <a:p>
            <a:endParaRPr lang="en-IN" b="1" dirty="0" smtClean="0"/>
          </a:p>
          <a:p>
            <a:endParaRPr lang="en-IN" b="1" dirty="0" smtClean="0"/>
          </a:p>
          <a:p>
            <a:endParaRPr lang="en-IN" b="1" dirty="0" smtClean="0"/>
          </a:p>
          <a:p>
            <a:endParaRPr lang="en-IN" b="1" dirty="0" smtClean="0"/>
          </a:p>
          <a:p>
            <a:endParaRPr lang="en-IN" dirty="0" smtClean="0"/>
          </a:p>
          <a:p>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ENVIROMENT </a:t>
            </a:r>
            <a:br>
              <a:rPr lang="en-US" dirty="0" smtClean="0"/>
            </a:br>
            <a:endParaRPr lang="en-IN" dirty="0"/>
          </a:p>
        </p:txBody>
      </p:sp>
      <p:sp>
        <p:nvSpPr>
          <p:cNvPr id="3" name="Content Placeholder 2"/>
          <p:cNvSpPr>
            <a:spLocks noGrp="1"/>
          </p:cNvSpPr>
          <p:nvPr>
            <p:ph idx="1"/>
          </p:nvPr>
        </p:nvSpPr>
        <p:spPr/>
        <p:txBody>
          <a:bodyPr>
            <a:noAutofit/>
          </a:bodyPr>
          <a:lstStyle/>
          <a:p>
            <a:pPr fontAlgn="base"/>
            <a:r>
              <a:rPr lang="en-IN" sz="2200" dirty="0" smtClean="0"/>
              <a:t>These factors include:</a:t>
            </a:r>
          </a:p>
          <a:p>
            <a:pPr fontAlgn="base">
              <a:buNone/>
            </a:pPr>
            <a:r>
              <a:rPr lang="en-IN" sz="2200" dirty="0" err="1" smtClean="0"/>
              <a:t>i</a:t>
            </a:r>
            <a:r>
              <a:rPr lang="en-IN" sz="2200" dirty="0" smtClean="0"/>
              <a:t>. Objectives of company</a:t>
            </a:r>
          </a:p>
          <a:p>
            <a:pPr fontAlgn="base">
              <a:buNone/>
            </a:pPr>
            <a:r>
              <a:rPr lang="en-IN" sz="2200" dirty="0" smtClean="0"/>
              <a:t>ii. Managerial philosophy of company</a:t>
            </a:r>
          </a:p>
          <a:p>
            <a:pPr fontAlgn="base">
              <a:buNone/>
            </a:pPr>
            <a:r>
              <a:rPr lang="en-IN" sz="2200" dirty="0" smtClean="0"/>
              <a:t>iii. Personal factors related to management</a:t>
            </a:r>
          </a:p>
          <a:p>
            <a:pPr fontAlgn="base">
              <a:buNone/>
            </a:pPr>
            <a:r>
              <a:rPr lang="en-IN" sz="2200" dirty="0" smtClean="0"/>
              <a:t>iv. Managerial attitudes toward other nations, customers, social welfare, etc.</a:t>
            </a:r>
          </a:p>
          <a:p>
            <a:pPr fontAlgn="base">
              <a:buNone/>
            </a:pPr>
            <a:r>
              <a:rPr lang="en-IN" sz="2200" dirty="0" smtClean="0"/>
              <a:t>v. Company’s policies and rules</a:t>
            </a:r>
          </a:p>
          <a:p>
            <a:pPr fontAlgn="base">
              <a:buNone/>
            </a:pPr>
            <a:r>
              <a:rPr lang="en-IN" sz="2200" dirty="0" smtClean="0"/>
              <a:t>vi. Resource ability of company and marketing mix</a:t>
            </a:r>
          </a:p>
          <a:p>
            <a:pPr fontAlgn="base">
              <a:buNone/>
            </a:pPr>
            <a:r>
              <a:rPr lang="en-IN" sz="2200" dirty="0" smtClean="0"/>
              <a:t>vii. Form of organisation and organisational structure.</a:t>
            </a:r>
          </a:p>
          <a:p>
            <a:pPr fontAlgn="base">
              <a:buNone/>
            </a:pPr>
            <a:r>
              <a:rPr lang="en-IN" sz="2200" dirty="0" smtClean="0"/>
              <a:t>ix. Internal relations with other departments</a:t>
            </a:r>
          </a:p>
          <a:p>
            <a:pPr fontAlgn="base">
              <a:buNone/>
            </a:pPr>
            <a:r>
              <a:rPr lang="en-IN" sz="2200" dirty="0" smtClean="0"/>
              <a:t>x. Company’s relations with other stakeholders and service providers.</a:t>
            </a:r>
            <a:br>
              <a:rPr lang="en-IN" sz="2200" dirty="0" smtClean="0"/>
            </a:br>
            <a:r>
              <a:rPr lang="en-IN" sz="2200" dirty="0" smtClean="0"/>
              <a:t/>
            </a:r>
            <a:br>
              <a:rPr lang="en-IN" sz="2200" dirty="0" smtClean="0"/>
            </a:br>
            <a:r>
              <a:rPr lang="en-IN" sz="2200" dirty="0" smtClean="0"/>
              <a:t/>
            </a:r>
            <a:br>
              <a:rPr lang="en-IN" sz="2200" dirty="0" smtClean="0"/>
            </a:br>
            <a:r>
              <a:rPr lang="en-IN" sz="2200" dirty="0" smtClean="0"/>
              <a:t/>
            </a:r>
            <a:br>
              <a:rPr lang="en-IN" sz="2200" dirty="0" smtClean="0"/>
            </a:br>
            <a:r>
              <a:rPr lang="en-IN" sz="2200" dirty="0" smtClean="0"/>
              <a:t/>
            </a:r>
            <a:br>
              <a:rPr lang="en-IN" sz="2200" dirty="0" smtClean="0"/>
            </a:br>
            <a:endParaRPr lang="en-IN"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a:t>
            </a:r>
            <a:endParaRPr lang="en-IN"/>
          </a:p>
        </p:txBody>
      </p:sp>
      <p:sp>
        <p:nvSpPr>
          <p:cNvPr id="3" name="Content Placeholder 2"/>
          <p:cNvSpPr>
            <a:spLocks noGrp="1"/>
          </p:cNvSpPr>
          <p:nvPr>
            <p:ph idx="1"/>
          </p:nvPr>
        </p:nvSpPr>
        <p:spPr/>
        <p:txBody>
          <a:bodyPr/>
          <a:lstStyle/>
          <a:p>
            <a:r>
              <a:rPr lang="en-IN" dirty="0" smtClean="0"/>
              <a:t>https://www.yourarticlelibrary.com</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IN" dirty="0"/>
          </a:p>
        </p:txBody>
      </p:sp>
      <p:sp>
        <p:nvSpPr>
          <p:cNvPr id="3" name="Content Placeholder 2"/>
          <p:cNvSpPr>
            <a:spLocks noGrp="1"/>
          </p:cNvSpPr>
          <p:nvPr>
            <p:ph idx="1"/>
          </p:nvPr>
        </p:nvSpPr>
        <p:spPr/>
        <p:txBody>
          <a:bodyPr/>
          <a:lstStyle/>
          <a:p>
            <a:pPr>
              <a:buNone/>
            </a:pPr>
            <a:r>
              <a:rPr lang="en-US" smtClean="0"/>
              <a:t>                             	   Thank </a:t>
            </a:r>
            <a:r>
              <a:rPr lang="en-US" dirty="0" smtClean="0"/>
              <a:t>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MARKETING  ENVIRONMENT</a:t>
            </a:r>
            <a:endParaRPr lang="en-IN" dirty="0"/>
          </a:p>
        </p:txBody>
      </p:sp>
      <p:sp>
        <p:nvSpPr>
          <p:cNvPr id="3" name="Content Placeholder 2"/>
          <p:cNvSpPr>
            <a:spLocks noGrp="1"/>
          </p:cNvSpPr>
          <p:nvPr>
            <p:ph idx="1"/>
          </p:nvPr>
        </p:nvSpPr>
        <p:spPr/>
        <p:txBody>
          <a:bodyPr>
            <a:normAutofit fontScale="77500" lnSpcReduction="20000"/>
          </a:bodyPr>
          <a:lstStyle/>
          <a:p>
            <a:pPr fontAlgn="base"/>
            <a:r>
              <a:rPr lang="en-IN" dirty="0" smtClean="0"/>
              <a:t> International marketing environment is a set of controllable (internal) and uncontrollable (external) forces or factors that affect international marketing. </a:t>
            </a:r>
          </a:p>
          <a:p>
            <a:pPr fontAlgn="base">
              <a:buNone/>
            </a:pPr>
            <a:r>
              <a:rPr lang="en-IN" dirty="0" smtClean="0"/>
              <a:t/>
            </a:r>
            <a:br>
              <a:rPr lang="en-IN" dirty="0" smtClean="0"/>
            </a:br>
            <a:r>
              <a:rPr lang="en-IN" dirty="0" smtClean="0"/>
              <a:t>These forces may be internal (such as resource ability and management attitudes), may be domestic (such as government policy toward international business and facilities), and global (such as overall international business environment of relevant part of the world). However, discussion of global forces is more relevant as they are major considerations in international marketing.</a:t>
            </a:r>
          </a:p>
          <a:p>
            <a:pPr>
              <a:buNone/>
            </a:pPr>
            <a:r>
              <a:rPr lang="en-IN" dirty="0" smtClean="0"/>
              <a:t/>
            </a:r>
            <a:br>
              <a:rPr lang="en-IN" dirty="0" smtClean="0"/>
            </a:b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MARKETING  ENVIRONMENT</a:t>
            </a:r>
            <a:endParaRPr lang="en-IN"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737557" y="1600200"/>
            <a:ext cx="4891843" cy="390558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MARKETING  ENVIRONMENT</a:t>
            </a:r>
            <a:endParaRPr lang="en-IN" dirty="0"/>
          </a:p>
        </p:txBody>
      </p:sp>
      <p:sp>
        <p:nvSpPr>
          <p:cNvPr id="3" name="Content Placeholder 2"/>
          <p:cNvSpPr>
            <a:spLocks noGrp="1"/>
          </p:cNvSpPr>
          <p:nvPr>
            <p:ph idx="1"/>
          </p:nvPr>
        </p:nvSpPr>
        <p:spPr/>
        <p:txBody>
          <a:bodyPr>
            <a:normAutofit/>
          </a:bodyPr>
          <a:lstStyle/>
          <a:p>
            <a:pPr>
              <a:buNone/>
            </a:pPr>
            <a:endParaRPr lang="en-US" sz="2800" dirty="0" smtClean="0"/>
          </a:p>
          <a:p>
            <a:pPr>
              <a:buNone/>
            </a:pPr>
            <a:endParaRPr lang="en-US" sz="2800" dirty="0" smtClean="0"/>
          </a:p>
          <a:p>
            <a:pPr>
              <a:buNone/>
            </a:pPr>
            <a:r>
              <a:rPr lang="en-US" sz="2800" dirty="0" smtClean="0"/>
              <a:t>INTERNAL ENVIROMENT  ...   EXTERNAL ENVIRONMENT</a:t>
            </a:r>
          </a:p>
          <a:p>
            <a:pPr>
              <a:buNone/>
            </a:pPr>
            <a:r>
              <a:rPr lang="en-US" sz="2800" dirty="0" smtClean="0"/>
              <a:t>(Controllable)                            	(Uncontrollable) </a:t>
            </a:r>
          </a:p>
          <a:p>
            <a:pPr>
              <a:buNone/>
            </a:pPr>
            <a:r>
              <a:rPr lang="en-US" sz="2800" dirty="0" smtClean="0"/>
              <a:t>(c) organizational factor      	(a) Global factor</a:t>
            </a:r>
          </a:p>
          <a:p>
            <a:pPr>
              <a:buNone/>
            </a:pPr>
            <a:r>
              <a:rPr lang="en-US" sz="2800" dirty="0" smtClean="0"/>
              <a:t>						(b)Domestic factor</a:t>
            </a:r>
          </a:p>
          <a:p>
            <a:pPr>
              <a:buNone/>
            </a:pPr>
            <a:r>
              <a:rPr lang="en-US" sz="2800" dirty="0" smtClean="0"/>
              <a:t>                  </a:t>
            </a:r>
            <a:endParaRPr lang="en-IN"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EXTERNAL ENVIRONMENT</a:t>
            </a:r>
            <a:br>
              <a:rPr lang="en-US" dirty="0" smtClean="0"/>
            </a:br>
            <a:endParaRPr lang="en-IN"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External Environment categorized in 2 part</a:t>
            </a:r>
          </a:p>
          <a:p>
            <a:pPr marL="514350" indent="-514350">
              <a:buAutoNum type="alphaUcParenBoth"/>
            </a:pPr>
            <a:r>
              <a:rPr lang="en-US" dirty="0" smtClean="0"/>
              <a:t>Global Factor  (Uncontrollable )</a:t>
            </a:r>
          </a:p>
          <a:p>
            <a:pPr marL="514350" indent="-514350">
              <a:buAutoNum type="alphaUcParenBoth"/>
            </a:pPr>
            <a:r>
              <a:rPr lang="en-US" dirty="0" smtClean="0"/>
              <a:t> Domestic Factor (Uncontrollable)</a:t>
            </a:r>
            <a:endParaRPr lang="en-IN" dirty="0" smtClean="0"/>
          </a:p>
          <a:p>
            <a:pPr marL="514350" indent="-514350">
              <a:buNone/>
            </a:pPr>
            <a:endParaRPr lang="en-US" dirty="0" smtClean="0"/>
          </a:p>
          <a:p>
            <a:pPr fontAlgn="base">
              <a:buNone/>
            </a:pPr>
            <a:r>
              <a:rPr lang="en-IN" dirty="0" smtClean="0"/>
              <a:t>(A) Global factors are related to the world economy. Broader picture of global phenomenon affects every decisions of international marketing.</a:t>
            </a:r>
          </a:p>
          <a:p>
            <a:pPr>
              <a:buNone/>
            </a:pPr>
            <a:r>
              <a:rPr lang="en-IN" dirty="0" smtClean="0"/>
              <a:t/>
            </a:r>
            <a:br>
              <a:rPr lang="en-IN" dirty="0" smtClean="0"/>
            </a:b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EXTERNAL ENVIRONMENT</a:t>
            </a:r>
            <a:br>
              <a:rPr lang="en-US" dirty="0" smtClean="0"/>
            </a:br>
            <a:endParaRPr lang="en-IN" dirty="0"/>
          </a:p>
        </p:txBody>
      </p:sp>
      <p:sp>
        <p:nvSpPr>
          <p:cNvPr id="3" name="Content Placeholder 2"/>
          <p:cNvSpPr>
            <a:spLocks noGrp="1"/>
          </p:cNvSpPr>
          <p:nvPr>
            <p:ph idx="1"/>
          </p:nvPr>
        </p:nvSpPr>
        <p:spPr/>
        <p:txBody>
          <a:bodyPr>
            <a:noAutofit/>
          </a:bodyPr>
          <a:lstStyle/>
          <a:p>
            <a:pPr fontAlgn="base">
              <a:buNone/>
            </a:pPr>
            <a:r>
              <a:rPr lang="en-IN" sz="2000" b="1" dirty="0" smtClean="0"/>
              <a:t>Main global factors include:</a:t>
            </a:r>
          </a:p>
          <a:p>
            <a:pPr fontAlgn="base">
              <a:buNone/>
            </a:pPr>
            <a:r>
              <a:rPr lang="en-IN" sz="2000" b="1" dirty="0" smtClean="0"/>
              <a:t>I. Customer-related factors</a:t>
            </a:r>
          </a:p>
          <a:p>
            <a:pPr fontAlgn="base">
              <a:buNone/>
            </a:pPr>
            <a:r>
              <a:rPr lang="en-IN" sz="2000" b="1" dirty="0" smtClean="0"/>
              <a:t>ii. Political and legal factors</a:t>
            </a:r>
          </a:p>
          <a:p>
            <a:pPr fontAlgn="base">
              <a:buNone/>
            </a:pPr>
            <a:r>
              <a:rPr lang="en-IN" sz="2000" b="1" dirty="0" smtClean="0"/>
              <a:t>iii. Social factors</a:t>
            </a:r>
          </a:p>
          <a:p>
            <a:pPr fontAlgn="base">
              <a:buNone/>
            </a:pPr>
            <a:r>
              <a:rPr lang="en-IN" sz="2000" b="1" dirty="0" smtClean="0"/>
              <a:t>iv. Cultural factors</a:t>
            </a:r>
          </a:p>
          <a:p>
            <a:pPr fontAlgn="base">
              <a:buNone/>
            </a:pPr>
            <a:r>
              <a:rPr lang="en-IN" sz="2000" b="1" dirty="0" smtClean="0"/>
              <a:t>v. Competition</a:t>
            </a:r>
          </a:p>
          <a:p>
            <a:pPr fontAlgn="base">
              <a:buNone/>
            </a:pPr>
            <a:r>
              <a:rPr lang="en-IN" sz="2000" b="1" dirty="0" smtClean="0"/>
              <a:t>vi. Global relations among nations and degree of the worldwide peace.</a:t>
            </a:r>
          </a:p>
          <a:p>
            <a:pPr fontAlgn="base">
              <a:buNone/>
            </a:pPr>
            <a:r>
              <a:rPr lang="en-IN" sz="2000" b="1" dirty="0" smtClean="0"/>
              <a:t>vii. Geographic/ecological/climate-related factors</a:t>
            </a:r>
          </a:p>
          <a:p>
            <a:pPr fontAlgn="base">
              <a:buNone/>
            </a:pPr>
            <a:r>
              <a:rPr lang="en-IN" sz="2000" b="1" dirty="0" smtClean="0"/>
              <a:t>viii. Functioning of international organisations like UNO, World Bank, WTO, etc.</a:t>
            </a:r>
          </a:p>
          <a:p>
            <a:pPr fontAlgn="base">
              <a:buNone/>
            </a:pPr>
            <a:r>
              <a:rPr lang="en-IN" sz="2000" b="1" dirty="0" smtClean="0"/>
              <a:t>ix. Availability of marketing facilities and functioning of international agencies, etc.</a:t>
            </a:r>
          </a:p>
          <a:p>
            <a:pPr>
              <a:buNone/>
            </a:pPr>
            <a:r>
              <a:rPr lang="en-IN" sz="2000" b="1" dirty="0" smtClean="0"/>
              <a:t/>
            </a:r>
            <a:br>
              <a:rPr lang="en-IN" sz="2000" b="1" dirty="0" smtClean="0"/>
            </a:br>
            <a:r>
              <a:rPr lang="en-IN" sz="2000" b="1" dirty="0" smtClean="0"/>
              <a:t/>
            </a:r>
            <a:br>
              <a:rPr lang="en-IN" sz="2000" b="1" dirty="0" smtClean="0"/>
            </a:br>
            <a:r>
              <a:rPr lang="en-IN" sz="2000" b="1" dirty="0" smtClean="0"/>
              <a:t/>
            </a:r>
            <a:br>
              <a:rPr lang="en-IN" sz="2000" b="1" dirty="0" smtClean="0"/>
            </a:br>
            <a:r>
              <a:rPr lang="en-IN" sz="2000" b="1" dirty="0" smtClean="0"/>
              <a:t/>
            </a:r>
            <a:br>
              <a:rPr lang="en-IN" sz="2000" b="1" dirty="0" smtClean="0"/>
            </a:br>
            <a:r>
              <a:rPr lang="en-IN" sz="2000" b="1" dirty="0" smtClean="0"/>
              <a:t/>
            </a:r>
            <a:br>
              <a:rPr lang="en-IN" sz="2000" b="1" dirty="0" smtClean="0"/>
            </a:br>
            <a:r>
              <a:rPr lang="en-IN" sz="2000" b="1" dirty="0" smtClean="0"/>
              <a:t/>
            </a:r>
            <a:br>
              <a:rPr lang="en-IN" sz="2000" b="1" dirty="0" smtClean="0"/>
            </a:br>
            <a:r>
              <a:rPr lang="en-IN" sz="2000" b="1" dirty="0" smtClean="0"/>
              <a:t/>
            </a:r>
            <a:br>
              <a:rPr lang="en-IN" sz="2000" b="1" dirty="0" smtClean="0"/>
            </a:br>
            <a:r>
              <a:rPr lang="en-IN" sz="2000" b="1" dirty="0" smtClean="0"/>
              <a:t/>
            </a:r>
            <a:br>
              <a:rPr lang="en-IN" sz="2000" b="1" dirty="0" smtClean="0"/>
            </a:br>
            <a:endParaRPr lang="en-IN" sz="2000" b="1" dirty="0" smtClean="0"/>
          </a:p>
          <a:p>
            <a:pPr>
              <a:buNone/>
            </a:pPr>
            <a:endParaRPr lang="en-IN"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EXTERNAL ENVIRONMENT</a:t>
            </a:r>
            <a:br>
              <a:rPr lang="en-US" dirty="0" smtClean="0"/>
            </a:br>
            <a:endParaRPr lang="en-IN" dirty="0"/>
          </a:p>
        </p:txBody>
      </p:sp>
      <p:sp>
        <p:nvSpPr>
          <p:cNvPr id="3" name="Content Placeholder 2"/>
          <p:cNvSpPr>
            <a:spLocks noGrp="1"/>
          </p:cNvSpPr>
          <p:nvPr>
            <p:ph idx="1"/>
          </p:nvPr>
        </p:nvSpPr>
        <p:spPr/>
        <p:txBody>
          <a:bodyPr>
            <a:normAutofit lnSpcReduction="10000"/>
          </a:bodyPr>
          <a:lstStyle/>
          <a:p>
            <a:pPr fontAlgn="base">
              <a:buNone/>
            </a:pPr>
            <a:r>
              <a:rPr lang="en-US" dirty="0" smtClean="0"/>
              <a:t>	(B)Domestic Factor </a:t>
            </a:r>
            <a:r>
              <a:rPr lang="en-IN" dirty="0" smtClean="0"/>
              <a:t>are related to the economy of the nation. Overall economic, social and cultural, demographic, political and legal, and other domestic aspects constitute domestic environment for international marketing. This environment affects international marketing mix in several ways.</a:t>
            </a:r>
          </a:p>
          <a:p>
            <a:pPr>
              <a:buNone/>
            </a:pPr>
            <a:r>
              <a:rPr lang="en-IN" dirty="0" smtClean="0"/>
              <a:t/>
            </a:r>
            <a:br>
              <a:rPr lang="en-IN" dirty="0" smtClean="0"/>
            </a:br>
            <a:r>
              <a:rPr lang="en-US" dirty="0" smtClean="0"/>
              <a:t> </a:t>
            </a:r>
            <a:endParaRPr lang="en-IN" dirty="0" smtClean="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EXTERNAL ENVIRONMENT</a:t>
            </a:r>
            <a:br>
              <a:rPr lang="en-US" dirty="0" smtClean="0"/>
            </a:br>
            <a:endParaRPr lang="en-IN" dirty="0"/>
          </a:p>
        </p:txBody>
      </p:sp>
      <p:sp>
        <p:nvSpPr>
          <p:cNvPr id="3" name="Content Placeholder 2"/>
          <p:cNvSpPr>
            <a:spLocks noGrp="1"/>
          </p:cNvSpPr>
          <p:nvPr>
            <p:ph idx="1"/>
          </p:nvPr>
        </p:nvSpPr>
        <p:spPr/>
        <p:txBody>
          <a:bodyPr>
            <a:noAutofit/>
          </a:bodyPr>
          <a:lstStyle/>
          <a:p>
            <a:pPr fontAlgn="base"/>
            <a:r>
              <a:rPr lang="en-IN" sz="2400" dirty="0" smtClean="0"/>
              <a:t>Important domestic factors include:</a:t>
            </a:r>
          </a:p>
          <a:p>
            <a:pPr fontAlgn="base">
              <a:buNone/>
            </a:pPr>
            <a:r>
              <a:rPr lang="en-IN" sz="2400" dirty="0" err="1" smtClean="0"/>
              <a:t>i</a:t>
            </a:r>
            <a:r>
              <a:rPr lang="en-IN" sz="2400" dirty="0" smtClean="0"/>
              <a:t>. Political climate/stability/philosophy</a:t>
            </a:r>
          </a:p>
          <a:p>
            <a:pPr fontAlgn="base">
              <a:buNone/>
            </a:pPr>
            <a:r>
              <a:rPr lang="en-IN" sz="2400" dirty="0" smtClean="0"/>
              <a:t>ii. Government approach and attitudes toward international trade</a:t>
            </a:r>
          </a:p>
          <a:p>
            <a:pPr fontAlgn="base">
              <a:buNone/>
            </a:pPr>
            <a:r>
              <a:rPr lang="en-IN" sz="2400" dirty="0" smtClean="0"/>
              <a:t>iii. Legal system and business ethics</a:t>
            </a:r>
          </a:p>
          <a:p>
            <a:pPr fontAlgn="base">
              <a:buNone/>
            </a:pPr>
            <a:r>
              <a:rPr lang="en-IN" sz="2400" dirty="0" smtClean="0"/>
              <a:t>iv. Availability and quality of infrastructural facilities</a:t>
            </a:r>
          </a:p>
          <a:p>
            <a:pPr fontAlgn="base">
              <a:buNone/>
            </a:pPr>
            <a:r>
              <a:rPr lang="en-IN" sz="2400" dirty="0" smtClean="0"/>
              <a:t>v. Availability and quality of raw-materials</a:t>
            </a:r>
          </a:p>
          <a:p>
            <a:pPr fontAlgn="base">
              <a:buNone/>
            </a:pPr>
            <a:r>
              <a:rPr lang="en-IN" sz="2400" dirty="0" smtClean="0"/>
              <a:t>vi. Functioning of institutions and availability of facilities</a:t>
            </a:r>
          </a:p>
          <a:p>
            <a:pPr fontAlgn="base">
              <a:buNone/>
            </a:pPr>
            <a:r>
              <a:rPr lang="en-IN" sz="2400" dirty="0" smtClean="0"/>
              <a:t>vii. Technological factors</a:t>
            </a:r>
          </a:p>
          <a:p>
            <a:pPr fontAlgn="base">
              <a:buNone/>
            </a:pPr>
            <a:r>
              <a:rPr lang="en-IN" sz="2400" dirty="0" smtClean="0"/>
              <a:t>viii. Ecological factors, etc.</a:t>
            </a:r>
          </a:p>
          <a:p>
            <a:pPr>
              <a:buNone/>
            </a:pPr>
            <a:r>
              <a:rPr lang="en-IN" sz="2400" dirty="0" smtClean="0"/>
              <a:t/>
            </a:r>
            <a:br>
              <a:rPr lang="en-IN" sz="2400" dirty="0" smtClean="0"/>
            </a:br>
            <a:r>
              <a:rPr lang="en-IN" sz="2400" dirty="0" smtClean="0"/>
              <a:t/>
            </a:r>
            <a:br>
              <a:rPr lang="en-IN" sz="2400" dirty="0" smtClean="0"/>
            </a:br>
            <a:r>
              <a:rPr lang="en-IN" sz="2400" dirty="0" smtClean="0"/>
              <a:t/>
            </a:r>
            <a:br>
              <a:rPr lang="en-IN" sz="2400" dirty="0" smtClean="0"/>
            </a:br>
            <a:r>
              <a:rPr lang="en-IN" sz="2400" dirty="0" smtClean="0"/>
              <a:t/>
            </a:r>
            <a:br>
              <a:rPr lang="en-IN" sz="2400" dirty="0" smtClean="0"/>
            </a:br>
            <a:r>
              <a:rPr lang="en-IN" sz="2400" dirty="0" smtClean="0"/>
              <a:t/>
            </a:r>
            <a:br>
              <a:rPr lang="en-IN" sz="2400" dirty="0" smtClean="0"/>
            </a:br>
            <a:r>
              <a:rPr lang="en-IN" sz="2400" dirty="0" smtClean="0"/>
              <a:t/>
            </a:r>
            <a:br>
              <a:rPr lang="en-IN" sz="2400" dirty="0" smtClean="0"/>
            </a:br>
            <a:endParaRPr lang="en-IN" sz="2400" dirty="0" smtClean="0"/>
          </a:p>
          <a:p>
            <a:pPr>
              <a:buNone/>
            </a:pP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ENVIROMENT </a:t>
            </a:r>
            <a:br>
              <a:rPr lang="en-US" dirty="0" smtClean="0"/>
            </a:br>
            <a:endParaRPr lang="en-IN"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Internal Environment categorized :</a:t>
            </a:r>
          </a:p>
          <a:p>
            <a:pPr>
              <a:buNone/>
            </a:pPr>
            <a:r>
              <a:rPr lang="en-US" dirty="0" smtClean="0"/>
              <a:t>( c) organizational factor </a:t>
            </a:r>
          </a:p>
          <a:p>
            <a:pPr fontAlgn="base"/>
            <a:endParaRPr lang="en-US" dirty="0" smtClean="0"/>
          </a:p>
          <a:p>
            <a:pPr fontAlgn="base">
              <a:buNone/>
            </a:pPr>
            <a:r>
              <a:rPr lang="en-US" dirty="0" smtClean="0"/>
              <a:t>	(C) </a:t>
            </a:r>
            <a:r>
              <a:rPr lang="en-IN" b="1" dirty="0" smtClean="0"/>
              <a:t>Organisational Factors: </a:t>
            </a:r>
            <a:r>
              <a:rPr lang="en-IN" dirty="0" smtClean="0"/>
              <a:t>These are internal and controllable factors. They are related to internal situation of the company dealing with international trade. International marketer needs to use, adjust, and organize these factors to satisfy needs and wants of the (international) target markets.</a:t>
            </a:r>
            <a:endParaRPr lang="en-IN" b="1" dirty="0" smtClean="0"/>
          </a:p>
          <a:p>
            <a:pPr>
              <a:buNone/>
            </a:pPr>
            <a:r>
              <a:rPr lang="en-IN" dirty="0" smtClean="0"/>
              <a:t/>
            </a:r>
            <a:br>
              <a:rPr lang="en-IN" dirty="0" smtClean="0"/>
            </a:b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354</Words>
  <Application>Microsoft Office PowerPoint</Application>
  <PresentationFormat>On-screen Show (4:3)</PresentationFormat>
  <Paragraphs>78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INTERNATIONAL  MARKETING  ENVIRONMENT</vt:lpstr>
      <vt:lpstr>INTERNATIONAL  MARKETING  ENVIRONMENT</vt:lpstr>
      <vt:lpstr>INTERNATIONAL  MARKETING  ENVIRONMENT</vt:lpstr>
      <vt:lpstr>INTERNATIONAL  MARKETING  ENVIRONMENT</vt:lpstr>
      <vt:lpstr> EXTERNAL ENVIRONMENT </vt:lpstr>
      <vt:lpstr> EXTERNAL ENVIRONMENT </vt:lpstr>
      <vt:lpstr> EXTERNAL ENVIRONMENT </vt:lpstr>
      <vt:lpstr> EXTERNAL ENVIRONMENT </vt:lpstr>
      <vt:lpstr>INTERNAL ENVIROMENT  </vt:lpstr>
      <vt:lpstr>INTERNAL ENVIROMENT  </vt:lpstr>
      <vt:lpstr>Reference</vt:lpstr>
      <vt:lpst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ANUBHA</dc:creator>
  <cp:lastModifiedBy>ANUBHA</cp:lastModifiedBy>
  <cp:revision>16</cp:revision>
  <dcterms:created xsi:type="dcterms:W3CDTF">2006-08-16T00:00:00Z</dcterms:created>
  <dcterms:modified xsi:type="dcterms:W3CDTF">2020-05-25T17:43:11Z</dcterms:modified>
</cp:coreProperties>
</file>