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3A793-DDCF-4666-A710-BD99CD43DAA2}" type="datetimeFigureOut">
              <a:rPr lang="en-IN" smtClean="0"/>
              <a:pPr/>
              <a:t>18-04-2020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2C08D-0BB7-40C8-93A6-7F630D010B0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IN" dirty="0"/>
          </a:p>
        </p:txBody>
      </p:sp>
      <p:sp>
        <p:nvSpPr>
          <p:cNvPr id="4" name="Slide Number Placeholder 3"/>
          <p:cNvSpPr>
            <a:spLocks noGrp="1"/>
          </p:cNvSpPr>
          <p:nvPr>
            <p:ph type="sldNum" sz="quarter" idx="10"/>
          </p:nvPr>
        </p:nvSpPr>
        <p:spPr/>
        <p:txBody>
          <a:bodyPr/>
          <a:lstStyle/>
          <a:p>
            <a:fld id="{D7F2C08D-0BB7-40C8-93A6-7F630D010B07}"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7F2C08D-0BB7-40C8-93A6-7F630D010B07}"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Segmentation</a:t>
            </a:r>
            <a:endParaRPr lang="en-IN" dirty="0"/>
          </a:p>
        </p:txBody>
      </p:sp>
      <p:sp>
        <p:nvSpPr>
          <p:cNvPr id="3" name="Subtitle 2"/>
          <p:cNvSpPr>
            <a:spLocks noGrp="1"/>
          </p:cNvSpPr>
          <p:nvPr>
            <p:ph type="subTitle" idx="1"/>
          </p:nvPr>
        </p:nvSpPr>
        <p:spPr/>
        <p:txBody>
          <a:bodyPr>
            <a:normAutofit fontScale="85000" lnSpcReduction="10000"/>
          </a:bodyPr>
          <a:lstStyle/>
          <a:p>
            <a:r>
              <a:rPr lang="en-US" dirty="0" smtClean="0"/>
              <a:t>By Dr. </a:t>
            </a:r>
            <a:r>
              <a:rPr lang="en-US" dirty="0" err="1" smtClean="0"/>
              <a:t>Anubha</a:t>
            </a:r>
            <a:r>
              <a:rPr lang="en-US" dirty="0" smtClean="0"/>
              <a:t> Gupta</a:t>
            </a:r>
          </a:p>
          <a:p>
            <a:r>
              <a:rPr lang="en-US" dirty="0" smtClean="0"/>
              <a:t>Faculty , S.S.in Commerce </a:t>
            </a:r>
            <a:r>
              <a:rPr lang="en-US" dirty="0" err="1" smtClean="0"/>
              <a:t>Vikram</a:t>
            </a:r>
            <a:r>
              <a:rPr lang="en-US" dirty="0" smtClean="0"/>
              <a:t> University</a:t>
            </a:r>
          </a:p>
          <a:p>
            <a:r>
              <a:rPr lang="en-US" dirty="0" smtClean="0"/>
              <a:t>Useful for BBA(H)/B.COM(H)/M.COM and allied subject</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 of Market segmentation</a:t>
            </a:r>
            <a:endParaRPr lang="en-IN" dirty="0"/>
          </a:p>
        </p:txBody>
      </p:sp>
      <p:sp>
        <p:nvSpPr>
          <p:cNvPr id="3" name="Content Placeholder 2"/>
          <p:cNvSpPr>
            <a:spLocks noGrp="1"/>
          </p:cNvSpPr>
          <p:nvPr>
            <p:ph idx="1"/>
          </p:nvPr>
        </p:nvSpPr>
        <p:spPr/>
        <p:txBody>
          <a:bodyPr/>
          <a:lstStyle/>
          <a:p>
            <a:r>
              <a:rPr lang="en-IN" dirty="0" smtClean="0"/>
              <a:t>Psychographic segmentation </a:t>
            </a:r>
          </a:p>
          <a:p>
            <a:pPr>
              <a:buNone/>
            </a:pPr>
            <a:r>
              <a:rPr lang="en-US" dirty="0" smtClean="0"/>
              <a:t>+ Life Style </a:t>
            </a:r>
          </a:p>
          <a:p>
            <a:pPr>
              <a:buNone/>
            </a:pPr>
            <a:r>
              <a:rPr lang="en-US" dirty="0" smtClean="0"/>
              <a:t>+ Social Class</a:t>
            </a:r>
          </a:p>
          <a:p>
            <a:pPr>
              <a:buNone/>
            </a:pPr>
            <a:r>
              <a:rPr lang="en-US" dirty="0" smtClean="0"/>
              <a:t>+Personality </a:t>
            </a:r>
          </a:p>
          <a:p>
            <a:pPr>
              <a:buNone/>
            </a:pPr>
            <a:r>
              <a:rPr lang="en-US" dirty="0" smtClean="0"/>
              <a:t>+motivation</a:t>
            </a:r>
          </a:p>
          <a:p>
            <a:pPr>
              <a:buNone/>
            </a:pPr>
            <a:r>
              <a:rPr lang="en-US" dirty="0" smtClean="0"/>
              <a:t>+interest</a:t>
            </a:r>
          </a:p>
          <a:p>
            <a:pPr>
              <a:buNone/>
            </a:pPr>
            <a:r>
              <a:rPr lang="en-US" dirty="0" smtClean="0"/>
              <a:t>+</a:t>
            </a:r>
            <a:r>
              <a:rPr lang="en-US" dirty="0" err="1" smtClean="0"/>
              <a:t>priorties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 of Market segmentation</a:t>
            </a:r>
            <a:endParaRPr lang="en-IN" dirty="0"/>
          </a:p>
        </p:txBody>
      </p:sp>
      <p:sp>
        <p:nvSpPr>
          <p:cNvPr id="3" name="Content Placeholder 2"/>
          <p:cNvSpPr>
            <a:spLocks noGrp="1"/>
          </p:cNvSpPr>
          <p:nvPr>
            <p:ph idx="1"/>
          </p:nvPr>
        </p:nvSpPr>
        <p:spPr/>
        <p:txBody>
          <a:bodyPr/>
          <a:lstStyle/>
          <a:p>
            <a:r>
              <a:rPr lang="en-IN" dirty="0" smtClean="0"/>
              <a:t>Behavioural segmentation.</a:t>
            </a:r>
          </a:p>
          <a:p>
            <a:pPr>
              <a:buNone/>
            </a:pPr>
            <a:r>
              <a:rPr lang="en-US" dirty="0" smtClean="0"/>
              <a:t>+ User Status</a:t>
            </a:r>
          </a:p>
          <a:p>
            <a:pPr>
              <a:buNone/>
            </a:pPr>
            <a:r>
              <a:rPr lang="en-US" dirty="0" smtClean="0"/>
              <a:t>+Usage Rate</a:t>
            </a:r>
          </a:p>
          <a:p>
            <a:pPr>
              <a:buNone/>
            </a:pPr>
            <a:r>
              <a:rPr lang="en-US" dirty="0" smtClean="0"/>
              <a:t>+Benefits Sought</a:t>
            </a:r>
          </a:p>
          <a:p>
            <a:pPr>
              <a:buNone/>
            </a:pPr>
            <a:r>
              <a:rPr lang="en-US" dirty="0" smtClean="0"/>
              <a:t>+Occupation</a:t>
            </a:r>
          </a:p>
          <a:p>
            <a:pPr>
              <a:buNone/>
            </a:pPr>
            <a:r>
              <a:rPr lang="en-US" dirty="0" smtClean="0"/>
              <a:t>+Loyalty</a:t>
            </a:r>
          </a:p>
          <a:p>
            <a:pPr>
              <a:buNone/>
            </a:pPr>
            <a:r>
              <a:rPr lang="en-US" dirty="0" smtClean="0"/>
              <a:t>+Attitude</a:t>
            </a:r>
            <a:endParaRPr lang="en-IN"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 of Market segmentation</a:t>
            </a:r>
            <a:endParaRPr lang="en-IN" dirty="0"/>
          </a:p>
        </p:txBody>
      </p:sp>
      <p:sp>
        <p:nvSpPr>
          <p:cNvPr id="3" name="Content Placeholder 2"/>
          <p:cNvSpPr>
            <a:spLocks noGrp="1"/>
          </p:cNvSpPr>
          <p:nvPr>
            <p:ph idx="1"/>
          </p:nvPr>
        </p:nvSpPr>
        <p:spPr/>
        <p:txBody>
          <a:bodyPr/>
          <a:lstStyle/>
          <a:p>
            <a:r>
              <a:rPr lang="en-IN" dirty="0" smtClean="0"/>
              <a:t>Geographic segmentation.</a:t>
            </a:r>
          </a:p>
          <a:p>
            <a:pPr>
              <a:buNone/>
            </a:pPr>
            <a:r>
              <a:rPr lang="en-US" dirty="0" smtClean="0"/>
              <a:t>+ Countries</a:t>
            </a:r>
          </a:p>
          <a:p>
            <a:pPr>
              <a:buNone/>
            </a:pPr>
            <a:r>
              <a:rPr lang="en-US" dirty="0" smtClean="0"/>
              <a:t>+ States </a:t>
            </a:r>
          </a:p>
          <a:p>
            <a:pPr>
              <a:buNone/>
            </a:pPr>
            <a:r>
              <a:rPr lang="en-US" dirty="0" smtClean="0"/>
              <a:t>+Regions</a:t>
            </a:r>
          </a:p>
          <a:p>
            <a:pPr>
              <a:buNone/>
            </a:pPr>
            <a:r>
              <a:rPr lang="en-US" dirty="0" smtClean="0"/>
              <a:t>+Cities</a:t>
            </a:r>
          </a:p>
          <a:p>
            <a:pPr>
              <a:buNone/>
            </a:pPr>
            <a:r>
              <a:rPr lang="en-US" dirty="0" smtClean="0"/>
              <a:t>+Climate</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of Market Segmentation</a:t>
            </a:r>
            <a:endParaRPr lang="en-IN" dirty="0"/>
          </a:p>
        </p:txBody>
      </p:sp>
      <p:sp>
        <p:nvSpPr>
          <p:cNvPr id="3" name="Content Placeholder 2"/>
          <p:cNvSpPr>
            <a:spLocks noGrp="1"/>
          </p:cNvSpPr>
          <p:nvPr>
            <p:ph idx="1"/>
          </p:nvPr>
        </p:nvSpPr>
        <p:spPr/>
        <p:txBody>
          <a:bodyPr/>
          <a:lstStyle/>
          <a:p>
            <a:r>
              <a:rPr lang="en-US" dirty="0" smtClean="0"/>
              <a:t>To Determining For your Product Best ….</a:t>
            </a:r>
          </a:p>
          <a:p>
            <a:pPr>
              <a:buNone/>
            </a:pPr>
            <a:r>
              <a:rPr lang="en-US" dirty="0" smtClean="0"/>
              <a:t>+ Price</a:t>
            </a:r>
          </a:p>
          <a:p>
            <a:pPr>
              <a:buNone/>
            </a:pPr>
            <a:r>
              <a:rPr lang="en-US" dirty="0" smtClean="0"/>
              <a:t>+Person</a:t>
            </a:r>
          </a:p>
          <a:p>
            <a:pPr>
              <a:buNone/>
            </a:pPr>
            <a:r>
              <a:rPr lang="en-US" dirty="0" smtClean="0"/>
              <a:t>+Place</a:t>
            </a:r>
          </a:p>
          <a:p>
            <a:pPr>
              <a:buNone/>
            </a:pPr>
            <a:r>
              <a:rPr lang="en-US" dirty="0" smtClean="0"/>
              <a:t>+Promotion</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Market segmentation</a:t>
            </a:r>
            <a:endParaRPr lang="en-IN" dirty="0"/>
          </a:p>
        </p:txBody>
      </p:sp>
      <p:sp>
        <p:nvSpPr>
          <p:cNvPr id="3" name="Content Placeholder 2"/>
          <p:cNvSpPr>
            <a:spLocks noGrp="1"/>
          </p:cNvSpPr>
          <p:nvPr>
            <p:ph idx="1"/>
          </p:nvPr>
        </p:nvSpPr>
        <p:spPr/>
        <p:txBody>
          <a:bodyPr/>
          <a:lstStyle/>
          <a:p>
            <a:r>
              <a:rPr lang="en-US" dirty="0" smtClean="0"/>
              <a:t>To know Business Opportunity</a:t>
            </a:r>
          </a:p>
          <a:p>
            <a:r>
              <a:rPr lang="en-US" dirty="0" smtClean="0"/>
              <a:t>To know Competitive offers </a:t>
            </a:r>
          </a:p>
          <a:p>
            <a:r>
              <a:rPr lang="en-US" dirty="0" smtClean="0"/>
              <a:t>To know Customer Satisfaction</a:t>
            </a:r>
          </a:p>
          <a:p>
            <a:r>
              <a:rPr lang="en-US" dirty="0" smtClean="0"/>
              <a:t>To know New Market Changes</a:t>
            </a:r>
          </a:p>
          <a:p>
            <a:r>
              <a:rPr lang="en-US" dirty="0" smtClean="0"/>
              <a:t>To know Resource  Allocation</a:t>
            </a:r>
          </a:p>
          <a:p>
            <a:endParaRPr lang="en-US"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of Market Segmentation</a:t>
            </a:r>
            <a:endParaRPr lang="en-IN" dirty="0"/>
          </a:p>
        </p:txBody>
      </p:sp>
      <p:sp>
        <p:nvSpPr>
          <p:cNvPr id="3" name="Content Placeholder 2"/>
          <p:cNvSpPr>
            <a:spLocks noGrp="1"/>
          </p:cNvSpPr>
          <p:nvPr>
            <p:ph idx="1"/>
          </p:nvPr>
        </p:nvSpPr>
        <p:spPr/>
        <p:txBody>
          <a:bodyPr>
            <a:normAutofit fontScale="55000" lnSpcReduction="20000"/>
          </a:bodyPr>
          <a:lstStyle/>
          <a:p>
            <a:r>
              <a:rPr lang="en-IN" b="1" dirty="0" smtClean="0"/>
              <a:t>Undifferentiated marketing</a:t>
            </a:r>
            <a:r>
              <a:rPr lang="en-IN" dirty="0" smtClean="0"/>
              <a:t> is a brand, product, service or </a:t>
            </a:r>
            <a:r>
              <a:rPr lang="en-IN" b="1" dirty="0" smtClean="0"/>
              <a:t>marketing</a:t>
            </a:r>
            <a:r>
              <a:rPr lang="en-IN" dirty="0" smtClean="0"/>
              <a:t> campaign that targets everyone. It is often compared to differentiated </a:t>
            </a:r>
            <a:r>
              <a:rPr lang="en-IN" b="1" dirty="0" smtClean="0"/>
              <a:t>marketing</a:t>
            </a:r>
            <a:r>
              <a:rPr lang="en-IN" dirty="0" smtClean="0"/>
              <a:t> that creates different offers for different target markets. </a:t>
            </a:r>
          </a:p>
          <a:p>
            <a:endParaRPr lang="en-IN" dirty="0" smtClean="0"/>
          </a:p>
          <a:p>
            <a:r>
              <a:rPr lang="en-IN" dirty="0" smtClean="0"/>
              <a:t>A </a:t>
            </a:r>
            <a:r>
              <a:rPr lang="en-IN" b="1" dirty="0" smtClean="0"/>
              <a:t>differentiated marketing</a:t>
            </a:r>
            <a:r>
              <a:rPr lang="en-IN" dirty="0" smtClean="0"/>
              <a:t> strategy is when a company creates campaigns that appeal to at least two </a:t>
            </a:r>
            <a:r>
              <a:rPr lang="en-IN" b="1" dirty="0" smtClean="0"/>
              <a:t>market</a:t>
            </a:r>
            <a:r>
              <a:rPr lang="en-IN" dirty="0" smtClean="0"/>
              <a:t> segments or target groups. For example, a store can promote a sale that appeals to people in at least two cities or locations, or a company can </a:t>
            </a:r>
            <a:r>
              <a:rPr lang="en-IN" b="1" dirty="0" smtClean="0"/>
              <a:t>market</a:t>
            </a:r>
            <a:r>
              <a:rPr lang="en-IN" dirty="0" smtClean="0"/>
              <a:t> a product that appeals to women in at least two age groups.</a:t>
            </a:r>
          </a:p>
          <a:p>
            <a:r>
              <a:rPr lang="en-IN" dirty="0" smtClean="0"/>
              <a:t/>
            </a:r>
            <a:br>
              <a:rPr lang="en-IN" dirty="0" smtClean="0"/>
            </a:br>
            <a:r>
              <a:rPr lang="en-IN" dirty="0" smtClean="0"/>
              <a:t>A </a:t>
            </a:r>
            <a:r>
              <a:rPr lang="en-IN" b="1" dirty="0" smtClean="0"/>
              <a:t>concentrated marketing strategy</a:t>
            </a:r>
            <a:r>
              <a:rPr lang="en-IN" dirty="0" smtClean="0"/>
              <a:t> is targeted to one specific </a:t>
            </a:r>
            <a:r>
              <a:rPr lang="en-IN" b="1" dirty="0" smtClean="0"/>
              <a:t>market</a:t>
            </a:r>
            <a:r>
              <a:rPr lang="en-IN" dirty="0" smtClean="0"/>
              <a:t> segment or audience. For example, a company might </a:t>
            </a:r>
            <a:r>
              <a:rPr lang="en-IN" b="1" dirty="0" smtClean="0"/>
              <a:t>market</a:t>
            </a:r>
            <a:r>
              <a:rPr lang="en-IN" dirty="0" smtClean="0"/>
              <a:t> a product specifically for teenage girls, or a retailer might </a:t>
            </a:r>
            <a:r>
              <a:rPr lang="en-IN" b="1" dirty="0" smtClean="0"/>
              <a:t>market</a:t>
            </a:r>
            <a:r>
              <a:rPr lang="en-IN" dirty="0" smtClean="0"/>
              <a:t> his business to residents in a specific town.</a:t>
            </a:r>
          </a:p>
          <a:p>
            <a:pPr>
              <a:buNone/>
            </a:pPr>
            <a:r>
              <a:rPr lang="en-IN" dirty="0" smtClean="0"/>
              <a:t/>
            </a:r>
            <a:br>
              <a:rPr lang="en-IN" dirty="0" smtClean="0"/>
            </a:br>
            <a:r>
              <a:rPr lang="en-IN" dirty="0" smtClean="0"/>
              <a:t/>
            </a:r>
            <a:br>
              <a:rPr lang="en-IN" dirty="0" smtClean="0"/>
            </a:b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br>
              <a:rPr lang="en-US" dirty="0" smtClean="0"/>
            </a:br>
            <a:endParaRPr lang="en-IN" dirty="0"/>
          </a:p>
        </p:txBody>
      </p:sp>
      <p:sp>
        <p:nvSpPr>
          <p:cNvPr id="3" name="Content Placeholder 2"/>
          <p:cNvSpPr>
            <a:spLocks noGrp="1"/>
          </p:cNvSpPr>
          <p:nvPr>
            <p:ph idx="1"/>
          </p:nvPr>
        </p:nvSpPr>
        <p:spPr/>
        <p:txBody>
          <a:bodyPr/>
          <a:lstStyle/>
          <a:p>
            <a:pPr>
              <a:buNone/>
            </a:pPr>
            <a:r>
              <a:rPr lang="en-US" dirty="0" smtClean="0"/>
              <a:t>                              Thank </a:t>
            </a:r>
            <a:r>
              <a:rPr lang="en-US" dirty="0" smtClean="0"/>
              <a:t>you</a:t>
            </a:r>
            <a:endParaRPr lang="en-US" dirty="0" smtClean="0"/>
          </a:p>
          <a:p>
            <a:pPr>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Segmentation</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IN" b="1" dirty="0" smtClean="0"/>
              <a:t>Definition</a:t>
            </a:r>
            <a:r>
              <a:rPr lang="en-IN" dirty="0" smtClean="0"/>
              <a:t>:  “</a:t>
            </a:r>
            <a:r>
              <a:rPr lang="en-IN" b="1" dirty="0" smtClean="0"/>
              <a:t>Market segmentation</a:t>
            </a:r>
            <a:r>
              <a:rPr lang="en-IN" dirty="0" smtClean="0"/>
              <a:t> is the sub-dividing of </a:t>
            </a:r>
            <a:r>
              <a:rPr lang="en-IN" b="1" dirty="0" smtClean="0"/>
              <a:t>market</a:t>
            </a:r>
            <a:r>
              <a:rPr lang="en-IN" dirty="0" smtClean="0"/>
              <a:t> into homogeneous sub-sections of customers, where any sub-section may conceivably be selected as a </a:t>
            </a:r>
            <a:r>
              <a:rPr lang="en-IN" b="1" dirty="0" smtClean="0"/>
              <a:t>market</a:t>
            </a:r>
            <a:r>
              <a:rPr lang="en-IN" dirty="0" smtClean="0"/>
              <a:t> target to be reached with a distinct </a:t>
            </a:r>
            <a:r>
              <a:rPr lang="en-IN" b="1" dirty="0" smtClean="0"/>
              <a:t>marketing </a:t>
            </a:r>
            <a:r>
              <a:rPr lang="en-IN" dirty="0" smtClean="0"/>
              <a:t>mix.”  ..... Philip </a:t>
            </a:r>
            <a:r>
              <a:rPr lang="en-IN" b="1" dirty="0" err="1" smtClean="0"/>
              <a:t>Kotler</a:t>
            </a:r>
            <a:r>
              <a:rPr lang="en-IN" dirty="0" smtClean="0"/>
              <a:t> .</a:t>
            </a:r>
          </a:p>
          <a:p>
            <a:endParaRPr lang="en-IN" dirty="0" smtClean="0"/>
          </a:p>
          <a:p>
            <a:pPr>
              <a:buNone/>
            </a:pPr>
            <a:r>
              <a:rPr lang="en-IN" dirty="0" smtClean="0"/>
              <a:t/>
            </a:r>
            <a:br>
              <a:rPr lang="en-IN" dirty="0" smtClean="0"/>
            </a:br>
            <a:endParaRPr lang="en-US" dirty="0" smtClean="0"/>
          </a:p>
          <a:p>
            <a:endParaRPr lang="en-US" dirty="0" smtClean="0"/>
          </a:p>
          <a:p>
            <a:pPr>
              <a:buNone/>
            </a:pP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Market Segmentation</a:t>
            </a:r>
            <a:endParaRPr lang="en-IN" dirty="0"/>
          </a:p>
        </p:txBody>
      </p:sp>
      <p:sp>
        <p:nvSpPr>
          <p:cNvPr id="3" name="Content Placeholder 2"/>
          <p:cNvSpPr>
            <a:spLocks noGrp="1"/>
          </p:cNvSpPr>
          <p:nvPr>
            <p:ph idx="1"/>
          </p:nvPr>
        </p:nvSpPr>
        <p:spPr/>
        <p:txBody>
          <a:bodyPr/>
          <a:lstStyle/>
          <a:p>
            <a:pPr>
              <a:buNone/>
            </a:pPr>
            <a:r>
              <a:rPr lang="en-US" dirty="0" smtClean="0"/>
              <a:t> </a:t>
            </a:r>
            <a:r>
              <a:rPr lang="en-IN" b="1" dirty="0" smtClean="0"/>
              <a:t>Market segmentation</a:t>
            </a:r>
            <a:r>
              <a:rPr lang="en-IN" dirty="0" smtClean="0"/>
              <a:t> is the process of dividing a </a:t>
            </a:r>
            <a:r>
              <a:rPr lang="en-IN" b="1" dirty="0" smtClean="0"/>
              <a:t>market</a:t>
            </a:r>
            <a:r>
              <a:rPr lang="en-IN" dirty="0" smtClean="0"/>
              <a:t> of potential customers into groups, or segments, based on different characteristics. The segments created are composed of consumers who will respond similarly to </a:t>
            </a:r>
            <a:r>
              <a:rPr lang="en-IN" b="1" dirty="0" smtClean="0"/>
              <a:t>marketing</a:t>
            </a:r>
            <a:r>
              <a:rPr lang="en-IN" dirty="0" smtClean="0"/>
              <a:t> strategies and who share traits such as similar interests, needs, or locations.</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Market Segmentation</a:t>
            </a:r>
            <a:endParaRPr lang="en-IN" dirty="0"/>
          </a:p>
        </p:txBody>
      </p:sp>
      <p:sp>
        <p:nvSpPr>
          <p:cNvPr id="3" name="Content Placeholder 2"/>
          <p:cNvSpPr>
            <a:spLocks noGrp="1"/>
          </p:cNvSpPr>
          <p:nvPr>
            <p:ph idx="1"/>
          </p:nvPr>
        </p:nvSpPr>
        <p:spPr/>
        <p:txBody>
          <a:bodyPr/>
          <a:lstStyle/>
          <a:p>
            <a:r>
              <a:rPr lang="en-IN" b="1" dirty="0" smtClean="0"/>
              <a:t>The Four Types of Market Segmentation</a:t>
            </a:r>
            <a:endParaRPr lang="en-IN" dirty="0" smtClean="0"/>
          </a:p>
          <a:p>
            <a:r>
              <a:rPr lang="en-IN" dirty="0" smtClean="0"/>
              <a:t>Demographic segmentation.</a:t>
            </a:r>
          </a:p>
          <a:p>
            <a:r>
              <a:rPr lang="en-IN" dirty="0" smtClean="0"/>
              <a:t>Psychographic segmentation.</a:t>
            </a:r>
          </a:p>
          <a:p>
            <a:r>
              <a:rPr lang="en-IN" dirty="0" smtClean="0"/>
              <a:t>Behavioural segmentation.</a:t>
            </a:r>
          </a:p>
          <a:p>
            <a:r>
              <a:rPr lang="en-IN" dirty="0" smtClean="0"/>
              <a:t>Geographic segmentation.</a:t>
            </a:r>
          </a:p>
          <a:p>
            <a:pPr>
              <a:buNone/>
            </a:pPr>
            <a:r>
              <a:rPr lang="en-IN" dirty="0" smtClean="0"/>
              <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Demographic </a:t>
            </a:r>
            <a:br>
              <a:rPr lang="en-IN" dirty="0" smtClean="0"/>
            </a:br>
            <a:r>
              <a:rPr lang="en-IN" dirty="0" smtClean="0"/>
              <a:t>segmentation</a:t>
            </a:r>
            <a:endParaRPr lang="en-IN" dirty="0"/>
          </a:p>
        </p:txBody>
      </p:sp>
      <p:sp>
        <p:nvSpPr>
          <p:cNvPr id="3" name="Content Placeholder 2"/>
          <p:cNvSpPr>
            <a:spLocks noGrp="1"/>
          </p:cNvSpPr>
          <p:nvPr>
            <p:ph idx="1"/>
          </p:nvPr>
        </p:nvSpPr>
        <p:spPr/>
        <p:txBody>
          <a:bodyPr>
            <a:normAutofit/>
          </a:bodyPr>
          <a:lstStyle/>
          <a:p>
            <a:r>
              <a:rPr lang="en-IN" b="1" dirty="0" smtClean="0"/>
              <a:t>Demographic Segmentation: </a:t>
            </a:r>
            <a:r>
              <a:rPr lang="en-IN" dirty="0" smtClean="0"/>
              <a:t>The demographic segmentation means dividing the customer market on the basis of several variables such as age, sex, gender, occupation, income, education, marital status, family size, community, social status, etc. </a:t>
            </a:r>
            <a:br>
              <a:rPr lang="en-IN" dirty="0" smtClean="0"/>
            </a:br>
            <a:r>
              <a:rPr lang="en-IN" dirty="0" smtClean="0"/>
              <a:t>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Psychographic </a:t>
            </a:r>
            <a:br>
              <a:rPr lang="en-IN" dirty="0" smtClean="0"/>
            </a:br>
            <a:r>
              <a:rPr lang="en-IN" dirty="0" smtClean="0"/>
              <a:t>segmentation</a:t>
            </a:r>
            <a:endParaRPr lang="en-IN" dirty="0"/>
          </a:p>
        </p:txBody>
      </p:sp>
      <p:sp>
        <p:nvSpPr>
          <p:cNvPr id="3" name="Content Placeholder 2"/>
          <p:cNvSpPr>
            <a:spLocks noGrp="1"/>
          </p:cNvSpPr>
          <p:nvPr>
            <p:ph idx="1"/>
          </p:nvPr>
        </p:nvSpPr>
        <p:spPr/>
        <p:txBody>
          <a:bodyPr>
            <a:normAutofit/>
          </a:bodyPr>
          <a:lstStyle/>
          <a:p>
            <a:r>
              <a:rPr lang="en-IN" dirty="0" smtClean="0"/>
              <a:t> </a:t>
            </a:r>
            <a:r>
              <a:rPr lang="en-IN" b="1" dirty="0" smtClean="0"/>
              <a:t>Psychographic Segmentation: </a:t>
            </a:r>
            <a:r>
              <a:rPr lang="en-IN" dirty="0" smtClean="0"/>
              <a:t>The psychographic segmentation relates to the personality, lifestyle, and attitude of the individual. It is believed that the consumer buying behaviour can be determined by his personality and lifestyle.</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err="1" smtClean="0"/>
              <a:t>Behavioral</a:t>
            </a:r>
            <a:r>
              <a:rPr lang="en-IN" b="1" dirty="0" smtClean="0"/>
              <a:t> </a:t>
            </a:r>
            <a:br>
              <a:rPr lang="en-IN" b="1" dirty="0" smtClean="0"/>
            </a:br>
            <a:r>
              <a:rPr lang="en-IN" b="1" dirty="0" smtClean="0"/>
              <a:t>Segmentation</a:t>
            </a:r>
            <a:endParaRPr lang="en-IN" dirty="0"/>
          </a:p>
        </p:txBody>
      </p:sp>
      <p:sp>
        <p:nvSpPr>
          <p:cNvPr id="3" name="Content Placeholder 2"/>
          <p:cNvSpPr>
            <a:spLocks noGrp="1"/>
          </p:cNvSpPr>
          <p:nvPr>
            <p:ph idx="1"/>
          </p:nvPr>
        </p:nvSpPr>
        <p:spPr/>
        <p:txBody>
          <a:bodyPr/>
          <a:lstStyle/>
          <a:p>
            <a:r>
              <a:rPr lang="en-IN" b="1" dirty="0" err="1" smtClean="0"/>
              <a:t>Behavioral</a:t>
            </a:r>
            <a:r>
              <a:rPr lang="en-IN" b="1" dirty="0" smtClean="0"/>
              <a:t> Segmentation: </a:t>
            </a:r>
            <a:r>
              <a:rPr lang="en-IN" dirty="0" smtClean="0"/>
              <a:t>Here, the marketer segments the market on the basis of the individual’s knowledge about the product and his attitude towards the usage of the product. Several </a:t>
            </a:r>
            <a:r>
              <a:rPr lang="en-IN" dirty="0" err="1" smtClean="0"/>
              <a:t>behavioral</a:t>
            </a:r>
            <a:r>
              <a:rPr lang="en-IN" dirty="0" smtClean="0"/>
              <a:t> variables are occasions, benefits, user status, usage rate, buyer readiness stage, loyalty status and the attitude.</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Geographical </a:t>
            </a:r>
            <a:br>
              <a:rPr lang="en-IN" b="1" dirty="0" smtClean="0"/>
            </a:br>
            <a:r>
              <a:rPr lang="en-IN" b="1" dirty="0" smtClean="0"/>
              <a:t>Segmentation</a:t>
            </a:r>
            <a:endParaRPr lang="en-IN" dirty="0"/>
          </a:p>
        </p:txBody>
      </p:sp>
      <p:sp>
        <p:nvSpPr>
          <p:cNvPr id="3" name="Content Placeholder 2"/>
          <p:cNvSpPr>
            <a:spLocks noGrp="1"/>
          </p:cNvSpPr>
          <p:nvPr>
            <p:ph idx="1"/>
          </p:nvPr>
        </p:nvSpPr>
        <p:spPr/>
        <p:txBody>
          <a:bodyPr/>
          <a:lstStyle/>
          <a:p>
            <a:r>
              <a:rPr lang="en-IN" b="1" dirty="0" smtClean="0"/>
              <a:t>Geographical Segmentation:</a:t>
            </a:r>
            <a:r>
              <a:rPr lang="en-IN" dirty="0" smtClean="0"/>
              <a:t> Here, the segmentation is done on the basis of the geographical location of the customers. The geographical segmentation is based on the premise that people living in one area have different purchasing or buying habits than those living in other areas of the country.</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 of Market segmentation</a:t>
            </a:r>
            <a:endParaRPr lang="en-IN" dirty="0"/>
          </a:p>
        </p:txBody>
      </p:sp>
      <p:sp>
        <p:nvSpPr>
          <p:cNvPr id="1026" name="AutoShape 2" descr="Bases for Market Segmentation - QS Study"/>
          <p:cNvSpPr>
            <a:spLocks noGrp="1" noChangeAspect="1" noChangeArrowheads="1"/>
          </p:cNvSpPr>
          <p:nvPr>
            <p:ph idx="1"/>
          </p:nvPr>
        </p:nvSpPr>
        <p:spPr bwMode="auto">
          <a:prstGeom prst="rect">
            <a:avLst/>
          </a:prstGeom>
          <a:noFill/>
        </p:spPr>
        <p:txBody>
          <a:bodyPr vert="horz" wrap="square" lIns="91440" tIns="45720" rIns="91440" bIns="45720" numCol="1" anchor="t" anchorCtr="0" compatLnSpc="1">
            <a:prstTxWarp prst="textNoShape">
              <a:avLst/>
            </a:prstTxWarp>
          </a:bodyPr>
          <a:lstStyle/>
          <a:p>
            <a:r>
              <a:rPr lang="en-IN" dirty="0" smtClean="0"/>
              <a:t>Demographic segmentation  </a:t>
            </a:r>
          </a:p>
          <a:p>
            <a:pPr>
              <a:buNone/>
            </a:pPr>
            <a:r>
              <a:rPr lang="en-US" dirty="0" smtClean="0"/>
              <a:t>+ Age</a:t>
            </a:r>
          </a:p>
          <a:p>
            <a:pPr>
              <a:buNone/>
            </a:pPr>
            <a:r>
              <a:rPr lang="en-US" dirty="0" smtClean="0"/>
              <a:t>+ Gender</a:t>
            </a:r>
          </a:p>
          <a:p>
            <a:pPr>
              <a:buNone/>
            </a:pPr>
            <a:r>
              <a:rPr lang="en-US" dirty="0" smtClean="0"/>
              <a:t>+ Family </a:t>
            </a:r>
          </a:p>
          <a:p>
            <a:pPr>
              <a:buNone/>
            </a:pPr>
            <a:r>
              <a:rPr lang="en-US" dirty="0" smtClean="0"/>
              <a:t>+ Education </a:t>
            </a:r>
          </a:p>
          <a:p>
            <a:pPr>
              <a:buNone/>
            </a:pPr>
            <a:r>
              <a:rPr lang="en-US" dirty="0" smtClean="0"/>
              <a:t>+ Income</a:t>
            </a:r>
            <a:endParaRPr lang="en-IN"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208</Words>
  <Application>Microsoft Office PowerPoint</Application>
  <PresentationFormat>On-screen Show (4:3)</PresentationFormat>
  <Paragraphs>80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Marketing Segmentation</vt:lpstr>
      <vt:lpstr>Market Segmentation</vt:lpstr>
      <vt:lpstr>Concept of Market Segmentation</vt:lpstr>
      <vt:lpstr>Types of Market Segmentation</vt:lpstr>
      <vt:lpstr>Demographic  segmentation</vt:lpstr>
      <vt:lpstr>Psychographic  segmentation</vt:lpstr>
      <vt:lpstr>Behavioral  Segmentation</vt:lpstr>
      <vt:lpstr>Geographical  Segmentation</vt:lpstr>
      <vt:lpstr>Bases of Market segmentation</vt:lpstr>
      <vt:lpstr>Bases of Market segmentation</vt:lpstr>
      <vt:lpstr>Bases of Market segmentation</vt:lpstr>
      <vt:lpstr>Bases of Market segmentation</vt:lpstr>
      <vt:lpstr>Object of Market Segmentation</vt:lpstr>
      <vt:lpstr>Benefits of Market segmentation</vt:lpstr>
      <vt:lpstr>Strategies of Market Segmentation</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Segmentation</dc:title>
  <dc:creator>ANUBHA</dc:creator>
  <cp:lastModifiedBy>ANUBHA</cp:lastModifiedBy>
  <cp:revision>34</cp:revision>
  <dcterms:created xsi:type="dcterms:W3CDTF">2006-08-16T00:00:00Z</dcterms:created>
  <dcterms:modified xsi:type="dcterms:W3CDTF">2020-04-18T17:23:18Z</dcterms:modified>
</cp:coreProperties>
</file>