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26DF2-D728-4174-88C4-9664A96EAFC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BE8B623-2021-434A-9EEF-C8EAB6748F77}">
      <dgm:prSet phldrT="[Text]"/>
      <dgm:spPr/>
      <dgm:t>
        <a:bodyPr/>
        <a:lstStyle/>
        <a:p>
          <a:r>
            <a:rPr lang="en-US" dirty="0" smtClean="0"/>
            <a:t>TYPES OF PROMOTION</a:t>
          </a:r>
          <a:endParaRPr lang="en-IN" dirty="0"/>
        </a:p>
      </dgm:t>
    </dgm:pt>
    <dgm:pt modelId="{21EDDDBC-5E8F-4FE3-B8C3-351FCF2CB457}" type="parTrans" cxnId="{BFCFAA1D-B05F-4018-A989-83A30D6A4AB7}">
      <dgm:prSet/>
      <dgm:spPr/>
      <dgm:t>
        <a:bodyPr/>
        <a:lstStyle/>
        <a:p>
          <a:endParaRPr lang="en-IN"/>
        </a:p>
      </dgm:t>
    </dgm:pt>
    <dgm:pt modelId="{A9716831-FAB0-449B-A960-8FB8FDBA2DDD}" type="sibTrans" cxnId="{BFCFAA1D-B05F-4018-A989-83A30D6A4AB7}">
      <dgm:prSet/>
      <dgm:spPr/>
      <dgm:t>
        <a:bodyPr/>
        <a:lstStyle/>
        <a:p>
          <a:endParaRPr lang="en-IN"/>
        </a:p>
      </dgm:t>
    </dgm:pt>
    <dgm:pt modelId="{1745D4EB-AF01-4DE0-B972-BDC0B0A0BCBA}">
      <dgm:prSet phldrT="[Text]" custT="1"/>
      <dgm:spPr/>
      <dgm:t>
        <a:bodyPr/>
        <a:lstStyle/>
        <a:p>
          <a:r>
            <a:rPr lang="en-US" sz="1100" dirty="0" smtClean="0"/>
            <a:t>PERSONAL </a:t>
          </a:r>
          <a:r>
            <a:rPr lang="en-US" sz="1200" dirty="0" smtClean="0"/>
            <a:t>SELLING</a:t>
          </a:r>
          <a:endParaRPr lang="en-IN" sz="1200" dirty="0"/>
        </a:p>
      </dgm:t>
    </dgm:pt>
    <dgm:pt modelId="{DAA3A275-EEE8-433D-866B-5C47ABBB1D9C}" type="parTrans" cxnId="{571B317E-25AB-4940-ADAA-CA0FCA202063}">
      <dgm:prSet/>
      <dgm:spPr/>
      <dgm:t>
        <a:bodyPr/>
        <a:lstStyle/>
        <a:p>
          <a:endParaRPr lang="en-IN"/>
        </a:p>
      </dgm:t>
    </dgm:pt>
    <dgm:pt modelId="{DD58BF0A-6DA8-4E32-A3C1-E7DB4F85A78C}" type="sibTrans" cxnId="{571B317E-25AB-4940-ADAA-CA0FCA202063}">
      <dgm:prSet/>
      <dgm:spPr/>
      <dgm:t>
        <a:bodyPr/>
        <a:lstStyle/>
        <a:p>
          <a:endParaRPr lang="en-IN"/>
        </a:p>
      </dgm:t>
    </dgm:pt>
    <dgm:pt modelId="{CEED04D7-8E24-44C8-A54D-D67986128EA4}">
      <dgm:prSet phldrT="[Text]"/>
      <dgm:spPr/>
      <dgm:t>
        <a:bodyPr/>
        <a:lstStyle/>
        <a:p>
          <a:r>
            <a:rPr lang="en-US" dirty="0" smtClean="0"/>
            <a:t>PUBLIC RELATIONS</a:t>
          </a:r>
          <a:endParaRPr lang="en-IN" dirty="0"/>
        </a:p>
      </dgm:t>
    </dgm:pt>
    <dgm:pt modelId="{34F02410-9D49-4436-B4F6-879059AF7C42}" type="parTrans" cxnId="{5009833F-7A65-479C-9361-A0A302262814}">
      <dgm:prSet/>
      <dgm:spPr/>
      <dgm:t>
        <a:bodyPr/>
        <a:lstStyle/>
        <a:p>
          <a:endParaRPr lang="en-IN"/>
        </a:p>
      </dgm:t>
    </dgm:pt>
    <dgm:pt modelId="{1C2E8D36-7577-4B71-A3A4-CA59A55FD37B}" type="sibTrans" cxnId="{5009833F-7A65-479C-9361-A0A302262814}">
      <dgm:prSet/>
      <dgm:spPr/>
      <dgm:t>
        <a:bodyPr/>
        <a:lstStyle/>
        <a:p>
          <a:endParaRPr lang="en-IN"/>
        </a:p>
      </dgm:t>
    </dgm:pt>
    <dgm:pt modelId="{DE095FE8-2FA0-49FA-B1E8-4EAF9BB8007A}">
      <dgm:prSet phldrT="[Text]"/>
      <dgm:spPr/>
      <dgm:t>
        <a:bodyPr/>
        <a:lstStyle/>
        <a:p>
          <a:r>
            <a:rPr lang="en-US" dirty="0" smtClean="0"/>
            <a:t>SALES PROMOTION</a:t>
          </a:r>
          <a:endParaRPr lang="en-IN" dirty="0"/>
        </a:p>
      </dgm:t>
    </dgm:pt>
    <dgm:pt modelId="{CEEEE0C8-2288-4C54-83B2-178A7F282AC0}" type="parTrans" cxnId="{ABA94854-8358-4265-8E96-65713E573F46}">
      <dgm:prSet/>
      <dgm:spPr/>
      <dgm:t>
        <a:bodyPr/>
        <a:lstStyle/>
        <a:p>
          <a:endParaRPr lang="en-IN"/>
        </a:p>
      </dgm:t>
    </dgm:pt>
    <dgm:pt modelId="{2BA04CA8-4D07-4210-8E42-7830394CC110}" type="sibTrans" cxnId="{ABA94854-8358-4265-8E96-65713E573F46}">
      <dgm:prSet/>
      <dgm:spPr/>
      <dgm:t>
        <a:bodyPr/>
        <a:lstStyle/>
        <a:p>
          <a:endParaRPr lang="en-IN"/>
        </a:p>
      </dgm:t>
    </dgm:pt>
    <dgm:pt modelId="{7F75D2F1-4DF7-4F4E-9135-4ECA32FB1DB4}">
      <dgm:prSet phldrT="[Text]" custT="1"/>
      <dgm:spPr/>
      <dgm:t>
        <a:bodyPr/>
        <a:lstStyle/>
        <a:p>
          <a:r>
            <a:rPr lang="en-US" sz="1100" dirty="0" smtClean="0"/>
            <a:t>ADVETISBNG</a:t>
          </a:r>
          <a:endParaRPr lang="en-IN" sz="1100" dirty="0"/>
        </a:p>
      </dgm:t>
    </dgm:pt>
    <dgm:pt modelId="{21B3BEFD-D16F-4575-9334-890585C07B2A}" type="parTrans" cxnId="{0376A926-2F5D-4AC3-B107-395BF2916A0F}">
      <dgm:prSet/>
      <dgm:spPr/>
      <dgm:t>
        <a:bodyPr/>
        <a:lstStyle/>
        <a:p>
          <a:endParaRPr lang="en-IN"/>
        </a:p>
      </dgm:t>
    </dgm:pt>
    <dgm:pt modelId="{6F6E4D56-A026-4ABC-8199-E43764D070DA}" type="sibTrans" cxnId="{0376A926-2F5D-4AC3-B107-395BF2916A0F}">
      <dgm:prSet/>
      <dgm:spPr/>
      <dgm:t>
        <a:bodyPr/>
        <a:lstStyle/>
        <a:p>
          <a:endParaRPr lang="en-IN"/>
        </a:p>
      </dgm:t>
    </dgm:pt>
    <dgm:pt modelId="{B81A4705-6CC4-4059-A7B1-A7633DCC6B91}" type="pres">
      <dgm:prSet presAssocID="{B2726DF2-D728-4174-88C4-9664A96EAFC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045182A-F79C-479A-8EAD-034B33333A8A}" type="pres">
      <dgm:prSet presAssocID="{B2726DF2-D728-4174-88C4-9664A96EAFC1}" presName="radial" presStyleCnt="0">
        <dgm:presLayoutVars>
          <dgm:animLvl val="ctr"/>
        </dgm:presLayoutVars>
      </dgm:prSet>
      <dgm:spPr/>
    </dgm:pt>
    <dgm:pt modelId="{BF51F9BD-B97F-48FF-95E8-ACABB8A1F972}" type="pres">
      <dgm:prSet presAssocID="{0BE8B623-2021-434A-9EEF-C8EAB6748F77}" presName="centerShape" presStyleLbl="vennNode1" presStyleIdx="0" presStyleCnt="5"/>
      <dgm:spPr/>
      <dgm:t>
        <a:bodyPr/>
        <a:lstStyle/>
        <a:p>
          <a:endParaRPr lang="en-IN"/>
        </a:p>
      </dgm:t>
    </dgm:pt>
    <dgm:pt modelId="{6630F5AD-B3DF-4B53-9AE8-7A0F43446635}" type="pres">
      <dgm:prSet presAssocID="{1745D4EB-AF01-4DE0-B972-BDC0B0A0BCBA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422A08-7E71-428E-907D-3A4944835CCC}" type="pres">
      <dgm:prSet presAssocID="{CEED04D7-8E24-44C8-A54D-D67986128EA4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2578C81-066A-40C4-BCA8-E051E091D74A}" type="pres">
      <dgm:prSet presAssocID="{DE095FE8-2FA0-49FA-B1E8-4EAF9BB8007A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37ADD8-71BD-4811-90C9-48B85B5CC4EA}" type="pres">
      <dgm:prSet presAssocID="{7F75D2F1-4DF7-4F4E-9135-4ECA32FB1DB4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E303D9C-E076-4204-977C-338E727847DC}" type="presOf" srcId="{7F75D2F1-4DF7-4F4E-9135-4ECA32FB1DB4}" destId="{EE37ADD8-71BD-4811-90C9-48B85B5CC4EA}" srcOrd="0" destOrd="0" presId="urn:microsoft.com/office/officeart/2005/8/layout/radial3"/>
    <dgm:cxn modelId="{5009833F-7A65-479C-9361-A0A302262814}" srcId="{0BE8B623-2021-434A-9EEF-C8EAB6748F77}" destId="{CEED04D7-8E24-44C8-A54D-D67986128EA4}" srcOrd="1" destOrd="0" parTransId="{34F02410-9D49-4436-B4F6-879059AF7C42}" sibTransId="{1C2E8D36-7577-4B71-A3A4-CA59A55FD37B}"/>
    <dgm:cxn modelId="{4178C4F2-0262-4732-8BE9-ADB8DE77A0F8}" type="presOf" srcId="{B2726DF2-D728-4174-88C4-9664A96EAFC1}" destId="{B81A4705-6CC4-4059-A7B1-A7633DCC6B91}" srcOrd="0" destOrd="0" presId="urn:microsoft.com/office/officeart/2005/8/layout/radial3"/>
    <dgm:cxn modelId="{0376A926-2F5D-4AC3-B107-395BF2916A0F}" srcId="{0BE8B623-2021-434A-9EEF-C8EAB6748F77}" destId="{7F75D2F1-4DF7-4F4E-9135-4ECA32FB1DB4}" srcOrd="3" destOrd="0" parTransId="{21B3BEFD-D16F-4575-9334-890585C07B2A}" sibTransId="{6F6E4D56-A026-4ABC-8199-E43764D070DA}"/>
    <dgm:cxn modelId="{571B317E-25AB-4940-ADAA-CA0FCA202063}" srcId="{0BE8B623-2021-434A-9EEF-C8EAB6748F77}" destId="{1745D4EB-AF01-4DE0-B972-BDC0B0A0BCBA}" srcOrd="0" destOrd="0" parTransId="{DAA3A275-EEE8-433D-866B-5C47ABBB1D9C}" sibTransId="{DD58BF0A-6DA8-4E32-A3C1-E7DB4F85A78C}"/>
    <dgm:cxn modelId="{BFCFAA1D-B05F-4018-A989-83A30D6A4AB7}" srcId="{B2726DF2-D728-4174-88C4-9664A96EAFC1}" destId="{0BE8B623-2021-434A-9EEF-C8EAB6748F77}" srcOrd="0" destOrd="0" parTransId="{21EDDDBC-5E8F-4FE3-B8C3-351FCF2CB457}" sibTransId="{A9716831-FAB0-449B-A960-8FB8FDBA2DDD}"/>
    <dgm:cxn modelId="{CF12EA04-37B9-4E88-9CC2-A02ACD3D811E}" type="presOf" srcId="{0BE8B623-2021-434A-9EEF-C8EAB6748F77}" destId="{BF51F9BD-B97F-48FF-95E8-ACABB8A1F972}" srcOrd="0" destOrd="0" presId="urn:microsoft.com/office/officeart/2005/8/layout/radial3"/>
    <dgm:cxn modelId="{ABA94854-8358-4265-8E96-65713E573F46}" srcId="{0BE8B623-2021-434A-9EEF-C8EAB6748F77}" destId="{DE095FE8-2FA0-49FA-B1E8-4EAF9BB8007A}" srcOrd="2" destOrd="0" parTransId="{CEEEE0C8-2288-4C54-83B2-178A7F282AC0}" sibTransId="{2BA04CA8-4D07-4210-8E42-7830394CC110}"/>
    <dgm:cxn modelId="{A93D42A2-37C9-48D6-A33D-EF8B8DACFB05}" type="presOf" srcId="{DE095FE8-2FA0-49FA-B1E8-4EAF9BB8007A}" destId="{F2578C81-066A-40C4-BCA8-E051E091D74A}" srcOrd="0" destOrd="0" presId="urn:microsoft.com/office/officeart/2005/8/layout/radial3"/>
    <dgm:cxn modelId="{B853084E-6E80-4610-AB7F-3BA90F9075D9}" type="presOf" srcId="{CEED04D7-8E24-44C8-A54D-D67986128EA4}" destId="{A6422A08-7E71-428E-907D-3A4944835CCC}" srcOrd="0" destOrd="0" presId="urn:microsoft.com/office/officeart/2005/8/layout/radial3"/>
    <dgm:cxn modelId="{D7C0B8AB-44F1-4994-857E-787F8F3EED5F}" type="presOf" srcId="{1745D4EB-AF01-4DE0-B972-BDC0B0A0BCBA}" destId="{6630F5AD-B3DF-4B53-9AE8-7A0F43446635}" srcOrd="0" destOrd="0" presId="urn:microsoft.com/office/officeart/2005/8/layout/radial3"/>
    <dgm:cxn modelId="{23EEC05D-0262-48E2-9887-A8500B4E815B}" type="presParOf" srcId="{B81A4705-6CC4-4059-A7B1-A7633DCC6B91}" destId="{E045182A-F79C-479A-8EAD-034B33333A8A}" srcOrd="0" destOrd="0" presId="urn:microsoft.com/office/officeart/2005/8/layout/radial3"/>
    <dgm:cxn modelId="{3E66AC0A-430F-423D-8892-FE2286F6BF57}" type="presParOf" srcId="{E045182A-F79C-479A-8EAD-034B33333A8A}" destId="{BF51F9BD-B97F-48FF-95E8-ACABB8A1F972}" srcOrd="0" destOrd="0" presId="urn:microsoft.com/office/officeart/2005/8/layout/radial3"/>
    <dgm:cxn modelId="{9AFDA7BB-B333-40CD-BC0A-32286D77ABBB}" type="presParOf" srcId="{E045182A-F79C-479A-8EAD-034B33333A8A}" destId="{6630F5AD-B3DF-4B53-9AE8-7A0F43446635}" srcOrd="1" destOrd="0" presId="urn:microsoft.com/office/officeart/2005/8/layout/radial3"/>
    <dgm:cxn modelId="{EE0C6084-8697-4759-81EF-A22EE1AE7A97}" type="presParOf" srcId="{E045182A-F79C-479A-8EAD-034B33333A8A}" destId="{A6422A08-7E71-428E-907D-3A4944835CCC}" srcOrd="2" destOrd="0" presId="urn:microsoft.com/office/officeart/2005/8/layout/radial3"/>
    <dgm:cxn modelId="{8D58B55D-3156-445F-828B-335127FA958C}" type="presParOf" srcId="{E045182A-F79C-479A-8EAD-034B33333A8A}" destId="{F2578C81-066A-40C4-BCA8-E051E091D74A}" srcOrd="3" destOrd="0" presId="urn:microsoft.com/office/officeart/2005/8/layout/radial3"/>
    <dgm:cxn modelId="{4768A6DF-0D3D-4846-B5B4-F713E28E83CC}" type="presParOf" srcId="{E045182A-F79C-479A-8EAD-034B33333A8A}" destId="{EE37ADD8-71BD-4811-90C9-48B85B5CC4E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51F9BD-B97F-48FF-95E8-ACABB8A1F972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TYPES OF PROMOTION</a:t>
          </a:r>
          <a:endParaRPr lang="en-IN" sz="2500" kern="1200" dirty="0"/>
        </a:p>
      </dsp:txBody>
      <dsp:txXfrm>
        <a:off x="2859552" y="1007733"/>
        <a:ext cx="2510495" cy="2510495"/>
      </dsp:txXfrm>
    </dsp:sp>
    <dsp:sp modelId="{6630F5AD-B3DF-4B53-9AE8-7A0F43446635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PERSONAL </a:t>
          </a:r>
          <a:r>
            <a:rPr lang="en-US" sz="1200" kern="1200" dirty="0" smtClean="0"/>
            <a:t>SELLING</a:t>
          </a:r>
          <a:endParaRPr lang="en-IN" sz="1200" kern="1200" dirty="0"/>
        </a:p>
      </dsp:txBody>
      <dsp:txXfrm>
        <a:off x="3487176" y="448"/>
        <a:ext cx="1255247" cy="1255247"/>
      </dsp:txXfrm>
    </dsp:sp>
    <dsp:sp modelId="{A6422A08-7E71-428E-907D-3A4944835CCC}">
      <dsp:nvSpPr>
        <dsp:cNvPr id="0" name=""/>
        <dsp:cNvSpPr/>
      </dsp:nvSpPr>
      <dsp:spPr>
        <a:xfrm>
          <a:off x="5122085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PUBLIC RELATIONS</a:t>
          </a:r>
          <a:endParaRPr lang="en-IN" sz="1200" kern="1200" dirty="0"/>
        </a:p>
      </dsp:txBody>
      <dsp:txXfrm>
        <a:off x="5122085" y="1635357"/>
        <a:ext cx="1255247" cy="1255247"/>
      </dsp:txXfrm>
    </dsp:sp>
    <dsp:sp modelId="{F2578C81-066A-40C4-BCA8-E051E091D74A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SALES PROMOTION</a:t>
          </a:r>
          <a:endParaRPr lang="en-IN" sz="1200" kern="1200" dirty="0"/>
        </a:p>
      </dsp:txBody>
      <dsp:txXfrm>
        <a:off x="3487176" y="3270267"/>
        <a:ext cx="1255247" cy="1255247"/>
      </dsp:txXfrm>
    </dsp:sp>
    <dsp:sp modelId="{EE37ADD8-71BD-4811-90C9-48B85B5CC4EA}">
      <dsp:nvSpPr>
        <dsp:cNvPr id="0" name=""/>
        <dsp:cNvSpPr/>
      </dsp:nvSpPr>
      <dsp:spPr>
        <a:xfrm>
          <a:off x="1852266" y="1635357"/>
          <a:ext cx="1255247" cy="12552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ADVETISBNG</a:t>
          </a:r>
          <a:endParaRPr lang="en-IN" sz="1100" kern="1200" dirty="0"/>
        </a:p>
      </dsp:txBody>
      <dsp:txXfrm>
        <a:off x="1852266" y="1635357"/>
        <a:ext cx="1255247" cy="125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PROMOTION MIX </a:t>
            </a:r>
            <a:r>
              <a:rPr lang="en-US" b="1" dirty="0" smtClean="0"/>
              <a:t>part-2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err="1" smtClean="0"/>
              <a:t>Dr.Anubha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Faculty , S.S. in Commerce </a:t>
            </a:r>
            <a:r>
              <a:rPr lang="en-US" dirty="0" err="1" smtClean="0"/>
              <a:t>Vikram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Useful for BBA(H)/B.COM(H)/M.COM and allied subject</a:t>
            </a:r>
            <a:endParaRPr lang="en-IN" dirty="0" smtClean="0"/>
          </a:p>
          <a:p>
            <a:r>
              <a:rPr lang="en-US" dirty="0" smtClean="0"/>
              <a:t> 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Outdoor  </a:t>
            </a:r>
            <a:r>
              <a:rPr lang="en-US" dirty="0" smtClean="0"/>
              <a:t>Advertising:</a:t>
            </a:r>
          </a:p>
          <a:p>
            <a:pPr>
              <a:buNone/>
            </a:pPr>
            <a:r>
              <a:rPr lang="en-US" dirty="0" smtClean="0"/>
              <a:t>Publicity boards</a:t>
            </a:r>
          </a:p>
          <a:p>
            <a:pPr>
              <a:buNone/>
            </a:pPr>
            <a:r>
              <a:rPr lang="en-US" dirty="0" smtClean="0"/>
              <a:t>Adv. On vehicles</a:t>
            </a:r>
          </a:p>
          <a:p>
            <a:pPr>
              <a:buNone/>
            </a:pPr>
            <a:r>
              <a:rPr lang="en-US" dirty="0" smtClean="0"/>
              <a:t>Area mark</a:t>
            </a:r>
          </a:p>
          <a:p>
            <a:pPr>
              <a:buNone/>
            </a:pPr>
            <a:r>
              <a:rPr lang="en-US" dirty="0" smtClean="0"/>
              <a:t>Electric sign</a:t>
            </a:r>
          </a:p>
          <a:p>
            <a:pPr>
              <a:buNone/>
            </a:pPr>
            <a:r>
              <a:rPr lang="en-US" dirty="0" smtClean="0"/>
              <a:t>Adv. In sky</a:t>
            </a:r>
          </a:p>
          <a:p>
            <a:pPr>
              <a:buNone/>
            </a:pPr>
            <a:r>
              <a:rPr lang="en-US" dirty="0" smtClean="0"/>
              <a:t>Advertising person</a:t>
            </a:r>
            <a:endParaRPr lang="en-US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4" name="Picture 3" descr="science-of-advertisemen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676400"/>
            <a:ext cx="3048733" cy="34766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C. Direct  advertising by Mail:</a:t>
            </a:r>
          </a:p>
          <a:p>
            <a:r>
              <a:rPr lang="en-US" dirty="0" smtClean="0"/>
              <a:t>Handbills poster</a:t>
            </a:r>
          </a:p>
          <a:p>
            <a:r>
              <a:rPr lang="en-US" dirty="0" smtClean="0"/>
              <a:t>Circular letters</a:t>
            </a:r>
          </a:p>
          <a:p>
            <a:r>
              <a:rPr lang="en-US" dirty="0" smtClean="0"/>
              <a:t>Checklist</a:t>
            </a:r>
          </a:p>
          <a:p>
            <a:r>
              <a:rPr lang="en-US" dirty="0" smtClean="0"/>
              <a:t>Direct mail</a:t>
            </a:r>
          </a:p>
          <a:p>
            <a:r>
              <a:rPr lang="en-US" dirty="0" smtClean="0"/>
              <a:t>Window display</a:t>
            </a:r>
          </a:p>
          <a:p>
            <a:r>
              <a:rPr lang="en-US" dirty="0" smtClean="0"/>
              <a:t>Exhibition</a:t>
            </a:r>
          </a:p>
          <a:p>
            <a:r>
              <a:rPr lang="en-US" dirty="0" smtClean="0"/>
              <a:t>calendars</a:t>
            </a:r>
          </a:p>
          <a:p>
            <a:endParaRPr lang="en-IN" dirty="0"/>
          </a:p>
        </p:txBody>
      </p:sp>
      <p:pic>
        <p:nvPicPr>
          <p:cNvPr id="4" name="Picture 3" descr="science-of-advertisemen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819400"/>
            <a:ext cx="3048733" cy="34766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D.entertainment</a:t>
            </a:r>
            <a:r>
              <a:rPr lang="en-US" dirty="0" smtClean="0"/>
              <a:t> advertising</a:t>
            </a:r>
          </a:p>
          <a:p>
            <a:r>
              <a:rPr lang="en-US" dirty="0" smtClean="0"/>
              <a:t>Films</a:t>
            </a:r>
          </a:p>
          <a:p>
            <a:r>
              <a:rPr lang="en-US" dirty="0" smtClean="0"/>
              <a:t>Cinema slides</a:t>
            </a:r>
          </a:p>
          <a:p>
            <a:r>
              <a:rPr lang="en-US" dirty="0" smtClean="0"/>
              <a:t>Radio</a:t>
            </a:r>
          </a:p>
          <a:p>
            <a:r>
              <a:rPr lang="en-US" dirty="0" smtClean="0"/>
              <a:t>Television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pic>
        <p:nvPicPr>
          <p:cNvPr id="4" name="Picture 3" descr="science-of-advertisemen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819400"/>
            <a:ext cx="3048733" cy="34766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E. Online advertising:</a:t>
            </a:r>
          </a:p>
          <a:p>
            <a:r>
              <a:rPr lang="en-IN" dirty="0" smtClean="0"/>
              <a:t>Google </a:t>
            </a:r>
            <a:r>
              <a:rPr lang="en-IN" dirty="0" err="1" smtClean="0"/>
              <a:t>Adwords</a:t>
            </a:r>
            <a:r>
              <a:rPr lang="en-IN" dirty="0" smtClean="0"/>
              <a:t> and </a:t>
            </a:r>
            <a:r>
              <a:rPr lang="en-IN" dirty="0" err="1" smtClean="0"/>
              <a:t>Adsense</a:t>
            </a:r>
            <a:endParaRPr lang="en-IN" dirty="0" smtClean="0"/>
          </a:p>
          <a:p>
            <a:r>
              <a:rPr lang="en-IN" dirty="0" smtClean="0"/>
              <a:t>LinkedIn </a:t>
            </a:r>
            <a:r>
              <a:rPr lang="en-IN" dirty="0" smtClean="0"/>
              <a:t>Advertising</a:t>
            </a:r>
          </a:p>
          <a:p>
            <a:r>
              <a:rPr lang="en-US" dirty="0" smtClean="0"/>
              <a:t>Cell phone &amp; mobile advertising</a:t>
            </a:r>
            <a:endParaRPr lang="en-IN" dirty="0"/>
          </a:p>
        </p:txBody>
      </p:sp>
      <p:pic>
        <p:nvPicPr>
          <p:cNvPr id="4" name="Picture 3" descr="science-of-advertisemen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3810000"/>
            <a:ext cx="2438400" cy="278063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public relations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Media </a:t>
            </a:r>
            <a:r>
              <a:rPr lang="en-IN" dirty="0" smtClean="0"/>
              <a:t>Relations</a:t>
            </a:r>
          </a:p>
          <a:p>
            <a:r>
              <a:rPr lang="en-IN" dirty="0" smtClean="0"/>
              <a:t>Investor </a:t>
            </a:r>
            <a:r>
              <a:rPr lang="en-IN" dirty="0" smtClean="0"/>
              <a:t>Relations</a:t>
            </a:r>
          </a:p>
          <a:p>
            <a:r>
              <a:rPr lang="en-IN" dirty="0" smtClean="0"/>
              <a:t>Government </a:t>
            </a:r>
            <a:r>
              <a:rPr lang="en-IN" dirty="0" smtClean="0"/>
              <a:t>Relations</a:t>
            </a:r>
          </a:p>
          <a:p>
            <a:r>
              <a:rPr lang="en-IN" dirty="0" smtClean="0"/>
              <a:t>Community </a:t>
            </a:r>
            <a:r>
              <a:rPr lang="en-IN" dirty="0" smtClean="0"/>
              <a:t>Relations</a:t>
            </a:r>
          </a:p>
          <a:p>
            <a:r>
              <a:rPr lang="en-IN" dirty="0" smtClean="0"/>
              <a:t>Internal </a:t>
            </a:r>
            <a:r>
              <a:rPr lang="en-IN" dirty="0" smtClean="0"/>
              <a:t>Relations</a:t>
            </a:r>
          </a:p>
          <a:p>
            <a:r>
              <a:rPr lang="en-IN" dirty="0" smtClean="0"/>
              <a:t>Customer </a:t>
            </a:r>
            <a:r>
              <a:rPr lang="en-IN" dirty="0" smtClean="0"/>
              <a:t>Relations</a:t>
            </a:r>
            <a:r>
              <a:rPr lang="en-IN" dirty="0" smtClean="0"/>
              <a:t> </a:t>
            </a:r>
            <a:endParaRPr lang="en-IN" dirty="0" smtClean="0"/>
          </a:p>
          <a:p>
            <a:r>
              <a:rPr lang="en-IN" dirty="0" smtClean="0"/>
              <a:t>Marketing Communications</a:t>
            </a:r>
            <a:endParaRPr lang="en-IN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377976"/>
            <a:ext cx="3276600" cy="20606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THANK YOU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PROMOTION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ADVERTISEMENT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Advertisement is printed, written, spoken or graphic salesmanship . This are designed to sell the products of the advertiser and to influence favorably the public mined individually and collectively with respect to the interest of the advertiser.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 descr="science-of-advertisemen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524000"/>
            <a:ext cx="2819400" cy="32151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where businesses use people (the "sales force") to </a:t>
            </a:r>
            <a:r>
              <a:rPr lang="en-IN" b="1" dirty="0" smtClean="0"/>
              <a:t>sell</a:t>
            </a:r>
            <a:r>
              <a:rPr lang="en-IN" dirty="0" smtClean="0"/>
              <a:t> the product after meeting face-to-face with the customer. The sellers promote the product through their attitude, appearance and specialist product knowledge.</a:t>
            </a:r>
          </a:p>
          <a:p>
            <a:endParaRPr lang="en-IN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419600"/>
            <a:ext cx="2752725" cy="1657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Relation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i="1" dirty="0" smtClean="0"/>
              <a:t>Public relations (PR) refer to the variety of activities conducted by a company to promote and protect the image of the company, its products and policies in the eyes of the public.</a:t>
            </a:r>
            <a:endParaRPr lang="en-IN" dirty="0" smtClean="0"/>
          </a:p>
          <a:p>
            <a:pPr fontAlgn="base"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860304"/>
            <a:ext cx="4191000" cy="26357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SALES PROMOTION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marketing activities other than personal selling advertising and publicity that stimulate consumer purchasing and dealer effectiveness such as displays shows and expositions demonstrations &amp; various non recurrent selling efforts not in the ordinary. </a:t>
            </a:r>
            <a:endParaRPr lang="en-IN" dirty="0"/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419600"/>
            <a:ext cx="2438400" cy="16307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personal selling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for retailers</a:t>
            </a:r>
          </a:p>
          <a:p>
            <a:r>
              <a:rPr lang="en-US" dirty="0" smtClean="0"/>
              <a:t>Selling for wholesalers</a:t>
            </a:r>
          </a:p>
          <a:p>
            <a:r>
              <a:rPr lang="en-US" dirty="0" smtClean="0"/>
              <a:t>Selling for manufactures</a:t>
            </a:r>
          </a:p>
          <a:p>
            <a:endParaRPr lang="en-IN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10000"/>
            <a:ext cx="3796862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sales promotion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Free sample</a:t>
            </a:r>
          </a:p>
          <a:p>
            <a:r>
              <a:rPr lang="en-US" dirty="0" smtClean="0"/>
              <a:t>Coupons</a:t>
            </a:r>
          </a:p>
          <a:p>
            <a:r>
              <a:rPr lang="en-US" dirty="0" smtClean="0"/>
              <a:t>Contests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Price reduction</a:t>
            </a:r>
          </a:p>
          <a:p>
            <a:r>
              <a:rPr lang="en-US" dirty="0" smtClean="0"/>
              <a:t>Premiums</a:t>
            </a:r>
          </a:p>
          <a:p>
            <a:r>
              <a:rPr lang="en-US" dirty="0" smtClean="0"/>
              <a:t>Fairs &amp; exhibitions</a:t>
            </a:r>
          </a:p>
          <a:p>
            <a:r>
              <a:rPr lang="en-US" dirty="0" smtClean="0"/>
              <a:t>Free training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642725"/>
            <a:ext cx="3982081" cy="26631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Advertising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Press  Advertising:</a:t>
            </a:r>
          </a:p>
          <a:p>
            <a:r>
              <a:rPr lang="en-US" dirty="0" smtClean="0"/>
              <a:t>News paper</a:t>
            </a:r>
          </a:p>
          <a:p>
            <a:r>
              <a:rPr lang="en-US" dirty="0" smtClean="0"/>
              <a:t>Magazines</a:t>
            </a:r>
          </a:p>
          <a:p>
            <a:r>
              <a:rPr lang="en-US" dirty="0" smtClean="0"/>
              <a:t>Journals</a:t>
            </a:r>
          </a:p>
          <a:p>
            <a:r>
              <a:rPr lang="en-US" dirty="0" smtClean="0"/>
              <a:t> directory year book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 descr="science-of-advertisement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676400"/>
            <a:ext cx="3048733" cy="3476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308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PROMOTION MIX part-2</vt:lpstr>
      <vt:lpstr>TYPES OF PROMOTION</vt:lpstr>
      <vt:lpstr>ADVERTISEMENT</vt:lpstr>
      <vt:lpstr>Personal selling</vt:lpstr>
      <vt:lpstr>Public Relation</vt:lpstr>
      <vt:lpstr>SALES PROMOTION </vt:lpstr>
      <vt:lpstr>Types of personal selling</vt:lpstr>
      <vt:lpstr>Types of sales promotion</vt:lpstr>
      <vt:lpstr>Types of Advertising</vt:lpstr>
      <vt:lpstr>Types of Advertising</vt:lpstr>
      <vt:lpstr>Types of Advertising</vt:lpstr>
      <vt:lpstr>Types of Advertising</vt:lpstr>
      <vt:lpstr>Types of Advertising</vt:lpstr>
      <vt:lpstr>Types of public relations</vt:lpstr>
      <vt:lpstr>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MIX part-2</dc:title>
  <dc:creator>ANUBHA</dc:creator>
  <cp:lastModifiedBy>ANUBHA</cp:lastModifiedBy>
  <cp:revision>7</cp:revision>
  <dcterms:created xsi:type="dcterms:W3CDTF">2006-08-16T00:00:00Z</dcterms:created>
  <dcterms:modified xsi:type="dcterms:W3CDTF">2020-05-20T17:34:36Z</dcterms:modified>
</cp:coreProperties>
</file>