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824"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BF32FB-54DF-4A6A-B433-C49B783E443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C00E589-00C5-4F72-953A-4F2176C5CA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4F068F-D23D-439C-B1D8-A588C5E1D3C5}" type="slidenum">
              <a:rPr lang="en-US"/>
              <a:pPr/>
              <a:t>1</a:t>
            </a:fld>
            <a:endParaRPr lang="en-U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E04B1A-0286-49BA-873C-0B39A3CEEB23}" type="slidenum">
              <a:rPr lang="en-US"/>
              <a:pPr/>
              <a:t>10</a:t>
            </a:fld>
            <a:endParaRPr 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4091C8-237F-4DE0-B3F8-CB09DDD8068F}" type="slidenum">
              <a:rPr lang="en-US"/>
              <a:pPr/>
              <a:t>11</a:t>
            </a:fld>
            <a:endParaRPr 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8B2149-8D5A-4F6F-8C2E-501CF039DC76}" type="slidenum">
              <a:rPr lang="en-US"/>
              <a:pPr/>
              <a:t>12</a:t>
            </a:fld>
            <a:endParaRPr lang="en-US"/>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18D0A4-6890-4D30-8C2C-2C8C2B0DDFB2}" type="slidenum">
              <a:rPr lang="en-US"/>
              <a:pPr/>
              <a:t>13</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4D1F83-DC0A-45E9-B70E-AB3EAD8BF484}" type="slidenum">
              <a:rPr lang="en-US"/>
              <a:pPr/>
              <a:t>14</a:t>
            </a:fld>
            <a:endParaRPr 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7DC64-A45D-4802-8A92-99B2985CE147}" type="slidenum">
              <a:rPr lang="en-US"/>
              <a:pPr/>
              <a:t>15</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264DC1-26D6-439B-B40A-A19DF2381283}" type="slidenum">
              <a:rPr lang="en-US"/>
              <a:pPr/>
              <a:t>16</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50803-1C55-42A5-ACC6-9C3C1ABA0EEB}" type="slidenum">
              <a:rPr lang="en-US"/>
              <a:pPr/>
              <a:t>17</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B9EFF-841D-40D8-AB81-7CBBCC39D6F7}" type="slidenum">
              <a:rPr lang="en-US"/>
              <a:pPr/>
              <a:t>18</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26820E-2FED-429D-BBF9-3032001309FB}" type="slidenum">
              <a:rPr lang="en-US"/>
              <a:pPr/>
              <a:t>19</a:t>
            </a:fld>
            <a:endParaRPr 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82D75-3540-4519-87CE-7E0216CD922F}" type="slidenum">
              <a:rPr lang="en-US"/>
              <a:pPr/>
              <a:t>2</a:t>
            </a:fld>
            <a:endParaRPr lang="en-U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F4E1A5-37B2-48F8-959C-07F795A0DBF2}" type="slidenum">
              <a:rPr lang="en-US"/>
              <a:pPr/>
              <a:t>20</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5A108-D1B5-43C8-BA77-8FE1E532BDF6}" type="slidenum">
              <a:rPr lang="en-US"/>
              <a:pPr/>
              <a:t>21</a:t>
            </a:fld>
            <a:endParaRPr lang="en-US"/>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D7AFF-7ECF-44C2-A547-ABF015D96B18}" type="slidenum">
              <a:rPr lang="en-US"/>
              <a:pPr/>
              <a:t>22</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A2DBD-F75D-451F-8FA7-30C10E80E317}" type="slidenum">
              <a:rPr lang="en-US"/>
              <a:pPr/>
              <a:t>23</a:t>
            </a:fld>
            <a:endParaRPr 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ECE540-3546-44B3-B642-160ECB9DFA82}" type="slidenum">
              <a:rPr lang="en-US"/>
              <a:pPr/>
              <a:t>24</a:t>
            </a:fld>
            <a:endParaRPr lang="en-U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007AD5-33EC-44D8-B9B2-96BE0DB2F163}" type="slidenum">
              <a:rPr lang="en-US"/>
              <a:pPr/>
              <a:t>25</a:t>
            </a:fld>
            <a:endParaRPr 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51EBD2-A6DD-4E2F-9DDD-B20FDCF23927}" type="slidenum">
              <a:rPr lang="en-US"/>
              <a:pPr/>
              <a:t>26</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F84CF-1832-4FC6-8569-277285CBEC7F}" type="slidenum">
              <a:rPr lang="en-US"/>
              <a:pPr/>
              <a:t>27</a:t>
            </a:fld>
            <a:endParaRPr 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73DFD-55AF-47E0-BE13-3EA4335A6777}" type="slidenum">
              <a:rPr lang="en-US"/>
              <a:pPr/>
              <a:t>28</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2240A2-E633-450F-93AF-7B99FA2D00B1}" type="slidenum">
              <a:rPr lang="en-US"/>
              <a:pPr/>
              <a:t>3</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FF1CA-CC16-4448-AAFE-15554E9FAEEF}" type="slidenum">
              <a:rPr lang="en-US"/>
              <a:pPr/>
              <a:t>4</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A2B9C1-8344-4022-A918-702004217493}" type="slidenum">
              <a:rPr lang="en-US"/>
              <a:pPr/>
              <a:t>5</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89945-6931-4822-92B0-1E0CAE5D4C09}" type="slidenum">
              <a:rPr lang="en-US"/>
              <a:pPr/>
              <a:t>6</a:t>
            </a:fld>
            <a:endParaRPr 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260DB-FE82-4DC0-A4F6-3F38A081C61B}" type="slidenum">
              <a:rPr lang="en-US"/>
              <a:pPr/>
              <a:t>7</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FFB22-6CE4-4070-BAA6-16811BF5E2A0}" type="slidenum">
              <a:rPr lang="en-US"/>
              <a:pPr/>
              <a:t>8</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F714CA-917E-42B6-BEEE-CD756F7ECEBF}" type="slidenum">
              <a:rPr lang="en-US"/>
              <a:pPr/>
              <a:t>9</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2EA6D1-D475-41AF-AB98-B0D5169B164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B5EAE-D294-42F8-B85A-7883F42CA3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1A76C6-AB16-4DF4-8A53-F2597FA3712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6DF7163A-701A-4391-81EA-F7E55D31262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6EAC234-87ED-4F57-BDBC-7A254DCEC7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7F8FF2-C31D-4404-9822-B1CE728A94C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91A57C-A99C-4D13-822C-1CD54A281B8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E1A1EE-3444-4327-8AEA-D1D670EC12B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FE5D2A-49E0-419A-84ED-23E78E182DA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D15DEC-CA23-4F50-B281-72B46CAE328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8A4FBD-D41B-494E-9548-1CEAE5E62F1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444A18-CFA3-463A-B19C-F6DC1CE4375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E42F54-B35F-4837-98FC-05B5BBCA579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B7E703D-4F58-41E1-8EF2-5F23CE6AEF2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990600"/>
          </a:xfrm>
        </p:spPr>
        <p:txBody>
          <a:bodyPr/>
          <a:lstStyle/>
          <a:p>
            <a:r>
              <a:rPr lang="en-US" b="1">
                <a:latin typeface="Times New Roman" pitchFamily="18" charset="0"/>
              </a:rPr>
              <a:t>GEAR</a:t>
            </a:r>
          </a:p>
        </p:txBody>
      </p:sp>
      <p:sp>
        <p:nvSpPr>
          <p:cNvPr id="2051" name="Rectangle 3"/>
          <p:cNvSpPr>
            <a:spLocks noGrp="1" noChangeArrowheads="1"/>
          </p:cNvSpPr>
          <p:nvPr>
            <p:ph type="subTitle" idx="1"/>
          </p:nvPr>
        </p:nvSpPr>
        <p:spPr>
          <a:xfrm>
            <a:off x="685800" y="1447800"/>
            <a:ext cx="8077200" cy="4876800"/>
          </a:xfrm>
        </p:spPr>
        <p:txBody>
          <a:bodyPr/>
          <a:lstStyle/>
          <a:p>
            <a:pPr>
              <a:lnSpc>
                <a:spcPct val="90000"/>
              </a:lnSpc>
            </a:pPr>
            <a:r>
              <a:rPr lang="en-US" b="1" u="sng">
                <a:latin typeface="Times New Roman" pitchFamily="18" charset="0"/>
              </a:rPr>
              <a:t>CONTENTS</a:t>
            </a:r>
          </a:p>
          <a:p>
            <a:pPr algn="l">
              <a:lnSpc>
                <a:spcPct val="90000"/>
              </a:lnSpc>
              <a:buFontTx/>
              <a:buChar char="•"/>
            </a:pPr>
            <a:r>
              <a:rPr lang="en-US">
                <a:latin typeface="Times New Roman" pitchFamily="18" charset="0"/>
              </a:rPr>
              <a:t>POWER TRANSMISSION</a:t>
            </a:r>
          </a:p>
          <a:p>
            <a:pPr algn="l">
              <a:lnSpc>
                <a:spcPct val="90000"/>
              </a:lnSpc>
              <a:buFontTx/>
              <a:buChar char="•"/>
            </a:pPr>
            <a:r>
              <a:rPr lang="en-US">
                <a:latin typeface="Times New Roman" pitchFamily="18" charset="0"/>
              </a:rPr>
              <a:t>GEAR</a:t>
            </a:r>
          </a:p>
          <a:p>
            <a:pPr algn="l">
              <a:lnSpc>
                <a:spcPct val="90000"/>
              </a:lnSpc>
              <a:buFontTx/>
              <a:buChar char="•"/>
            </a:pPr>
            <a:r>
              <a:rPr lang="en-US">
                <a:latin typeface="Times New Roman" pitchFamily="18" charset="0"/>
              </a:rPr>
              <a:t>TYPES OF GEARS</a:t>
            </a:r>
          </a:p>
          <a:p>
            <a:pPr algn="l">
              <a:lnSpc>
                <a:spcPct val="90000"/>
              </a:lnSpc>
              <a:buFontTx/>
              <a:buChar char="•"/>
            </a:pPr>
            <a:r>
              <a:rPr lang="en-US">
                <a:latin typeface="Times New Roman" pitchFamily="18" charset="0"/>
              </a:rPr>
              <a:t>NOMENCLATURE</a:t>
            </a:r>
          </a:p>
          <a:p>
            <a:pPr algn="l">
              <a:lnSpc>
                <a:spcPct val="90000"/>
              </a:lnSpc>
              <a:buFontTx/>
              <a:buChar char="•"/>
            </a:pPr>
            <a:r>
              <a:rPr lang="en-US">
                <a:latin typeface="Times New Roman" pitchFamily="18" charset="0"/>
              </a:rPr>
              <a:t>APPLICATIONS OF GEARS</a:t>
            </a:r>
          </a:p>
          <a:p>
            <a:pPr algn="l">
              <a:lnSpc>
                <a:spcPct val="90000"/>
              </a:lnSpc>
              <a:buFontTx/>
              <a:buChar char="•"/>
            </a:pPr>
            <a:r>
              <a:rPr lang="en-US">
                <a:latin typeface="Times New Roman" pitchFamily="18" charset="0"/>
              </a:rPr>
              <a:t>VELOCITY RATIO</a:t>
            </a:r>
          </a:p>
          <a:p>
            <a:pPr algn="l">
              <a:lnSpc>
                <a:spcPct val="90000"/>
              </a:lnSpc>
              <a:buFontTx/>
              <a:buChar char="•"/>
            </a:pPr>
            <a:r>
              <a:rPr lang="en-US">
                <a:latin typeface="Times New Roman" pitchFamily="18" charset="0"/>
              </a:rPr>
              <a:t>GEAR TRAINS</a:t>
            </a:r>
          </a:p>
          <a:p>
            <a:pPr algn="l">
              <a:lnSpc>
                <a:spcPct val="90000"/>
              </a:lnSpc>
              <a:buFontTx/>
              <a:buChar char="•"/>
            </a:pPr>
            <a:r>
              <a:rPr lang="en-US">
                <a:latin typeface="Times New Roman" pitchFamily="18" charset="0"/>
              </a:rPr>
              <a:t>EXAMPLE PROBLEMS AND QUESTIONS</a:t>
            </a:r>
          </a:p>
          <a:p>
            <a:pPr algn="l">
              <a:lnSpc>
                <a:spcPct val="90000"/>
              </a:lnSpc>
              <a:buFontTx/>
              <a:buChar char="•"/>
            </a:pPr>
            <a:endParaRPr lang="en-US">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a:latin typeface="Times New Roman" pitchFamily="18" charset="0"/>
              </a:rPr>
              <a:t>Bevel gears</a:t>
            </a:r>
          </a:p>
        </p:txBody>
      </p:sp>
      <p:sp>
        <p:nvSpPr>
          <p:cNvPr id="32771" name="Rectangle 3"/>
          <p:cNvSpPr>
            <a:spLocks noGrp="1" noChangeArrowheads="1"/>
          </p:cNvSpPr>
          <p:nvPr>
            <p:ph type="body" idx="1"/>
          </p:nvPr>
        </p:nvSpPr>
        <p:spPr>
          <a:xfrm>
            <a:off x="609600" y="1447800"/>
            <a:ext cx="8077200" cy="4678363"/>
          </a:xfrm>
        </p:spPr>
        <p:txBody>
          <a:bodyPr/>
          <a:lstStyle/>
          <a:p>
            <a:pPr>
              <a:lnSpc>
                <a:spcPct val="90000"/>
              </a:lnSpc>
            </a:pPr>
            <a:r>
              <a:rPr lang="en-US" sz="2800" b="1">
                <a:latin typeface="Times New Roman" pitchFamily="18" charset="0"/>
              </a:rPr>
              <a:t>Bevel gears</a:t>
            </a:r>
            <a:r>
              <a:rPr lang="en-US" sz="2800">
                <a:latin typeface="Times New Roman" pitchFamily="18" charset="0"/>
              </a:rPr>
              <a:t> are useful when the direction of a shaft's rotation needs to be changed </a:t>
            </a:r>
          </a:p>
          <a:p>
            <a:pPr>
              <a:lnSpc>
                <a:spcPct val="90000"/>
              </a:lnSpc>
            </a:pPr>
            <a:r>
              <a:rPr lang="en-US" sz="2800">
                <a:latin typeface="Times New Roman" pitchFamily="18" charset="0"/>
              </a:rPr>
              <a:t>They are usually mounted on shafts that are 90 degrees apart, but can be designed to work at other angles as well</a:t>
            </a:r>
          </a:p>
          <a:p>
            <a:pPr>
              <a:lnSpc>
                <a:spcPct val="90000"/>
              </a:lnSpc>
            </a:pPr>
            <a:r>
              <a:rPr lang="en-US" sz="2800">
                <a:latin typeface="Times New Roman" pitchFamily="18" charset="0"/>
              </a:rPr>
              <a:t>The teeth on bevel gears can be </a:t>
            </a:r>
            <a:r>
              <a:rPr lang="en-US" sz="2800" b="1">
                <a:latin typeface="Times New Roman" pitchFamily="18" charset="0"/>
              </a:rPr>
              <a:t>straight</a:t>
            </a:r>
            <a:r>
              <a:rPr lang="en-US" sz="2800">
                <a:latin typeface="Times New Roman" pitchFamily="18" charset="0"/>
              </a:rPr>
              <a:t>, </a:t>
            </a:r>
            <a:r>
              <a:rPr lang="en-US" sz="2800" b="1">
                <a:latin typeface="Times New Roman" pitchFamily="18" charset="0"/>
              </a:rPr>
              <a:t>spiral</a:t>
            </a:r>
            <a:r>
              <a:rPr lang="en-US" sz="2800">
                <a:latin typeface="Times New Roman" pitchFamily="18" charset="0"/>
              </a:rPr>
              <a:t> or </a:t>
            </a:r>
            <a:r>
              <a:rPr lang="en-US" sz="2800" b="1">
                <a:latin typeface="Times New Roman" pitchFamily="18" charset="0"/>
              </a:rPr>
              <a:t>hypoid</a:t>
            </a:r>
            <a:endParaRPr lang="en-US" sz="2800">
              <a:latin typeface="Times New Roman" pitchFamily="18" charset="0"/>
            </a:endParaRPr>
          </a:p>
          <a:p>
            <a:pPr>
              <a:lnSpc>
                <a:spcPct val="90000"/>
              </a:lnSpc>
            </a:pPr>
            <a:r>
              <a:rPr lang="en-US" sz="2800">
                <a:latin typeface="Times New Roman" pitchFamily="18" charset="0"/>
              </a:rPr>
              <a:t>locomotives, marine applications, automobiles, printing presses, cooling towers, power plants, steel plants, railway track inspection machines, etc.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0" name="Rectangle 8"/>
          <p:cNvSpPr>
            <a:spLocks noGrp="1" noChangeArrowheads="1"/>
          </p:cNvSpPr>
          <p:nvPr>
            <p:ph type="title"/>
          </p:nvPr>
        </p:nvSpPr>
        <p:spPr/>
        <p:txBody>
          <a:bodyPr/>
          <a:lstStyle/>
          <a:p>
            <a:r>
              <a:rPr lang="en-US" b="1">
                <a:latin typeface="Times New Roman" pitchFamily="18" charset="0"/>
              </a:rPr>
              <a:t>Straight and Spiral Bevel Gears</a:t>
            </a:r>
          </a:p>
        </p:txBody>
      </p:sp>
      <p:pic>
        <p:nvPicPr>
          <p:cNvPr id="33796" name="Picture 35" descr="gear-bevel"/>
          <p:cNvPicPr>
            <a:picLocks noChangeAspect="1" noChangeArrowheads="1"/>
          </p:cNvPicPr>
          <p:nvPr>
            <p:ph sz="half" idx="1"/>
          </p:nvPr>
        </p:nvPicPr>
        <p:blipFill>
          <a:blip r:embed="rId3"/>
          <a:srcRect/>
          <a:stretch>
            <a:fillRect/>
          </a:stretch>
        </p:blipFill>
        <p:spPr>
          <a:xfrm>
            <a:off x="457200" y="2132013"/>
            <a:ext cx="4038600" cy="3462337"/>
          </a:xfrm>
          <a:noFill/>
          <a:ln/>
        </p:spPr>
      </p:pic>
      <p:pic>
        <p:nvPicPr>
          <p:cNvPr id="33799" name="Picture 38" descr="gear-bevel2"/>
          <p:cNvPicPr>
            <a:picLocks noChangeAspect="1" noChangeArrowheads="1"/>
          </p:cNvPicPr>
          <p:nvPr>
            <p:ph sz="half" idx="2"/>
          </p:nvPr>
        </p:nvPicPr>
        <p:blipFill>
          <a:blip r:embed="rId4"/>
          <a:srcRect/>
          <a:stretch>
            <a:fillRect/>
          </a:stretch>
        </p:blipFill>
        <p:spPr>
          <a:xfrm>
            <a:off x="4876800" y="2144713"/>
            <a:ext cx="3810000" cy="3505200"/>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001000" cy="868362"/>
          </a:xfrm>
        </p:spPr>
        <p:txBody>
          <a:bodyPr/>
          <a:lstStyle/>
          <a:p>
            <a:r>
              <a:rPr lang="en-US" b="1">
                <a:latin typeface="Times New Roman" pitchFamily="18" charset="0"/>
              </a:rPr>
              <a:t>WORM AND WORM GEAR</a:t>
            </a:r>
          </a:p>
        </p:txBody>
      </p:sp>
      <p:sp>
        <p:nvSpPr>
          <p:cNvPr id="38915" name="Rectangle 3"/>
          <p:cNvSpPr>
            <a:spLocks noGrp="1" noChangeArrowheads="1"/>
          </p:cNvSpPr>
          <p:nvPr>
            <p:ph type="body" idx="1"/>
          </p:nvPr>
        </p:nvSpPr>
        <p:spPr>
          <a:xfrm>
            <a:off x="609600" y="1600200"/>
            <a:ext cx="8153400" cy="5105400"/>
          </a:xfrm>
        </p:spPr>
        <p:txBody>
          <a:bodyPr/>
          <a:lstStyle/>
          <a:p>
            <a:r>
              <a:rPr lang="en-US" sz="2800" b="1">
                <a:latin typeface="Times New Roman" pitchFamily="18" charset="0"/>
              </a:rPr>
              <a:t>Worm gears</a:t>
            </a:r>
            <a:r>
              <a:rPr lang="en-US" sz="2800">
                <a:latin typeface="Times New Roman" pitchFamily="18" charset="0"/>
              </a:rPr>
              <a:t> are used when large gear reductions are needed. It is common for worm gears to have reductions of 20:1, and even up to 300:1 or greater</a:t>
            </a:r>
          </a:p>
          <a:p>
            <a:r>
              <a:rPr lang="en-US" sz="2800">
                <a:latin typeface="Times New Roman" pitchFamily="18" charset="0"/>
              </a:rPr>
              <a:t>Many worm gears have an interesting property that no other gear set has: the worm can easily turn the gear, but the gear cannot turn the worm</a:t>
            </a:r>
          </a:p>
          <a:p>
            <a:r>
              <a:rPr lang="en-US" sz="2800">
                <a:latin typeface="Times New Roman" pitchFamily="18" charset="0"/>
              </a:rPr>
              <a:t> Worm gears are used widely in material handling and transportation machinery, machine tools, automobiles etc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b="1">
                <a:latin typeface="Times New Roman" pitchFamily="18" charset="0"/>
              </a:rPr>
              <a:t>WORM AND WORM GEAR</a:t>
            </a:r>
          </a:p>
        </p:txBody>
      </p:sp>
      <p:pic>
        <p:nvPicPr>
          <p:cNvPr id="39940" name="Picture 41" descr="gear-worm"/>
          <p:cNvPicPr>
            <a:picLocks noChangeAspect="1" noChangeArrowheads="1"/>
          </p:cNvPicPr>
          <p:nvPr>
            <p:ph idx="1"/>
          </p:nvPr>
        </p:nvPicPr>
        <p:blipFill>
          <a:blip r:embed="rId3"/>
          <a:srcRect/>
          <a:stretch>
            <a:fillRect/>
          </a:stretch>
        </p:blipFill>
        <p:spPr>
          <a:xfrm>
            <a:off x="2476500" y="1600200"/>
            <a:ext cx="4162425" cy="4495800"/>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b="1">
                <a:latin typeface="Times New Roman" pitchFamily="18" charset="0"/>
              </a:rPr>
              <a:t>NOMENCLATURE OF SPUR GEARS</a:t>
            </a:r>
          </a:p>
        </p:txBody>
      </p:sp>
      <p:pic>
        <p:nvPicPr>
          <p:cNvPr id="41988" name="Picture 44" descr="gear"/>
          <p:cNvPicPr>
            <a:picLocks noChangeAspect="1" noChangeArrowheads="1"/>
          </p:cNvPicPr>
          <p:nvPr>
            <p:ph idx="1"/>
          </p:nvPr>
        </p:nvPicPr>
        <p:blipFill>
          <a:blip r:embed="rId3"/>
          <a:srcRect/>
          <a:stretch>
            <a:fillRect/>
          </a:stretch>
        </p:blipFill>
        <p:spPr>
          <a:xfrm>
            <a:off x="1219200" y="1644650"/>
            <a:ext cx="6477000" cy="4284663"/>
          </a:xfrm>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b="1">
                <a:latin typeface="Times New Roman" pitchFamily="18" charset="0"/>
              </a:rPr>
              <a:t>NOMENCLATURE….</a:t>
            </a:r>
          </a:p>
        </p:txBody>
      </p:sp>
      <p:sp>
        <p:nvSpPr>
          <p:cNvPr id="47107" name="Rectangle 3"/>
          <p:cNvSpPr>
            <a:spLocks noGrp="1" noChangeArrowheads="1"/>
          </p:cNvSpPr>
          <p:nvPr>
            <p:ph type="body" idx="1"/>
          </p:nvPr>
        </p:nvSpPr>
        <p:spPr/>
        <p:txBody>
          <a:bodyPr/>
          <a:lstStyle/>
          <a:p>
            <a:pPr>
              <a:lnSpc>
                <a:spcPct val="80000"/>
              </a:lnSpc>
            </a:pPr>
            <a:r>
              <a:rPr lang="en-US" sz="2400" b="1">
                <a:latin typeface="Times New Roman" pitchFamily="18" charset="0"/>
              </a:rPr>
              <a:t>Pitch surface</a:t>
            </a:r>
            <a:r>
              <a:rPr lang="en-US" sz="2400">
                <a:latin typeface="Times New Roman" pitchFamily="18" charset="0"/>
              </a:rPr>
              <a:t>: The surface of the imaginary rolling cylinder (cone, etc.) that the toothed gear may be considered to replace. </a:t>
            </a:r>
          </a:p>
          <a:p>
            <a:pPr>
              <a:lnSpc>
                <a:spcPct val="80000"/>
              </a:lnSpc>
            </a:pPr>
            <a:r>
              <a:rPr lang="en-US" sz="2400" b="1">
                <a:latin typeface="Times New Roman" pitchFamily="18" charset="0"/>
              </a:rPr>
              <a:t>Pitch circle</a:t>
            </a:r>
            <a:r>
              <a:rPr lang="en-US" sz="2400">
                <a:latin typeface="Times New Roman" pitchFamily="18" charset="0"/>
              </a:rPr>
              <a:t>: A right section of the pitch surface. </a:t>
            </a:r>
          </a:p>
          <a:p>
            <a:pPr>
              <a:lnSpc>
                <a:spcPct val="80000"/>
              </a:lnSpc>
            </a:pPr>
            <a:r>
              <a:rPr lang="en-US" sz="2400" b="1">
                <a:latin typeface="Times New Roman" pitchFamily="18" charset="0"/>
              </a:rPr>
              <a:t>Addendum circle</a:t>
            </a:r>
            <a:r>
              <a:rPr lang="en-US" sz="2400">
                <a:latin typeface="Times New Roman" pitchFamily="18" charset="0"/>
              </a:rPr>
              <a:t>: A circle bounding the ends of the teeth, in a right section of the gear. </a:t>
            </a:r>
          </a:p>
          <a:p>
            <a:pPr>
              <a:lnSpc>
                <a:spcPct val="80000"/>
              </a:lnSpc>
            </a:pPr>
            <a:r>
              <a:rPr lang="en-US" sz="2400" b="1">
                <a:latin typeface="Times New Roman" pitchFamily="18" charset="0"/>
              </a:rPr>
              <a:t>Root (or dedendum) circle</a:t>
            </a:r>
            <a:r>
              <a:rPr lang="en-US" sz="2400">
                <a:latin typeface="Times New Roman" pitchFamily="18" charset="0"/>
              </a:rPr>
              <a:t>: The circle bounding the spaces between the teeth, in a right section of the gear. </a:t>
            </a:r>
          </a:p>
          <a:p>
            <a:pPr>
              <a:lnSpc>
                <a:spcPct val="80000"/>
              </a:lnSpc>
            </a:pPr>
            <a:r>
              <a:rPr lang="en-US" sz="2400" b="1">
                <a:latin typeface="Times New Roman" pitchFamily="18" charset="0"/>
              </a:rPr>
              <a:t>Addendum</a:t>
            </a:r>
            <a:r>
              <a:rPr lang="en-US" sz="2400">
                <a:latin typeface="Times New Roman" pitchFamily="18" charset="0"/>
              </a:rPr>
              <a:t>: The radial distance between the pitch circle and the addendum circle. </a:t>
            </a:r>
          </a:p>
          <a:p>
            <a:pPr>
              <a:lnSpc>
                <a:spcPct val="80000"/>
              </a:lnSpc>
            </a:pPr>
            <a:r>
              <a:rPr lang="en-US" sz="2400" b="1">
                <a:latin typeface="Times New Roman" pitchFamily="18" charset="0"/>
              </a:rPr>
              <a:t>Dedendum</a:t>
            </a:r>
            <a:r>
              <a:rPr lang="en-US" sz="2400">
                <a:latin typeface="Times New Roman" pitchFamily="18" charset="0"/>
              </a:rPr>
              <a:t>: The radial distance between the pitch circle and the root circle. </a:t>
            </a:r>
          </a:p>
          <a:p>
            <a:pPr>
              <a:lnSpc>
                <a:spcPct val="80000"/>
              </a:lnSpc>
            </a:pPr>
            <a:r>
              <a:rPr lang="en-US" sz="2400" b="1">
                <a:latin typeface="Times New Roman" pitchFamily="18" charset="0"/>
              </a:rPr>
              <a:t>Clearance</a:t>
            </a:r>
            <a:r>
              <a:rPr lang="en-US" sz="2400">
                <a:latin typeface="Times New Roman" pitchFamily="18" charset="0"/>
              </a:rPr>
              <a:t>: The difference between the dedendum of one gear and the addendum of the mating gear.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b="1">
                <a:latin typeface="Times New Roman" pitchFamily="18" charset="0"/>
              </a:rPr>
              <a:t>NOMENCLATURE….</a:t>
            </a:r>
          </a:p>
        </p:txBody>
      </p:sp>
      <p:sp>
        <p:nvSpPr>
          <p:cNvPr id="48131" name="Rectangle 3"/>
          <p:cNvSpPr>
            <a:spLocks noGrp="1" noChangeArrowheads="1"/>
          </p:cNvSpPr>
          <p:nvPr>
            <p:ph type="body" idx="1"/>
          </p:nvPr>
        </p:nvSpPr>
        <p:spPr>
          <a:xfrm>
            <a:off x="457200" y="1600200"/>
            <a:ext cx="8229600" cy="4953000"/>
          </a:xfrm>
        </p:spPr>
        <p:txBody>
          <a:bodyPr/>
          <a:lstStyle/>
          <a:p>
            <a:pPr>
              <a:lnSpc>
                <a:spcPct val="80000"/>
              </a:lnSpc>
            </a:pPr>
            <a:r>
              <a:rPr lang="en-US" sz="2400" b="1">
                <a:latin typeface="Times New Roman" pitchFamily="18" charset="0"/>
              </a:rPr>
              <a:t>Face of a tooth</a:t>
            </a:r>
            <a:r>
              <a:rPr lang="en-US" sz="2400">
                <a:latin typeface="Times New Roman" pitchFamily="18" charset="0"/>
              </a:rPr>
              <a:t>: That part of the tooth surface lying outside the pitch surface. </a:t>
            </a:r>
          </a:p>
          <a:p>
            <a:pPr>
              <a:lnSpc>
                <a:spcPct val="80000"/>
              </a:lnSpc>
            </a:pPr>
            <a:r>
              <a:rPr lang="en-US" sz="2400" b="1">
                <a:latin typeface="Times New Roman" pitchFamily="18" charset="0"/>
              </a:rPr>
              <a:t>Flank of a tooth</a:t>
            </a:r>
            <a:r>
              <a:rPr lang="en-US" sz="2400">
                <a:latin typeface="Times New Roman" pitchFamily="18" charset="0"/>
              </a:rPr>
              <a:t>: The part of the tooth surface lying inside the pitch surface. </a:t>
            </a:r>
          </a:p>
          <a:p>
            <a:pPr>
              <a:lnSpc>
                <a:spcPct val="80000"/>
              </a:lnSpc>
            </a:pPr>
            <a:r>
              <a:rPr lang="en-US" sz="2400" b="1">
                <a:latin typeface="Times New Roman" pitchFamily="18" charset="0"/>
              </a:rPr>
              <a:t>Circular thickness</a:t>
            </a:r>
            <a:r>
              <a:rPr lang="en-US" sz="2400">
                <a:latin typeface="Times New Roman" pitchFamily="18" charset="0"/>
              </a:rPr>
              <a:t> (also called the </a:t>
            </a:r>
            <a:r>
              <a:rPr lang="en-US" sz="2400" b="1">
                <a:latin typeface="Times New Roman" pitchFamily="18" charset="0"/>
              </a:rPr>
              <a:t>tooth thickness</a:t>
            </a:r>
            <a:r>
              <a:rPr lang="en-US" sz="2400">
                <a:latin typeface="Times New Roman" pitchFamily="18" charset="0"/>
              </a:rPr>
              <a:t>): The thickness of the tooth measured on the pitch circle. It is the length of an arc and not the length of a straight line. </a:t>
            </a:r>
          </a:p>
          <a:p>
            <a:pPr>
              <a:lnSpc>
                <a:spcPct val="80000"/>
              </a:lnSpc>
            </a:pPr>
            <a:r>
              <a:rPr lang="en-US" sz="2400" b="1">
                <a:latin typeface="Times New Roman" pitchFamily="18" charset="0"/>
              </a:rPr>
              <a:t>Tooth space</a:t>
            </a:r>
            <a:r>
              <a:rPr lang="en-US" sz="2400">
                <a:latin typeface="Times New Roman" pitchFamily="18" charset="0"/>
              </a:rPr>
              <a:t>: pitch diameter The distance between adjacent teeth measured on the pitch circle. </a:t>
            </a:r>
          </a:p>
          <a:p>
            <a:pPr>
              <a:lnSpc>
                <a:spcPct val="80000"/>
              </a:lnSpc>
            </a:pPr>
            <a:r>
              <a:rPr lang="en-US" sz="2400" b="1">
                <a:latin typeface="Times New Roman" pitchFamily="18" charset="0"/>
              </a:rPr>
              <a:t>Backlash</a:t>
            </a:r>
            <a:r>
              <a:rPr lang="en-US" sz="2400">
                <a:latin typeface="Times New Roman" pitchFamily="18" charset="0"/>
              </a:rPr>
              <a:t>: The difference between the circle thickness of one gear and the tooth space of the mating gear. </a:t>
            </a:r>
          </a:p>
          <a:p>
            <a:pPr>
              <a:lnSpc>
                <a:spcPct val="80000"/>
              </a:lnSpc>
            </a:pPr>
            <a:r>
              <a:rPr lang="en-US" sz="2400" b="1">
                <a:latin typeface="Times New Roman" pitchFamily="18" charset="0"/>
              </a:rPr>
              <a:t>Circular pitch</a:t>
            </a:r>
            <a:r>
              <a:rPr lang="en-US" sz="2400">
                <a:latin typeface="Times New Roman" pitchFamily="18" charset="0"/>
              </a:rPr>
              <a:t> (Pc) : The width of a tooth and a space, measured on the pitch circle. </a:t>
            </a:r>
          </a:p>
          <a:p>
            <a:pPr>
              <a:lnSpc>
                <a:spcPct val="80000"/>
              </a:lnSpc>
            </a:pPr>
            <a:endParaRPr lang="en-US" sz="2400">
              <a:latin typeface="Times New Roman" pitchFamily="18" charset="0"/>
            </a:endParaRPr>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8132" name="Object 4"/>
          <p:cNvGraphicFramePr>
            <a:graphicFrameLocks noChangeAspect="1"/>
          </p:cNvGraphicFramePr>
          <p:nvPr/>
        </p:nvGraphicFramePr>
        <p:xfrm>
          <a:off x="4572000" y="5502275"/>
          <a:ext cx="990600" cy="771525"/>
        </p:xfrm>
        <a:graphic>
          <a:graphicData uri="http://schemas.openxmlformats.org/presentationml/2006/ole">
            <p:oleObj spid="_x0000_s48132" name="Equation" r:id="rId4" imgW="507780" imgH="393529"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a:latin typeface="Times New Roman" pitchFamily="18" charset="0"/>
              </a:rPr>
              <a:t>NOMENCLATURE….</a:t>
            </a:r>
          </a:p>
        </p:txBody>
      </p:sp>
      <p:sp>
        <p:nvSpPr>
          <p:cNvPr id="49155" name="Rectangle 3"/>
          <p:cNvSpPr>
            <a:spLocks noGrp="1" noChangeArrowheads="1"/>
          </p:cNvSpPr>
          <p:nvPr>
            <p:ph type="body" idx="1"/>
          </p:nvPr>
        </p:nvSpPr>
        <p:spPr/>
        <p:txBody>
          <a:bodyPr/>
          <a:lstStyle/>
          <a:p>
            <a:pPr>
              <a:lnSpc>
                <a:spcPct val="80000"/>
              </a:lnSpc>
            </a:pPr>
            <a:r>
              <a:rPr lang="en-US" sz="2400" b="1">
                <a:latin typeface="Times New Roman" pitchFamily="18" charset="0"/>
              </a:rPr>
              <a:t>Diametral pitch (</a:t>
            </a:r>
            <a:r>
              <a:rPr lang="en-US" sz="2400">
                <a:latin typeface="Times New Roman" pitchFamily="18" charset="0"/>
              </a:rPr>
              <a:t>Pd): The number of teeth of a gear unit pitch diameter. The diametral pitch is, by definition, the number of teeth divided by the pitch diameter. That is, </a:t>
            </a:r>
          </a:p>
          <a:p>
            <a:pPr>
              <a:lnSpc>
                <a:spcPct val="80000"/>
              </a:lnSpc>
              <a:buFontTx/>
              <a:buNone/>
            </a:pPr>
            <a:endParaRPr lang="en-US" sz="2400">
              <a:latin typeface="Times New Roman" pitchFamily="18" charset="0"/>
            </a:endParaRPr>
          </a:p>
          <a:p>
            <a:pPr>
              <a:lnSpc>
                <a:spcPct val="80000"/>
              </a:lnSpc>
              <a:buFontTx/>
              <a:buNone/>
            </a:pPr>
            <a:r>
              <a:rPr lang="en-US" sz="2400">
                <a:latin typeface="Times New Roman" pitchFamily="18" charset="0"/>
              </a:rPr>
              <a:t>Where </a:t>
            </a:r>
          </a:p>
          <a:p>
            <a:pPr>
              <a:lnSpc>
                <a:spcPct val="80000"/>
              </a:lnSpc>
              <a:buFontTx/>
              <a:buNone/>
            </a:pPr>
            <a:r>
              <a:rPr lang="en-US" sz="2400">
                <a:latin typeface="Times New Roman" pitchFamily="18" charset="0"/>
              </a:rPr>
              <a:t>Pd = diametral pitch </a:t>
            </a:r>
          </a:p>
          <a:p>
            <a:pPr>
              <a:lnSpc>
                <a:spcPct val="80000"/>
              </a:lnSpc>
              <a:buFontTx/>
              <a:buNone/>
            </a:pPr>
            <a:r>
              <a:rPr lang="en-US" sz="2400">
                <a:latin typeface="Times New Roman" pitchFamily="18" charset="0"/>
              </a:rPr>
              <a:t>N = number of teeth </a:t>
            </a:r>
          </a:p>
          <a:p>
            <a:pPr>
              <a:lnSpc>
                <a:spcPct val="80000"/>
              </a:lnSpc>
              <a:buFontTx/>
              <a:buNone/>
            </a:pPr>
            <a:r>
              <a:rPr lang="en-US" sz="2400">
                <a:latin typeface="Times New Roman" pitchFamily="18" charset="0"/>
              </a:rPr>
              <a:t>D = pitch diameter </a:t>
            </a:r>
          </a:p>
          <a:p>
            <a:pPr>
              <a:lnSpc>
                <a:spcPct val="80000"/>
              </a:lnSpc>
              <a:buFontTx/>
              <a:buNone/>
            </a:pPr>
            <a:endParaRPr lang="en-US" sz="2400">
              <a:latin typeface="Times New Roman" pitchFamily="18" charset="0"/>
            </a:endParaRPr>
          </a:p>
          <a:p>
            <a:pPr>
              <a:lnSpc>
                <a:spcPct val="80000"/>
              </a:lnSpc>
            </a:pPr>
            <a:r>
              <a:rPr lang="en-US" sz="2400" b="1">
                <a:latin typeface="Times New Roman" pitchFamily="18" charset="0"/>
              </a:rPr>
              <a:t>Module</a:t>
            </a:r>
            <a:r>
              <a:rPr lang="en-US" sz="2400">
                <a:latin typeface="Times New Roman" pitchFamily="18" charset="0"/>
              </a:rPr>
              <a:t> (m): Pitch diameter divided by number of teeth. The pitch diameter is usually specified in inches or millimeters; in the former case the module is the inverse of diametral pitch.</a:t>
            </a:r>
          </a:p>
          <a:p>
            <a:pPr algn="ctr">
              <a:lnSpc>
                <a:spcPct val="80000"/>
              </a:lnSpc>
              <a:buFontTx/>
              <a:buNone/>
            </a:pPr>
            <a:r>
              <a:rPr lang="en-US" sz="2400">
                <a:latin typeface="Times New Roman" pitchFamily="18" charset="0"/>
              </a:rPr>
              <a:t>m = D/N</a:t>
            </a:r>
          </a:p>
        </p:txBody>
      </p:sp>
      <p:sp>
        <p:nvSpPr>
          <p:cNvPr id="4915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59"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9156" name="Object 4"/>
          <p:cNvGraphicFramePr>
            <a:graphicFrameLocks noChangeAspect="1"/>
          </p:cNvGraphicFramePr>
          <p:nvPr/>
        </p:nvGraphicFramePr>
        <p:xfrm>
          <a:off x="3657600" y="2936875"/>
          <a:ext cx="685800" cy="550863"/>
        </p:xfrm>
        <a:graphic>
          <a:graphicData uri="http://schemas.openxmlformats.org/presentationml/2006/ole">
            <p:oleObj spid="_x0000_s49156" name="Equation" r:id="rId4" imgW="482391" imgH="393529"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b="1">
                <a:latin typeface="Times New Roman" pitchFamily="18" charset="0"/>
              </a:rPr>
              <a:t>VELOCITY RATIO OF GEAR DRIVE</a:t>
            </a:r>
          </a:p>
        </p:txBody>
      </p:sp>
      <p:sp>
        <p:nvSpPr>
          <p:cNvPr id="53251" name="Rectangle 3"/>
          <p:cNvSpPr>
            <a:spLocks noGrp="1" noChangeArrowheads="1"/>
          </p:cNvSpPr>
          <p:nvPr>
            <p:ph type="body" idx="1"/>
          </p:nvPr>
        </p:nvSpPr>
        <p:spPr/>
        <p:txBody>
          <a:bodyPr/>
          <a:lstStyle/>
          <a:p>
            <a:pPr>
              <a:buFontTx/>
              <a:buNone/>
            </a:pPr>
            <a:r>
              <a:rPr lang="en-US">
                <a:latin typeface="Times New Roman" pitchFamily="18" charset="0"/>
              </a:rPr>
              <a:t>d	= Diameter of the wheel</a:t>
            </a:r>
          </a:p>
          <a:p>
            <a:pPr>
              <a:buFontTx/>
              <a:buNone/>
            </a:pPr>
            <a:r>
              <a:rPr lang="en-US">
                <a:latin typeface="Times New Roman" pitchFamily="18" charset="0"/>
              </a:rPr>
              <a:t>N =Speed of the wheel</a:t>
            </a:r>
          </a:p>
          <a:p>
            <a:pPr>
              <a:buFontTx/>
              <a:buNone/>
            </a:pPr>
            <a:r>
              <a:rPr lang="en-US">
                <a:latin typeface="Times New Roman" pitchFamily="18" charset="0"/>
              </a:rPr>
              <a:t>ω	 = Angular speed</a:t>
            </a:r>
          </a:p>
        </p:txBody>
      </p:sp>
      <p:sp>
        <p:nvSpPr>
          <p:cNvPr id="53264" name="Rectangle 1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53266" name="Rectangle 1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53268" name="Rectangle 20"/>
          <p:cNvSpPr>
            <a:spLocks noChangeArrowheads="1"/>
          </p:cNvSpPr>
          <p:nvPr/>
        </p:nvSpPr>
        <p:spPr bwMode="auto">
          <a:xfrm>
            <a:off x="2133600" y="4298950"/>
            <a:ext cx="2133600" cy="336550"/>
          </a:xfrm>
          <a:prstGeom prst="rect">
            <a:avLst/>
          </a:prstGeom>
          <a:noFill/>
          <a:ln w="9525">
            <a:noFill/>
            <a:miter lim="800000"/>
            <a:headEnd/>
            <a:tailEnd/>
          </a:ln>
          <a:effectLst/>
        </p:spPr>
        <p:txBody>
          <a:bodyPr anchor="ctr">
            <a:spAutoFit/>
          </a:bodyPr>
          <a:lstStyle/>
          <a:p>
            <a:r>
              <a:rPr lang="en-US" sz="1600">
                <a:latin typeface="Times New Roman" pitchFamily="18" charset="0"/>
                <a:ea typeface="Calibri" pitchFamily="34" charset="0"/>
                <a:cs typeface="Times New Roman" pitchFamily="18" charset="0"/>
              </a:rPr>
              <a:t>velocity ratio (n)  =</a:t>
            </a:r>
            <a:endParaRPr lang="en-US" sz="1600">
              <a:ea typeface="Calibri" pitchFamily="34" charset="0"/>
              <a:cs typeface="Times New Roman" pitchFamily="18" charset="0"/>
            </a:endParaRPr>
          </a:p>
        </p:txBody>
      </p:sp>
      <p:graphicFrame>
        <p:nvGraphicFramePr>
          <p:cNvPr id="53267" name="Object 19"/>
          <p:cNvGraphicFramePr>
            <a:graphicFrameLocks noChangeAspect="1"/>
          </p:cNvGraphicFramePr>
          <p:nvPr/>
        </p:nvGraphicFramePr>
        <p:xfrm>
          <a:off x="4800600" y="3730625"/>
          <a:ext cx="3048000" cy="1293813"/>
        </p:xfrm>
        <a:graphic>
          <a:graphicData uri="http://schemas.openxmlformats.org/presentationml/2006/ole">
            <p:oleObj spid="_x0000_s53267" name="Equation" r:id="rId4" imgW="939392" imgH="444307" progId="Equation.3">
              <p:embed/>
            </p:oleObj>
          </a:graphicData>
        </a:graphic>
      </p:graphicFrame>
      <p:sp>
        <p:nvSpPr>
          <p:cNvPr id="53273" name="Rectangle 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b="1">
                <a:latin typeface="Times New Roman" pitchFamily="18" charset="0"/>
              </a:rPr>
              <a:t>GEAR TRAINS</a:t>
            </a:r>
          </a:p>
        </p:txBody>
      </p:sp>
      <p:sp>
        <p:nvSpPr>
          <p:cNvPr id="56323" name="Rectangle 3"/>
          <p:cNvSpPr>
            <a:spLocks noGrp="1" noChangeArrowheads="1"/>
          </p:cNvSpPr>
          <p:nvPr>
            <p:ph type="body" idx="1"/>
          </p:nvPr>
        </p:nvSpPr>
        <p:spPr>
          <a:xfrm>
            <a:off x="457200" y="1371600"/>
            <a:ext cx="8229600" cy="4754563"/>
          </a:xfrm>
        </p:spPr>
        <p:txBody>
          <a:bodyPr/>
          <a:lstStyle/>
          <a:p>
            <a:r>
              <a:rPr lang="en-US">
                <a:latin typeface="Times New Roman" pitchFamily="18" charset="0"/>
              </a:rPr>
              <a:t>A gear train is two or more gear working together by meshing their teeth and turning each other in a system to generate power and speed </a:t>
            </a:r>
          </a:p>
          <a:p>
            <a:r>
              <a:rPr lang="en-US">
                <a:latin typeface="Times New Roman" pitchFamily="18" charset="0"/>
              </a:rPr>
              <a:t>It reduces speed and increases torque</a:t>
            </a:r>
          </a:p>
          <a:p>
            <a:r>
              <a:rPr lang="en-US">
                <a:latin typeface="Times New Roman" pitchFamily="18" charset="0"/>
              </a:rPr>
              <a:t>Electric motors are used with the gear systems to reduce the speed and increase the torque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020762"/>
          </a:xfrm>
        </p:spPr>
        <p:txBody>
          <a:bodyPr/>
          <a:lstStyle/>
          <a:p>
            <a:r>
              <a:rPr lang="en-US" b="1">
                <a:latin typeface="Times New Roman" pitchFamily="18" charset="0"/>
              </a:rPr>
              <a:t>GEAR…..</a:t>
            </a:r>
          </a:p>
        </p:txBody>
      </p:sp>
      <p:sp>
        <p:nvSpPr>
          <p:cNvPr id="6147" name="Rectangle 3"/>
          <p:cNvSpPr>
            <a:spLocks noGrp="1" noChangeArrowheads="1"/>
          </p:cNvSpPr>
          <p:nvPr>
            <p:ph type="body" idx="1"/>
          </p:nvPr>
        </p:nvSpPr>
        <p:spPr>
          <a:xfrm>
            <a:off x="457200" y="1447800"/>
            <a:ext cx="8229600" cy="4678363"/>
          </a:xfrm>
        </p:spPr>
        <p:txBody>
          <a:bodyPr/>
          <a:lstStyle/>
          <a:p>
            <a:r>
              <a:rPr lang="en-US">
                <a:latin typeface="Times New Roman" pitchFamily="18" charset="0"/>
              </a:rPr>
              <a:t>Power transmission is the movement of energy from its place of generation to a location where it is applied to performing useful work</a:t>
            </a:r>
          </a:p>
          <a:p>
            <a:pPr>
              <a:buFontTx/>
              <a:buNone/>
            </a:pPr>
            <a:endParaRPr lang="en-US">
              <a:latin typeface="Times New Roman" pitchFamily="18" charset="0"/>
            </a:endParaRPr>
          </a:p>
          <a:p>
            <a:r>
              <a:rPr lang="en-US">
                <a:latin typeface="Times New Roman" pitchFamily="18" charset="0"/>
              </a:rPr>
              <a:t>A gear is a component within a transmission device that transmits rotational force to another gear or device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b="1">
                <a:latin typeface="Times New Roman" pitchFamily="18" charset="0"/>
              </a:rPr>
              <a:t>Types of Gear Trains</a:t>
            </a:r>
          </a:p>
        </p:txBody>
      </p:sp>
      <p:sp>
        <p:nvSpPr>
          <p:cNvPr id="57347" name="Rectangle 3"/>
          <p:cNvSpPr>
            <a:spLocks noGrp="1" noChangeArrowheads="1"/>
          </p:cNvSpPr>
          <p:nvPr>
            <p:ph type="body" idx="1"/>
          </p:nvPr>
        </p:nvSpPr>
        <p:spPr>
          <a:xfrm>
            <a:off x="533400" y="1676400"/>
            <a:ext cx="8229600" cy="4495800"/>
          </a:xfrm>
        </p:spPr>
        <p:txBody>
          <a:bodyPr/>
          <a:lstStyle/>
          <a:p>
            <a:pPr marL="609600" indent="-609600"/>
            <a:r>
              <a:rPr lang="en-US" sz="2800">
                <a:latin typeface="Times New Roman" pitchFamily="18" charset="0"/>
              </a:rPr>
              <a:t>Simple gear train</a:t>
            </a:r>
          </a:p>
          <a:p>
            <a:pPr marL="609600" indent="-609600"/>
            <a:r>
              <a:rPr lang="en-US" sz="2800">
                <a:latin typeface="Times New Roman" pitchFamily="18" charset="0"/>
              </a:rPr>
              <a:t>Compound gear train</a:t>
            </a:r>
          </a:p>
          <a:p>
            <a:pPr marL="609600" indent="-609600"/>
            <a:r>
              <a:rPr lang="en-US" sz="2800">
                <a:latin typeface="Times New Roman" pitchFamily="18" charset="0"/>
              </a:rPr>
              <a:t>Planetary gear train</a:t>
            </a:r>
          </a:p>
          <a:p>
            <a:pPr marL="609600" indent="-609600">
              <a:buFontTx/>
              <a:buNone/>
            </a:pPr>
            <a:r>
              <a:rPr lang="en-US" sz="2800">
                <a:latin typeface="Times New Roman" pitchFamily="18" charset="0"/>
              </a:rPr>
              <a:t>Simple Gear Train</a:t>
            </a:r>
          </a:p>
          <a:p>
            <a:pPr marL="609600" indent="-609600"/>
            <a:r>
              <a:rPr lang="en-US" sz="2800">
                <a:latin typeface="Times New Roman" pitchFamily="18" charset="0"/>
              </a:rPr>
              <a:t>The most common of the gear train is the gear pair connecting parallel shafts. The teeth of this type can be spur, helical or herringbone. </a:t>
            </a:r>
          </a:p>
          <a:p>
            <a:pPr marL="609600" indent="-609600"/>
            <a:r>
              <a:rPr lang="en-US" sz="2800">
                <a:latin typeface="Times New Roman" pitchFamily="18" charset="0"/>
              </a:rPr>
              <a:t>Only one gear may rotate about a single axis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5"/>
          <p:cNvSpPr>
            <a:spLocks noGrp="1" noChangeArrowheads="1"/>
          </p:cNvSpPr>
          <p:nvPr>
            <p:ph type="title"/>
          </p:nvPr>
        </p:nvSpPr>
        <p:spPr/>
        <p:txBody>
          <a:bodyPr/>
          <a:lstStyle/>
          <a:p>
            <a:r>
              <a:rPr lang="en-US" b="1">
                <a:latin typeface="Times New Roman" pitchFamily="18" charset="0"/>
              </a:rPr>
              <a:t>Simple Gear Train</a:t>
            </a:r>
          </a:p>
        </p:txBody>
      </p:sp>
      <p:pic>
        <p:nvPicPr>
          <p:cNvPr id="60420" name="Picture 18" descr="gears"/>
          <p:cNvPicPr>
            <a:picLocks noChangeAspect="1" noChangeArrowheads="1"/>
          </p:cNvPicPr>
          <p:nvPr>
            <p:ph idx="1"/>
          </p:nvPr>
        </p:nvPicPr>
        <p:blipFill>
          <a:blip r:embed="rId3"/>
          <a:srcRect l="2298" t="156" r="21" b="60243"/>
          <a:stretch>
            <a:fillRect/>
          </a:stretch>
        </p:blipFill>
        <p:spPr>
          <a:xfrm>
            <a:off x="1219200" y="1828800"/>
            <a:ext cx="6477000" cy="2843213"/>
          </a:xfrm>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a:latin typeface="Times New Roman" pitchFamily="18" charset="0"/>
              </a:rPr>
              <a:t>Compound Gear Train</a:t>
            </a:r>
          </a:p>
        </p:txBody>
      </p:sp>
      <p:sp>
        <p:nvSpPr>
          <p:cNvPr id="62467" name="Rectangle 3"/>
          <p:cNvSpPr>
            <a:spLocks noGrp="1" noChangeArrowheads="1"/>
          </p:cNvSpPr>
          <p:nvPr>
            <p:ph type="body" sz="half" idx="1"/>
          </p:nvPr>
        </p:nvSpPr>
        <p:spPr>
          <a:xfrm>
            <a:off x="381000" y="1600200"/>
            <a:ext cx="3657600" cy="3962400"/>
          </a:xfrm>
        </p:spPr>
        <p:txBody>
          <a:bodyPr/>
          <a:lstStyle/>
          <a:p>
            <a:r>
              <a:rPr lang="en-US" sz="2800">
                <a:latin typeface="Times New Roman" pitchFamily="18" charset="0"/>
              </a:rPr>
              <a:t>For large velocities, compound arrangement is preferred </a:t>
            </a:r>
          </a:p>
          <a:p>
            <a:r>
              <a:rPr lang="en-US" sz="2800">
                <a:latin typeface="Times New Roman" pitchFamily="18" charset="0"/>
              </a:rPr>
              <a:t>Two or more gears may rotate about a single axis</a:t>
            </a:r>
          </a:p>
        </p:txBody>
      </p:sp>
      <p:pic>
        <p:nvPicPr>
          <p:cNvPr id="62468" name="Picture 18" descr="gears"/>
          <p:cNvPicPr>
            <a:picLocks noChangeAspect="1" noChangeArrowheads="1"/>
          </p:cNvPicPr>
          <p:nvPr>
            <p:ph sz="half" idx="2"/>
          </p:nvPr>
        </p:nvPicPr>
        <p:blipFill>
          <a:blip r:embed="rId3"/>
          <a:srcRect t="42535"/>
          <a:stretch>
            <a:fillRect/>
          </a:stretch>
        </p:blipFill>
        <p:spPr>
          <a:xfrm>
            <a:off x="4648200" y="2768600"/>
            <a:ext cx="3962400" cy="2465388"/>
          </a:xfrm>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52400" y="274638"/>
            <a:ext cx="8839200" cy="1143000"/>
          </a:xfrm>
        </p:spPr>
        <p:txBody>
          <a:bodyPr/>
          <a:lstStyle/>
          <a:p>
            <a:r>
              <a:rPr lang="en-US" b="1">
                <a:latin typeface="Times New Roman" pitchFamily="18" charset="0"/>
              </a:rPr>
              <a:t>Planetary Gear Train </a:t>
            </a:r>
            <a:r>
              <a:rPr lang="en-US" sz="2400" b="1">
                <a:latin typeface="Times New Roman" pitchFamily="18" charset="0"/>
              </a:rPr>
              <a:t>(Epicyclic Gear Train)</a:t>
            </a:r>
          </a:p>
        </p:txBody>
      </p:sp>
      <p:grpSp>
        <p:nvGrpSpPr>
          <p:cNvPr id="66571" name="Group 11"/>
          <p:cNvGrpSpPr>
            <a:grpSpLocks/>
          </p:cNvGrpSpPr>
          <p:nvPr/>
        </p:nvGrpSpPr>
        <p:grpSpPr bwMode="auto">
          <a:xfrm>
            <a:off x="833438" y="2738438"/>
            <a:ext cx="3286125" cy="2290762"/>
            <a:chOff x="525" y="1725"/>
            <a:chExt cx="2070" cy="1443"/>
          </a:xfrm>
        </p:grpSpPr>
        <p:pic>
          <p:nvPicPr>
            <p:cNvPr id="66564" name="Picture 1" descr="gears-planet1"/>
            <p:cNvPicPr>
              <a:picLocks noChangeAspect="1" noChangeArrowheads="1"/>
            </p:cNvPicPr>
            <p:nvPr/>
          </p:nvPicPr>
          <p:blipFill>
            <a:blip r:embed="rId3"/>
            <a:srcRect/>
            <a:stretch>
              <a:fillRect/>
            </a:stretch>
          </p:blipFill>
          <p:spPr bwMode="auto">
            <a:xfrm>
              <a:off x="525" y="1725"/>
              <a:ext cx="2070" cy="1416"/>
            </a:xfrm>
            <a:prstGeom prst="rect">
              <a:avLst/>
            </a:prstGeom>
            <a:noFill/>
            <a:ln>
              <a:noFill/>
            </a:ln>
            <a:effectLst/>
          </p:spPr>
        </p:pic>
        <p:sp>
          <p:nvSpPr>
            <p:cNvPr id="66568" name="Rectangle 8"/>
            <p:cNvSpPr>
              <a:spLocks noChangeArrowheads="1"/>
            </p:cNvSpPr>
            <p:nvPr/>
          </p:nvSpPr>
          <p:spPr bwMode="auto">
            <a:xfrm>
              <a:off x="1920" y="3072"/>
              <a:ext cx="672" cy="96"/>
            </a:xfrm>
            <a:prstGeom prst="rect">
              <a:avLst/>
            </a:prstGeom>
            <a:solidFill>
              <a:srgbClr val="FFFFFF"/>
            </a:solidFill>
            <a:ln w="9525">
              <a:solidFill>
                <a:schemeClr val="bg1"/>
              </a:solidFill>
              <a:miter lim="800000"/>
              <a:headEnd/>
              <a:tailEnd/>
            </a:ln>
            <a:effectLst/>
          </p:spPr>
          <p:txBody>
            <a:bodyPr wrap="none" anchor="ctr"/>
            <a:lstStyle/>
            <a:p>
              <a:endParaRPr lang="en-US"/>
            </a:p>
          </p:txBody>
        </p:sp>
      </p:grpSp>
      <p:sp>
        <p:nvSpPr>
          <p:cNvPr id="66569" name="Rectangle 9"/>
          <p:cNvSpPr>
            <a:spLocks noChangeArrowheads="1"/>
          </p:cNvSpPr>
          <p:nvPr/>
        </p:nvSpPr>
        <p:spPr bwMode="auto">
          <a:xfrm>
            <a:off x="6934200" y="4724400"/>
            <a:ext cx="1143000" cy="304800"/>
          </a:xfrm>
          <a:prstGeom prst="rect">
            <a:avLst/>
          </a:prstGeom>
          <a:noFill/>
          <a:ln w="9525">
            <a:solidFill>
              <a:srgbClr val="FFFFFF"/>
            </a:solidFill>
            <a:miter lim="800000"/>
            <a:headEnd/>
            <a:tailEnd/>
          </a:ln>
          <a:effectLst/>
        </p:spPr>
        <p:txBody>
          <a:bodyPr wrap="none" anchor="ctr"/>
          <a:lstStyle/>
          <a:p>
            <a:endParaRPr lang="en-US"/>
          </a:p>
        </p:txBody>
      </p:sp>
      <p:grpSp>
        <p:nvGrpSpPr>
          <p:cNvPr id="66572" name="Group 12"/>
          <p:cNvGrpSpPr>
            <a:grpSpLocks/>
          </p:cNvGrpSpPr>
          <p:nvPr/>
        </p:nvGrpSpPr>
        <p:grpSpPr bwMode="auto">
          <a:xfrm>
            <a:off x="5867400" y="2514600"/>
            <a:ext cx="2209800" cy="2438400"/>
            <a:chOff x="3696" y="1584"/>
            <a:chExt cx="1392" cy="1536"/>
          </a:xfrm>
        </p:grpSpPr>
        <p:pic>
          <p:nvPicPr>
            <p:cNvPr id="66566" name="Picture 2" descr="gears-planet2"/>
            <p:cNvPicPr>
              <a:picLocks noChangeAspect="1" noChangeArrowheads="1"/>
            </p:cNvPicPr>
            <p:nvPr/>
          </p:nvPicPr>
          <p:blipFill>
            <a:blip r:embed="rId4"/>
            <a:srcRect/>
            <a:stretch>
              <a:fillRect/>
            </a:stretch>
          </p:blipFill>
          <p:spPr bwMode="auto">
            <a:xfrm>
              <a:off x="3696" y="1584"/>
              <a:ext cx="1392" cy="1476"/>
            </a:xfrm>
            <a:prstGeom prst="rect">
              <a:avLst/>
            </a:prstGeom>
            <a:noFill/>
            <a:ln>
              <a:noFill/>
            </a:ln>
            <a:effectLst/>
          </p:spPr>
        </p:pic>
        <p:sp>
          <p:nvSpPr>
            <p:cNvPr id="66570" name="Rectangle 10"/>
            <p:cNvSpPr>
              <a:spLocks noChangeArrowheads="1"/>
            </p:cNvSpPr>
            <p:nvPr/>
          </p:nvSpPr>
          <p:spPr bwMode="auto">
            <a:xfrm>
              <a:off x="4368" y="2976"/>
              <a:ext cx="672" cy="144"/>
            </a:xfrm>
            <a:prstGeom prst="rect">
              <a:avLst/>
            </a:prstGeom>
            <a:solidFill>
              <a:schemeClr val="bg1"/>
            </a:solidFill>
            <a:ln w="9525">
              <a:solidFill>
                <a:srgbClr val="FFFFFF"/>
              </a:solidFill>
              <a:miter lim="800000"/>
              <a:headEnd/>
              <a:tailEnd/>
            </a:ln>
            <a:effectLst/>
          </p:spPr>
          <p:txBody>
            <a:bodyPr wrap="none" anchor="ct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b="1">
                <a:latin typeface="Times New Roman" pitchFamily="18" charset="0"/>
              </a:rPr>
              <a:t>Planetary Gear Train</a:t>
            </a:r>
            <a:r>
              <a:rPr lang="en-US" b="1"/>
              <a:t>…</a:t>
            </a:r>
          </a:p>
        </p:txBody>
      </p:sp>
      <p:sp>
        <p:nvSpPr>
          <p:cNvPr id="69635" name="Rectangle 3"/>
          <p:cNvSpPr>
            <a:spLocks noGrp="1" noChangeArrowheads="1"/>
          </p:cNvSpPr>
          <p:nvPr>
            <p:ph type="body" idx="1"/>
          </p:nvPr>
        </p:nvSpPr>
        <p:spPr/>
        <p:txBody>
          <a:bodyPr/>
          <a:lstStyle/>
          <a:p>
            <a:r>
              <a:rPr lang="en-US" sz="2800">
                <a:latin typeface="Times New Roman" pitchFamily="18" charset="0"/>
              </a:rPr>
              <a:t>In this train, the blue gear has six times the diameter of the yellow gear </a:t>
            </a:r>
          </a:p>
          <a:p>
            <a:r>
              <a:rPr lang="en-US" sz="2800">
                <a:latin typeface="Times New Roman" pitchFamily="18" charset="0"/>
              </a:rPr>
              <a:t>The size of the red gear is not important because it is just there to reverse the direction of rotation </a:t>
            </a:r>
          </a:p>
          <a:p>
            <a:r>
              <a:rPr lang="en-US" sz="2800">
                <a:latin typeface="Times New Roman" pitchFamily="18" charset="0"/>
              </a:rPr>
              <a:t>In this gear system, the yellow gear (the sun) engages all three red gears (the planets) simultaneously</a:t>
            </a:r>
          </a:p>
          <a:p>
            <a:r>
              <a:rPr lang="en-US" sz="2800">
                <a:latin typeface="Times New Roman" pitchFamily="18" charset="0"/>
              </a:rPr>
              <a:t> All three are attached to a plate (the planet carrier), and they engage the inside of the blue gear (the ring) instead of the outside.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b="1">
                <a:latin typeface="Times New Roman" pitchFamily="18" charset="0"/>
              </a:rPr>
              <a:t>Planetary Gear Train…</a:t>
            </a:r>
          </a:p>
        </p:txBody>
      </p:sp>
      <p:sp>
        <p:nvSpPr>
          <p:cNvPr id="70659" name="Rectangle 3"/>
          <p:cNvSpPr>
            <a:spLocks noGrp="1" noChangeArrowheads="1"/>
          </p:cNvSpPr>
          <p:nvPr>
            <p:ph type="body" idx="1"/>
          </p:nvPr>
        </p:nvSpPr>
        <p:spPr/>
        <p:txBody>
          <a:bodyPr/>
          <a:lstStyle/>
          <a:p>
            <a:r>
              <a:rPr lang="en-US">
                <a:latin typeface="Times New Roman" pitchFamily="18" charset="0"/>
              </a:rPr>
              <a:t>Because there are three red gears instead of one, this gear train is extremely rugged. </a:t>
            </a:r>
          </a:p>
          <a:p>
            <a:r>
              <a:rPr lang="en-US">
                <a:latin typeface="Times New Roman" pitchFamily="18" charset="0"/>
              </a:rPr>
              <a:t>planetary gear sets is that they can produce different gear ratios depending on which gear you use as the input, which gear you use as the output, and which one you hold still.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b="1">
                <a:latin typeface="Times New Roman" pitchFamily="18" charset="0"/>
              </a:rPr>
              <a:t>Planetary Gear Train…</a:t>
            </a:r>
          </a:p>
        </p:txBody>
      </p:sp>
      <p:sp>
        <p:nvSpPr>
          <p:cNvPr id="71683" name="Rectangle 3"/>
          <p:cNvSpPr>
            <a:spLocks noGrp="1" noChangeArrowheads="1"/>
          </p:cNvSpPr>
          <p:nvPr>
            <p:ph type="body" idx="1"/>
          </p:nvPr>
        </p:nvSpPr>
        <p:spPr/>
        <p:txBody>
          <a:bodyPr/>
          <a:lstStyle/>
          <a:p>
            <a:r>
              <a:rPr lang="en-US">
                <a:latin typeface="Times New Roman" pitchFamily="18" charset="0"/>
              </a:rPr>
              <a:t>They have higher gear ratios. </a:t>
            </a:r>
          </a:p>
          <a:p>
            <a:r>
              <a:rPr lang="en-US">
                <a:latin typeface="Times New Roman" pitchFamily="18" charset="0"/>
              </a:rPr>
              <a:t>They are popular for automatic transmissions in automobiles. </a:t>
            </a:r>
          </a:p>
          <a:p>
            <a:r>
              <a:rPr lang="en-US">
                <a:latin typeface="Times New Roman" pitchFamily="18" charset="0"/>
              </a:rPr>
              <a:t>They are also used in bicycles for controlling power of pedaling automatically or manually. </a:t>
            </a:r>
          </a:p>
          <a:p>
            <a:r>
              <a:rPr lang="en-US">
                <a:latin typeface="Times New Roman" pitchFamily="18" charset="0"/>
              </a:rPr>
              <a:t>They are also used for power train between internal combustion engine and an electric motor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b="1">
                <a:latin typeface="Times New Roman" pitchFamily="18" charset="0"/>
              </a:rPr>
              <a:t>Short Quetions</a:t>
            </a:r>
          </a:p>
        </p:txBody>
      </p:sp>
      <p:sp>
        <p:nvSpPr>
          <p:cNvPr id="78851" name="Rectangle 3"/>
          <p:cNvSpPr>
            <a:spLocks noGrp="1" noChangeArrowheads="1"/>
          </p:cNvSpPr>
          <p:nvPr>
            <p:ph type="body" idx="1"/>
          </p:nvPr>
        </p:nvSpPr>
        <p:spPr/>
        <p:txBody>
          <a:bodyPr/>
          <a:lstStyle/>
          <a:p>
            <a:pPr>
              <a:lnSpc>
                <a:spcPct val="90000"/>
              </a:lnSpc>
              <a:buFontTx/>
              <a:buNone/>
            </a:pPr>
            <a:endParaRPr lang="en-US" sz="2800"/>
          </a:p>
          <a:p>
            <a:pPr lvl="1">
              <a:lnSpc>
                <a:spcPct val="90000"/>
              </a:lnSpc>
              <a:buFontTx/>
              <a:buChar char="•"/>
            </a:pPr>
            <a:r>
              <a:rPr lang="en-US" sz="2400">
                <a:latin typeface="Times New Roman" pitchFamily="18" charset="0"/>
              </a:rPr>
              <a:t>What is power transmission?</a:t>
            </a:r>
          </a:p>
          <a:p>
            <a:pPr lvl="1">
              <a:lnSpc>
                <a:spcPct val="90000"/>
              </a:lnSpc>
              <a:buFontTx/>
              <a:buChar char="•"/>
            </a:pPr>
            <a:r>
              <a:rPr lang="en-US" sz="2400">
                <a:latin typeface="Times New Roman" pitchFamily="18" charset="0"/>
              </a:rPr>
              <a:t>Why gear drives are called positively driven?</a:t>
            </a:r>
          </a:p>
          <a:p>
            <a:pPr lvl="1">
              <a:lnSpc>
                <a:spcPct val="90000"/>
              </a:lnSpc>
              <a:buFontTx/>
              <a:buChar char="•"/>
            </a:pPr>
            <a:r>
              <a:rPr lang="en-US" sz="2400">
                <a:latin typeface="Times New Roman" pitchFamily="18" charset="0"/>
              </a:rPr>
              <a:t>What is backlash in gears?</a:t>
            </a:r>
          </a:p>
          <a:p>
            <a:pPr lvl="1">
              <a:lnSpc>
                <a:spcPct val="90000"/>
              </a:lnSpc>
              <a:buFontTx/>
              <a:buChar char="•"/>
            </a:pPr>
            <a:r>
              <a:rPr lang="en-US" sz="2400">
                <a:latin typeface="Times New Roman" pitchFamily="18" charset="0"/>
              </a:rPr>
              <a:t>What are the types of gears available?</a:t>
            </a:r>
          </a:p>
          <a:p>
            <a:pPr lvl="1">
              <a:lnSpc>
                <a:spcPct val="90000"/>
              </a:lnSpc>
              <a:buFontTx/>
              <a:buChar char="•"/>
            </a:pPr>
            <a:r>
              <a:rPr lang="en-US" sz="2400">
                <a:latin typeface="Times New Roman" pitchFamily="18" charset="0"/>
              </a:rPr>
              <a:t>What is gear train? Why gear trains are used?</a:t>
            </a:r>
          </a:p>
          <a:p>
            <a:pPr lvl="1">
              <a:lnSpc>
                <a:spcPct val="90000"/>
              </a:lnSpc>
              <a:buFontTx/>
              <a:buChar char="•"/>
            </a:pPr>
            <a:r>
              <a:rPr lang="en-US" sz="2400">
                <a:latin typeface="Times New Roman" pitchFamily="18" charset="0"/>
              </a:rPr>
              <a:t>Why intermediate gear in simple gear train is called idler?</a:t>
            </a:r>
          </a:p>
          <a:p>
            <a:pPr lvl="1">
              <a:lnSpc>
                <a:spcPct val="90000"/>
              </a:lnSpc>
              <a:buFontTx/>
              <a:buChar char="•"/>
            </a:pPr>
            <a:r>
              <a:rPr lang="en-US" sz="2400">
                <a:latin typeface="Times New Roman" pitchFamily="18" charset="0"/>
              </a:rPr>
              <a:t>What is the advantage of using helical gear over spur gear?</a:t>
            </a:r>
          </a:p>
          <a:p>
            <a:pPr lvl="1">
              <a:lnSpc>
                <a:spcPct val="90000"/>
              </a:lnSpc>
              <a:buFontTx/>
              <a:buChar char="•"/>
            </a:pPr>
            <a:r>
              <a:rPr lang="en-US" sz="2400">
                <a:latin typeface="Times New Roman" pitchFamily="18" charset="0"/>
              </a:rPr>
              <a:t>List out the applications of gears</a:t>
            </a:r>
          </a:p>
          <a:p>
            <a:pPr lvl="1">
              <a:lnSpc>
                <a:spcPct val="90000"/>
              </a:lnSpc>
              <a:buFontTx/>
              <a:buChar char="•"/>
            </a:pPr>
            <a:r>
              <a:rPr lang="en-US" sz="2400">
                <a:latin typeface="Times New Roman" pitchFamily="18" charset="0"/>
              </a:rPr>
              <a:t>Define the term ‘module’ in gear tooth</a:t>
            </a:r>
          </a:p>
          <a:p>
            <a:pPr lvl="1">
              <a:lnSpc>
                <a:spcPct val="90000"/>
              </a:lnSpc>
              <a:buFontTx/>
              <a:buChar char="•"/>
            </a:pPr>
            <a:r>
              <a:rPr lang="en-US" sz="2400">
                <a:latin typeface="Times New Roman" pitchFamily="18" charset="0"/>
              </a:rPr>
              <a:t>What is herringbone gear?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b="1">
                <a:latin typeface="Times New Roman" pitchFamily="18" charset="0"/>
              </a:rPr>
              <a:t>Essay type questions</a:t>
            </a:r>
          </a:p>
        </p:txBody>
      </p:sp>
      <p:sp>
        <p:nvSpPr>
          <p:cNvPr id="79875" name="Rectangle 3"/>
          <p:cNvSpPr>
            <a:spLocks noGrp="1" noChangeArrowheads="1"/>
          </p:cNvSpPr>
          <p:nvPr>
            <p:ph type="body" idx="1"/>
          </p:nvPr>
        </p:nvSpPr>
        <p:spPr/>
        <p:txBody>
          <a:bodyPr/>
          <a:lstStyle/>
          <a:p>
            <a:pPr marL="609600" indent="-609600"/>
            <a:r>
              <a:rPr lang="en-US">
                <a:latin typeface="Times New Roman" pitchFamily="18" charset="0"/>
              </a:rPr>
              <a:t>With sketch explain various types of gears</a:t>
            </a:r>
          </a:p>
          <a:p>
            <a:pPr marL="609600" indent="-609600"/>
            <a:r>
              <a:rPr lang="en-US">
                <a:latin typeface="Times New Roman" pitchFamily="18" charset="0"/>
              </a:rPr>
              <a:t>With sketch explain three types of gear trains</a:t>
            </a:r>
          </a:p>
          <a:p>
            <a:pPr marL="609600" indent="-609600"/>
            <a:r>
              <a:rPr lang="en-US">
                <a:latin typeface="Times New Roman" pitchFamily="18" charset="0"/>
              </a:rPr>
              <a:t>With neat sketch explain the nomenclature of spur gear</a:t>
            </a:r>
          </a:p>
          <a:p>
            <a:pPr marL="609600" indent="-609600"/>
            <a:r>
              <a:rPr lang="en-US">
                <a:latin typeface="Times New Roman" pitchFamily="18" charset="0"/>
              </a:rPr>
              <a:t>Write the applications, advantages and disadvantages of gear drives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153400" cy="914400"/>
          </a:xfrm>
        </p:spPr>
        <p:txBody>
          <a:bodyPr/>
          <a:lstStyle/>
          <a:p>
            <a:r>
              <a:rPr lang="en-US" b="1">
                <a:latin typeface="Times New Roman" pitchFamily="18" charset="0"/>
              </a:rPr>
              <a:t>TYPES OF GEARS</a:t>
            </a:r>
          </a:p>
        </p:txBody>
      </p:sp>
      <p:sp>
        <p:nvSpPr>
          <p:cNvPr id="7171" name="Rectangle 3"/>
          <p:cNvSpPr>
            <a:spLocks noGrp="1" noChangeArrowheads="1"/>
          </p:cNvSpPr>
          <p:nvPr>
            <p:ph type="body" idx="1"/>
          </p:nvPr>
        </p:nvSpPr>
        <p:spPr>
          <a:xfrm>
            <a:off x="609600" y="1219200"/>
            <a:ext cx="8077200" cy="5257800"/>
          </a:xfrm>
        </p:spPr>
        <p:txBody>
          <a:bodyPr/>
          <a:lstStyle/>
          <a:p>
            <a:pPr marL="609600" indent="-609600">
              <a:lnSpc>
                <a:spcPct val="80000"/>
              </a:lnSpc>
              <a:buFontTx/>
              <a:buNone/>
            </a:pPr>
            <a:r>
              <a:rPr lang="en-US">
                <a:latin typeface="Times New Roman" pitchFamily="18" charset="0"/>
              </a:rPr>
              <a:t>1. According to the position of axes of the shafts.</a:t>
            </a:r>
          </a:p>
          <a:p>
            <a:pPr marL="609600" indent="-609600">
              <a:lnSpc>
                <a:spcPct val="80000"/>
              </a:lnSpc>
              <a:buFontTx/>
              <a:buAutoNum type="alphaLcPeriod"/>
            </a:pPr>
            <a:r>
              <a:rPr lang="en-US">
                <a:latin typeface="Times New Roman" pitchFamily="18" charset="0"/>
              </a:rPr>
              <a:t>Parallel</a:t>
            </a:r>
          </a:p>
          <a:p>
            <a:pPr marL="609600" indent="-609600">
              <a:lnSpc>
                <a:spcPct val="80000"/>
              </a:lnSpc>
              <a:buFontTx/>
              <a:buNone/>
            </a:pPr>
            <a:r>
              <a:rPr lang="en-US">
                <a:latin typeface="Times New Roman" pitchFamily="18" charset="0"/>
              </a:rPr>
              <a:t>	1.Spur Gear</a:t>
            </a:r>
          </a:p>
          <a:p>
            <a:pPr marL="609600" indent="-609600">
              <a:lnSpc>
                <a:spcPct val="80000"/>
              </a:lnSpc>
              <a:buFontTx/>
              <a:buNone/>
            </a:pPr>
            <a:r>
              <a:rPr lang="en-US">
                <a:latin typeface="Times New Roman" pitchFamily="18" charset="0"/>
              </a:rPr>
              <a:t>	2.Helical Gear</a:t>
            </a:r>
          </a:p>
          <a:p>
            <a:pPr marL="609600" indent="-609600">
              <a:lnSpc>
                <a:spcPct val="80000"/>
              </a:lnSpc>
              <a:buFontTx/>
              <a:buNone/>
            </a:pPr>
            <a:r>
              <a:rPr lang="en-US">
                <a:latin typeface="Times New Roman" pitchFamily="18" charset="0"/>
              </a:rPr>
              <a:t>	3.Rack and Pinion</a:t>
            </a:r>
          </a:p>
          <a:p>
            <a:pPr marL="609600" indent="-609600">
              <a:lnSpc>
                <a:spcPct val="80000"/>
              </a:lnSpc>
              <a:buFontTx/>
              <a:buNone/>
            </a:pPr>
            <a:r>
              <a:rPr lang="en-US">
                <a:latin typeface="Times New Roman" pitchFamily="18" charset="0"/>
              </a:rPr>
              <a:t>b. Intersecting</a:t>
            </a:r>
          </a:p>
          <a:p>
            <a:pPr marL="609600" indent="-609600">
              <a:lnSpc>
                <a:spcPct val="80000"/>
              </a:lnSpc>
              <a:buFontTx/>
              <a:buNone/>
            </a:pPr>
            <a:r>
              <a:rPr lang="en-US">
                <a:latin typeface="Times New Roman" pitchFamily="18" charset="0"/>
              </a:rPr>
              <a:t>	Bevel Gear</a:t>
            </a:r>
          </a:p>
          <a:p>
            <a:pPr marL="609600" indent="-609600">
              <a:lnSpc>
                <a:spcPct val="80000"/>
              </a:lnSpc>
              <a:buFontTx/>
              <a:buNone/>
            </a:pPr>
            <a:r>
              <a:rPr lang="en-US">
                <a:latin typeface="Times New Roman" pitchFamily="18" charset="0"/>
              </a:rPr>
              <a:t>c. Non-intersecting and Non-parallel</a:t>
            </a:r>
          </a:p>
          <a:p>
            <a:pPr marL="609600" indent="-609600">
              <a:lnSpc>
                <a:spcPct val="80000"/>
              </a:lnSpc>
              <a:buFontTx/>
              <a:buNone/>
            </a:pPr>
            <a:r>
              <a:rPr lang="en-US">
                <a:latin typeface="Times New Roman" pitchFamily="18" charset="0"/>
              </a:rPr>
              <a:t>	worm and worm gears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latin typeface="Times New Roman" pitchFamily="18" charset="0"/>
              </a:rPr>
              <a:t>SPUR GEAR</a:t>
            </a:r>
          </a:p>
        </p:txBody>
      </p:sp>
      <p:sp>
        <p:nvSpPr>
          <p:cNvPr id="10243" name="Rectangle 3"/>
          <p:cNvSpPr>
            <a:spLocks noGrp="1" noChangeArrowheads="1"/>
          </p:cNvSpPr>
          <p:nvPr>
            <p:ph type="body" sz="half" idx="1"/>
          </p:nvPr>
        </p:nvSpPr>
        <p:spPr>
          <a:xfrm>
            <a:off x="457200" y="1676400"/>
            <a:ext cx="4495800" cy="4953000"/>
          </a:xfrm>
        </p:spPr>
        <p:txBody>
          <a:bodyPr/>
          <a:lstStyle/>
          <a:p>
            <a:pPr>
              <a:lnSpc>
                <a:spcPct val="90000"/>
              </a:lnSpc>
            </a:pPr>
            <a:r>
              <a:rPr lang="en-US">
                <a:latin typeface="Times New Roman" pitchFamily="18" charset="0"/>
              </a:rPr>
              <a:t>Teeth is parallel to axis of rotation </a:t>
            </a:r>
          </a:p>
          <a:p>
            <a:pPr>
              <a:lnSpc>
                <a:spcPct val="90000"/>
              </a:lnSpc>
            </a:pPr>
            <a:r>
              <a:rPr lang="en-US">
                <a:latin typeface="Times New Roman" pitchFamily="18" charset="0"/>
              </a:rPr>
              <a:t>Transmit power from one shaft to another parallel shaft</a:t>
            </a:r>
          </a:p>
          <a:p>
            <a:pPr>
              <a:lnSpc>
                <a:spcPct val="90000"/>
              </a:lnSpc>
            </a:pPr>
            <a:r>
              <a:rPr lang="en-US">
                <a:latin typeface="Times New Roman" pitchFamily="18" charset="0"/>
              </a:rPr>
              <a:t>Used in Electric screwdriver, oscillating sprinkler, windup alarm clock, washing machine and clothes dryer</a:t>
            </a:r>
          </a:p>
          <a:p>
            <a:pPr>
              <a:lnSpc>
                <a:spcPct val="90000"/>
              </a:lnSpc>
            </a:pPr>
            <a:endParaRPr lang="en-US">
              <a:latin typeface="Times New Roman" pitchFamily="18" charset="0"/>
            </a:endParaRPr>
          </a:p>
        </p:txBody>
      </p:sp>
      <p:pic>
        <p:nvPicPr>
          <p:cNvPr id="10244" name="Picture 1" descr="C:\Automotive\Powerpoints\Graphics\Manual Drivetrain\spur geqr.bmp"/>
          <p:cNvPicPr>
            <a:picLocks noChangeAspect="1" noChangeArrowheads="1"/>
          </p:cNvPicPr>
          <p:nvPr>
            <p:ph sz="quarter" idx="2"/>
          </p:nvPr>
        </p:nvPicPr>
        <p:blipFill>
          <a:blip r:embed="rId3"/>
          <a:srcRect/>
          <a:stretch>
            <a:fillRect/>
          </a:stretch>
        </p:blipFill>
        <p:spPr>
          <a:xfrm>
            <a:off x="5048250" y="1600200"/>
            <a:ext cx="3236913" cy="2185988"/>
          </a:xfrm>
          <a:noFill/>
          <a:ln/>
        </p:spPr>
      </p:pic>
      <p:pic>
        <p:nvPicPr>
          <p:cNvPr id="10246" name="Picture 2" descr="gr4a.gif"/>
          <p:cNvPicPr>
            <a:picLocks noChangeAspect="1" noChangeArrowheads="1"/>
          </p:cNvPicPr>
          <p:nvPr>
            <p:ph sz="quarter" idx="3"/>
          </p:nvPr>
        </p:nvPicPr>
        <p:blipFill>
          <a:blip r:embed="rId4"/>
          <a:srcRect/>
          <a:stretch>
            <a:fillRect/>
          </a:stretch>
        </p:blipFill>
        <p:spPr>
          <a:xfrm>
            <a:off x="5029200" y="3979863"/>
            <a:ext cx="2971800" cy="2220912"/>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b="1">
                <a:latin typeface="Times New Roman" pitchFamily="18" charset="0"/>
              </a:rPr>
              <a:t>External and Internal spur Gear…</a:t>
            </a:r>
          </a:p>
        </p:txBody>
      </p:sp>
      <p:pic>
        <p:nvPicPr>
          <p:cNvPr id="14340" name="Picture 8" descr="gears"/>
          <p:cNvPicPr>
            <a:picLocks noChangeAspect="1" noChangeArrowheads="1"/>
          </p:cNvPicPr>
          <p:nvPr>
            <p:ph sz="half" idx="1"/>
          </p:nvPr>
        </p:nvPicPr>
        <p:blipFill>
          <a:blip r:embed="rId3"/>
          <a:srcRect/>
          <a:stretch>
            <a:fillRect/>
          </a:stretch>
        </p:blipFill>
        <p:spPr>
          <a:xfrm>
            <a:off x="1581150" y="1905000"/>
            <a:ext cx="2060575" cy="2752725"/>
          </a:xfrm>
          <a:noFill/>
          <a:ln/>
        </p:spPr>
      </p:pic>
      <p:pic>
        <p:nvPicPr>
          <p:cNvPr id="14342" name="Picture 20" descr="gears"/>
          <p:cNvPicPr>
            <a:picLocks noChangeAspect="1" noChangeArrowheads="1"/>
          </p:cNvPicPr>
          <p:nvPr>
            <p:ph sz="half" idx="2"/>
          </p:nvPr>
        </p:nvPicPr>
        <p:blipFill>
          <a:blip r:embed="rId4"/>
          <a:srcRect/>
          <a:stretch>
            <a:fillRect/>
          </a:stretch>
        </p:blipFill>
        <p:spPr>
          <a:xfrm>
            <a:off x="5041900" y="2209800"/>
            <a:ext cx="2698750" cy="2743200"/>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latin typeface="Times New Roman" pitchFamily="18" charset="0"/>
              </a:rPr>
              <a:t>Helical Gear</a:t>
            </a:r>
          </a:p>
        </p:txBody>
      </p:sp>
      <p:sp>
        <p:nvSpPr>
          <p:cNvPr id="18435" name="Rectangle 3"/>
          <p:cNvSpPr>
            <a:spLocks noGrp="1" noChangeArrowheads="1"/>
          </p:cNvSpPr>
          <p:nvPr>
            <p:ph type="body" idx="1"/>
          </p:nvPr>
        </p:nvSpPr>
        <p:spPr>
          <a:xfrm>
            <a:off x="533400" y="1295400"/>
            <a:ext cx="8153400" cy="4830763"/>
          </a:xfrm>
        </p:spPr>
        <p:txBody>
          <a:bodyPr/>
          <a:lstStyle/>
          <a:p>
            <a:r>
              <a:rPr lang="en-US">
                <a:latin typeface="Times New Roman" pitchFamily="18" charset="0"/>
              </a:rPr>
              <a:t>The teeth on helical gears are cut at an angle to the face of the gear </a:t>
            </a:r>
          </a:p>
          <a:p>
            <a:r>
              <a:rPr lang="en-US">
                <a:latin typeface="Times New Roman" pitchFamily="18" charset="0"/>
              </a:rPr>
              <a:t>This gradual engagement makes helical gears operate much more smoothly and quietly than spur gears </a:t>
            </a:r>
          </a:p>
          <a:p>
            <a:r>
              <a:rPr lang="en-US">
                <a:latin typeface="Times New Roman" pitchFamily="18" charset="0"/>
              </a:rPr>
              <a:t>One interesting thing about helical gears is that if the angles of the gear teeth are correct, they can be mounted on perpendicular shafts, adjusting the rotation angle by 90 degrees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latin typeface="Times New Roman" pitchFamily="18" charset="0"/>
              </a:rPr>
              <a:t>Helical Gear…</a:t>
            </a:r>
          </a:p>
        </p:txBody>
      </p:sp>
      <p:pic>
        <p:nvPicPr>
          <p:cNvPr id="20484" name="Picture 23" descr="gear-helical1"/>
          <p:cNvPicPr>
            <a:picLocks noChangeAspect="1" noChangeArrowheads="1"/>
          </p:cNvPicPr>
          <p:nvPr>
            <p:ph sz="half" idx="1"/>
          </p:nvPr>
        </p:nvPicPr>
        <p:blipFill>
          <a:blip r:embed="rId3"/>
          <a:srcRect/>
          <a:stretch>
            <a:fillRect/>
          </a:stretch>
        </p:blipFill>
        <p:spPr>
          <a:xfrm>
            <a:off x="457200" y="2514600"/>
            <a:ext cx="4038600" cy="2695575"/>
          </a:xfrm>
          <a:noFill/>
          <a:ln/>
        </p:spPr>
      </p:pic>
      <p:pic>
        <p:nvPicPr>
          <p:cNvPr id="20489" name="Picture 26" descr="gear-helical2"/>
          <p:cNvPicPr>
            <a:picLocks noChangeAspect="1" noChangeArrowheads="1"/>
          </p:cNvPicPr>
          <p:nvPr>
            <p:ph sz="half" idx="2"/>
          </p:nvPr>
        </p:nvPicPr>
        <p:blipFill>
          <a:blip r:embed="rId4"/>
          <a:srcRect/>
          <a:stretch>
            <a:fillRect/>
          </a:stretch>
        </p:blipFill>
        <p:spPr>
          <a:xfrm>
            <a:off x="4648200" y="2514600"/>
            <a:ext cx="4038600" cy="2695575"/>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latin typeface="Times New Roman" pitchFamily="18" charset="0"/>
              </a:rPr>
              <a:t>Herringbone gears</a:t>
            </a:r>
          </a:p>
        </p:txBody>
      </p:sp>
      <p:sp>
        <p:nvSpPr>
          <p:cNvPr id="24579" name="Rectangle 3"/>
          <p:cNvSpPr>
            <a:spLocks noGrp="1" noChangeArrowheads="1"/>
          </p:cNvSpPr>
          <p:nvPr>
            <p:ph type="body" sz="half" idx="1"/>
          </p:nvPr>
        </p:nvSpPr>
        <p:spPr>
          <a:xfrm>
            <a:off x="457200" y="1600200"/>
            <a:ext cx="4648200" cy="4572000"/>
          </a:xfrm>
        </p:spPr>
        <p:txBody>
          <a:bodyPr/>
          <a:lstStyle/>
          <a:p>
            <a:r>
              <a:rPr lang="en-US" sz="2800">
                <a:latin typeface="Times New Roman" pitchFamily="18" charset="0"/>
              </a:rPr>
              <a:t>To avoid axial thrust, two helical gears of opposite hand can be mounted side by side, to cancel resulting thrust forces</a:t>
            </a:r>
          </a:p>
          <a:p>
            <a:endParaRPr lang="en-US" sz="2800">
              <a:latin typeface="Times New Roman" pitchFamily="18" charset="0"/>
            </a:endParaRPr>
          </a:p>
          <a:p>
            <a:r>
              <a:rPr lang="en-US" sz="2800">
                <a:latin typeface="Times New Roman" pitchFamily="18" charset="0"/>
              </a:rPr>
              <a:t>Herringbone gears are mostly used on heavy machinery.  </a:t>
            </a:r>
          </a:p>
        </p:txBody>
      </p:sp>
      <p:pic>
        <p:nvPicPr>
          <p:cNvPr id="24580" name="Picture 29" descr="gears"/>
          <p:cNvPicPr>
            <a:picLocks noChangeAspect="1" noChangeArrowheads="1"/>
          </p:cNvPicPr>
          <p:nvPr>
            <p:ph sz="quarter" idx="2"/>
          </p:nvPr>
        </p:nvPicPr>
        <p:blipFill>
          <a:blip r:embed="rId3"/>
          <a:srcRect/>
          <a:stretch>
            <a:fillRect/>
          </a:stretch>
        </p:blipFill>
        <p:spPr>
          <a:xfrm>
            <a:off x="5410200" y="1465263"/>
            <a:ext cx="2286000" cy="2230437"/>
          </a:xfrm>
          <a:noFill/>
          <a:ln/>
        </p:spPr>
      </p:pic>
      <p:pic>
        <p:nvPicPr>
          <p:cNvPr id="24582" name="Picture 2" descr="Herringbone Gears"/>
          <p:cNvPicPr>
            <a:picLocks noChangeAspect="1" noChangeArrowheads="1"/>
          </p:cNvPicPr>
          <p:nvPr>
            <p:ph sz="quarter" idx="3"/>
          </p:nvPr>
        </p:nvPicPr>
        <p:blipFill>
          <a:blip r:embed="rId4"/>
          <a:srcRect/>
          <a:stretch>
            <a:fillRect/>
          </a:stretch>
        </p:blipFill>
        <p:spPr>
          <a:xfrm>
            <a:off x="5843588" y="4191000"/>
            <a:ext cx="2190750" cy="1905000"/>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a:latin typeface="Times New Roman" pitchFamily="18" charset="0"/>
              </a:rPr>
              <a:t>Rack and pinion</a:t>
            </a:r>
          </a:p>
        </p:txBody>
      </p:sp>
      <p:sp>
        <p:nvSpPr>
          <p:cNvPr id="29699" name="Rectangle 3"/>
          <p:cNvSpPr>
            <a:spLocks noGrp="1" noChangeArrowheads="1"/>
          </p:cNvSpPr>
          <p:nvPr>
            <p:ph type="body" sz="half" idx="1"/>
          </p:nvPr>
        </p:nvSpPr>
        <p:spPr>
          <a:xfrm>
            <a:off x="457200" y="1600200"/>
            <a:ext cx="4648200" cy="5105400"/>
          </a:xfrm>
        </p:spPr>
        <p:txBody>
          <a:bodyPr/>
          <a:lstStyle/>
          <a:p>
            <a:r>
              <a:rPr lang="en-US" b="1">
                <a:latin typeface="Times New Roman" pitchFamily="18" charset="0"/>
              </a:rPr>
              <a:t>Rack and pinion gears</a:t>
            </a:r>
            <a:r>
              <a:rPr lang="en-US">
                <a:latin typeface="Times New Roman" pitchFamily="18" charset="0"/>
              </a:rPr>
              <a:t> are used to convert rotation (From the pinion) into linear motion (of the rack)</a:t>
            </a:r>
          </a:p>
          <a:p>
            <a:pPr>
              <a:buFontTx/>
              <a:buNone/>
            </a:pPr>
            <a:endParaRPr lang="en-US">
              <a:latin typeface="Times New Roman" pitchFamily="18" charset="0"/>
            </a:endParaRPr>
          </a:p>
          <a:p>
            <a:r>
              <a:rPr lang="en-US">
                <a:latin typeface="Times New Roman" pitchFamily="18" charset="0"/>
              </a:rPr>
              <a:t>A perfect example of this is the steering system on many cars </a:t>
            </a:r>
          </a:p>
        </p:txBody>
      </p:sp>
      <p:pic>
        <p:nvPicPr>
          <p:cNvPr id="29700" name="Picture 32" descr="rack and pinion"/>
          <p:cNvPicPr>
            <a:picLocks noChangeAspect="1" noChangeArrowheads="1"/>
          </p:cNvPicPr>
          <p:nvPr>
            <p:ph sz="half" idx="2"/>
          </p:nvPr>
        </p:nvPicPr>
        <p:blipFill>
          <a:blip r:embed="rId3"/>
          <a:srcRect/>
          <a:stretch>
            <a:fillRect/>
          </a:stretch>
        </p:blipFill>
        <p:spPr>
          <a:xfrm>
            <a:off x="5181600" y="1803400"/>
            <a:ext cx="3505200" cy="3606800"/>
          </a:xfrm>
          <a:noFill/>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1275</Words>
  <Application>Microsoft PowerPoint</Application>
  <PresentationFormat>On-screen Show (4:3)</PresentationFormat>
  <Paragraphs>158</Paragraphs>
  <Slides>28</Slides>
  <Notes>28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Times New Roman</vt:lpstr>
      <vt:lpstr>Calibri</vt:lpstr>
      <vt:lpstr>Default Design</vt:lpstr>
      <vt:lpstr>Microsoft Equation 3.0</vt:lpstr>
      <vt:lpstr>GEAR</vt:lpstr>
      <vt:lpstr>GEAR…..</vt:lpstr>
      <vt:lpstr>TYPES OF GEARS</vt:lpstr>
      <vt:lpstr>SPUR GEAR</vt:lpstr>
      <vt:lpstr>External and Internal spur Gear…</vt:lpstr>
      <vt:lpstr>Helical Gear</vt:lpstr>
      <vt:lpstr>Helical Gear…</vt:lpstr>
      <vt:lpstr>Herringbone gears</vt:lpstr>
      <vt:lpstr>Rack and pinion</vt:lpstr>
      <vt:lpstr>Bevel gears</vt:lpstr>
      <vt:lpstr>Straight and Spiral Bevel Gears</vt:lpstr>
      <vt:lpstr>WORM AND WORM GEAR</vt:lpstr>
      <vt:lpstr>WORM AND WORM GEAR</vt:lpstr>
      <vt:lpstr>NOMENCLATURE OF SPUR GEARS</vt:lpstr>
      <vt:lpstr>NOMENCLATURE….</vt:lpstr>
      <vt:lpstr>NOMENCLATURE….</vt:lpstr>
      <vt:lpstr>NOMENCLATURE….</vt:lpstr>
      <vt:lpstr>VELOCITY RATIO OF GEAR DRIVE</vt:lpstr>
      <vt:lpstr>GEAR TRAINS</vt:lpstr>
      <vt:lpstr>Types of Gear Trains</vt:lpstr>
      <vt:lpstr>Simple Gear Train</vt:lpstr>
      <vt:lpstr>Compound Gear Train</vt:lpstr>
      <vt:lpstr>Planetary Gear Train (Epicyclic Gear Train)</vt:lpstr>
      <vt:lpstr>Planetary Gear Train…</vt:lpstr>
      <vt:lpstr>Planetary Gear Train…</vt:lpstr>
      <vt:lpstr>Planetary Gear Train…</vt:lpstr>
      <vt:lpstr>Short Quetions</vt:lpstr>
      <vt:lpstr>Essay type questions</vt:lpstr>
    </vt:vector>
  </TitlesOfParts>
  <Company>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Satnam</cp:lastModifiedBy>
  <cp:revision>51</cp:revision>
  <dcterms:created xsi:type="dcterms:W3CDTF">2009-01-20T05:06:56Z</dcterms:created>
  <dcterms:modified xsi:type="dcterms:W3CDTF">2011-08-25T15:19:29Z</dcterms:modified>
</cp:coreProperties>
</file>