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6" r:id="rId11"/>
    <p:sldId id="265" r:id="rId12"/>
    <p:sldId id="267" r:id="rId13"/>
    <p:sldId id="270" r:id="rId14"/>
    <p:sldId id="268" r:id="rId15"/>
    <p:sldId id="269" r:id="rId16"/>
    <p:sldId id="271" r:id="rId17"/>
    <p:sldId id="272" r:id="rId18"/>
    <p:sldId id="278" r:id="rId19"/>
    <p:sldId id="273" r:id="rId20"/>
    <p:sldId id="274" r:id="rId21"/>
    <p:sldId id="275" r:id="rId22"/>
    <p:sldId id="276" r:id="rId23"/>
    <p:sldId id="282" r:id="rId24"/>
    <p:sldId id="277" r:id="rId25"/>
    <p:sldId id="279" r:id="rId26"/>
    <p:sldId id="280"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4FEEE-9790-D044-8ADE-348158B5AA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BCB2B0-B99F-754F-B133-530D5F4341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20E04CB-E742-7F4A-A24D-CA006C6EFF94}"/>
              </a:ext>
            </a:extLst>
          </p:cNvPr>
          <p:cNvSpPr>
            <a:spLocks noGrp="1"/>
          </p:cNvSpPr>
          <p:nvPr>
            <p:ph type="dt" sz="half" idx="10"/>
          </p:nvPr>
        </p:nvSpPr>
        <p:spPr/>
        <p:txBody>
          <a:bodyPr/>
          <a:lstStyle/>
          <a:p>
            <a:fld id="{F23349A8-C513-6E43-B365-09774FE5AD87}" type="datetimeFigureOut">
              <a:rPr lang="en-US" smtClean="0"/>
              <a:t>4/18/2020</a:t>
            </a:fld>
            <a:endParaRPr lang="en-US"/>
          </a:p>
        </p:txBody>
      </p:sp>
      <p:sp>
        <p:nvSpPr>
          <p:cNvPr id="5" name="Footer Placeholder 4">
            <a:extLst>
              <a:ext uri="{FF2B5EF4-FFF2-40B4-BE49-F238E27FC236}">
                <a16:creationId xmlns:a16="http://schemas.microsoft.com/office/drawing/2014/main" id="{6E8248F0-0050-AA41-97B1-53AC62BE5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2F5471-0536-DD45-92EC-CB131BA33ADE}"/>
              </a:ext>
            </a:extLst>
          </p:cNvPr>
          <p:cNvSpPr>
            <a:spLocks noGrp="1"/>
          </p:cNvSpPr>
          <p:nvPr>
            <p:ph type="sldNum" sz="quarter" idx="12"/>
          </p:nvPr>
        </p:nvSpPr>
        <p:spPr/>
        <p:txBody>
          <a:bodyPr/>
          <a:lstStyle/>
          <a:p>
            <a:fld id="{33CB85A5-89CF-B047-8B2D-82804E6CE538}" type="slidenum">
              <a:rPr lang="en-US" smtClean="0"/>
              <a:t>‹#›</a:t>
            </a:fld>
            <a:endParaRPr lang="en-US"/>
          </a:p>
        </p:txBody>
      </p:sp>
    </p:spTree>
    <p:extLst>
      <p:ext uri="{BB962C8B-B14F-4D97-AF65-F5344CB8AC3E}">
        <p14:creationId xmlns:p14="http://schemas.microsoft.com/office/powerpoint/2010/main" val="3782004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0AEC8-3835-EC46-8E5D-6D83ADBC2A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2F6D28-FFA7-544E-80B6-2BA481BCF3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E32DCD-8B26-B74B-8179-F0008C3FF6F2}"/>
              </a:ext>
            </a:extLst>
          </p:cNvPr>
          <p:cNvSpPr>
            <a:spLocks noGrp="1"/>
          </p:cNvSpPr>
          <p:nvPr>
            <p:ph type="dt" sz="half" idx="10"/>
          </p:nvPr>
        </p:nvSpPr>
        <p:spPr/>
        <p:txBody>
          <a:bodyPr/>
          <a:lstStyle/>
          <a:p>
            <a:fld id="{F23349A8-C513-6E43-B365-09774FE5AD87}" type="datetimeFigureOut">
              <a:rPr lang="en-US" smtClean="0"/>
              <a:t>4/18/2020</a:t>
            </a:fld>
            <a:endParaRPr lang="en-US"/>
          </a:p>
        </p:txBody>
      </p:sp>
      <p:sp>
        <p:nvSpPr>
          <p:cNvPr id="5" name="Footer Placeholder 4">
            <a:extLst>
              <a:ext uri="{FF2B5EF4-FFF2-40B4-BE49-F238E27FC236}">
                <a16:creationId xmlns:a16="http://schemas.microsoft.com/office/drawing/2014/main" id="{D3090431-14D0-AB47-B9DA-124DE85B61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8613C4-86C8-D844-A859-35535F90E4CF}"/>
              </a:ext>
            </a:extLst>
          </p:cNvPr>
          <p:cNvSpPr>
            <a:spLocks noGrp="1"/>
          </p:cNvSpPr>
          <p:nvPr>
            <p:ph type="sldNum" sz="quarter" idx="12"/>
          </p:nvPr>
        </p:nvSpPr>
        <p:spPr/>
        <p:txBody>
          <a:bodyPr/>
          <a:lstStyle/>
          <a:p>
            <a:fld id="{33CB85A5-89CF-B047-8B2D-82804E6CE538}" type="slidenum">
              <a:rPr lang="en-US" smtClean="0"/>
              <a:t>‹#›</a:t>
            </a:fld>
            <a:endParaRPr lang="en-US"/>
          </a:p>
        </p:txBody>
      </p:sp>
    </p:spTree>
    <p:extLst>
      <p:ext uri="{BB962C8B-B14F-4D97-AF65-F5344CB8AC3E}">
        <p14:creationId xmlns:p14="http://schemas.microsoft.com/office/powerpoint/2010/main" val="3221159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B28AE2-9460-8143-9A68-CDC47E0AE6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5247D5-72D5-794F-8FAF-8127CA7935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E3482-091B-014B-8787-156A0280D455}"/>
              </a:ext>
            </a:extLst>
          </p:cNvPr>
          <p:cNvSpPr>
            <a:spLocks noGrp="1"/>
          </p:cNvSpPr>
          <p:nvPr>
            <p:ph type="dt" sz="half" idx="10"/>
          </p:nvPr>
        </p:nvSpPr>
        <p:spPr/>
        <p:txBody>
          <a:bodyPr/>
          <a:lstStyle/>
          <a:p>
            <a:fld id="{F23349A8-C513-6E43-B365-09774FE5AD87}" type="datetimeFigureOut">
              <a:rPr lang="en-US" smtClean="0"/>
              <a:t>4/18/2020</a:t>
            </a:fld>
            <a:endParaRPr lang="en-US"/>
          </a:p>
        </p:txBody>
      </p:sp>
      <p:sp>
        <p:nvSpPr>
          <p:cNvPr id="5" name="Footer Placeholder 4">
            <a:extLst>
              <a:ext uri="{FF2B5EF4-FFF2-40B4-BE49-F238E27FC236}">
                <a16:creationId xmlns:a16="http://schemas.microsoft.com/office/drawing/2014/main" id="{6B7CF664-ABF6-DB4F-9E12-F98D8BC86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EA21CA-3DF5-8540-9E30-3AA5B9A22D0C}"/>
              </a:ext>
            </a:extLst>
          </p:cNvPr>
          <p:cNvSpPr>
            <a:spLocks noGrp="1"/>
          </p:cNvSpPr>
          <p:nvPr>
            <p:ph type="sldNum" sz="quarter" idx="12"/>
          </p:nvPr>
        </p:nvSpPr>
        <p:spPr/>
        <p:txBody>
          <a:bodyPr/>
          <a:lstStyle/>
          <a:p>
            <a:fld id="{33CB85A5-89CF-B047-8B2D-82804E6CE538}" type="slidenum">
              <a:rPr lang="en-US" smtClean="0"/>
              <a:t>‹#›</a:t>
            </a:fld>
            <a:endParaRPr lang="en-US"/>
          </a:p>
        </p:txBody>
      </p:sp>
    </p:spTree>
    <p:extLst>
      <p:ext uri="{BB962C8B-B14F-4D97-AF65-F5344CB8AC3E}">
        <p14:creationId xmlns:p14="http://schemas.microsoft.com/office/powerpoint/2010/main" val="211021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9C0DD-FD53-3A48-BBEA-AB680AAD91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D3D690-5218-4942-8AEA-1DBF30F19C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C1CC7B-D763-AE43-857A-5FEEB018AAD0}"/>
              </a:ext>
            </a:extLst>
          </p:cNvPr>
          <p:cNvSpPr>
            <a:spLocks noGrp="1"/>
          </p:cNvSpPr>
          <p:nvPr>
            <p:ph type="dt" sz="half" idx="10"/>
          </p:nvPr>
        </p:nvSpPr>
        <p:spPr/>
        <p:txBody>
          <a:bodyPr/>
          <a:lstStyle/>
          <a:p>
            <a:fld id="{F23349A8-C513-6E43-B365-09774FE5AD87}" type="datetimeFigureOut">
              <a:rPr lang="en-US" smtClean="0"/>
              <a:t>4/18/2020</a:t>
            </a:fld>
            <a:endParaRPr lang="en-US"/>
          </a:p>
        </p:txBody>
      </p:sp>
      <p:sp>
        <p:nvSpPr>
          <p:cNvPr id="5" name="Footer Placeholder 4">
            <a:extLst>
              <a:ext uri="{FF2B5EF4-FFF2-40B4-BE49-F238E27FC236}">
                <a16:creationId xmlns:a16="http://schemas.microsoft.com/office/drawing/2014/main" id="{165D5EE3-3672-A04B-B138-650FEE24DC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DE03FA-B133-8348-9C73-06720C09D073}"/>
              </a:ext>
            </a:extLst>
          </p:cNvPr>
          <p:cNvSpPr>
            <a:spLocks noGrp="1"/>
          </p:cNvSpPr>
          <p:nvPr>
            <p:ph type="sldNum" sz="quarter" idx="12"/>
          </p:nvPr>
        </p:nvSpPr>
        <p:spPr/>
        <p:txBody>
          <a:bodyPr/>
          <a:lstStyle/>
          <a:p>
            <a:fld id="{33CB85A5-89CF-B047-8B2D-82804E6CE538}" type="slidenum">
              <a:rPr lang="en-US" smtClean="0"/>
              <a:t>‹#›</a:t>
            </a:fld>
            <a:endParaRPr lang="en-US"/>
          </a:p>
        </p:txBody>
      </p:sp>
    </p:spTree>
    <p:extLst>
      <p:ext uri="{BB962C8B-B14F-4D97-AF65-F5344CB8AC3E}">
        <p14:creationId xmlns:p14="http://schemas.microsoft.com/office/powerpoint/2010/main" val="2240896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2E35E-6175-BC4A-B95B-D4DCC34553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982550-A2A5-0B43-BE70-F83954E1AB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22F772-2917-7849-B5AE-675D07F9290F}"/>
              </a:ext>
            </a:extLst>
          </p:cNvPr>
          <p:cNvSpPr>
            <a:spLocks noGrp="1"/>
          </p:cNvSpPr>
          <p:nvPr>
            <p:ph type="dt" sz="half" idx="10"/>
          </p:nvPr>
        </p:nvSpPr>
        <p:spPr/>
        <p:txBody>
          <a:bodyPr/>
          <a:lstStyle/>
          <a:p>
            <a:fld id="{F23349A8-C513-6E43-B365-09774FE5AD87}" type="datetimeFigureOut">
              <a:rPr lang="en-US" smtClean="0"/>
              <a:t>4/18/2020</a:t>
            </a:fld>
            <a:endParaRPr lang="en-US"/>
          </a:p>
        </p:txBody>
      </p:sp>
      <p:sp>
        <p:nvSpPr>
          <p:cNvPr id="5" name="Footer Placeholder 4">
            <a:extLst>
              <a:ext uri="{FF2B5EF4-FFF2-40B4-BE49-F238E27FC236}">
                <a16:creationId xmlns:a16="http://schemas.microsoft.com/office/drawing/2014/main" id="{9C2F0107-8274-464F-842B-8B2266F31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3B0C8-710F-DC44-9C4A-50F5B048E704}"/>
              </a:ext>
            </a:extLst>
          </p:cNvPr>
          <p:cNvSpPr>
            <a:spLocks noGrp="1"/>
          </p:cNvSpPr>
          <p:nvPr>
            <p:ph type="sldNum" sz="quarter" idx="12"/>
          </p:nvPr>
        </p:nvSpPr>
        <p:spPr/>
        <p:txBody>
          <a:bodyPr/>
          <a:lstStyle/>
          <a:p>
            <a:fld id="{33CB85A5-89CF-B047-8B2D-82804E6CE538}" type="slidenum">
              <a:rPr lang="en-US" smtClean="0"/>
              <a:t>‹#›</a:t>
            </a:fld>
            <a:endParaRPr lang="en-US"/>
          </a:p>
        </p:txBody>
      </p:sp>
    </p:spTree>
    <p:extLst>
      <p:ext uri="{BB962C8B-B14F-4D97-AF65-F5344CB8AC3E}">
        <p14:creationId xmlns:p14="http://schemas.microsoft.com/office/powerpoint/2010/main" val="255636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4EA13-3C87-C343-9B86-050E6D35A3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2C2A4A-2209-2342-9640-C4B726EBCE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13980E-E4C3-AB48-8FBB-E9BBA21B71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811B01-3F5D-A341-B2A8-D463599521D1}"/>
              </a:ext>
            </a:extLst>
          </p:cNvPr>
          <p:cNvSpPr>
            <a:spLocks noGrp="1"/>
          </p:cNvSpPr>
          <p:nvPr>
            <p:ph type="dt" sz="half" idx="10"/>
          </p:nvPr>
        </p:nvSpPr>
        <p:spPr/>
        <p:txBody>
          <a:bodyPr/>
          <a:lstStyle/>
          <a:p>
            <a:fld id="{F23349A8-C513-6E43-B365-09774FE5AD87}" type="datetimeFigureOut">
              <a:rPr lang="en-US" smtClean="0"/>
              <a:t>4/18/2020</a:t>
            </a:fld>
            <a:endParaRPr lang="en-US"/>
          </a:p>
        </p:txBody>
      </p:sp>
      <p:sp>
        <p:nvSpPr>
          <p:cNvPr id="6" name="Footer Placeholder 5">
            <a:extLst>
              <a:ext uri="{FF2B5EF4-FFF2-40B4-BE49-F238E27FC236}">
                <a16:creationId xmlns:a16="http://schemas.microsoft.com/office/drawing/2014/main" id="{C08B858A-9784-A54B-B0E7-47DF5FB2B6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ABBA66-2375-6C42-AAFB-81B1AD35008E}"/>
              </a:ext>
            </a:extLst>
          </p:cNvPr>
          <p:cNvSpPr>
            <a:spLocks noGrp="1"/>
          </p:cNvSpPr>
          <p:nvPr>
            <p:ph type="sldNum" sz="quarter" idx="12"/>
          </p:nvPr>
        </p:nvSpPr>
        <p:spPr/>
        <p:txBody>
          <a:bodyPr/>
          <a:lstStyle/>
          <a:p>
            <a:fld id="{33CB85A5-89CF-B047-8B2D-82804E6CE538}" type="slidenum">
              <a:rPr lang="en-US" smtClean="0"/>
              <a:t>‹#›</a:t>
            </a:fld>
            <a:endParaRPr lang="en-US"/>
          </a:p>
        </p:txBody>
      </p:sp>
    </p:spTree>
    <p:extLst>
      <p:ext uri="{BB962C8B-B14F-4D97-AF65-F5344CB8AC3E}">
        <p14:creationId xmlns:p14="http://schemas.microsoft.com/office/powerpoint/2010/main" val="59742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0C525-017E-E848-8D9E-2F80EE86C6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513C1E-546B-AA42-90DD-F61C72AFF6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D09BB2-861A-F54D-A10F-F0FF6AF34C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53A934-6D82-B64E-BB50-C70141B62D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F2AF81-F567-5F49-B669-4BED6F2630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6F51C5-6FC9-C147-BB31-CFB12F7F3854}"/>
              </a:ext>
            </a:extLst>
          </p:cNvPr>
          <p:cNvSpPr>
            <a:spLocks noGrp="1"/>
          </p:cNvSpPr>
          <p:nvPr>
            <p:ph type="dt" sz="half" idx="10"/>
          </p:nvPr>
        </p:nvSpPr>
        <p:spPr/>
        <p:txBody>
          <a:bodyPr/>
          <a:lstStyle/>
          <a:p>
            <a:fld id="{F23349A8-C513-6E43-B365-09774FE5AD87}" type="datetimeFigureOut">
              <a:rPr lang="en-US" smtClean="0"/>
              <a:t>4/18/2020</a:t>
            </a:fld>
            <a:endParaRPr lang="en-US"/>
          </a:p>
        </p:txBody>
      </p:sp>
      <p:sp>
        <p:nvSpPr>
          <p:cNvPr id="8" name="Footer Placeholder 7">
            <a:extLst>
              <a:ext uri="{FF2B5EF4-FFF2-40B4-BE49-F238E27FC236}">
                <a16:creationId xmlns:a16="http://schemas.microsoft.com/office/drawing/2014/main" id="{4E8C2F72-C433-DF42-AB95-5A8E31208D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769F52-170E-814B-A9D0-3CF0940103AD}"/>
              </a:ext>
            </a:extLst>
          </p:cNvPr>
          <p:cNvSpPr>
            <a:spLocks noGrp="1"/>
          </p:cNvSpPr>
          <p:nvPr>
            <p:ph type="sldNum" sz="quarter" idx="12"/>
          </p:nvPr>
        </p:nvSpPr>
        <p:spPr/>
        <p:txBody>
          <a:bodyPr/>
          <a:lstStyle/>
          <a:p>
            <a:fld id="{33CB85A5-89CF-B047-8B2D-82804E6CE538}" type="slidenum">
              <a:rPr lang="en-US" smtClean="0"/>
              <a:t>‹#›</a:t>
            </a:fld>
            <a:endParaRPr lang="en-US"/>
          </a:p>
        </p:txBody>
      </p:sp>
    </p:spTree>
    <p:extLst>
      <p:ext uri="{BB962C8B-B14F-4D97-AF65-F5344CB8AC3E}">
        <p14:creationId xmlns:p14="http://schemas.microsoft.com/office/powerpoint/2010/main" val="3547431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D6B58-6B91-AC4D-AD05-7F76C19561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4EA145-CAE6-A140-97B7-1EE7950F82A3}"/>
              </a:ext>
            </a:extLst>
          </p:cNvPr>
          <p:cNvSpPr>
            <a:spLocks noGrp="1"/>
          </p:cNvSpPr>
          <p:nvPr>
            <p:ph type="dt" sz="half" idx="10"/>
          </p:nvPr>
        </p:nvSpPr>
        <p:spPr/>
        <p:txBody>
          <a:bodyPr/>
          <a:lstStyle/>
          <a:p>
            <a:fld id="{F23349A8-C513-6E43-B365-09774FE5AD87}" type="datetimeFigureOut">
              <a:rPr lang="en-US" smtClean="0"/>
              <a:t>4/18/2020</a:t>
            </a:fld>
            <a:endParaRPr lang="en-US"/>
          </a:p>
        </p:txBody>
      </p:sp>
      <p:sp>
        <p:nvSpPr>
          <p:cNvPr id="4" name="Footer Placeholder 3">
            <a:extLst>
              <a:ext uri="{FF2B5EF4-FFF2-40B4-BE49-F238E27FC236}">
                <a16:creationId xmlns:a16="http://schemas.microsoft.com/office/drawing/2014/main" id="{EF9F69C5-05BD-D447-AAF0-CA9155CE07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6E831A1-A217-7047-8B29-55CA737D9991}"/>
              </a:ext>
            </a:extLst>
          </p:cNvPr>
          <p:cNvSpPr>
            <a:spLocks noGrp="1"/>
          </p:cNvSpPr>
          <p:nvPr>
            <p:ph type="sldNum" sz="quarter" idx="12"/>
          </p:nvPr>
        </p:nvSpPr>
        <p:spPr/>
        <p:txBody>
          <a:bodyPr/>
          <a:lstStyle/>
          <a:p>
            <a:fld id="{33CB85A5-89CF-B047-8B2D-82804E6CE538}" type="slidenum">
              <a:rPr lang="en-US" smtClean="0"/>
              <a:t>‹#›</a:t>
            </a:fld>
            <a:endParaRPr lang="en-US"/>
          </a:p>
        </p:txBody>
      </p:sp>
    </p:spTree>
    <p:extLst>
      <p:ext uri="{BB962C8B-B14F-4D97-AF65-F5344CB8AC3E}">
        <p14:creationId xmlns:p14="http://schemas.microsoft.com/office/powerpoint/2010/main" val="3991370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38BF18-65FB-F446-A249-436B9B8BB742}"/>
              </a:ext>
            </a:extLst>
          </p:cNvPr>
          <p:cNvSpPr>
            <a:spLocks noGrp="1"/>
          </p:cNvSpPr>
          <p:nvPr>
            <p:ph type="dt" sz="half" idx="10"/>
          </p:nvPr>
        </p:nvSpPr>
        <p:spPr/>
        <p:txBody>
          <a:bodyPr/>
          <a:lstStyle/>
          <a:p>
            <a:fld id="{F23349A8-C513-6E43-B365-09774FE5AD87}" type="datetimeFigureOut">
              <a:rPr lang="en-US" smtClean="0"/>
              <a:t>4/18/2020</a:t>
            </a:fld>
            <a:endParaRPr lang="en-US"/>
          </a:p>
        </p:txBody>
      </p:sp>
      <p:sp>
        <p:nvSpPr>
          <p:cNvPr id="3" name="Footer Placeholder 2">
            <a:extLst>
              <a:ext uri="{FF2B5EF4-FFF2-40B4-BE49-F238E27FC236}">
                <a16:creationId xmlns:a16="http://schemas.microsoft.com/office/drawing/2014/main" id="{7B0E6B55-6D7B-A84A-9FAF-2A97985176E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C9C2BC-9039-0143-914C-08DCFA45F857}"/>
              </a:ext>
            </a:extLst>
          </p:cNvPr>
          <p:cNvSpPr>
            <a:spLocks noGrp="1"/>
          </p:cNvSpPr>
          <p:nvPr>
            <p:ph type="sldNum" sz="quarter" idx="12"/>
          </p:nvPr>
        </p:nvSpPr>
        <p:spPr/>
        <p:txBody>
          <a:bodyPr/>
          <a:lstStyle/>
          <a:p>
            <a:fld id="{33CB85A5-89CF-B047-8B2D-82804E6CE538}" type="slidenum">
              <a:rPr lang="en-US" smtClean="0"/>
              <a:t>‹#›</a:t>
            </a:fld>
            <a:endParaRPr lang="en-US"/>
          </a:p>
        </p:txBody>
      </p:sp>
    </p:spTree>
    <p:extLst>
      <p:ext uri="{BB962C8B-B14F-4D97-AF65-F5344CB8AC3E}">
        <p14:creationId xmlns:p14="http://schemas.microsoft.com/office/powerpoint/2010/main" val="899394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12BD3-B9B8-F644-AFC9-101C8E22FE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A9B134-B4A5-C248-B492-85A621E0A5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D36C4B-684C-944B-A90E-78F863CC81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FD5244-2F61-3044-8BA1-D3C7F300E342}"/>
              </a:ext>
            </a:extLst>
          </p:cNvPr>
          <p:cNvSpPr>
            <a:spLocks noGrp="1"/>
          </p:cNvSpPr>
          <p:nvPr>
            <p:ph type="dt" sz="half" idx="10"/>
          </p:nvPr>
        </p:nvSpPr>
        <p:spPr/>
        <p:txBody>
          <a:bodyPr/>
          <a:lstStyle/>
          <a:p>
            <a:fld id="{F23349A8-C513-6E43-B365-09774FE5AD87}" type="datetimeFigureOut">
              <a:rPr lang="en-US" smtClean="0"/>
              <a:t>4/18/2020</a:t>
            </a:fld>
            <a:endParaRPr lang="en-US"/>
          </a:p>
        </p:txBody>
      </p:sp>
      <p:sp>
        <p:nvSpPr>
          <p:cNvPr id="6" name="Footer Placeholder 5">
            <a:extLst>
              <a:ext uri="{FF2B5EF4-FFF2-40B4-BE49-F238E27FC236}">
                <a16:creationId xmlns:a16="http://schemas.microsoft.com/office/drawing/2014/main" id="{D6DDADEE-7378-944B-AC81-1705C5CDE5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800646-9B50-5744-A295-1C15D1A2AED6}"/>
              </a:ext>
            </a:extLst>
          </p:cNvPr>
          <p:cNvSpPr>
            <a:spLocks noGrp="1"/>
          </p:cNvSpPr>
          <p:nvPr>
            <p:ph type="sldNum" sz="quarter" idx="12"/>
          </p:nvPr>
        </p:nvSpPr>
        <p:spPr/>
        <p:txBody>
          <a:bodyPr/>
          <a:lstStyle/>
          <a:p>
            <a:fld id="{33CB85A5-89CF-B047-8B2D-82804E6CE538}" type="slidenum">
              <a:rPr lang="en-US" smtClean="0"/>
              <a:t>‹#›</a:t>
            </a:fld>
            <a:endParaRPr lang="en-US"/>
          </a:p>
        </p:txBody>
      </p:sp>
    </p:spTree>
    <p:extLst>
      <p:ext uri="{BB962C8B-B14F-4D97-AF65-F5344CB8AC3E}">
        <p14:creationId xmlns:p14="http://schemas.microsoft.com/office/powerpoint/2010/main" val="3077108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55235-06FF-0447-9506-A4D6A5BAC2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C5FB0C-EC18-A644-B060-B0E045CD5B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11A36B-1914-5247-8AC3-88BA017B04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F3C1A6-016E-D74B-9177-DF3818FD4DF9}"/>
              </a:ext>
            </a:extLst>
          </p:cNvPr>
          <p:cNvSpPr>
            <a:spLocks noGrp="1"/>
          </p:cNvSpPr>
          <p:nvPr>
            <p:ph type="dt" sz="half" idx="10"/>
          </p:nvPr>
        </p:nvSpPr>
        <p:spPr/>
        <p:txBody>
          <a:bodyPr/>
          <a:lstStyle/>
          <a:p>
            <a:fld id="{F23349A8-C513-6E43-B365-09774FE5AD87}" type="datetimeFigureOut">
              <a:rPr lang="en-US" smtClean="0"/>
              <a:t>4/18/2020</a:t>
            </a:fld>
            <a:endParaRPr lang="en-US"/>
          </a:p>
        </p:txBody>
      </p:sp>
      <p:sp>
        <p:nvSpPr>
          <p:cNvPr id="6" name="Footer Placeholder 5">
            <a:extLst>
              <a:ext uri="{FF2B5EF4-FFF2-40B4-BE49-F238E27FC236}">
                <a16:creationId xmlns:a16="http://schemas.microsoft.com/office/drawing/2014/main" id="{24CDA9E3-CE7A-2144-9EE9-4C6C8CCE02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8D591C-C377-8140-8FC9-2694C17CE33F}"/>
              </a:ext>
            </a:extLst>
          </p:cNvPr>
          <p:cNvSpPr>
            <a:spLocks noGrp="1"/>
          </p:cNvSpPr>
          <p:nvPr>
            <p:ph type="sldNum" sz="quarter" idx="12"/>
          </p:nvPr>
        </p:nvSpPr>
        <p:spPr/>
        <p:txBody>
          <a:bodyPr/>
          <a:lstStyle/>
          <a:p>
            <a:fld id="{33CB85A5-89CF-B047-8B2D-82804E6CE538}" type="slidenum">
              <a:rPr lang="en-US" smtClean="0"/>
              <a:t>‹#›</a:t>
            </a:fld>
            <a:endParaRPr lang="en-US"/>
          </a:p>
        </p:txBody>
      </p:sp>
    </p:spTree>
    <p:extLst>
      <p:ext uri="{BB962C8B-B14F-4D97-AF65-F5344CB8AC3E}">
        <p14:creationId xmlns:p14="http://schemas.microsoft.com/office/powerpoint/2010/main" val="554756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FF932A-6D89-3841-AD86-DAB199836F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30C1D9-EC27-2345-BD2E-487402A85E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463612-59D8-C243-B03E-8B2944C362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349A8-C513-6E43-B365-09774FE5AD87}" type="datetimeFigureOut">
              <a:rPr lang="en-US" smtClean="0"/>
              <a:t>4/18/2020</a:t>
            </a:fld>
            <a:endParaRPr lang="en-US"/>
          </a:p>
        </p:txBody>
      </p:sp>
      <p:sp>
        <p:nvSpPr>
          <p:cNvPr id="5" name="Footer Placeholder 4">
            <a:extLst>
              <a:ext uri="{FF2B5EF4-FFF2-40B4-BE49-F238E27FC236}">
                <a16:creationId xmlns:a16="http://schemas.microsoft.com/office/drawing/2014/main" id="{5B98AFB2-7222-C844-A0C7-E90F9B49F2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802A93-9015-5C43-B696-079BFDAF03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B85A5-89CF-B047-8B2D-82804E6CE538}" type="slidenum">
              <a:rPr lang="en-US" smtClean="0"/>
              <a:t>‹#›</a:t>
            </a:fld>
            <a:endParaRPr lang="en-US"/>
          </a:p>
        </p:txBody>
      </p:sp>
    </p:spTree>
    <p:extLst>
      <p:ext uri="{BB962C8B-B14F-4D97-AF65-F5344CB8AC3E}">
        <p14:creationId xmlns:p14="http://schemas.microsoft.com/office/powerpoint/2010/main" val="63742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8D4A3-B142-674C-AFD6-2D8DB41520A2}"/>
              </a:ext>
            </a:extLst>
          </p:cNvPr>
          <p:cNvSpPr>
            <a:spLocks noGrp="1"/>
          </p:cNvSpPr>
          <p:nvPr>
            <p:ph type="ctrTitle"/>
          </p:nvPr>
        </p:nvSpPr>
        <p:spPr>
          <a:xfrm>
            <a:off x="1441120" y="4258256"/>
            <a:ext cx="9144000" cy="45719"/>
          </a:xfrm>
        </p:spPr>
        <p:txBody>
          <a:bodyPr>
            <a:normAutofit fontScale="90000"/>
          </a:bodyPr>
          <a:lstStyle/>
          <a:p>
            <a:br>
              <a:rPr lang="en-IN"/>
            </a:br>
            <a:br>
              <a:rPr lang="en-IN"/>
            </a:br>
            <a:br>
              <a:rPr lang="en-IN"/>
            </a:br>
            <a:br>
              <a:rPr lang="en-IN"/>
            </a:br>
            <a:br>
              <a:rPr lang="en-IN"/>
            </a:br>
            <a:br>
              <a:rPr lang="en-IN"/>
            </a:br>
            <a:br>
              <a:rPr lang="en-IN"/>
            </a:br>
            <a:br>
              <a:rPr lang="en-IN"/>
            </a:br>
            <a:br>
              <a:rPr lang="en-IN"/>
            </a:br>
            <a:br>
              <a:rPr lang="en-IN"/>
            </a:br>
            <a:br>
              <a:rPr lang="en-IN"/>
            </a:br>
            <a:r>
              <a:rPr lang="en-IN"/>
              <a:t>Subject- Thermal Engineering and Gas Dynamics</a:t>
            </a:r>
            <a:br>
              <a:rPr lang="en-IN"/>
            </a:br>
            <a:br>
              <a:rPr lang="en-IN"/>
            </a:br>
            <a:r>
              <a:rPr lang="en-IN"/>
              <a:t>Topic- Boilers and it’s types and High Pressure Boilers</a:t>
            </a:r>
            <a:endParaRPr lang="en-US"/>
          </a:p>
        </p:txBody>
      </p:sp>
      <p:sp>
        <p:nvSpPr>
          <p:cNvPr id="3" name="Subtitle 2">
            <a:extLst>
              <a:ext uri="{FF2B5EF4-FFF2-40B4-BE49-F238E27FC236}">
                <a16:creationId xmlns:a16="http://schemas.microsoft.com/office/drawing/2014/main" id="{6B324B19-79E8-3642-A3A1-954FFEC19B3E}"/>
              </a:ext>
            </a:extLst>
          </p:cNvPr>
          <p:cNvSpPr>
            <a:spLocks noGrp="1"/>
          </p:cNvSpPr>
          <p:nvPr>
            <p:ph type="subTitle" idx="1"/>
          </p:nvPr>
        </p:nvSpPr>
        <p:spPr>
          <a:xfrm>
            <a:off x="2328058" y="4281116"/>
            <a:ext cx="7370124" cy="1866839"/>
          </a:xfrm>
        </p:spPr>
        <p:txBody>
          <a:bodyPr anchor="ctr"/>
          <a:lstStyle/>
          <a:p>
            <a:r>
              <a:rPr lang="en-IN"/>
              <a:t>Mrs. Anjali Upadhyay</a:t>
            </a:r>
          </a:p>
          <a:p>
            <a:r>
              <a:rPr lang="en-IN"/>
              <a:t>Mechanical Engineering Dept.</a:t>
            </a:r>
          </a:p>
          <a:p>
            <a:r>
              <a:rPr lang="en-IN"/>
              <a:t>SoET, VU, Ujjain</a:t>
            </a:r>
          </a:p>
        </p:txBody>
      </p:sp>
      <p:sp>
        <p:nvSpPr>
          <p:cNvPr id="4" name="TextBox 3">
            <a:extLst>
              <a:ext uri="{FF2B5EF4-FFF2-40B4-BE49-F238E27FC236}">
                <a16:creationId xmlns:a16="http://schemas.microsoft.com/office/drawing/2014/main" id="{224C4C6B-432B-B342-92A6-7A47D51133D4}"/>
              </a:ext>
            </a:extLst>
          </p:cNvPr>
          <p:cNvSpPr txBox="1"/>
          <p:nvPr/>
        </p:nvSpPr>
        <p:spPr>
          <a:xfrm>
            <a:off x="4602678" y="3434122"/>
            <a:ext cx="4167744" cy="369332"/>
          </a:xfrm>
          <a:prstGeom prst="rect">
            <a:avLst/>
          </a:prstGeom>
          <a:noFill/>
        </p:spPr>
        <p:txBody>
          <a:bodyPr wrap="square" rtlCol="0" anchor="ctr">
            <a:spAutoFit/>
          </a:bodyPr>
          <a:lstStyle/>
          <a:p>
            <a:pPr algn="ctr"/>
            <a:endParaRPr lang="en-US"/>
          </a:p>
        </p:txBody>
      </p:sp>
    </p:spTree>
    <p:extLst>
      <p:ext uri="{BB962C8B-B14F-4D97-AF65-F5344CB8AC3E}">
        <p14:creationId xmlns:p14="http://schemas.microsoft.com/office/powerpoint/2010/main" val="3195828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1F021-0790-2745-8FEA-5B89E5B50327}"/>
              </a:ext>
            </a:extLst>
          </p:cNvPr>
          <p:cNvSpPr>
            <a:spLocks noGrp="1"/>
          </p:cNvSpPr>
          <p:nvPr>
            <p:ph type="title"/>
          </p:nvPr>
        </p:nvSpPr>
        <p:spPr>
          <a:xfrm>
            <a:off x="838200" y="365125"/>
            <a:ext cx="10515600" cy="575005"/>
          </a:xfrm>
        </p:spPr>
        <p:txBody>
          <a:bodyPr>
            <a:normAutofit fontScale="90000"/>
          </a:bodyPr>
          <a:lstStyle/>
          <a:p>
            <a:r>
              <a:rPr lang="en-IN"/>
              <a:t>Velox Boiler</a:t>
            </a:r>
            <a:endParaRPr lang="en-US"/>
          </a:p>
        </p:txBody>
      </p:sp>
      <p:pic>
        <p:nvPicPr>
          <p:cNvPr id="5" name="Content Placeholder 4">
            <a:extLst>
              <a:ext uri="{FF2B5EF4-FFF2-40B4-BE49-F238E27FC236}">
                <a16:creationId xmlns:a16="http://schemas.microsoft.com/office/drawing/2014/main" id="{99132F0D-C5F4-4040-BE1C-470E25289FF1}"/>
              </a:ext>
            </a:extLst>
          </p:cNvPr>
          <p:cNvPicPr>
            <a:picLocks noGrp="1" noChangeAspect="1"/>
          </p:cNvPicPr>
          <p:nvPr>
            <p:ph idx="1"/>
          </p:nvPr>
        </p:nvPicPr>
        <p:blipFill rotWithShape="1">
          <a:blip r:embed="rId2"/>
          <a:srcRect t="-6118" b="11901"/>
          <a:stretch/>
        </p:blipFill>
        <p:spPr>
          <a:xfrm>
            <a:off x="479466" y="1175163"/>
            <a:ext cx="11494820" cy="5682838"/>
          </a:xfrm>
          <a:prstGeom prst="rect">
            <a:avLst/>
          </a:prstGeom>
        </p:spPr>
      </p:pic>
    </p:spTree>
    <p:extLst>
      <p:ext uri="{BB962C8B-B14F-4D97-AF65-F5344CB8AC3E}">
        <p14:creationId xmlns:p14="http://schemas.microsoft.com/office/powerpoint/2010/main" val="3727188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6FBFB-F79A-A64D-BF87-9E57CBCE71F3}"/>
              </a:ext>
            </a:extLst>
          </p:cNvPr>
          <p:cNvSpPr>
            <a:spLocks noGrp="1"/>
          </p:cNvSpPr>
          <p:nvPr>
            <p:ph type="title"/>
          </p:nvPr>
        </p:nvSpPr>
        <p:spPr>
          <a:xfrm>
            <a:off x="838200" y="365126"/>
            <a:ext cx="10515600" cy="500784"/>
          </a:xfrm>
        </p:spPr>
        <p:txBody>
          <a:bodyPr>
            <a:normAutofit fontScale="90000"/>
          </a:bodyPr>
          <a:lstStyle/>
          <a:p>
            <a:r>
              <a:rPr lang="en-IN"/>
              <a:t>Velox Boiler</a:t>
            </a:r>
            <a:endParaRPr lang="en-US"/>
          </a:p>
        </p:txBody>
      </p:sp>
      <p:sp>
        <p:nvSpPr>
          <p:cNvPr id="3" name="Content Placeholder 2">
            <a:extLst>
              <a:ext uri="{FF2B5EF4-FFF2-40B4-BE49-F238E27FC236}">
                <a16:creationId xmlns:a16="http://schemas.microsoft.com/office/drawing/2014/main" id="{3B856F4D-2537-2F4C-89C5-705FE8C74CC5}"/>
              </a:ext>
            </a:extLst>
          </p:cNvPr>
          <p:cNvSpPr>
            <a:spLocks noGrp="1"/>
          </p:cNvSpPr>
          <p:nvPr>
            <p:ph idx="1"/>
          </p:nvPr>
        </p:nvSpPr>
        <p:spPr>
          <a:xfrm>
            <a:off x="838200" y="1274124"/>
            <a:ext cx="11003725" cy="4876304"/>
          </a:xfrm>
        </p:spPr>
        <p:txBody>
          <a:bodyPr>
            <a:normAutofit fontScale="32500" lnSpcReduction="20000"/>
          </a:bodyPr>
          <a:lstStyle/>
          <a:p>
            <a:pPr marL="0" indent="0">
              <a:buNone/>
            </a:pPr>
            <a:endParaRPr lang="en-GB" b="1" i="0">
              <a:solidFill>
                <a:srgbClr val="353535"/>
              </a:solidFill>
              <a:effectLst/>
              <a:latin typeface="Georgia" panose="02040502050405020303" pitchFamily="18" charset="0"/>
            </a:endParaRPr>
          </a:p>
          <a:p>
            <a:pPr marL="0" indent="0">
              <a:buNone/>
            </a:pPr>
            <a:r>
              <a:rPr lang="en-GB" sz="6400" b="1" i="0">
                <a:solidFill>
                  <a:srgbClr val="353535"/>
                </a:solidFill>
                <a:effectLst/>
              </a:rPr>
              <a:t>Principle:</a:t>
            </a:r>
          </a:p>
          <a:p>
            <a:r>
              <a:rPr lang="en-GB" sz="6400" b="0" i="0">
                <a:solidFill>
                  <a:srgbClr val="353535"/>
                </a:solidFill>
                <a:effectLst/>
              </a:rPr>
              <a:t>When the velocity of the gas is greater than the speed of sound, its heat transfer rate is also increases. So more heat is transfer from gas to water as compare when the heat transfer at the subsonic speed. This is the basic principle of of it. This boiler can increase the heat transfer rate or can say steam generation rate without increasing boiler size. This is why;  Velox boiler is most successful boiler in the gas turbine industries.</a:t>
            </a:r>
            <a:endParaRPr lang="en-IN" sz="6400" b="0" i="0">
              <a:solidFill>
                <a:srgbClr val="353535"/>
              </a:solidFill>
              <a:effectLst/>
            </a:endParaRPr>
          </a:p>
          <a:p>
            <a:pPr marL="0" indent="0">
              <a:buNone/>
            </a:pPr>
            <a:r>
              <a:rPr lang="en-GB" sz="6400" b="1" i="0">
                <a:solidFill>
                  <a:srgbClr val="353535"/>
                </a:solidFill>
                <a:effectLst/>
              </a:rPr>
              <a:t>Construction:</a:t>
            </a:r>
          </a:p>
          <a:p>
            <a:r>
              <a:rPr lang="en-IN" sz="6400">
                <a:solidFill>
                  <a:srgbClr val="353535"/>
                </a:solidFill>
              </a:rPr>
              <a:t>Wa</a:t>
            </a:r>
            <a:r>
              <a:rPr lang="en-GB" sz="6400" b="0" i="0">
                <a:solidFill>
                  <a:srgbClr val="353535"/>
                </a:solidFill>
                <a:effectLst/>
              </a:rPr>
              <a:t>ter tube forced circulation boiler. </a:t>
            </a:r>
            <a:endParaRPr lang="en-IN" sz="6400" b="0" i="0">
              <a:solidFill>
                <a:srgbClr val="353535"/>
              </a:solidFill>
              <a:effectLst/>
            </a:endParaRPr>
          </a:p>
          <a:p>
            <a:r>
              <a:rPr lang="en-IN" sz="6400">
                <a:solidFill>
                  <a:srgbClr val="353535"/>
                </a:solidFill>
              </a:rPr>
              <a:t>G</a:t>
            </a:r>
            <a:r>
              <a:rPr lang="en-GB" sz="6400" b="0" i="0">
                <a:solidFill>
                  <a:srgbClr val="353535"/>
                </a:solidFill>
                <a:effectLst/>
              </a:rPr>
              <a:t>as turbine driven air compressor, which compresses the air. </a:t>
            </a:r>
            <a:endParaRPr lang="en-IN" sz="6400" b="0" i="0">
              <a:solidFill>
                <a:srgbClr val="353535"/>
              </a:solidFill>
              <a:effectLst/>
            </a:endParaRPr>
          </a:p>
          <a:p>
            <a:r>
              <a:rPr lang="en-IN" sz="6400" b="0" i="0">
                <a:solidFill>
                  <a:srgbClr val="353535"/>
                </a:solidFill>
                <a:effectLst/>
              </a:rPr>
              <a:t>C</a:t>
            </a:r>
            <a:r>
              <a:rPr lang="en-GB" sz="6400" b="0" i="0">
                <a:solidFill>
                  <a:srgbClr val="353535"/>
                </a:solidFill>
                <a:effectLst/>
              </a:rPr>
              <a:t>ompressed air enters into the vertical combustion chamber</a:t>
            </a:r>
            <a:r>
              <a:rPr lang="en-IN" sz="6400" b="0" i="0">
                <a:solidFill>
                  <a:srgbClr val="353535"/>
                </a:solidFill>
                <a:effectLst/>
              </a:rPr>
              <a:t>.</a:t>
            </a:r>
          </a:p>
          <a:p>
            <a:r>
              <a:rPr lang="en-GB" sz="6400" b="0" i="0">
                <a:solidFill>
                  <a:srgbClr val="353535"/>
                </a:solidFill>
                <a:effectLst/>
              </a:rPr>
              <a:t> </a:t>
            </a:r>
            <a:r>
              <a:rPr lang="en-IN" sz="6400" b="0" i="0">
                <a:solidFill>
                  <a:srgbClr val="353535"/>
                </a:solidFill>
                <a:effectLst/>
              </a:rPr>
              <a:t>T</a:t>
            </a:r>
            <a:r>
              <a:rPr lang="en-GB" sz="6400" b="0" i="0">
                <a:solidFill>
                  <a:srgbClr val="353535"/>
                </a:solidFill>
                <a:effectLst/>
              </a:rPr>
              <a:t>his is a force circulation boiler, so pump is used to circulate water inside the boiler. </a:t>
            </a:r>
            <a:endParaRPr lang="en-IN" sz="6400" b="0" i="0">
              <a:solidFill>
                <a:srgbClr val="353535"/>
              </a:solidFill>
              <a:effectLst/>
            </a:endParaRPr>
          </a:p>
          <a:p>
            <a:r>
              <a:rPr lang="en-IN" sz="6400" b="0" i="0">
                <a:solidFill>
                  <a:srgbClr val="353535"/>
                </a:solidFill>
                <a:effectLst/>
              </a:rPr>
              <a:t>C</a:t>
            </a:r>
            <a:r>
              <a:rPr lang="en-GB" sz="6400" b="0" i="0">
                <a:solidFill>
                  <a:srgbClr val="353535"/>
                </a:solidFill>
                <a:effectLst/>
              </a:rPr>
              <a:t>onsist water and fire tube to maintain the flow of gas and water inside the boiler. </a:t>
            </a:r>
            <a:endParaRPr lang="en-IN" sz="6400" b="0" i="0">
              <a:solidFill>
                <a:srgbClr val="353535"/>
              </a:solidFill>
              <a:effectLst/>
            </a:endParaRPr>
          </a:p>
          <a:p>
            <a:r>
              <a:rPr lang="en-GB" sz="6400" b="0" i="0">
                <a:solidFill>
                  <a:srgbClr val="353535"/>
                </a:solidFill>
                <a:effectLst/>
              </a:rPr>
              <a:t>This boiler also consists other necessary mounting and accessories like economizer, super heater, blow off valve, safety valve etc.</a:t>
            </a:r>
            <a:endParaRPr lang="en-IN" sz="6400" b="0" i="0">
              <a:solidFill>
                <a:srgbClr val="353535"/>
              </a:solidFill>
              <a:effectLst/>
            </a:endParaRPr>
          </a:p>
          <a:p>
            <a:pPr marL="0" indent="0">
              <a:buNone/>
            </a:pPr>
            <a:endParaRPr lang="en-GB" sz="6400" b="0" i="0">
              <a:solidFill>
                <a:srgbClr val="353535"/>
              </a:solidFill>
              <a:effectLst/>
              <a:latin typeface="Georgia" panose="02040502050405020303" pitchFamily="18" charset="0"/>
            </a:endParaRPr>
          </a:p>
          <a:p>
            <a:pPr marL="0" indent="0">
              <a:buNone/>
            </a:pPr>
            <a:endParaRPr lang="en-US"/>
          </a:p>
        </p:txBody>
      </p:sp>
    </p:spTree>
    <p:extLst>
      <p:ext uri="{BB962C8B-B14F-4D97-AF65-F5344CB8AC3E}">
        <p14:creationId xmlns:p14="http://schemas.microsoft.com/office/powerpoint/2010/main" val="233379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B9057D-2DE4-5D42-A339-7600E12DAD83}"/>
              </a:ext>
            </a:extLst>
          </p:cNvPr>
          <p:cNvSpPr>
            <a:spLocks noGrp="1"/>
          </p:cNvSpPr>
          <p:nvPr>
            <p:ph idx="1"/>
          </p:nvPr>
        </p:nvSpPr>
        <p:spPr>
          <a:xfrm>
            <a:off x="1237013" y="729838"/>
            <a:ext cx="9937420" cy="5231327"/>
          </a:xfrm>
        </p:spPr>
        <p:txBody>
          <a:bodyPr>
            <a:normAutofit fontScale="70000" lnSpcReduction="20000"/>
          </a:bodyPr>
          <a:lstStyle/>
          <a:p>
            <a:pPr marL="0" indent="0">
              <a:buNone/>
            </a:pPr>
            <a:r>
              <a:rPr lang="en-GB" sz="2800" b="1" i="0">
                <a:solidFill>
                  <a:srgbClr val="353535"/>
                </a:solidFill>
                <a:effectLst/>
              </a:rPr>
              <a:t>Working:</a:t>
            </a:r>
          </a:p>
          <a:p>
            <a:pPr algn="just"/>
            <a:r>
              <a:rPr lang="en-GB"/>
              <a:t>The Velox boiler works as a basic heat exchanger. The working of this boiler is as follow.</a:t>
            </a:r>
          </a:p>
          <a:p>
            <a:pPr algn="just"/>
            <a:r>
              <a:rPr lang="en-GB"/>
              <a:t>The air is compressed by air compressor driven by gas a turbine driven. This compressed air passes from the combustion chamber, where more heat release by the fuel which increase the velocity of the flue gases up to sound velocity. From the bottom of combustion chamber, this flue gases pass from the fire tubes. These fire tubes surrounded by the evaporator water tubes.</a:t>
            </a:r>
          </a:p>
          <a:p>
            <a:pPr algn="just"/>
            <a:r>
              <a:rPr lang="en-GB"/>
              <a:t>The water from the economizer passes from the evaporator tube force by a circulating pump. This water passes 15 – 20 time from the evaporator tube at very high speed. Due to this high speed circulation, heat is transfer from the gases to the water at very high rate.  The mixture of water and steam is formed which further passes from the water and steam separator.</a:t>
            </a:r>
            <a:endParaRPr lang="en-IN"/>
          </a:p>
          <a:p>
            <a:pPr marL="0" indent="0" algn="just">
              <a:buNone/>
            </a:pPr>
            <a:r>
              <a:rPr lang="en-GB"/>
              <a:t>Advantages:</a:t>
            </a:r>
          </a:p>
          <a:p>
            <a:pPr marL="0" indent="0" algn="just">
              <a:buNone/>
            </a:pPr>
            <a:r>
              <a:rPr lang="en-GB"/>
              <a:t>1. This boiler has high heat transfer rate.</a:t>
            </a:r>
          </a:p>
          <a:p>
            <a:pPr marL="0" indent="0" algn="just">
              <a:buNone/>
            </a:pPr>
            <a:r>
              <a:rPr lang="en-GB"/>
              <a:t>2. It has great flexibility.</a:t>
            </a:r>
          </a:p>
          <a:p>
            <a:pPr marL="0" indent="0" algn="just">
              <a:buNone/>
            </a:pPr>
            <a:r>
              <a:rPr lang="en-GB"/>
              <a:t>3. it is compact in design.</a:t>
            </a:r>
          </a:p>
          <a:p>
            <a:pPr marL="0" indent="0" algn="just">
              <a:buNone/>
            </a:pPr>
            <a:r>
              <a:rPr lang="en-GB"/>
              <a:t>4. It is easy to control. It is fully automatic.</a:t>
            </a:r>
          </a:p>
          <a:p>
            <a:pPr marL="0" indent="0" algn="just">
              <a:buNone/>
            </a:pPr>
            <a:r>
              <a:rPr lang="en-GB"/>
              <a:t>5. It has great thermal efficiency of about 90 – 95%.</a:t>
            </a:r>
            <a:endParaRPr lang="en-GB" b="0" i="0">
              <a:effectLst/>
            </a:endParaRPr>
          </a:p>
          <a:p>
            <a:endParaRPr lang="en-US"/>
          </a:p>
        </p:txBody>
      </p:sp>
    </p:spTree>
    <p:extLst>
      <p:ext uri="{BB962C8B-B14F-4D97-AF65-F5344CB8AC3E}">
        <p14:creationId xmlns:p14="http://schemas.microsoft.com/office/powerpoint/2010/main" val="4125858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2DF93-54A6-1044-8BC3-EBE3C043F741}"/>
              </a:ext>
            </a:extLst>
          </p:cNvPr>
          <p:cNvSpPr>
            <a:spLocks noGrp="1"/>
          </p:cNvSpPr>
          <p:nvPr>
            <p:ph type="title"/>
          </p:nvPr>
        </p:nvSpPr>
        <p:spPr>
          <a:xfrm>
            <a:off x="838200" y="365125"/>
            <a:ext cx="10515600" cy="599745"/>
          </a:xfrm>
        </p:spPr>
        <p:txBody>
          <a:bodyPr>
            <a:normAutofit fontScale="90000"/>
          </a:bodyPr>
          <a:lstStyle/>
          <a:p>
            <a:r>
              <a:rPr lang="en-IN"/>
              <a:t>La-mont Boiler</a:t>
            </a:r>
            <a:endParaRPr lang="en-US"/>
          </a:p>
        </p:txBody>
      </p:sp>
      <p:pic>
        <p:nvPicPr>
          <p:cNvPr id="4" name="Picture 4">
            <a:extLst>
              <a:ext uri="{FF2B5EF4-FFF2-40B4-BE49-F238E27FC236}">
                <a16:creationId xmlns:a16="http://schemas.microsoft.com/office/drawing/2014/main" id="{134FFF8B-FC69-3B42-8DA7-BFBA508B84E1}"/>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9320"/>
          <a:stretch/>
        </p:blipFill>
        <p:spPr>
          <a:xfrm>
            <a:off x="2053441" y="964869"/>
            <a:ext cx="8857013" cy="5640779"/>
          </a:xfrm>
          <a:prstGeom prst="rect">
            <a:avLst/>
          </a:prstGeom>
        </p:spPr>
      </p:pic>
    </p:spTree>
    <p:extLst>
      <p:ext uri="{BB962C8B-B14F-4D97-AF65-F5344CB8AC3E}">
        <p14:creationId xmlns:p14="http://schemas.microsoft.com/office/powerpoint/2010/main" val="1954378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2F7A7-8392-0447-8298-9B28F6836D39}"/>
              </a:ext>
            </a:extLst>
          </p:cNvPr>
          <p:cNvSpPr>
            <a:spLocks noGrp="1"/>
          </p:cNvSpPr>
          <p:nvPr>
            <p:ph type="title"/>
          </p:nvPr>
        </p:nvSpPr>
        <p:spPr/>
        <p:txBody>
          <a:bodyPr/>
          <a:lstStyle/>
          <a:p>
            <a:r>
              <a:rPr lang="en-IN"/>
              <a:t>Lamont Boiler</a:t>
            </a:r>
            <a:endParaRPr lang="en-US"/>
          </a:p>
        </p:txBody>
      </p:sp>
      <p:sp>
        <p:nvSpPr>
          <p:cNvPr id="3" name="Content Placeholder 2">
            <a:extLst>
              <a:ext uri="{FF2B5EF4-FFF2-40B4-BE49-F238E27FC236}">
                <a16:creationId xmlns:a16="http://schemas.microsoft.com/office/drawing/2014/main" id="{78047B02-CDC6-7240-95BC-193F5172CBF0}"/>
              </a:ext>
            </a:extLst>
          </p:cNvPr>
          <p:cNvSpPr>
            <a:spLocks noGrp="1"/>
          </p:cNvSpPr>
          <p:nvPr>
            <p:ph idx="1"/>
          </p:nvPr>
        </p:nvSpPr>
        <p:spPr>
          <a:xfrm>
            <a:off x="838200" y="1360714"/>
            <a:ext cx="10515600" cy="5393377"/>
          </a:xfrm>
        </p:spPr>
        <p:txBody>
          <a:bodyPr>
            <a:normAutofit/>
          </a:bodyPr>
          <a:lstStyle/>
          <a:p>
            <a:pPr marL="0" indent="0" fontAlgn="base">
              <a:buNone/>
            </a:pPr>
            <a:r>
              <a:rPr lang="en-GB" b="0" i="0">
                <a:solidFill>
                  <a:srgbClr val="444444"/>
                </a:solidFill>
                <a:effectLst/>
                <a:latin typeface="open sans"/>
              </a:rPr>
              <a:t>Lamont boiler is a high pressure, forced circulation, water tube boiler with internally fired furnace. An external pump is used to circulate the water within small diameter water tubes of </a:t>
            </a:r>
            <a:r>
              <a:rPr lang="en-IN" b="0" i="0">
                <a:solidFill>
                  <a:srgbClr val="444444"/>
                </a:solidFill>
                <a:effectLst/>
                <a:latin typeface="open sans"/>
              </a:rPr>
              <a:t>the boiler.</a:t>
            </a:r>
            <a:r>
              <a:rPr lang="en-GB">
                <a:solidFill>
                  <a:srgbClr val="289DCC"/>
                </a:solidFill>
                <a:latin typeface="inherit"/>
              </a:rPr>
              <a:t> </a:t>
            </a:r>
            <a:r>
              <a:rPr lang="en-GB" b="0" i="0">
                <a:solidFill>
                  <a:srgbClr val="444444"/>
                </a:solidFill>
                <a:effectLst/>
                <a:latin typeface="open sans"/>
              </a:rPr>
              <a:t> This boiler was invented by Walter Douglas La-Mont in the year 1925. At that time this boiler was invented to use in ships.</a:t>
            </a:r>
            <a:endParaRPr lang="en-IN" b="0" i="0">
              <a:solidFill>
                <a:srgbClr val="444444"/>
              </a:solidFill>
              <a:effectLst/>
              <a:latin typeface="open sans"/>
            </a:endParaRPr>
          </a:p>
          <a:p>
            <a:pPr marL="0" indent="0" fontAlgn="base">
              <a:buNone/>
            </a:pPr>
            <a:r>
              <a:rPr lang="en-GB" b="1" i="0">
                <a:solidFill>
                  <a:srgbClr val="333333"/>
                </a:solidFill>
                <a:effectLst/>
                <a:latin typeface="inherit"/>
              </a:rPr>
              <a:t>Working Principle</a:t>
            </a:r>
            <a:endParaRPr lang="en-GB" b="0" i="0">
              <a:solidFill>
                <a:srgbClr val="333333"/>
              </a:solidFill>
              <a:effectLst/>
              <a:latin typeface="open sans"/>
            </a:endParaRPr>
          </a:p>
          <a:p>
            <a:pPr fontAlgn="base"/>
            <a:r>
              <a:rPr lang="en-GB" b="0" i="0">
                <a:solidFill>
                  <a:srgbClr val="444444"/>
                </a:solidFill>
                <a:effectLst/>
                <a:latin typeface="open sans"/>
              </a:rPr>
              <a:t>It works on the principle of forced circulation of water within the boiler with the help </a:t>
            </a:r>
            <a:r>
              <a:rPr lang="en-IN" b="0" i="0">
                <a:solidFill>
                  <a:srgbClr val="444444"/>
                </a:solidFill>
                <a:effectLst/>
                <a:latin typeface="open sans"/>
              </a:rPr>
              <a:t>of centrifugal pump</a:t>
            </a:r>
            <a:r>
              <a:rPr lang="en-GB" b="0" i="0">
                <a:solidFill>
                  <a:srgbClr val="444444"/>
                </a:solidFill>
                <a:effectLst/>
                <a:latin typeface="open sans"/>
              </a:rPr>
              <a:t> . Its working is totally depends upon the pump. The centrifugal pump circulates the mixture of steam and water through the small diameter tubes of the boiler.</a:t>
            </a:r>
          </a:p>
          <a:p>
            <a:endParaRPr lang="en-US"/>
          </a:p>
        </p:txBody>
      </p:sp>
    </p:spTree>
    <p:extLst>
      <p:ext uri="{BB962C8B-B14F-4D97-AF65-F5344CB8AC3E}">
        <p14:creationId xmlns:p14="http://schemas.microsoft.com/office/powerpoint/2010/main" val="2801178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894B96-8838-DC47-9979-E1A8CE17BAC9}"/>
              </a:ext>
            </a:extLst>
          </p:cNvPr>
          <p:cNvSpPr>
            <a:spLocks noGrp="1"/>
          </p:cNvSpPr>
          <p:nvPr>
            <p:ph idx="1"/>
          </p:nvPr>
        </p:nvSpPr>
        <p:spPr>
          <a:xfrm>
            <a:off x="838200" y="606136"/>
            <a:ext cx="10515600" cy="5570827"/>
          </a:xfrm>
        </p:spPr>
        <p:txBody>
          <a:bodyPr>
            <a:normAutofit lnSpcReduction="10000"/>
          </a:bodyPr>
          <a:lstStyle/>
          <a:p>
            <a:pPr marL="0" indent="0" algn="just" fontAlgn="base">
              <a:buNone/>
            </a:pPr>
            <a:r>
              <a:rPr lang="en-GB" sz="2600" b="1" i="0">
                <a:solidFill>
                  <a:srgbClr val="333333"/>
                </a:solidFill>
                <a:effectLst/>
              </a:rPr>
              <a:t>Main Parts or Construction</a:t>
            </a:r>
            <a:endParaRPr lang="en-GB" sz="2600" b="0" i="0">
              <a:solidFill>
                <a:srgbClr val="333333"/>
              </a:solidFill>
              <a:effectLst/>
            </a:endParaRPr>
          </a:p>
          <a:p>
            <a:pPr marL="0" indent="0" algn="just" fontAlgn="base">
              <a:buNone/>
            </a:pPr>
            <a:r>
              <a:rPr lang="en-GB" sz="2600" b="0" i="0">
                <a:solidFill>
                  <a:srgbClr val="444444"/>
                </a:solidFill>
                <a:effectLst/>
              </a:rPr>
              <a:t>The main parts of Lamont boiler are</a:t>
            </a:r>
          </a:p>
          <a:p>
            <a:pPr marL="0" indent="0" algn="just" fontAlgn="base">
              <a:buNone/>
            </a:pPr>
            <a:r>
              <a:rPr lang="en-GB" sz="2600" b="1" i="0">
                <a:solidFill>
                  <a:srgbClr val="444444"/>
                </a:solidFill>
                <a:effectLst/>
              </a:rPr>
              <a:t>1.Feed pump:</a:t>
            </a:r>
            <a:r>
              <a:rPr lang="en-GB" sz="2600" b="0" i="0">
                <a:solidFill>
                  <a:srgbClr val="444444"/>
                </a:solidFill>
                <a:effectLst/>
              </a:rPr>
              <a:t> It supply the feed water into the boiler form hot well.</a:t>
            </a:r>
          </a:p>
          <a:p>
            <a:pPr marL="0" indent="0" algn="just" fontAlgn="base">
              <a:buNone/>
            </a:pPr>
            <a:r>
              <a:rPr lang="en-IN" sz="2600" b="1" i="0">
                <a:solidFill>
                  <a:srgbClr val="444444"/>
                </a:solidFill>
                <a:effectLst/>
              </a:rPr>
              <a:t>2</a:t>
            </a:r>
            <a:r>
              <a:rPr lang="en-GB" sz="2600" b="1" i="0">
                <a:solidFill>
                  <a:srgbClr val="444444"/>
                </a:solidFill>
                <a:effectLst/>
              </a:rPr>
              <a:t>.Economizer:</a:t>
            </a:r>
            <a:r>
              <a:rPr lang="en-GB" sz="2600" b="0" i="0">
                <a:solidFill>
                  <a:srgbClr val="444444"/>
                </a:solidFill>
                <a:effectLst/>
              </a:rPr>
              <a:t> It increases the temperature of the feed water to some degree.</a:t>
            </a:r>
          </a:p>
          <a:p>
            <a:pPr marL="0" indent="0" algn="just" fontAlgn="base">
              <a:buNone/>
            </a:pPr>
            <a:r>
              <a:rPr lang="en-GB" sz="2600" b="1" i="0">
                <a:solidFill>
                  <a:srgbClr val="444444"/>
                </a:solidFill>
                <a:effectLst/>
              </a:rPr>
              <a:t>3.Steam separating drum:</a:t>
            </a:r>
            <a:r>
              <a:rPr lang="en-GB" sz="2600" b="0" i="0">
                <a:solidFill>
                  <a:srgbClr val="444444"/>
                </a:solidFill>
                <a:effectLst/>
              </a:rPr>
              <a:t> As its names indicates, the steam separating drum separates the steam form the water. The steam gets collected at the upper portion and water at the lower portion of the drum.</a:t>
            </a:r>
          </a:p>
          <a:p>
            <a:pPr marL="0" indent="0" algn="just" fontAlgn="base">
              <a:buNone/>
            </a:pPr>
            <a:r>
              <a:rPr lang="en-GB" sz="2600" b="1" i="0">
                <a:solidFill>
                  <a:srgbClr val="444444"/>
                </a:solidFill>
                <a:effectLst/>
              </a:rPr>
              <a:t>4.Circulating pump:</a:t>
            </a:r>
            <a:r>
              <a:rPr lang="en-GB" sz="2600" b="0" i="0">
                <a:solidFill>
                  <a:srgbClr val="444444"/>
                </a:solidFill>
                <a:effectLst/>
              </a:rPr>
              <a:t> It is a centrifugal pump driven by the turbine. It circulates the water from the steam separating drum to the small diameter tubes of the radiant superheater, convective superheater and back to the steam separating drum.</a:t>
            </a:r>
          </a:p>
          <a:p>
            <a:pPr marL="0" indent="0" algn="just" fontAlgn="base">
              <a:buNone/>
            </a:pPr>
            <a:r>
              <a:rPr lang="en-GB" sz="2600" b="1" i="0">
                <a:solidFill>
                  <a:srgbClr val="444444"/>
                </a:solidFill>
                <a:effectLst/>
              </a:rPr>
              <a:t>5.Radiant evaporator:</a:t>
            </a:r>
            <a:r>
              <a:rPr lang="en-GB" sz="2600" b="0" i="0">
                <a:solidFill>
                  <a:srgbClr val="444444"/>
                </a:solidFill>
                <a:effectLst/>
              </a:rPr>
              <a:t> It evaporates the water steam mixtures with the help of radiation.</a:t>
            </a:r>
          </a:p>
          <a:p>
            <a:endParaRPr lang="en-US"/>
          </a:p>
        </p:txBody>
      </p:sp>
    </p:spTree>
    <p:extLst>
      <p:ext uri="{BB962C8B-B14F-4D97-AF65-F5344CB8AC3E}">
        <p14:creationId xmlns:p14="http://schemas.microsoft.com/office/powerpoint/2010/main" val="1349473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3190891A-4F11-8E47-8102-A3E0A2591A71}"/>
              </a:ext>
            </a:extLst>
          </p:cNvPr>
          <p:cNvSpPr>
            <a:spLocks noGrp="1"/>
          </p:cNvSpPr>
          <p:nvPr>
            <p:ph idx="1"/>
          </p:nvPr>
        </p:nvSpPr>
        <p:spPr>
          <a:xfrm>
            <a:off x="838200" y="420688"/>
            <a:ext cx="10515600" cy="5756275"/>
          </a:xfrm>
        </p:spPr>
        <p:txBody>
          <a:bodyPr>
            <a:normAutofit fontScale="70000" lnSpcReduction="20000"/>
          </a:bodyPr>
          <a:lstStyle/>
          <a:p>
            <a:pPr marL="0" indent="0" fontAlgn="base">
              <a:buNone/>
            </a:pPr>
            <a:r>
              <a:rPr lang="en-GB" b="1" i="0">
                <a:solidFill>
                  <a:srgbClr val="333333"/>
                </a:solidFill>
                <a:effectLst/>
              </a:rPr>
              <a:t>Working</a:t>
            </a:r>
            <a:endParaRPr lang="en-GB" b="0" i="0">
              <a:solidFill>
                <a:srgbClr val="333333"/>
              </a:solidFill>
              <a:effectLst/>
            </a:endParaRPr>
          </a:p>
          <a:p>
            <a:pPr fontAlgn="base"/>
            <a:r>
              <a:rPr lang="en-GB" b="0" i="0">
                <a:solidFill>
                  <a:srgbClr val="444444"/>
                </a:solidFill>
                <a:effectLst/>
              </a:rPr>
              <a:t>In Lamont boiler, feed pump circulates the water in the economiser of the boiler. The economiser heats the water to some degree. From economiser, water enters into steam separating drum.</a:t>
            </a:r>
          </a:p>
          <a:p>
            <a:pPr fontAlgn="base"/>
            <a:r>
              <a:rPr lang="en-GB" b="0" i="0">
                <a:solidFill>
                  <a:srgbClr val="444444"/>
                </a:solidFill>
                <a:effectLst/>
              </a:rPr>
              <a:t>From steam separating drum</a:t>
            </a:r>
            <a:r>
              <a:rPr lang="en-IN" b="0" i="0">
                <a:solidFill>
                  <a:srgbClr val="444444"/>
                </a:solidFill>
                <a:effectLst/>
              </a:rPr>
              <a:t> steam </a:t>
            </a:r>
            <a:r>
              <a:rPr lang="en-GB" b="0" i="0">
                <a:solidFill>
                  <a:srgbClr val="444444"/>
                </a:solidFill>
                <a:effectLst/>
              </a:rPr>
              <a:t>water</a:t>
            </a:r>
            <a:r>
              <a:rPr lang="en-IN" b="0" i="0">
                <a:solidFill>
                  <a:srgbClr val="444444"/>
                </a:solidFill>
                <a:effectLst/>
              </a:rPr>
              <a:t> mixture</a:t>
            </a:r>
            <a:r>
              <a:rPr lang="en-IN">
                <a:solidFill>
                  <a:srgbClr val="444444"/>
                </a:solidFill>
              </a:rPr>
              <a:t> </a:t>
            </a:r>
            <a:r>
              <a:rPr lang="en-GB" b="0" i="0">
                <a:solidFill>
                  <a:srgbClr val="444444"/>
                </a:solidFill>
                <a:effectLst/>
              </a:rPr>
              <a:t>is forced circulated through the radiant evaporator by an external centrifugal pump. </a:t>
            </a:r>
            <a:endParaRPr lang="en-IN" b="0" i="0">
              <a:solidFill>
                <a:srgbClr val="444444"/>
              </a:solidFill>
              <a:effectLst/>
            </a:endParaRPr>
          </a:p>
          <a:p>
            <a:pPr fontAlgn="base"/>
            <a:r>
              <a:rPr lang="en-IN" b="0" i="0">
                <a:solidFill>
                  <a:srgbClr val="444444"/>
                </a:solidFill>
                <a:effectLst/>
              </a:rPr>
              <a:t>W</a:t>
            </a:r>
            <a:r>
              <a:rPr lang="en-GB" b="0" i="0">
                <a:solidFill>
                  <a:srgbClr val="444444"/>
                </a:solidFill>
                <a:effectLst/>
              </a:rPr>
              <a:t>ater </a:t>
            </a:r>
            <a:r>
              <a:rPr lang="en-IN" b="0" i="0">
                <a:solidFill>
                  <a:srgbClr val="444444"/>
                </a:solidFill>
                <a:effectLst/>
              </a:rPr>
              <a:t>circulation pressure </a:t>
            </a:r>
            <a:r>
              <a:rPr lang="en-GB" b="0" i="0">
                <a:solidFill>
                  <a:srgbClr val="444444"/>
                </a:solidFill>
                <a:effectLst/>
              </a:rPr>
              <a:t>hrough the tubes is more</a:t>
            </a:r>
            <a:r>
              <a:rPr lang="en-IN" b="0" i="0">
                <a:solidFill>
                  <a:srgbClr val="444444"/>
                </a:solidFill>
                <a:effectLst/>
              </a:rPr>
              <a:t> in forced circulation</a:t>
            </a:r>
            <a:r>
              <a:rPr lang="en-GB" b="0" i="0">
                <a:solidFill>
                  <a:srgbClr val="444444"/>
                </a:solidFill>
                <a:effectLst/>
              </a:rPr>
              <a:t> as compared with natural circulation.</a:t>
            </a:r>
          </a:p>
          <a:p>
            <a:pPr fontAlgn="base"/>
            <a:r>
              <a:rPr lang="en-GB" b="0" i="0">
                <a:solidFill>
                  <a:srgbClr val="444444"/>
                </a:solidFill>
                <a:effectLst/>
              </a:rPr>
              <a:t>Radiant evaporator heats the water and changes it into steam. Form radiant evaporator the water-steam mixture passes through the convective evaporator. Here the temperature of the fluid increase and most the water gets converted into saturated steam. And after that the saturated steam enters into the steam separator drum.</a:t>
            </a:r>
          </a:p>
          <a:p>
            <a:pPr fontAlgn="base"/>
            <a:r>
              <a:rPr lang="en-GB" b="0" i="0">
                <a:solidFill>
                  <a:srgbClr val="444444"/>
                </a:solidFill>
                <a:effectLst/>
              </a:rPr>
              <a:t>The steam separator drum as names indicates separates the steam from water. The steam gets collected at the upper portion of the drum. From steam separator drum, steam passes through the superheater. The super heater increases the temperature of the steam to the desired level. And finally the superheated steam is either transfer to the steam collecting drum or made to strike on the blades of the turbine.</a:t>
            </a:r>
          </a:p>
          <a:p>
            <a:pPr fontAlgn="base"/>
            <a:r>
              <a:rPr lang="en-IN">
                <a:solidFill>
                  <a:srgbClr val="444444"/>
                </a:solidFill>
              </a:rPr>
              <a:t>W</a:t>
            </a:r>
            <a:r>
              <a:rPr lang="en-GB" b="0" i="0">
                <a:solidFill>
                  <a:srgbClr val="444444"/>
                </a:solidFill>
                <a:effectLst/>
              </a:rPr>
              <a:t>orking pressure</a:t>
            </a:r>
            <a:r>
              <a:rPr lang="en-IN" b="0" i="0">
                <a:solidFill>
                  <a:srgbClr val="444444"/>
                </a:solidFill>
                <a:effectLst/>
              </a:rPr>
              <a:t>-170 bar</a:t>
            </a:r>
            <a:r>
              <a:rPr lang="en-GB" b="0" i="0">
                <a:solidFill>
                  <a:srgbClr val="444444"/>
                </a:solidFill>
                <a:effectLst/>
              </a:rPr>
              <a:t>, </a:t>
            </a:r>
            <a:endParaRPr lang="en-IN" b="0" i="0">
              <a:solidFill>
                <a:srgbClr val="444444"/>
              </a:solidFill>
              <a:effectLst/>
            </a:endParaRPr>
          </a:p>
          <a:p>
            <a:pPr fontAlgn="base"/>
            <a:r>
              <a:rPr lang="en-IN">
                <a:solidFill>
                  <a:srgbClr val="444444"/>
                </a:solidFill>
              </a:rPr>
              <a:t>T</a:t>
            </a:r>
            <a:r>
              <a:rPr lang="en-GB" b="0" i="0">
                <a:solidFill>
                  <a:srgbClr val="444444"/>
                </a:solidFill>
                <a:effectLst/>
              </a:rPr>
              <a:t>emperature</a:t>
            </a:r>
            <a:r>
              <a:rPr lang="en-IN" b="0" i="0">
                <a:solidFill>
                  <a:srgbClr val="444444"/>
                </a:solidFill>
                <a:effectLst/>
              </a:rPr>
              <a:t>-773K</a:t>
            </a:r>
          </a:p>
          <a:p>
            <a:pPr fontAlgn="base"/>
            <a:r>
              <a:rPr lang="en-IN">
                <a:solidFill>
                  <a:srgbClr val="444444"/>
                </a:solidFill>
              </a:rPr>
              <a:t>Ca</a:t>
            </a:r>
            <a:r>
              <a:rPr lang="en-GB" b="0" i="0">
                <a:solidFill>
                  <a:srgbClr val="444444"/>
                </a:solidFill>
                <a:effectLst/>
              </a:rPr>
              <a:t>pacity of this boiler</a:t>
            </a:r>
            <a:r>
              <a:rPr lang="en-IN" b="0" i="0">
                <a:solidFill>
                  <a:srgbClr val="444444"/>
                </a:solidFill>
                <a:effectLst/>
              </a:rPr>
              <a:t>-</a:t>
            </a:r>
            <a:r>
              <a:rPr lang="en-GB" b="0" i="0">
                <a:solidFill>
                  <a:srgbClr val="444444"/>
                </a:solidFill>
                <a:effectLst/>
              </a:rPr>
              <a:t> </a:t>
            </a:r>
            <a:r>
              <a:rPr lang="en-IN" b="0" i="0">
                <a:solidFill>
                  <a:srgbClr val="444444"/>
                </a:solidFill>
                <a:effectLst/>
              </a:rPr>
              <a:t>50 to</a:t>
            </a:r>
            <a:r>
              <a:rPr lang="en-GB" b="0" i="0">
                <a:solidFill>
                  <a:srgbClr val="444444"/>
                </a:solidFill>
                <a:effectLst/>
              </a:rPr>
              <a:t>nnes/h.</a:t>
            </a:r>
          </a:p>
          <a:p>
            <a:endParaRPr lang="en-US"/>
          </a:p>
        </p:txBody>
      </p:sp>
    </p:spTree>
    <p:extLst>
      <p:ext uri="{BB962C8B-B14F-4D97-AF65-F5344CB8AC3E}">
        <p14:creationId xmlns:p14="http://schemas.microsoft.com/office/powerpoint/2010/main" val="1273758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A29632-48FB-FD41-8301-BDA101E88AAD}"/>
              </a:ext>
            </a:extLst>
          </p:cNvPr>
          <p:cNvSpPr>
            <a:spLocks noGrp="1"/>
          </p:cNvSpPr>
          <p:nvPr>
            <p:ph idx="1"/>
          </p:nvPr>
        </p:nvSpPr>
        <p:spPr>
          <a:xfrm>
            <a:off x="838200" y="717468"/>
            <a:ext cx="10515600" cy="5459495"/>
          </a:xfrm>
        </p:spPr>
        <p:txBody>
          <a:bodyPr>
            <a:normAutofit/>
          </a:bodyPr>
          <a:lstStyle/>
          <a:p>
            <a:pPr marL="0" indent="0" fontAlgn="base">
              <a:buNone/>
            </a:pPr>
            <a:r>
              <a:rPr lang="en-GB" b="1" i="0">
                <a:solidFill>
                  <a:srgbClr val="333333"/>
                </a:solidFill>
                <a:effectLst/>
                <a:latin typeface="inherit"/>
              </a:rPr>
              <a:t>Advantages</a:t>
            </a:r>
            <a:endParaRPr lang="en-GB" b="0" i="0">
              <a:solidFill>
                <a:srgbClr val="333333"/>
              </a:solidFill>
              <a:effectLst/>
              <a:latin typeface="open sans"/>
            </a:endParaRPr>
          </a:p>
          <a:p>
            <a:pPr marL="514350" indent="-514350" fontAlgn="base">
              <a:buFont typeface="+mj-lt"/>
              <a:buAutoNum type="arabicPeriod"/>
            </a:pPr>
            <a:r>
              <a:rPr lang="en-IN">
                <a:solidFill>
                  <a:srgbClr val="444444"/>
                </a:solidFill>
                <a:latin typeface="open sans"/>
              </a:rPr>
              <a:t>High heat transfer rate</a:t>
            </a:r>
          </a:p>
          <a:p>
            <a:pPr marL="514350" indent="-514350" fontAlgn="base">
              <a:buFont typeface="+mj-lt"/>
              <a:buAutoNum type="arabicPeriod"/>
            </a:pPr>
            <a:r>
              <a:rPr lang="en-GB" b="0" i="0">
                <a:solidFill>
                  <a:srgbClr val="444444"/>
                </a:solidFill>
                <a:effectLst/>
                <a:latin typeface="open sans"/>
              </a:rPr>
              <a:t>High steam generating capacity (about 50 tonnes per hour)</a:t>
            </a:r>
            <a:endParaRPr lang="en-IN" b="0" i="0">
              <a:solidFill>
                <a:srgbClr val="444444"/>
              </a:solidFill>
              <a:effectLst/>
              <a:latin typeface="open sans"/>
            </a:endParaRPr>
          </a:p>
          <a:p>
            <a:pPr marL="514350" indent="-514350" fontAlgn="base">
              <a:buFont typeface="+mj-lt"/>
              <a:buAutoNum type="arabicPeriod"/>
            </a:pPr>
            <a:r>
              <a:rPr lang="en-IN" b="0" i="0">
                <a:solidFill>
                  <a:srgbClr val="444444"/>
                </a:solidFill>
                <a:effectLst/>
                <a:latin typeface="open sans"/>
              </a:rPr>
              <a:t>E</a:t>
            </a:r>
            <a:r>
              <a:rPr lang="en-IN">
                <a:solidFill>
                  <a:srgbClr val="444444"/>
                </a:solidFill>
                <a:latin typeface="open sans"/>
              </a:rPr>
              <a:t>asy start</a:t>
            </a:r>
          </a:p>
          <a:p>
            <a:pPr marL="514350" indent="-514350" fontAlgn="base">
              <a:buFont typeface="+mj-lt"/>
              <a:buAutoNum type="arabicPeriod"/>
            </a:pPr>
            <a:r>
              <a:rPr lang="en-GB" b="0" i="0">
                <a:solidFill>
                  <a:srgbClr val="444444"/>
                </a:solidFill>
                <a:effectLst/>
                <a:latin typeface="open sans"/>
              </a:rPr>
              <a:t>This boiler can be reassembled with the natural circulation boilers.</a:t>
            </a:r>
            <a:endParaRPr lang="en-IN" b="0" i="0">
              <a:solidFill>
                <a:srgbClr val="444444"/>
              </a:solidFill>
              <a:effectLst/>
              <a:latin typeface="open sans"/>
            </a:endParaRPr>
          </a:p>
          <a:p>
            <a:pPr marL="514350" indent="-514350" fontAlgn="base">
              <a:buFont typeface="+mj-lt"/>
              <a:buAutoNum type="arabicPeriod"/>
            </a:pPr>
            <a:r>
              <a:rPr lang="en-IN" b="0" i="0">
                <a:solidFill>
                  <a:srgbClr val="444444"/>
                </a:solidFill>
                <a:effectLst/>
                <a:latin typeface="open sans"/>
              </a:rPr>
              <a:t>S</a:t>
            </a:r>
            <a:r>
              <a:rPr lang="en-GB" b="0" i="0">
                <a:solidFill>
                  <a:srgbClr val="444444"/>
                </a:solidFill>
                <a:effectLst/>
                <a:latin typeface="open sans"/>
              </a:rPr>
              <a:t>imple</a:t>
            </a:r>
            <a:r>
              <a:rPr lang="en-IN" b="0" i="0">
                <a:solidFill>
                  <a:srgbClr val="444444"/>
                </a:solidFill>
                <a:effectLst/>
                <a:latin typeface="open sans"/>
              </a:rPr>
              <a:t> design</a:t>
            </a:r>
          </a:p>
          <a:p>
            <a:pPr marL="0" indent="0" fontAlgn="base">
              <a:buNone/>
            </a:pPr>
            <a:endParaRPr lang="en-IN" b="1" i="0">
              <a:solidFill>
                <a:srgbClr val="333333"/>
              </a:solidFill>
              <a:effectLst/>
              <a:latin typeface="inherit"/>
            </a:endParaRPr>
          </a:p>
          <a:p>
            <a:pPr marL="0" indent="0" fontAlgn="base">
              <a:buNone/>
            </a:pPr>
            <a:r>
              <a:rPr lang="en-GB" b="1" i="0">
                <a:solidFill>
                  <a:srgbClr val="333333"/>
                </a:solidFill>
                <a:effectLst/>
                <a:latin typeface="inherit"/>
              </a:rPr>
              <a:t>Disadvantages</a:t>
            </a:r>
            <a:endParaRPr lang="en-GB" b="0" i="0">
              <a:solidFill>
                <a:srgbClr val="333333"/>
              </a:solidFill>
              <a:effectLst/>
              <a:latin typeface="open sans"/>
            </a:endParaRPr>
          </a:p>
          <a:p>
            <a:pPr marL="514350" indent="-514350" fontAlgn="base">
              <a:buFont typeface="+mj-lt"/>
              <a:buAutoNum type="arabicPeriod"/>
            </a:pPr>
            <a:r>
              <a:rPr lang="en-GB" b="0" i="0">
                <a:solidFill>
                  <a:srgbClr val="444444"/>
                </a:solidFill>
                <a:effectLst/>
                <a:latin typeface="open sans"/>
              </a:rPr>
              <a:t>There is a bubble formation at surfaces of the tubes in this boiler. This reduces the heat transfer rate to the steam.</a:t>
            </a:r>
          </a:p>
          <a:p>
            <a:pPr marL="0" indent="0">
              <a:buNone/>
            </a:pPr>
            <a:endParaRPr lang="en-US"/>
          </a:p>
        </p:txBody>
      </p:sp>
    </p:spTree>
    <p:extLst>
      <p:ext uri="{BB962C8B-B14F-4D97-AF65-F5344CB8AC3E}">
        <p14:creationId xmlns:p14="http://schemas.microsoft.com/office/powerpoint/2010/main" val="399331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55DB9-E46A-7D42-8F16-C7F2E0AE62AC}"/>
              </a:ext>
            </a:extLst>
          </p:cNvPr>
          <p:cNvSpPr>
            <a:spLocks noGrp="1"/>
          </p:cNvSpPr>
          <p:nvPr>
            <p:ph type="title"/>
          </p:nvPr>
        </p:nvSpPr>
        <p:spPr>
          <a:xfrm>
            <a:off x="751609" y="0"/>
            <a:ext cx="10515600" cy="1325563"/>
          </a:xfrm>
        </p:spPr>
        <p:txBody>
          <a:bodyPr/>
          <a:lstStyle/>
          <a:p>
            <a:r>
              <a:rPr lang="en-IN"/>
              <a:t>Benson Boiler</a:t>
            </a:r>
            <a:endParaRPr lang="en-US"/>
          </a:p>
        </p:txBody>
      </p:sp>
      <p:pic>
        <p:nvPicPr>
          <p:cNvPr id="4" name="Picture 4">
            <a:extLst>
              <a:ext uri="{FF2B5EF4-FFF2-40B4-BE49-F238E27FC236}">
                <a16:creationId xmlns:a16="http://schemas.microsoft.com/office/drawing/2014/main" id="{3919CA76-2B77-2549-8ADA-CAF5CC238DD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6306"/>
          <a:stretch/>
        </p:blipFill>
        <p:spPr>
          <a:xfrm>
            <a:off x="3067792" y="1286494"/>
            <a:ext cx="8003474" cy="5220194"/>
          </a:xfrm>
          <a:prstGeom prst="rect">
            <a:avLst/>
          </a:prstGeom>
        </p:spPr>
      </p:pic>
    </p:spTree>
    <p:extLst>
      <p:ext uri="{BB962C8B-B14F-4D97-AF65-F5344CB8AC3E}">
        <p14:creationId xmlns:p14="http://schemas.microsoft.com/office/powerpoint/2010/main" val="3892960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E2F26-2DFF-C044-90DF-325CEA0BC5CE}"/>
              </a:ext>
            </a:extLst>
          </p:cNvPr>
          <p:cNvSpPr>
            <a:spLocks noGrp="1"/>
          </p:cNvSpPr>
          <p:nvPr>
            <p:ph type="title"/>
          </p:nvPr>
        </p:nvSpPr>
        <p:spPr/>
        <p:txBody>
          <a:bodyPr/>
          <a:lstStyle/>
          <a:p>
            <a:r>
              <a:rPr lang="en-IN"/>
              <a:t>Benson Boiler</a:t>
            </a:r>
            <a:endParaRPr lang="en-US"/>
          </a:p>
        </p:txBody>
      </p:sp>
      <p:sp>
        <p:nvSpPr>
          <p:cNvPr id="3" name="Content Placeholder 2">
            <a:extLst>
              <a:ext uri="{FF2B5EF4-FFF2-40B4-BE49-F238E27FC236}">
                <a16:creationId xmlns:a16="http://schemas.microsoft.com/office/drawing/2014/main" id="{9726D0C6-1E5C-C14B-811F-85EE18C7E4D8}"/>
              </a:ext>
            </a:extLst>
          </p:cNvPr>
          <p:cNvSpPr>
            <a:spLocks noGrp="1"/>
          </p:cNvSpPr>
          <p:nvPr>
            <p:ph idx="1"/>
          </p:nvPr>
        </p:nvSpPr>
        <p:spPr>
          <a:xfrm>
            <a:off x="838200" y="1348344"/>
            <a:ext cx="10515600" cy="4787240"/>
          </a:xfrm>
        </p:spPr>
        <p:txBody>
          <a:bodyPr>
            <a:normAutofit/>
          </a:bodyPr>
          <a:lstStyle/>
          <a:p>
            <a:pPr marL="0" indent="0">
              <a:buNone/>
            </a:pPr>
            <a:endParaRPr lang="en-IN" b="0" i="0">
              <a:solidFill>
                <a:srgbClr val="444444"/>
              </a:solidFill>
              <a:effectLst/>
              <a:latin typeface="open sans"/>
            </a:endParaRPr>
          </a:p>
          <a:p>
            <a:r>
              <a:rPr lang="en-IN">
                <a:solidFill>
                  <a:srgbClr val="444444"/>
                </a:solidFill>
                <a:latin typeface="open sans"/>
              </a:rPr>
              <a:t>H</a:t>
            </a:r>
            <a:r>
              <a:rPr lang="en-GB" b="0" i="0">
                <a:solidFill>
                  <a:srgbClr val="444444"/>
                </a:solidFill>
                <a:effectLst/>
                <a:latin typeface="open sans"/>
              </a:rPr>
              <a:t>igh pressure, drum less, supercritical, water tube steam boiler</a:t>
            </a:r>
            <a:r>
              <a:rPr lang="en-IN">
                <a:solidFill>
                  <a:srgbClr val="444444"/>
                </a:solidFill>
                <a:latin typeface="open sans"/>
              </a:rPr>
              <a:t> </a:t>
            </a:r>
            <a:r>
              <a:rPr lang="en-GB" b="0" i="0">
                <a:solidFill>
                  <a:srgbClr val="444444"/>
                </a:solidFill>
                <a:effectLst/>
                <a:latin typeface="open sans"/>
              </a:rPr>
              <a:t>with forced circulation. </a:t>
            </a:r>
            <a:endParaRPr lang="en-IN" b="0" i="0">
              <a:solidFill>
                <a:srgbClr val="444444"/>
              </a:solidFill>
              <a:effectLst/>
              <a:latin typeface="open sans"/>
            </a:endParaRPr>
          </a:p>
          <a:p>
            <a:r>
              <a:rPr lang="en-IN">
                <a:solidFill>
                  <a:srgbClr val="444444"/>
                </a:solidFill>
                <a:latin typeface="open sans"/>
              </a:rPr>
              <a:t>I</a:t>
            </a:r>
            <a:r>
              <a:rPr lang="en-GB" b="0" i="0">
                <a:solidFill>
                  <a:srgbClr val="444444"/>
                </a:solidFill>
                <a:effectLst/>
                <a:latin typeface="open sans"/>
              </a:rPr>
              <a:t>nvented in the year 1922 by Mark Benson. </a:t>
            </a:r>
            <a:endParaRPr lang="en-IN" b="0" i="0">
              <a:solidFill>
                <a:srgbClr val="444444"/>
              </a:solidFill>
              <a:effectLst/>
              <a:latin typeface="open sans"/>
            </a:endParaRPr>
          </a:p>
          <a:p>
            <a:r>
              <a:rPr lang="en-IN">
                <a:solidFill>
                  <a:srgbClr val="444444"/>
                </a:solidFill>
                <a:latin typeface="open sans"/>
              </a:rPr>
              <a:t>Fee</a:t>
            </a:r>
            <a:r>
              <a:rPr lang="en-GB" b="0" i="0">
                <a:solidFill>
                  <a:srgbClr val="444444"/>
                </a:solidFill>
                <a:effectLst/>
                <a:latin typeface="open sans"/>
              </a:rPr>
              <a:t>d water is compressed to a supercritical pressure and this prevents the formation of bubbles in the water tube surface. </a:t>
            </a:r>
            <a:endParaRPr lang="en-IN" b="0" i="0">
              <a:solidFill>
                <a:srgbClr val="444444"/>
              </a:solidFill>
              <a:effectLst/>
              <a:latin typeface="open sans"/>
            </a:endParaRPr>
          </a:p>
          <a:p>
            <a:r>
              <a:rPr lang="en-IN">
                <a:solidFill>
                  <a:srgbClr val="444444"/>
                </a:solidFill>
                <a:latin typeface="open sans"/>
              </a:rPr>
              <a:t>S</a:t>
            </a:r>
            <a:r>
              <a:rPr lang="en-GB" b="0" i="0">
                <a:solidFill>
                  <a:srgbClr val="444444"/>
                </a:solidFill>
                <a:effectLst/>
                <a:latin typeface="open sans"/>
              </a:rPr>
              <a:t>upercritical pressure the density of water and steam becomes same</a:t>
            </a:r>
            <a:r>
              <a:rPr lang="en-IN" b="0" i="0">
                <a:solidFill>
                  <a:srgbClr val="444444"/>
                </a:solidFill>
                <a:effectLst/>
                <a:latin typeface="open sans"/>
              </a:rPr>
              <a:t> so bubbles do not form</a:t>
            </a:r>
            <a:r>
              <a:rPr lang="en-GB" b="0" i="0">
                <a:solidFill>
                  <a:srgbClr val="444444"/>
                </a:solidFill>
                <a:effectLst/>
                <a:latin typeface="open sans"/>
              </a:rPr>
              <a:t>. </a:t>
            </a:r>
            <a:endParaRPr lang="en-US"/>
          </a:p>
        </p:txBody>
      </p:sp>
    </p:spTree>
    <p:extLst>
      <p:ext uri="{BB962C8B-B14F-4D97-AF65-F5344CB8AC3E}">
        <p14:creationId xmlns:p14="http://schemas.microsoft.com/office/powerpoint/2010/main" val="1263510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54DA8-7C10-9548-9EFB-AAFC1867D71D}"/>
              </a:ext>
            </a:extLst>
          </p:cNvPr>
          <p:cNvSpPr>
            <a:spLocks noGrp="1"/>
          </p:cNvSpPr>
          <p:nvPr>
            <p:ph type="title"/>
          </p:nvPr>
        </p:nvSpPr>
        <p:spPr/>
        <p:txBody>
          <a:bodyPr/>
          <a:lstStyle/>
          <a:p>
            <a:r>
              <a:rPr lang="en-IN"/>
              <a:t>Contents-</a:t>
            </a:r>
            <a:endParaRPr lang="en-US"/>
          </a:p>
        </p:txBody>
      </p:sp>
      <p:sp>
        <p:nvSpPr>
          <p:cNvPr id="3" name="Content Placeholder 2">
            <a:extLst>
              <a:ext uri="{FF2B5EF4-FFF2-40B4-BE49-F238E27FC236}">
                <a16:creationId xmlns:a16="http://schemas.microsoft.com/office/drawing/2014/main" id="{E730C7EC-AB59-FD42-8910-E53A5236EA77}"/>
              </a:ext>
            </a:extLst>
          </p:cNvPr>
          <p:cNvSpPr>
            <a:spLocks noGrp="1"/>
          </p:cNvSpPr>
          <p:nvPr>
            <p:ph idx="1"/>
          </p:nvPr>
        </p:nvSpPr>
        <p:spPr>
          <a:xfrm>
            <a:off x="838200" y="1825625"/>
            <a:ext cx="8266216" cy="4124407"/>
          </a:xfrm>
        </p:spPr>
        <p:txBody>
          <a:bodyPr/>
          <a:lstStyle/>
          <a:p>
            <a:r>
              <a:rPr lang="en-IN"/>
              <a:t>Boilers and it’s classification</a:t>
            </a:r>
          </a:p>
          <a:p>
            <a:r>
              <a:rPr lang="en-IN"/>
              <a:t>High Pressure Boilers</a:t>
            </a:r>
          </a:p>
          <a:p>
            <a:r>
              <a:rPr lang="en-IN"/>
              <a:t>Velox Boiler</a:t>
            </a:r>
          </a:p>
          <a:p>
            <a:r>
              <a:rPr lang="en-IN"/>
              <a:t>La-mont Boiler</a:t>
            </a:r>
          </a:p>
          <a:p>
            <a:r>
              <a:rPr lang="en-IN"/>
              <a:t>Benson Boiler</a:t>
            </a:r>
          </a:p>
          <a:p>
            <a:r>
              <a:rPr lang="en-IN"/>
              <a:t>Loeffler Boiler</a:t>
            </a:r>
          </a:p>
        </p:txBody>
      </p:sp>
    </p:spTree>
    <p:extLst>
      <p:ext uri="{BB962C8B-B14F-4D97-AF65-F5344CB8AC3E}">
        <p14:creationId xmlns:p14="http://schemas.microsoft.com/office/powerpoint/2010/main" val="2191858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2C2B40-EA54-A045-86A4-F7DE32829FF5}"/>
              </a:ext>
            </a:extLst>
          </p:cNvPr>
          <p:cNvSpPr>
            <a:spLocks noGrp="1"/>
          </p:cNvSpPr>
          <p:nvPr>
            <p:ph idx="1"/>
          </p:nvPr>
        </p:nvSpPr>
        <p:spPr>
          <a:xfrm>
            <a:off x="1360714" y="625031"/>
            <a:ext cx="9993086" cy="5607937"/>
          </a:xfrm>
        </p:spPr>
        <p:txBody>
          <a:bodyPr>
            <a:normAutofit fontScale="85000" lnSpcReduction="20000"/>
          </a:bodyPr>
          <a:lstStyle/>
          <a:p>
            <a:pPr marL="0" indent="0" fontAlgn="base">
              <a:buNone/>
            </a:pPr>
            <a:r>
              <a:rPr lang="en-IN" b="1">
                <a:solidFill>
                  <a:srgbClr val="333333"/>
                </a:solidFill>
              </a:rPr>
              <a:t>Constructio</a:t>
            </a:r>
            <a:r>
              <a:rPr lang="en-GB" b="1" i="0">
                <a:solidFill>
                  <a:srgbClr val="333333"/>
                </a:solidFill>
                <a:effectLst/>
              </a:rPr>
              <a:t>n</a:t>
            </a:r>
            <a:r>
              <a:rPr lang="en-IN" b="1" i="0">
                <a:solidFill>
                  <a:srgbClr val="333333"/>
                </a:solidFill>
                <a:effectLst/>
              </a:rPr>
              <a:t>-</a:t>
            </a:r>
            <a:endParaRPr lang="en-IN">
              <a:solidFill>
                <a:srgbClr val="333333"/>
              </a:solidFill>
            </a:endParaRPr>
          </a:p>
          <a:p>
            <a:pPr marL="0" indent="0" fontAlgn="base">
              <a:buNone/>
            </a:pPr>
            <a:r>
              <a:rPr lang="en-IN" i="0">
                <a:solidFill>
                  <a:srgbClr val="333333"/>
                </a:solidFill>
                <a:effectLst/>
              </a:rPr>
              <a:t>Main parts consists of-</a:t>
            </a:r>
          </a:p>
          <a:p>
            <a:pPr marL="0" indent="0" fontAlgn="base">
              <a:buNone/>
            </a:pPr>
            <a:r>
              <a:rPr lang="en-IN" b="1" i="0">
                <a:solidFill>
                  <a:srgbClr val="333333"/>
                </a:solidFill>
                <a:effectLst/>
              </a:rPr>
              <a:t>1.</a:t>
            </a:r>
            <a:r>
              <a:rPr lang="en-GB" b="1" i="0">
                <a:solidFill>
                  <a:srgbClr val="333333"/>
                </a:solidFill>
                <a:effectLst/>
              </a:rPr>
              <a:t> Air Preheate</a:t>
            </a:r>
            <a:r>
              <a:rPr lang="en-IN" b="1" i="0">
                <a:solidFill>
                  <a:srgbClr val="333333"/>
                </a:solidFill>
                <a:effectLst/>
              </a:rPr>
              <a:t>r-</a:t>
            </a:r>
            <a:r>
              <a:rPr lang="en-GB" b="0" i="0">
                <a:solidFill>
                  <a:srgbClr val="444444"/>
                </a:solidFill>
                <a:effectLst/>
              </a:rPr>
              <a:t>It preheats the air before entering into the furnace. The preheated air increases the burning efficiency of the fuel.</a:t>
            </a:r>
          </a:p>
          <a:p>
            <a:pPr marL="0" indent="0" fontAlgn="base">
              <a:buNone/>
            </a:pPr>
            <a:r>
              <a:rPr lang="en-IN" b="1">
                <a:solidFill>
                  <a:srgbClr val="333333"/>
                </a:solidFill>
              </a:rPr>
              <a:t>2</a:t>
            </a:r>
            <a:r>
              <a:rPr lang="en-GB" b="1" i="0">
                <a:solidFill>
                  <a:srgbClr val="333333"/>
                </a:solidFill>
                <a:effectLst/>
              </a:rPr>
              <a:t>. Economiser</a:t>
            </a:r>
            <a:r>
              <a:rPr lang="en-IN" b="1" i="0">
                <a:solidFill>
                  <a:srgbClr val="333333"/>
                </a:solidFill>
                <a:effectLst/>
              </a:rPr>
              <a:t>-</a:t>
            </a:r>
            <a:r>
              <a:rPr lang="en-GB" b="0" i="0">
                <a:solidFill>
                  <a:srgbClr val="444444"/>
                </a:solidFill>
                <a:effectLst/>
              </a:rPr>
              <a:t>It heats the water to a certain t</a:t>
            </a:r>
            <a:r>
              <a:rPr lang="en-IN" b="0" i="0">
                <a:solidFill>
                  <a:srgbClr val="444444"/>
                </a:solidFill>
                <a:effectLst/>
              </a:rPr>
              <a:t>emperature</a:t>
            </a:r>
            <a:endParaRPr lang="en-GB" b="0" i="0">
              <a:solidFill>
                <a:srgbClr val="444444"/>
              </a:solidFill>
              <a:effectLst/>
            </a:endParaRPr>
          </a:p>
          <a:p>
            <a:pPr marL="0" indent="0" fontAlgn="base">
              <a:buNone/>
            </a:pPr>
            <a:r>
              <a:rPr lang="en-IN" b="1">
                <a:solidFill>
                  <a:srgbClr val="333333"/>
                </a:solidFill>
              </a:rPr>
              <a:t>3.</a:t>
            </a:r>
            <a:r>
              <a:rPr lang="en-GB" b="1" i="0">
                <a:solidFill>
                  <a:srgbClr val="333333"/>
                </a:solidFill>
                <a:effectLst/>
              </a:rPr>
              <a:t> Radiant Superheater</a:t>
            </a:r>
            <a:r>
              <a:rPr lang="en-IN" b="1" i="0">
                <a:solidFill>
                  <a:srgbClr val="333333"/>
                </a:solidFill>
                <a:effectLst/>
              </a:rPr>
              <a:t>- </a:t>
            </a:r>
            <a:r>
              <a:rPr lang="en-GB" b="0" i="0">
                <a:solidFill>
                  <a:srgbClr val="444444"/>
                </a:solidFill>
                <a:effectLst/>
              </a:rPr>
              <a:t>It is super heater which heats the water with radiation produced by the burnt fuel. It raises the temperature to supercritical temperature.</a:t>
            </a:r>
          </a:p>
          <a:p>
            <a:pPr marL="0" indent="0" fontAlgn="base">
              <a:buNone/>
            </a:pPr>
            <a:r>
              <a:rPr lang="en-GB" b="1" i="0">
                <a:solidFill>
                  <a:srgbClr val="333333"/>
                </a:solidFill>
                <a:effectLst/>
              </a:rPr>
              <a:t>4. Convection Evaporator</a:t>
            </a:r>
            <a:r>
              <a:rPr lang="en-IN" b="1" i="0">
                <a:solidFill>
                  <a:srgbClr val="333333"/>
                </a:solidFill>
                <a:effectLst/>
              </a:rPr>
              <a:t>-</a:t>
            </a:r>
            <a:r>
              <a:rPr lang="en-IN" i="0">
                <a:solidFill>
                  <a:srgbClr val="333333"/>
                </a:solidFill>
                <a:effectLst/>
              </a:rPr>
              <a:t> </a:t>
            </a:r>
            <a:r>
              <a:rPr lang="en-GB" b="0" i="0">
                <a:solidFill>
                  <a:srgbClr val="444444"/>
                </a:solidFill>
                <a:effectLst/>
              </a:rPr>
              <a:t>It evaporates the superheated water and converts them into steam. It does so by the convection mode of heat transfer to the water from the hot flue gases.</a:t>
            </a:r>
          </a:p>
          <a:p>
            <a:pPr marL="0" indent="0" fontAlgn="base">
              <a:buNone/>
            </a:pPr>
            <a:r>
              <a:rPr lang="en-GB" b="1" i="0">
                <a:solidFill>
                  <a:srgbClr val="333333"/>
                </a:solidFill>
                <a:effectLst/>
              </a:rPr>
              <a:t>5. Convection Superheater</a:t>
            </a:r>
            <a:r>
              <a:rPr lang="en-IN" b="1" i="0">
                <a:solidFill>
                  <a:srgbClr val="333333"/>
                </a:solidFill>
                <a:effectLst/>
              </a:rPr>
              <a:t>- </a:t>
            </a:r>
            <a:r>
              <a:rPr lang="en-GB" b="0" i="0">
                <a:solidFill>
                  <a:srgbClr val="444444"/>
                </a:solidFill>
                <a:effectLst/>
              </a:rPr>
              <a:t>It superheats the steam to the desired temperature (nearly 650 degree Celsius).</a:t>
            </a:r>
          </a:p>
          <a:p>
            <a:pPr marL="0" indent="0" fontAlgn="base">
              <a:buNone/>
            </a:pPr>
            <a:r>
              <a:rPr lang="en-GB" b="1" i="0">
                <a:solidFill>
                  <a:srgbClr val="333333"/>
                </a:solidFill>
                <a:effectLst/>
              </a:rPr>
              <a:t>6. Furnace</a:t>
            </a:r>
            <a:r>
              <a:rPr lang="en-IN" b="1" i="0">
                <a:solidFill>
                  <a:srgbClr val="333333"/>
                </a:solidFill>
                <a:effectLst/>
              </a:rPr>
              <a:t> - </a:t>
            </a:r>
            <a:r>
              <a:rPr lang="en-GB" b="0" i="0">
                <a:solidFill>
                  <a:srgbClr val="444444"/>
                </a:solidFill>
                <a:effectLst/>
              </a:rPr>
              <a:t>It is the place where the fuel is burnt.</a:t>
            </a:r>
          </a:p>
          <a:p>
            <a:pPr marL="0" indent="0" fontAlgn="base">
              <a:buNone/>
            </a:pPr>
            <a:r>
              <a:rPr lang="en-IN" b="1" i="0">
                <a:solidFill>
                  <a:srgbClr val="333333"/>
                </a:solidFill>
                <a:effectLst/>
              </a:rPr>
              <a:t>7.</a:t>
            </a:r>
            <a:r>
              <a:rPr lang="en-GB" b="1" i="0">
                <a:solidFill>
                  <a:srgbClr val="333333"/>
                </a:solidFill>
                <a:effectLst/>
              </a:rPr>
              <a:t>Feed Pump</a:t>
            </a:r>
            <a:r>
              <a:rPr lang="en-IN">
                <a:solidFill>
                  <a:srgbClr val="333333"/>
                </a:solidFill>
              </a:rPr>
              <a:t>- </a:t>
            </a:r>
            <a:r>
              <a:rPr lang="en-GB" b="0" i="0">
                <a:solidFill>
                  <a:srgbClr val="444444"/>
                </a:solidFill>
                <a:effectLst/>
              </a:rPr>
              <a:t>It is used to supply the water inside the boiler at supercritical pressure of 225 bars.</a:t>
            </a:r>
          </a:p>
          <a:p>
            <a:pPr marL="0" indent="0" fontAlgn="base">
              <a:buNone/>
            </a:pPr>
            <a:endParaRPr lang="en-IN" i="0">
              <a:solidFill>
                <a:srgbClr val="333333"/>
              </a:solidFill>
              <a:effectLst/>
              <a:latin typeface="inherit"/>
            </a:endParaRPr>
          </a:p>
        </p:txBody>
      </p:sp>
    </p:spTree>
    <p:extLst>
      <p:ext uri="{BB962C8B-B14F-4D97-AF65-F5344CB8AC3E}">
        <p14:creationId xmlns:p14="http://schemas.microsoft.com/office/powerpoint/2010/main" val="2461248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699C04-EE65-E447-8A21-160FA5AD48B2}"/>
              </a:ext>
            </a:extLst>
          </p:cNvPr>
          <p:cNvSpPr>
            <a:spLocks noGrp="1"/>
          </p:cNvSpPr>
          <p:nvPr>
            <p:ph idx="1"/>
          </p:nvPr>
        </p:nvSpPr>
        <p:spPr>
          <a:xfrm>
            <a:off x="838200" y="224079"/>
            <a:ext cx="10515600" cy="6381570"/>
          </a:xfrm>
        </p:spPr>
        <p:txBody>
          <a:bodyPr>
            <a:normAutofit fontScale="92500" lnSpcReduction="20000"/>
          </a:bodyPr>
          <a:lstStyle/>
          <a:p>
            <a:pPr marL="0" indent="0" fontAlgn="base">
              <a:buNone/>
            </a:pPr>
            <a:r>
              <a:rPr lang="en-GB" b="1" i="0">
                <a:solidFill>
                  <a:srgbClr val="333333"/>
                </a:solidFill>
                <a:effectLst/>
                <a:latin typeface="inherit"/>
              </a:rPr>
              <a:t>Working Principle</a:t>
            </a:r>
            <a:endParaRPr lang="en-GB" b="0" i="0">
              <a:solidFill>
                <a:srgbClr val="333333"/>
              </a:solidFill>
              <a:effectLst/>
              <a:latin typeface="open sans"/>
            </a:endParaRPr>
          </a:p>
          <a:p>
            <a:pPr marL="0" indent="0" fontAlgn="base">
              <a:buNone/>
            </a:pPr>
            <a:r>
              <a:rPr lang="en-GB" b="0" i="0">
                <a:solidFill>
                  <a:srgbClr val="444444"/>
                </a:solidFill>
                <a:effectLst/>
                <a:latin typeface="open sans"/>
              </a:rPr>
              <a:t>It works on the principle that the pressure of the water is increased to the supercritical pressure (i.e. above critical pressure of 225 bar). When the pressure of water is increased to the super critical level, the latent heat of water becomes Zero and due to this, it directly changes into steam without boiling. And this prevents the formation of bubbles at tube surface.</a:t>
            </a:r>
          </a:p>
          <a:p>
            <a:pPr marL="0" indent="0" fontAlgn="base">
              <a:buNone/>
            </a:pPr>
            <a:r>
              <a:rPr lang="en-GB" b="1" i="0">
                <a:solidFill>
                  <a:srgbClr val="333333"/>
                </a:solidFill>
                <a:effectLst/>
                <a:latin typeface="inherit"/>
              </a:rPr>
              <a:t>Working</a:t>
            </a:r>
            <a:endParaRPr lang="en-GB" b="0" i="0">
              <a:solidFill>
                <a:srgbClr val="333333"/>
              </a:solidFill>
              <a:effectLst/>
              <a:latin typeface="open sans"/>
            </a:endParaRPr>
          </a:p>
          <a:p>
            <a:pPr fontAlgn="base"/>
            <a:r>
              <a:rPr lang="en-GB" b="0" i="0">
                <a:solidFill>
                  <a:srgbClr val="444444"/>
                </a:solidFill>
                <a:effectLst/>
                <a:latin typeface="open sans"/>
              </a:rPr>
              <a:t>In Benson Boiler, the feed pump increases the pressure of the water to the supercritical pressure and then it enters into the economiser.</a:t>
            </a:r>
            <a:endParaRPr lang="en-IN" b="0" i="0">
              <a:solidFill>
                <a:srgbClr val="444444"/>
              </a:solidFill>
              <a:effectLst/>
              <a:latin typeface="open sans"/>
            </a:endParaRPr>
          </a:p>
          <a:p>
            <a:pPr fontAlgn="base"/>
            <a:r>
              <a:rPr lang="en-IN" b="0" i="0">
                <a:solidFill>
                  <a:srgbClr val="444444"/>
                </a:solidFill>
                <a:effectLst/>
                <a:latin typeface="open sans"/>
              </a:rPr>
              <a:t>From</a:t>
            </a:r>
            <a:r>
              <a:rPr lang="en-GB" b="0" i="0">
                <a:solidFill>
                  <a:srgbClr val="444444"/>
                </a:solidFill>
                <a:effectLst/>
                <a:latin typeface="open sans"/>
              </a:rPr>
              <a:t> economiser, the water the water passes to the radiant heater. Here the water receives the heat through radiation and partly gets converted into steam. </a:t>
            </a:r>
            <a:endParaRPr lang="en-IN" b="0" i="0">
              <a:solidFill>
                <a:srgbClr val="444444"/>
              </a:solidFill>
              <a:effectLst/>
              <a:latin typeface="open sans"/>
            </a:endParaRPr>
          </a:p>
          <a:p>
            <a:pPr fontAlgn="base"/>
            <a:r>
              <a:rPr lang="en-IN">
                <a:solidFill>
                  <a:srgbClr val="444444"/>
                </a:solidFill>
                <a:latin typeface="open sans"/>
              </a:rPr>
              <a:t>T</a:t>
            </a:r>
            <a:r>
              <a:rPr lang="en-GB" b="0" i="0">
                <a:solidFill>
                  <a:srgbClr val="444444"/>
                </a:solidFill>
                <a:effectLst/>
                <a:latin typeface="open sans"/>
              </a:rPr>
              <a:t>he temperature raises almost to the supercritical temperature. After that mixture of steam and water enters into convective evaporator where it is completely converted into steam and may superheated to some degree. </a:t>
            </a:r>
            <a:endParaRPr lang="en-IN" b="0" i="0">
              <a:solidFill>
                <a:srgbClr val="444444"/>
              </a:solidFill>
              <a:effectLst/>
              <a:latin typeface="open sans"/>
            </a:endParaRPr>
          </a:p>
          <a:p>
            <a:pPr fontAlgn="base"/>
            <a:r>
              <a:rPr lang="en-GB" b="0" i="0">
                <a:solidFill>
                  <a:srgbClr val="444444"/>
                </a:solidFill>
                <a:effectLst/>
                <a:latin typeface="open sans"/>
              </a:rPr>
              <a:t>Finally it is passed through the superheater to obtained the desired superheated steam. This superheated steam is then used by turbines or engine to produce the electricity.</a:t>
            </a:r>
          </a:p>
          <a:p>
            <a:endParaRPr lang="en-US"/>
          </a:p>
        </p:txBody>
      </p:sp>
    </p:spTree>
    <p:extLst>
      <p:ext uri="{BB962C8B-B14F-4D97-AF65-F5344CB8AC3E}">
        <p14:creationId xmlns:p14="http://schemas.microsoft.com/office/powerpoint/2010/main" val="1853013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F0A8C0-66D9-0743-ABF6-2266CC4E4592}"/>
              </a:ext>
            </a:extLst>
          </p:cNvPr>
          <p:cNvSpPr>
            <a:spLocks noGrp="1"/>
          </p:cNvSpPr>
          <p:nvPr>
            <p:ph idx="1"/>
          </p:nvPr>
        </p:nvSpPr>
        <p:spPr>
          <a:xfrm>
            <a:off x="838200" y="470065"/>
            <a:ext cx="10515600" cy="5706898"/>
          </a:xfrm>
        </p:spPr>
        <p:txBody>
          <a:bodyPr>
            <a:normAutofit fontScale="85000" lnSpcReduction="20000"/>
          </a:bodyPr>
          <a:lstStyle/>
          <a:p>
            <a:pPr marL="0" indent="0" fontAlgn="base">
              <a:buNone/>
            </a:pPr>
            <a:r>
              <a:rPr lang="en-GB" b="1" i="0">
                <a:solidFill>
                  <a:srgbClr val="333333"/>
                </a:solidFill>
                <a:effectLst/>
                <a:latin typeface="inherit"/>
              </a:rPr>
              <a:t>Advantages</a:t>
            </a:r>
            <a:endParaRPr lang="en-GB" b="0" i="0">
              <a:solidFill>
                <a:srgbClr val="333333"/>
              </a:solidFill>
              <a:effectLst/>
              <a:latin typeface="open sans"/>
            </a:endParaRPr>
          </a:p>
          <a:p>
            <a:pPr fontAlgn="base"/>
            <a:r>
              <a:rPr lang="en-GB" b="0" i="0">
                <a:solidFill>
                  <a:srgbClr val="444444"/>
                </a:solidFill>
                <a:effectLst/>
                <a:latin typeface="inherit"/>
              </a:rPr>
              <a:t>It is a drum less boiler and hence the weight of this type of boiler is 20 % less as compared with </a:t>
            </a:r>
            <a:r>
              <a:rPr lang="en-IN" b="0" i="0">
                <a:solidFill>
                  <a:srgbClr val="444444"/>
                </a:solidFill>
                <a:effectLst/>
                <a:latin typeface="inherit"/>
              </a:rPr>
              <a:t>other boilers.</a:t>
            </a:r>
            <a:endParaRPr lang="en-GB" b="0" i="0">
              <a:solidFill>
                <a:srgbClr val="444444"/>
              </a:solidFill>
              <a:effectLst/>
              <a:latin typeface="inherit"/>
            </a:endParaRPr>
          </a:p>
          <a:p>
            <a:pPr fontAlgn="base"/>
            <a:r>
              <a:rPr lang="en-GB" b="0" i="0">
                <a:solidFill>
                  <a:srgbClr val="444444"/>
                </a:solidFill>
                <a:effectLst/>
                <a:latin typeface="inherit"/>
              </a:rPr>
              <a:t>It is light in weight.</a:t>
            </a:r>
          </a:p>
          <a:p>
            <a:pPr fontAlgn="base"/>
            <a:r>
              <a:rPr lang="en-GB" b="0" i="0">
                <a:solidFill>
                  <a:srgbClr val="444444"/>
                </a:solidFill>
                <a:effectLst/>
                <a:latin typeface="inherit"/>
              </a:rPr>
              <a:t>Occupy smaller floor area for its erection.</a:t>
            </a:r>
          </a:p>
          <a:p>
            <a:pPr fontAlgn="base"/>
            <a:r>
              <a:rPr lang="en-GB" b="0" i="0">
                <a:solidFill>
                  <a:srgbClr val="444444"/>
                </a:solidFill>
                <a:effectLst/>
                <a:latin typeface="inherit"/>
              </a:rPr>
              <a:t>Explosion hazard is almost negligible because of use of smaller diameter tubes.</a:t>
            </a:r>
          </a:p>
          <a:p>
            <a:pPr fontAlgn="base"/>
            <a:r>
              <a:rPr lang="en-GB" b="0" i="0">
                <a:solidFill>
                  <a:srgbClr val="444444"/>
                </a:solidFill>
                <a:effectLst/>
                <a:latin typeface="inherit"/>
              </a:rPr>
              <a:t>It can be started very easily within 15 minutes.</a:t>
            </a:r>
          </a:p>
          <a:p>
            <a:pPr fontAlgn="base"/>
            <a:r>
              <a:rPr lang="en-GB" b="0" i="0">
                <a:solidFill>
                  <a:srgbClr val="444444"/>
                </a:solidFill>
                <a:effectLst/>
                <a:latin typeface="inherit"/>
              </a:rPr>
              <a:t>It avoids bubble formation due to the super critical pressure of water.</a:t>
            </a:r>
          </a:p>
          <a:p>
            <a:pPr fontAlgn="base"/>
            <a:r>
              <a:rPr lang="en-GB" b="0" i="0">
                <a:solidFill>
                  <a:srgbClr val="444444"/>
                </a:solidFill>
                <a:effectLst/>
                <a:latin typeface="inherit"/>
              </a:rPr>
              <a:t>Transportation is easy.</a:t>
            </a:r>
          </a:p>
          <a:p>
            <a:pPr fontAlgn="base"/>
            <a:r>
              <a:rPr lang="en-GB" b="0" i="0">
                <a:solidFill>
                  <a:srgbClr val="444444"/>
                </a:solidFill>
                <a:effectLst/>
                <a:latin typeface="inherit"/>
              </a:rPr>
              <a:t>This boiler may achieve thermal efficiency upto 90 %.</a:t>
            </a:r>
          </a:p>
          <a:p>
            <a:pPr marL="0" indent="0" fontAlgn="base">
              <a:buNone/>
            </a:pPr>
            <a:r>
              <a:rPr lang="en-GB" b="1" i="0">
                <a:solidFill>
                  <a:srgbClr val="333333"/>
                </a:solidFill>
                <a:effectLst/>
                <a:latin typeface="inherit"/>
              </a:rPr>
              <a:t>Application</a:t>
            </a:r>
            <a:endParaRPr lang="en-GB" b="0" i="0">
              <a:solidFill>
                <a:srgbClr val="333333"/>
              </a:solidFill>
              <a:effectLst/>
              <a:latin typeface="open sans"/>
            </a:endParaRPr>
          </a:p>
          <a:p>
            <a:pPr fontAlgn="base"/>
            <a:r>
              <a:rPr lang="en-GB" b="0" i="0">
                <a:solidFill>
                  <a:srgbClr val="444444"/>
                </a:solidFill>
                <a:effectLst/>
                <a:latin typeface="open sans"/>
              </a:rPr>
              <a:t>This supercritical boiler is used in different industries to generate steam for the production of electricity or mechanical power. The average operating pressure, temperature and capacity of benson boiler is 650 degree Celsius, 250 bar and 135 tonnes/h.</a:t>
            </a:r>
          </a:p>
          <a:p>
            <a:endParaRPr lang="en-US"/>
          </a:p>
        </p:txBody>
      </p:sp>
    </p:spTree>
    <p:extLst>
      <p:ext uri="{BB962C8B-B14F-4D97-AF65-F5344CB8AC3E}">
        <p14:creationId xmlns:p14="http://schemas.microsoft.com/office/powerpoint/2010/main" val="3756583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6A1AE-52C3-E94E-9407-C583502F8212}"/>
              </a:ext>
            </a:extLst>
          </p:cNvPr>
          <p:cNvSpPr>
            <a:spLocks noGrp="1"/>
          </p:cNvSpPr>
          <p:nvPr>
            <p:ph type="title"/>
          </p:nvPr>
        </p:nvSpPr>
        <p:spPr>
          <a:xfrm>
            <a:off x="838200" y="365125"/>
            <a:ext cx="10515600" cy="562635"/>
          </a:xfrm>
        </p:spPr>
        <p:txBody>
          <a:bodyPr>
            <a:normAutofit fontScale="90000"/>
          </a:bodyPr>
          <a:lstStyle/>
          <a:p>
            <a:r>
              <a:rPr lang="en-IN"/>
              <a:t>Loeffler Boiler</a:t>
            </a:r>
            <a:endParaRPr lang="en-US"/>
          </a:p>
        </p:txBody>
      </p:sp>
      <p:pic>
        <p:nvPicPr>
          <p:cNvPr id="4" name="Picture 4">
            <a:extLst>
              <a:ext uri="{FF2B5EF4-FFF2-40B4-BE49-F238E27FC236}">
                <a16:creationId xmlns:a16="http://schemas.microsoft.com/office/drawing/2014/main" id="{8CBC58BA-6EB1-C84B-A6BB-09EBB1CBF6D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2728" y="766947"/>
            <a:ext cx="6520109" cy="5851071"/>
          </a:xfrm>
          <a:prstGeom prst="rect">
            <a:avLst/>
          </a:prstGeom>
        </p:spPr>
      </p:pic>
    </p:spTree>
    <p:extLst>
      <p:ext uri="{BB962C8B-B14F-4D97-AF65-F5344CB8AC3E}">
        <p14:creationId xmlns:p14="http://schemas.microsoft.com/office/powerpoint/2010/main" val="3748680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68FF1-CC6C-6248-9309-B770DC142686}"/>
              </a:ext>
            </a:extLst>
          </p:cNvPr>
          <p:cNvSpPr>
            <a:spLocks noGrp="1"/>
          </p:cNvSpPr>
          <p:nvPr>
            <p:ph type="title"/>
          </p:nvPr>
        </p:nvSpPr>
        <p:spPr>
          <a:xfrm>
            <a:off x="627908" y="0"/>
            <a:ext cx="10515600" cy="1325563"/>
          </a:xfrm>
        </p:spPr>
        <p:txBody>
          <a:bodyPr/>
          <a:lstStyle/>
          <a:p>
            <a:r>
              <a:rPr lang="en-IN"/>
              <a:t>Loeffler Boiler</a:t>
            </a:r>
            <a:endParaRPr lang="en-US"/>
          </a:p>
        </p:txBody>
      </p:sp>
      <p:sp>
        <p:nvSpPr>
          <p:cNvPr id="3" name="Content Placeholder 2">
            <a:extLst>
              <a:ext uri="{FF2B5EF4-FFF2-40B4-BE49-F238E27FC236}">
                <a16:creationId xmlns:a16="http://schemas.microsoft.com/office/drawing/2014/main" id="{FCC7968C-221C-8444-91CE-1846C9698392}"/>
              </a:ext>
            </a:extLst>
          </p:cNvPr>
          <p:cNvSpPr>
            <a:spLocks noGrp="1"/>
          </p:cNvSpPr>
          <p:nvPr>
            <p:ph idx="1"/>
          </p:nvPr>
        </p:nvSpPr>
        <p:spPr>
          <a:xfrm>
            <a:off x="507175" y="865909"/>
            <a:ext cx="10846625" cy="5311054"/>
          </a:xfrm>
        </p:spPr>
        <p:txBody>
          <a:bodyPr>
            <a:normAutofit/>
          </a:bodyPr>
          <a:lstStyle/>
          <a:p>
            <a:pPr fontAlgn="base"/>
            <a:r>
              <a:rPr lang="en-IN" b="0" i="0">
                <a:solidFill>
                  <a:srgbClr val="444444"/>
                </a:solidFill>
                <a:effectLst/>
                <a:latin typeface="open sans"/>
              </a:rPr>
              <a:t>Loeffler boiler is for</a:t>
            </a:r>
            <a:r>
              <a:rPr lang="en-GB" b="0" i="0">
                <a:solidFill>
                  <a:srgbClr val="444444"/>
                </a:solidFill>
                <a:effectLst/>
                <a:latin typeface="open sans"/>
              </a:rPr>
              <a:t>ced circulation, high pressure, and water tube boiler with internally fired furnace. </a:t>
            </a:r>
            <a:endParaRPr lang="en-IN" b="0" i="0">
              <a:solidFill>
                <a:srgbClr val="444444"/>
              </a:solidFill>
              <a:effectLst/>
              <a:latin typeface="open sans"/>
            </a:endParaRPr>
          </a:p>
          <a:p>
            <a:pPr fontAlgn="base"/>
            <a:r>
              <a:rPr lang="en-GB" b="0" i="0">
                <a:solidFill>
                  <a:srgbClr val="444444"/>
                </a:solidFill>
                <a:effectLst/>
                <a:latin typeface="open sans"/>
              </a:rPr>
              <a:t>A steam circulating pump is used to circulate the steam into the boiler</a:t>
            </a:r>
            <a:r>
              <a:rPr lang="en-IN" b="0" i="0">
                <a:solidFill>
                  <a:srgbClr val="444444"/>
                </a:solidFill>
                <a:effectLst/>
                <a:latin typeface="open sans"/>
              </a:rPr>
              <a:t>.</a:t>
            </a:r>
          </a:p>
          <a:p>
            <a:pPr marL="0" indent="0" fontAlgn="base">
              <a:buNone/>
            </a:pPr>
            <a:r>
              <a:rPr lang="en-GB" b="1" i="0">
                <a:solidFill>
                  <a:srgbClr val="333333"/>
                </a:solidFill>
                <a:effectLst/>
                <a:latin typeface="inherit"/>
              </a:rPr>
              <a:t>Working Principle</a:t>
            </a:r>
            <a:endParaRPr lang="en-GB" b="0" i="0">
              <a:solidFill>
                <a:srgbClr val="333333"/>
              </a:solidFill>
              <a:effectLst/>
              <a:latin typeface="open sans"/>
            </a:endParaRPr>
          </a:p>
          <a:p>
            <a:pPr fontAlgn="base"/>
            <a:r>
              <a:rPr lang="en-GB" b="0" i="0">
                <a:solidFill>
                  <a:srgbClr val="444444"/>
                </a:solidFill>
                <a:effectLst/>
                <a:latin typeface="open sans"/>
              </a:rPr>
              <a:t>Its main working principle is to evaporate the feed water by the use of superheated steam from the superheater.</a:t>
            </a:r>
            <a:endParaRPr lang="en-IN" b="0" i="0">
              <a:solidFill>
                <a:srgbClr val="444444"/>
              </a:solidFill>
              <a:effectLst/>
              <a:latin typeface="open sans"/>
            </a:endParaRPr>
          </a:p>
          <a:p>
            <a:pPr fontAlgn="base"/>
            <a:r>
              <a:rPr lang="en-IN" b="0" i="0">
                <a:solidFill>
                  <a:srgbClr val="444444"/>
                </a:solidFill>
                <a:effectLst/>
                <a:latin typeface="open sans"/>
              </a:rPr>
              <a:t>2</a:t>
            </a:r>
            <a:r>
              <a:rPr lang="en-GB" b="0" i="0">
                <a:solidFill>
                  <a:srgbClr val="444444"/>
                </a:solidFill>
                <a:effectLst/>
                <a:latin typeface="open sans"/>
              </a:rPr>
              <a:t>/3 of superheated steam is used to evaporate the water in the evaporating drum and remaining 1/3 of the steam from the superheater is used by the turbine. </a:t>
            </a:r>
            <a:endParaRPr lang="en-US"/>
          </a:p>
        </p:txBody>
      </p:sp>
    </p:spTree>
    <p:extLst>
      <p:ext uri="{BB962C8B-B14F-4D97-AF65-F5344CB8AC3E}">
        <p14:creationId xmlns:p14="http://schemas.microsoft.com/office/powerpoint/2010/main" val="468638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03194-F6B5-2A41-9AA1-1F6DD8E02B18}"/>
              </a:ext>
            </a:extLst>
          </p:cNvPr>
          <p:cNvSpPr>
            <a:spLocks noGrp="1"/>
          </p:cNvSpPr>
          <p:nvPr>
            <p:ph type="title"/>
          </p:nvPr>
        </p:nvSpPr>
        <p:spPr>
          <a:xfrm>
            <a:off x="838200" y="681037"/>
            <a:ext cx="10515600" cy="537894"/>
          </a:xfrm>
        </p:spPr>
        <p:txBody>
          <a:bodyPr>
            <a:normAutofit fontScale="90000"/>
          </a:bodyPr>
          <a:lstStyle/>
          <a:p>
            <a:r>
              <a:rPr lang="en-IN"/>
              <a:t>Construction-</a:t>
            </a:r>
            <a:endParaRPr lang="en-US"/>
          </a:p>
        </p:txBody>
      </p:sp>
      <p:sp>
        <p:nvSpPr>
          <p:cNvPr id="3" name="Content Placeholder 2">
            <a:extLst>
              <a:ext uri="{FF2B5EF4-FFF2-40B4-BE49-F238E27FC236}">
                <a16:creationId xmlns:a16="http://schemas.microsoft.com/office/drawing/2014/main" id="{07973C8A-C230-7047-A07D-4CB02FDFCD84}"/>
              </a:ext>
            </a:extLst>
          </p:cNvPr>
          <p:cNvSpPr>
            <a:spLocks noGrp="1"/>
          </p:cNvSpPr>
          <p:nvPr>
            <p:ph idx="1"/>
          </p:nvPr>
        </p:nvSpPr>
        <p:spPr>
          <a:xfrm>
            <a:off x="1076200" y="1690688"/>
            <a:ext cx="10277599" cy="4486275"/>
          </a:xfrm>
        </p:spPr>
        <p:txBody>
          <a:bodyPr>
            <a:normAutofit fontScale="85000" lnSpcReduction="20000"/>
          </a:bodyPr>
          <a:lstStyle/>
          <a:p>
            <a:pPr marL="0" indent="0" fontAlgn="base">
              <a:buNone/>
            </a:pPr>
            <a:r>
              <a:rPr lang="en-IN" b="1" i="0">
                <a:solidFill>
                  <a:srgbClr val="444444"/>
                </a:solidFill>
                <a:effectLst/>
                <a:latin typeface="open sans"/>
              </a:rPr>
              <a:t>It consists of-</a:t>
            </a:r>
          </a:p>
          <a:p>
            <a:pPr marL="0" indent="0" fontAlgn="base">
              <a:buNone/>
            </a:pPr>
            <a:r>
              <a:rPr lang="en-GB" b="1" i="0">
                <a:solidFill>
                  <a:srgbClr val="444444"/>
                </a:solidFill>
                <a:effectLst/>
                <a:latin typeface="open sans"/>
              </a:rPr>
              <a:t>1. Economiser:</a:t>
            </a:r>
            <a:r>
              <a:rPr lang="en-GB" b="0" i="0">
                <a:solidFill>
                  <a:srgbClr val="444444"/>
                </a:solidFill>
                <a:effectLst/>
                <a:latin typeface="open sans"/>
              </a:rPr>
              <a:t> It preheats the feed water before entering into the evaporating drum.</a:t>
            </a:r>
          </a:p>
          <a:p>
            <a:pPr marL="0" indent="0" fontAlgn="base">
              <a:buNone/>
            </a:pPr>
            <a:r>
              <a:rPr lang="en-GB" b="1" i="0">
                <a:solidFill>
                  <a:srgbClr val="444444"/>
                </a:solidFill>
                <a:effectLst/>
                <a:latin typeface="open sans"/>
              </a:rPr>
              <a:t>2. Evaporating drum:</a:t>
            </a:r>
            <a:r>
              <a:rPr lang="en-GB" b="0" i="0">
                <a:solidFill>
                  <a:srgbClr val="444444"/>
                </a:solidFill>
                <a:effectLst/>
                <a:latin typeface="open sans"/>
              </a:rPr>
              <a:t> It is placed at lower portion of the boiler. It contains the mixing nozzle. Here the feed water is converted into saturated steam with the help of the superheated steam from the superheater.</a:t>
            </a:r>
          </a:p>
          <a:p>
            <a:pPr marL="0" indent="0" fontAlgn="base">
              <a:buNone/>
            </a:pPr>
            <a:r>
              <a:rPr lang="en-GB" b="1" i="0">
                <a:solidFill>
                  <a:srgbClr val="444444"/>
                </a:solidFill>
                <a:effectLst/>
                <a:latin typeface="open sans"/>
              </a:rPr>
              <a:t>3. Steam circulating pump</a:t>
            </a:r>
            <a:r>
              <a:rPr lang="en-GB" b="0" i="0">
                <a:solidFill>
                  <a:srgbClr val="444444"/>
                </a:solidFill>
                <a:effectLst/>
                <a:latin typeface="open sans"/>
              </a:rPr>
              <a:t>: It is present in between the evaporating drum and radiant superheater. It circulates the steam into the boiler.</a:t>
            </a:r>
          </a:p>
          <a:p>
            <a:pPr marL="0" indent="0" fontAlgn="base">
              <a:buNone/>
            </a:pPr>
            <a:r>
              <a:rPr lang="en-GB" b="1" i="0">
                <a:solidFill>
                  <a:srgbClr val="444444"/>
                </a:solidFill>
                <a:effectLst/>
                <a:latin typeface="open sans"/>
              </a:rPr>
              <a:t>4. Radiant superheater:</a:t>
            </a:r>
            <a:r>
              <a:rPr lang="en-GB" b="0" i="0">
                <a:solidFill>
                  <a:srgbClr val="444444"/>
                </a:solidFill>
                <a:effectLst/>
                <a:latin typeface="open sans"/>
              </a:rPr>
              <a:t> It superheats the steam with the help of radiations produced by the burnt fuel in the boiler.</a:t>
            </a:r>
          </a:p>
          <a:p>
            <a:pPr marL="0" indent="0" fontAlgn="base">
              <a:buNone/>
            </a:pPr>
            <a:r>
              <a:rPr lang="en-GB" b="1" i="0">
                <a:solidFill>
                  <a:srgbClr val="444444"/>
                </a:solidFill>
                <a:effectLst/>
                <a:latin typeface="open sans"/>
              </a:rPr>
              <a:t>5. Convective superheater</a:t>
            </a:r>
            <a:r>
              <a:rPr lang="en-GB" b="0" i="0">
                <a:solidFill>
                  <a:srgbClr val="444444"/>
                </a:solidFill>
                <a:effectLst/>
                <a:latin typeface="open sans"/>
              </a:rPr>
              <a:t>: Convective superheater superheats the steam to the desired temperature of about 500 degree C.</a:t>
            </a:r>
          </a:p>
          <a:p>
            <a:pPr marL="0" indent="0" fontAlgn="base">
              <a:buNone/>
            </a:pPr>
            <a:r>
              <a:rPr lang="en-GB" b="1" i="0">
                <a:solidFill>
                  <a:srgbClr val="444444"/>
                </a:solidFill>
                <a:effectLst/>
                <a:latin typeface="open sans"/>
              </a:rPr>
              <a:t>6. Mixing nozzle</a:t>
            </a:r>
            <a:r>
              <a:rPr lang="en-GB" b="0" i="0">
                <a:solidFill>
                  <a:srgbClr val="444444"/>
                </a:solidFill>
                <a:effectLst/>
                <a:latin typeface="open sans"/>
              </a:rPr>
              <a:t>: It is present inside the evaporating drum. It mixes the steam from the superheater with feed water and evaporates them.</a:t>
            </a:r>
          </a:p>
          <a:p>
            <a:endParaRPr lang="en-US"/>
          </a:p>
        </p:txBody>
      </p:sp>
    </p:spTree>
    <p:extLst>
      <p:ext uri="{BB962C8B-B14F-4D97-AF65-F5344CB8AC3E}">
        <p14:creationId xmlns:p14="http://schemas.microsoft.com/office/powerpoint/2010/main" val="3197537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BE2904-E443-DA4C-888F-FAA40F93F8BB}"/>
              </a:ext>
            </a:extLst>
          </p:cNvPr>
          <p:cNvSpPr>
            <a:spLocks noGrp="1"/>
          </p:cNvSpPr>
          <p:nvPr>
            <p:ph idx="1"/>
          </p:nvPr>
        </p:nvSpPr>
        <p:spPr>
          <a:xfrm>
            <a:off x="838200" y="376053"/>
            <a:ext cx="10515600" cy="5799116"/>
          </a:xfrm>
        </p:spPr>
        <p:txBody>
          <a:bodyPr>
            <a:normAutofit fontScale="77500" lnSpcReduction="20000"/>
          </a:bodyPr>
          <a:lstStyle/>
          <a:p>
            <a:pPr marL="0" indent="0" fontAlgn="base">
              <a:buNone/>
            </a:pPr>
            <a:r>
              <a:rPr lang="en-GB" b="1" i="0">
                <a:solidFill>
                  <a:srgbClr val="333333"/>
                </a:solidFill>
                <a:effectLst/>
                <a:latin typeface="open sans"/>
              </a:rPr>
              <a:t>Working</a:t>
            </a:r>
          </a:p>
          <a:p>
            <a:pPr fontAlgn="base"/>
            <a:r>
              <a:rPr lang="en-GB" b="0" i="0">
                <a:solidFill>
                  <a:srgbClr val="444444"/>
                </a:solidFill>
                <a:effectLst/>
                <a:latin typeface="inherit"/>
              </a:rPr>
              <a:t>In loeffler boiler, the feed pump forces the water to enter into the economiser. The economiser preheats the feed water and then it is passed to the evaporator drum.</a:t>
            </a:r>
          </a:p>
          <a:p>
            <a:pPr fontAlgn="base"/>
            <a:r>
              <a:rPr lang="en-GB" b="0" i="0">
                <a:solidFill>
                  <a:srgbClr val="444444"/>
                </a:solidFill>
                <a:effectLst/>
                <a:latin typeface="inherit"/>
              </a:rPr>
              <a:t>The evaporator drum has nozzles. The 2/3 of the superheated steam from the superheater enters into the nozzles of the evaporator drum and the nozzles mix this superheated steam with the feed water. This changes the feed water into saturated steam. This saturated steam is then drawn from the evaporating drum by a steam circulating pump and allows it to passes through the radiant superheater.</a:t>
            </a:r>
          </a:p>
          <a:p>
            <a:pPr fontAlgn="base"/>
            <a:r>
              <a:rPr lang="en-GB" b="0" i="0">
                <a:solidFill>
                  <a:srgbClr val="444444"/>
                </a:solidFill>
                <a:effectLst/>
                <a:latin typeface="inherit"/>
              </a:rPr>
              <a:t>The radiant superheater superheats the saturated steam with help of radiation energy produce from the burning of the fuel. The radiant superheater tubes are placed in furnace. The heat transfer to the water takes place through the radiation produced. After the radiant superheater, the steam is passed to the convective superheater.</a:t>
            </a:r>
          </a:p>
          <a:p>
            <a:pPr fontAlgn="base"/>
            <a:r>
              <a:rPr lang="en-GB" b="0" i="0">
                <a:solidFill>
                  <a:srgbClr val="444444"/>
                </a:solidFill>
                <a:effectLst/>
                <a:latin typeface="inherit"/>
              </a:rPr>
              <a:t>The convective superheater is placed in the path of hot flue gases. It superheats the steam coming from the radiant superheater to a temperature of about 500 degree C. This superheated steam is than flows to the turbine and evaporating drum. In this boiler, the 2/3 part of the superheated steam is used to evaporate the feed water into the evaporating drum and remaining 1/3 part  flows to the turbine.</a:t>
            </a:r>
          </a:p>
          <a:p>
            <a:pPr fontAlgn="base"/>
            <a:r>
              <a:rPr lang="en-GB" b="0" i="0">
                <a:solidFill>
                  <a:srgbClr val="444444"/>
                </a:solidFill>
                <a:effectLst/>
                <a:latin typeface="inherit"/>
              </a:rPr>
              <a:t>Loeffler boiler has the capacity to produce 100 tonnes/ h of steam at a temperature of 500 degree C and pressure of 140 bar.</a:t>
            </a:r>
          </a:p>
          <a:p>
            <a:endParaRPr lang="en-US"/>
          </a:p>
        </p:txBody>
      </p:sp>
    </p:spTree>
    <p:extLst>
      <p:ext uri="{BB962C8B-B14F-4D97-AF65-F5344CB8AC3E}">
        <p14:creationId xmlns:p14="http://schemas.microsoft.com/office/powerpoint/2010/main" val="537564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1EEF7-F2B3-EB43-BC5C-4A7DE8F2E453}"/>
              </a:ext>
            </a:extLst>
          </p:cNvPr>
          <p:cNvSpPr>
            <a:spLocks noGrp="1"/>
          </p:cNvSpPr>
          <p:nvPr>
            <p:ph idx="1"/>
          </p:nvPr>
        </p:nvSpPr>
        <p:spPr>
          <a:xfrm>
            <a:off x="838200" y="600291"/>
            <a:ext cx="10515600" cy="5657418"/>
          </a:xfrm>
        </p:spPr>
        <p:txBody>
          <a:bodyPr/>
          <a:lstStyle/>
          <a:p>
            <a:pPr marL="0" indent="0" fontAlgn="base">
              <a:buNone/>
            </a:pPr>
            <a:r>
              <a:rPr lang="en-GB" b="0" i="0">
                <a:solidFill>
                  <a:srgbClr val="333333"/>
                </a:solidFill>
                <a:effectLst/>
                <a:latin typeface="open sans"/>
              </a:rPr>
              <a:t>Advantages</a:t>
            </a:r>
            <a:r>
              <a:rPr lang="en-IN" b="0" i="0">
                <a:solidFill>
                  <a:srgbClr val="333333"/>
                </a:solidFill>
                <a:effectLst/>
                <a:latin typeface="open sans"/>
              </a:rPr>
              <a:t>-</a:t>
            </a:r>
            <a:endParaRPr lang="en-GB" b="0" i="0">
              <a:solidFill>
                <a:srgbClr val="333333"/>
              </a:solidFill>
              <a:effectLst/>
              <a:latin typeface="open sans"/>
            </a:endParaRPr>
          </a:p>
          <a:p>
            <a:pPr fontAlgn="base"/>
            <a:r>
              <a:rPr lang="en-GB" b="0" i="0">
                <a:solidFill>
                  <a:srgbClr val="444444"/>
                </a:solidFill>
                <a:effectLst/>
                <a:latin typeface="inherit"/>
              </a:rPr>
              <a:t>It can use salt water for the steam generation.</a:t>
            </a:r>
          </a:p>
          <a:p>
            <a:pPr fontAlgn="base"/>
            <a:r>
              <a:rPr lang="en-GB" b="0" i="0">
                <a:solidFill>
                  <a:srgbClr val="444444"/>
                </a:solidFill>
                <a:effectLst/>
                <a:latin typeface="inherit"/>
              </a:rPr>
              <a:t>The problem of deposition of sediments and scale in the boiler tubes are eliminated.</a:t>
            </a:r>
          </a:p>
          <a:p>
            <a:pPr fontAlgn="base"/>
            <a:r>
              <a:rPr lang="en-GB" b="0" i="0">
                <a:solidFill>
                  <a:srgbClr val="444444"/>
                </a:solidFill>
                <a:effectLst/>
                <a:latin typeface="inherit"/>
              </a:rPr>
              <a:t>It is compact in size.</a:t>
            </a:r>
          </a:p>
          <a:p>
            <a:endParaRPr lang="en-US"/>
          </a:p>
        </p:txBody>
      </p:sp>
    </p:spTree>
    <p:extLst>
      <p:ext uri="{BB962C8B-B14F-4D97-AF65-F5344CB8AC3E}">
        <p14:creationId xmlns:p14="http://schemas.microsoft.com/office/powerpoint/2010/main" val="1943104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D1974-3D3B-C646-B1B8-4B60B0A4FA54}"/>
              </a:ext>
            </a:extLst>
          </p:cNvPr>
          <p:cNvSpPr>
            <a:spLocks noGrp="1"/>
          </p:cNvSpPr>
          <p:nvPr>
            <p:ph type="title"/>
          </p:nvPr>
        </p:nvSpPr>
        <p:spPr/>
        <p:txBody>
          <a:bodyPr/>
          <a:lstStyle/>
          <a:p>
            <a:r>
              <a:rPr lang="en-IN"/>
              <a:t>Boilers</a:t>
            </a:r>
            <a:endParaRPr lang="en-US"/>
          </a:p>
        </p:txBody>
      </p:sp>
      <p:sp>
        <p:nvSpPr>
          <p:cNvPr id="3" name="Content Placeholder 2">
            <a:extLst>
              <a:ext uri="{FF2B5EF4-FFF2-40B4-BE49-F238E27FC236}">
                <a16:creationId xmlns:a16="http://schemas.microsoft.com/office/drawing/2014/main" id="{17E8AD77-F115-114B-B8DD-1C853C17EEF3}"/>
              </a:ext>
            </a:extLst>
          </p:cNvPr>
          <p:cNvSpPr>
            <a:spLocks noGrp="1"/>
          </p:cNvSpPr>
          <p:nvPr>
            <p:ph idx="1"/>
          </p:nvPr>
        </p:nvSpPr>
        <p:spPr/>
        <p:txBody>
          <a:bodyPr/>
          <a:lstStyle/>
          <a:p>
            <a:r>
              <a:rPr lang="en-GB" b="0" i="0">
                <a:solidFill>
                  <a:srgbClr val="333333"/>
                </a:solidFill>
                <a:effectLst/>
                <a:latin typeface="Open-sans"/>
              </a:rPr>
              <a:t>A boiler is an enclosed vessel in which a fluid such as water is heated to produce steam or the vaporized form of a liquid. </a:t>
            </a:r>
            <a:endParaRPr lang="en-IN" b="0" i="0">
              <a:solidFill>
                <a:srgbClr val="333333"/>
              </a:solidFill>
              <a:effectLst/>
              <a:latin typeface="Open-sans"/>
            </a:endParaRPr>
          </a:p>
          <a:p>
            <a:r>
              <a:rPr lang="en-GB" b="0" i="0">
                <a:solidFill>
                  <a:srgbClr val="333333"/>
                </a:solidFill>
                <a:effectLst/>
                <a:latin typeface="Open-sans"/>
              </a:rPr>
              <a:t>The steam or hot water is then circulated through a piping system, to transfer heat for various applications such as heating, power generation and other processes. </a:t>
            </a:r>
            <a:endParaRPr lang="en-IN" b="0" i="0">
              <a:solidFill>
                <a:srgbClr val="333333"/>
              </a:solidFill>
              <a:effectLst/>
              <a:latin typeface="Open-sans"/>
            </a:endParaRPr>
          </a:p>
          <a:p>
            <a:r>
              <a:rPr lang="en-GB" b="0" i="0">
                <a:solidFill>
                  <a:srgbClr val="333333"/>
                </a:solidFill>
                <a:effectLst/>
                <a:latin typeface="Open-sans"/>
              </a:rPr>
              <a:t>Boilers and associated systems can be dangerous if not properly maintained and operated.</a:t>
            </a:r>
            <a:endParaRPr lang="en-US"/>
          </a:p>
        </p:txBody>
      </p:sp>
    </p:spTree>
    <p:extLst>
      <p:ext uri="{BB962C8B-B14F-4D97-AF65-F5344CB8AC3E}">
        <p14:creationId xmlns:p14="http://schemas.microsoft.com/office/powerpoint/2010/main" val="3148063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2A01B-E2CC-B640-A2FA-DD4DE836851E}"/>
              </a:ext>
            </a:extLst>
          </p:cNvPr>
          <p:cNvSpPr>
            <a:spLocks noGrp="1"/>
          </p:cNvSpPr>
          <p:nvPr>
            <p:ph type="title"/>
          </p:nvPr>
        </p:nvSpPr>
        <p:spPr/>
        <p:txBody>
          <a:bodyPr/>
          <a:lstStyle/>
          <a:p>
            <a:r>
              <a:rPr lang="en-IN"/>
              <a:t>Classification of Boilers</a:t>
            </a:r>
            <a:endParaRPr lang="en-US"/>
          </a:p>
        </p:txBody>
      </p:sp>
      <p:pic>
        <p:nvPicPr>
          <p:cNvPr id="4" name="Picture 4">
            <a:extLst>
              <a:ext uri="{FF2B5EF4-FFF2-40B4-BE49-F238E27FC236}">
                <a16:creationId xmlns:a16="http://schemas.microsoft.com/office/drawing/2014/main" id="{72DB4D2F-F4CD-E248-B53D-1D39A6A6F30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2500" y="1825625"/>
            <a:ext cx="9896104" cy="4351338"/>
          </a:xfrm>
          <a:prstGeom prst="rect">
            <a:avLst/>
          </a:prstGeom>
        </p:spPr>
      </p:pic>
    </p:spTree>
    <p:extLst>
      <p:ext uri="{BB962C8B-B14F-4D97-AF65-F5344CB8AC3E}">
        <p14:creationId xmlns:p14="http://schemas.microsoft.com/office/powerpoint/2010/main" val="2402518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3F65E-B780-E846-94A3-5113C722247B}"/>
              </a:ext>
            </a:extLst>
          </p:cNvPr>
          <p:cNvSpPr>
            <a:spLocks noGrp="1"/>
          </p:cNvSpPr>
          <p:nvPr>
            <p:ph type="title"/>
          </p:nvPr>
        </p:nvSpPr>
        <p:spPr/>
        <p:txBody>
          <a:bodyPr/>
          <a:lstStyle/>
          <a:p>
            <a:r>
              <a:rPr lang="en-IN"/>
              <a:t>Mountings and Accessories of Boilers</a:t>
            </a:r>
            <a:endParaRPr lang="en-US"/>
          </a:p>
        </p:txBody>
      </p:sp>
      <p:sp>
        <p:nvSpPr>
          <p:cNvPr id="3" name="Content Placeholder 2">
            <a:extLst>
              <a:ext uri="{FF2B5EF4-FFF2-40B4-BE49-F238E27FC236}">
                <a16:creationId xmlns:a16="http://schemas.microsoft.com/office/drawing/2014/main" id="{E57BB39A-2439-4248-AA2F-13E9D39B33C7}"/>
              </a:ext>
            </a:extLst>
          </p:cNvPr>
          <p:cNvSpPr>
            <a:spLocks noGrp="1"/>
          </p:cNvSpPr>
          <p:nvPr>
            <p:ph idx="1"/>
          </p:nvPr>
        </p:nvSpPr>
        <p:spPr/>
        <p:txBody>
          <a:bodyPr>
            <a:normAutofit lnSpcReduction="10000"/>
          </a:bodyPr>
          <a:lstStyle/>
          <a:p>
            <a:pPr marL="0" indent="0">
              <a:buNone/>
            </a:pPr>
            <a:r>
              <a:rPr lang="en-IN" b="1">
                <a:solidFill>
                  <a:srgbClr val="303030"/>
                </a:solidFill>
                <a:latin typeface="Titillium Web"/>
              </a:rPr>
              <a:t>B</a:t>
            </a:r>
            <a:r>
              <a:rPr lang="en-GB" b="1" i="0">
                <a:solidFill>
                  <a:srgbClr val="303030"/>
                </a:solidFill>
                <a:effectLst/>
                <a:latin typeface="Titillium Web"/>
              </a:rPr>
              <a:t>oiler </a:t>
            </a:r>
            <a:r>
              <a:rPr lang="en-IN" b="1" i="0">
                <a:solidFill>
                  <a:srgbClr val="303030"/>
                </a:solidFill>
                <a:effectLst/>
                <a:latin typeface="Titillium Web"/>
              </a:rPr>
              <a:t>M</a:t>
            </a:r>
            <a:r>
              <a:rPr lang="en-GB" b="1" i="0">
                <a:solidFill>
                  <a:srgbClr val="303030"/>
                </a:solidFill>
                <a:effectLst/>
                <a:latin typeface="Titillium Web"/>
              </a:rPr>
              <a:t>ountings </a:t>
            </a:r>
            <a:r>
              <a:rPr lang="en-IN">
                <a:solidFill>
                  <a:srgbClr val="303030"/>
                </a:solidFill>
                <a:latin typeface="Titillium Web"/>
              </a:rPr>
              <a:t>- F</a:t>
            </a:r>
            <a:r>
              <a:rPr lang="en-GB" b="0" i="0">
                <a:solidFill>
                  <a:srgbClr val="303030"/>
                </a:solidFill>
                <a:effectLst/>
                <a:latin typeface="Titillium Web"/>
              </a:rPr>
              <a:t>ittings which are mounted on the boiler for its proper functioning. </a:t>
            </a:r>
            <a:r>
              <a:rPr lang="en-IN" b="0" i="0">
                <a:solidFill>
                  <a:srgbClr val="303030"/>
                </a:solidFill>
                <a:effectLst/>
                <a:latin typeface="Titillium Web"/>
              </a:rPr>
              <a:t>Boiler can’t function safely without mountings.</a:t>
            </a:r>
          </a:p>
          <a:p>
            <a:r>
              <a:rPr lang="en-IN">
                <a:solidFill>
                  <a:srgbClr val="303030"/>
                </a:solidFill>
                <a:latin typeface="Titillium Web"/>
              </a:rPr>
              <a:t>Safety valve</a:t>
            </a:r>
          </a:p>
          <a:p>
            <a:r>
              <a:rPr lang="en-IN" b="0" i="0">
                <a:solidFill>
                  <a:srgbClr val="303030"/>
                </a:solidFill>
                <a:effectLst/>
                <a:latin typeface="Titillium Web"/>
              </a:rPr>
              <a:t>Fusible Plug</a:t>
            </a:r>
          </a:p>
          <a:p>
            <a:r>
              <a:rPr lang="en-IN">
                <a:solidFill>
                  <a:srgbClr val="303030"/>
                </a:solidFill>
                <a:latin typeface="Titillium Web"/>
              </a:rPr>
              <a:t>Stop valve</a:t>
            </a:r>
          </a:p>
          <a:p>
            <a:r>
              <a:rPr lang="en-IN" b="0" i="0">
                <a:solidFill>
                  <a:srgbClr val="303030"/>
                </a:solidFill>
                <a:effectLst/>
                <a:latin typeface="Titillium Web"/>
              </a:rPr>
              <a:t>Feed check valve</a:t>
            </a:r>
          </a:p>
          <a:p>
            <a:r>
              <a:rPr lang="en-IN">
                <a:solidFill>
                  <a:srgbClr val="303030"/>
                </a:solidFill>
                <a:latin typeface="Titillium Web"/>
              </a:rPr>
              <a:t>Blow off cock</a:t>
            </a:r>
          </a:p>
          <a:p>
            <a:r>
              <a:rPr lang="en-IN" b="0" i="0">
                <a:solidFill>
                  <a:srgbClr val="303030"/>
                </a:solidFill>
                <a:effectLst/>
                <a:latin typeface="Titillium Web"/>
              </a:rPr>
              <a:t>Pressure Gauge</a:t>
            </a:r>
          </a:p>
          <a:p>
            <a:r>
              <a:rPr lang="en-IN" b="0" i="0">
                <a:solidFill>
                  <a:srgbClr val="303030"/>
                </a:solidFill>
                <a:effectLst/>
                <a:latin typeface="Titillium Web"/>
              </a:rPr>
              <a:t>Water level indicator</a:t>
            </a:r>
          </a:p>
          <a:p>
            <a:pPr marL="0" indent="0">
              <a:buNone/>
            </a:pPr>
            <a:endParaRPr lang="en-IN" i="0">
              <a:solidFill>
                <a:srgbClr val="303030"/>
              </a:solidFill>
              <a:effectLst/>
              <a:latin typeface="Titillium Web"/>
            </a:endParaRPr>
          </a:p>
          <a:p>
            <a:pPr marL="0" indent="0">
              <a:buNone/>
            </a:pPr>
            <a:endParaRPr lang="en-US"/>
          </a:p>
        </p:txBody>
      </p:sp>
    </p:spTree>
    <p:extLst>
      <p:ext uri="{BB962C8B-B14F-4D97-AF65-F5344CB8AC3E}">
        <p14:creationId xmlns:p14="http://schemas.microsoft.com/office/powerpoint/2010/main" val="2536295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6612FA-3152-014C-9F88-95C1FA892241}"/>
              </a:ext>
            </a:extLst>
          </p:cNvPr>
          <p:cNvSpPr>
            <a:spLocks noGrp="1"/>
          </p:cNvSpPr>
          <p:nvPr>
            <p:ph idx="1"/>
          </p:nvPr>
        </p:nvSpPr>
        <p:spPr>
          <a:xfrm>
            <a:off x="838200" y="1397825"/>
            <a:ext cx="10515600" cy="4779138"/>
          </a:xfrm>
        </p:spPr>
        <p:txBody>
          <a:bodyPr>
            <a:normAutofit/>
          </a:bodyPr>
          <a:lstStyle/>
          <a:p>
            <a:pPr marL="0" indent="0">
              <a:buNone/>
            </a:pPr>
            <a:r>
              <a:rPr lang="en-IN" b="1">
                <a:solidFill>
                  <a:srgbClr val="303030"/>
                </a:solidFill>
                <a:latin typeface="Titillium Web"/>
              </a:rPr>
              <a:t>Boiler Accessories- </a:t>
            </a:r>
            <a:r>
              <a:rPr lang="en-IN">
                <a:solidFill>
                  <a:srgbClr val="303030"/>
                </a:solidFill>
                <a:latin typeface="Titillium Web"/>
              </a:rPr>
              <a:t> Boiler’s integral part but not mounted on it. Helps in improving efficiency and controlling proper running of boiler.</a:t>
            </a:r>
          </a:p>
          <a:p>
            <a:r>
              <a:rPr lang="en-IN"/>
              <a:t>Economiser</a:t>
            </a:r>
          </a:p>
          <a:p>
            <a:r>
              <a:rPr lang="en-IN"/>
              <a:t>Air preheated
Super heater</a:t>
            </a:r>
          </a:p>
          <a:p>
            <a:r>
              <a:rPr lang="en-IN"/>
              <a:t>Steam dryer / separater</a:t>
            </a:r>
          </a:p>
          <a:p>
            <a:r>
              <a:rPr lang="en-IN"/>
              <a:t>Feed water pump</a:t>
            </a:r>
          </a:p>
          <a:p>
            <a:r>
              <a:rPr lang="en-IN"/>
              <a:t>Injector
Steam trap</a:t>
            </a:r>
            <a:endParaRPr lang="en-US"/>
          </a:p>
        </p:txBody>
      </p:sp>
    </p:spTree>
    <p:extLst>
      <p:ext uri="{BB962C8B-B14F-4D97-AF65-F5344CB8AC3E}">
        <p14:creationId xmlns:p14="http://schemas.microsoft.com/office/powerpoint/2010/main" val="357427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9FAE3-4F81-AA48-95C4-962B1990C494}"/>
              </a:ext>
            </a:extLst>
          </p:cNvPr>
          <p:cNvSpPr>
            <a:spLocks noGrp="1"/>
          </p:cNvSpPr>
          <p:nvPr>
            <p:ph type="title"/>
          </p:nvPr>
        </p:nvSpPr>
        <p:spPr/>
        <p:txBody>
          <a:bodyPr/>
          <a:lstStyle/>
          <a:p>
            <a:r>
              <a:rPr lang="en-IN"/>
              <a:t>Difference in boiler mountings and boiler accessories</a:t>
            </a:r>
            <a:endParaRPr lang="en-US"/>
          </a:p>
        </p:txBody>
      </p:sp>
      <p:pic>
        <p:nvPicPr>
          <p:cNvPr id="4" name="Picture 4">
            <a:extLst>
              <a:ext uri="{FF2B5EF4-FFF2-40B4-BE49-F238E27FC236}">
                <a16:creationId xmlns:a16="http://schemas.microsoft.com/office/drawing/2014/main" id="{166E794C-BE9B-194F-9436-23C777FF74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7467" y="1690688"/>
            <a:ext cx="11034155" cy="4802187"/>
          </a:xfrm>
          <a:prstGeom prst="rect">
            <a:avLst/>
          </a:prstGeom>
        </p:spPr>
      </p:pic>
    </p:spTree>
    <p:extLst>
      <p:ext uri="{BB962C8B-B14F-4D97-AF65-F5344CB8AC3E}">
        <p14:creationId xmlns:p14="http://schemas.microsoft.com/office/powerpoint/2010/main" val="2775423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9F1F3-2EEF-2641-8633-72417DFF9D87}"/>
              </a:ext>
            </a:extLst>
          </p:cNvPr>
          <p:cNvSpPr>
            <a:spLocks noGrp="1"/>
          </p:cNvSpPr>
          <p:nvPr>
            <p:ph type="title"/>
          </p:nvPr>
        </p:nvSpPr>
        <p:spPr/>
        <p:txBody>
          <a:bodyPr/>
          <a:lstStyle/>
          <a:p>
            <a:r>
              <a:rPr lang="en-IN"/>
              <a:t>High Pressure Boilers</a:t>
            </a:r>
            <a:endParaRPr lang="en-US"/>
          </a:p>
        </p:txBody>
      </p:sp>
      <p:sp>
        <p:nvSpPr>
          <p:cNvPr id="3" name="Content Placeholder 2">
            <a:extLst>
              <a:ext uri="{FF2B5EF4-FFF2-40B4-BE49-F238E27FC236}">
                <a16:creationId xmlns:a16="http://schemas.microsoft.com/office/drawing/2014/main" id="{CDF42387-BB1B-ED45-89CC-1CE254D4467E}"/>
              </a:ext>
            </a:extLst>
          </p:cNvPr>
          <p:cNvSpPr>
            <a:spLocks noGrp="1"/>
          </p:cNvSpPr>
          <p:nvPr>
            <p:ph idx="1"/>
          </p:nvPr>
        </p:nvSpPr>
        <p:spPr>
          <a:xfrm>
            <a:off x="838200" y="1825625"/>
            <a:ext cx="10515600" cy="4483141"/>
          </a:xfrm>
        </p:spPr>
        <p:txBody>
          <a:bodyPr>
            <a:normAutofit/>
          </a:bodyPr>
          <a:lstStyle/>
          <a:p>
            <a:r>
              <a:rPr lang="en-GB" b="0" i="0">
                <a:solidFill>
                  <a:srgbClr val="555555"/>
                </a:solidFill>
                <a:effectLst/>
                <a:latin typeface="Georgia" panose="02040502050405020303" pitchFamily="18" charset="0"/>
              </a:rPr>
              <a:t>These high pressure boilers have pressures above 140 bar and the temperature may be up to 540 – 610°C.</a:t>
            </a:r>
            <a:endParaRPr lang="en-IN" b="0" i="0">
              <a:solidFill>
                <a:srgbClr val="555555"/>
              </a:solidFill>
              <a:effectLst/>
              <a:latin typeface="Georgia" panose="02040502050405020303" pitchFamily="18" charset="0"/>
            </a:endParaRPr>
          </a:p>
          <a:p>
            <a:r>
              <a:rPr lang="en-GB" b="0" i="0">
                <a:solidFill>
                  <a:srgbClr val="555555"/>
                </a:solidFill>
                <a:effectLst/>
                <a:latin typeface="Georgia" panose="02040502050405020303" pitchFamily="18" charset="0"/>
              </a:rPr>
              <a:t>These are used to increase the efficiency of the plant. </a:t>
            </a:r>
            <a:endParaRPr lang="en-IN" b="0" i="0">
              <a:solidFill>
                <a:srgbClr val="555555"/>
              </a:solidFill>
              <a:effectLst/>
              <a:latin typeface="Georgia" panose="02040502050405020303" pitchFamily="18" charset="0"/>
            </a:endParaRPr>
          </a:p>
          <a:p>
            <a:r>
              <a:rPr lang="en-GB" b="0" i="0">
                <a:solidFill>
                  <a:srgbClr val="555555"/>
                </a:solidFill>
                <a:effectLst/>
                <a:latin typeface="Georgia" panose="02040502050405020303" pitchFamily="18" charset="0"/>
              </a:rPr>
              <a:t>These are developed because of rising cost of fuel and restrictions on air pollution.</a:t>
            </a:r>
            <a:endParaRPr lang="en-IN" b="0" i="0">
              <a:solidFill>
                <a:srgbClr val="555555"/>
              </a:solidFill>
              <a:effectLst/>
              <a:latin typeface="Georgia" panose="02040502050405020303" pitchFamily="18" charset="0"/>
            </a:endParaRPr>
          </a:p>
          <a:p>
            <a:r>
              <a:rPr lang="en-GB" b="0" i="0">
                <a:solidFill>
                  <a:srgbClr val="555555"/>
                </a:solidFill>
                <a:effectLst/>
                <a:latin typeface="Georgia" panose="02040502050405020303" pitchFamily="18" charset="0"/>
              </a:rPr>
              <a:t>High pressure boilers use both natural and forced circulations.</a:t>
            </a:r>
            <a:endParaRPr lang="en-IN" b="0" i="0">
              <a:solidFill>
                <a:srgbClr val="555555"/>
              </a:solidFill>
              <a:effectLst/>
              <a:latin typeface="Georgia" panose="02040502050405020303" pitchFamily="18" charset="0"/>
            </a:endParaRPr>
          </a:p>
          <a:p>
            <a:r>
              <a:rPr lang="en-GB" b="0" i="0">
                <a:solidFill>
                  <a:srgbClr val="555555"/>
                </a:solidFill>
                <a:effectLst/>
                <a:latin typeface="Georgia" panose="02040502050405020303" pitchFamily="18" charset="0"/>
              </a:rPr>
              <a:t>Forced circulation is achieved with the help of centrifugal pumps.</a:t>
            </a:r>
            <a:endParaRPr lang="en-IN" b="0" i="0">
              <a:solidFill>
                <a:srgbClr val="555555"/>
              </a:solidFill>
              <a:effectLst/>
              <a:latin typeface="Georgia" panose="02040502050405020303" pitchFamily="18" charset="0"/>
            </a:endParaRPr>
          </a:p>
          <a:p>
            <a:pPr marL="0" indent="0">
              <a:buNone/>
            </a:pPr>
            <a:endParaRPr lang="en-US"/>
          </a:p>
        </p:txBody>
      </p:sp>
    </p:spTree>
    <p:extLst>
      <p:ext uri="{BB962C8B-B14F-4D97-AF65-F5344CB8AC3E}">
        <p14:creationId xmlns:p14="http://schemas.microsoft.com/office/powerpoint/2010/main" val="702912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859FC-5203-A147-9571-E57EF5DBBF7C}"/>
              </a:ext>
            </a:extLst>
          </p:cNvPr>
          <p:cNvSpPr>
            <a:spLocks noGrp="1"/>
          </p:cNvSpPr>
          <p:nvPr>
            <p:ph type="title"/>
          </p:nvPr>
        </p:nvSpPr>
        <p:spPr/>
        <p:txBody>
          <a:bodyPr/>
          <a:lstStyle/>
          <a:p>
            <a:r>
              <a:rPr lang="en-IN"/>
              <a:t>Features of High Pressure Boilers</a:t>
            </a:r>
            <a:endParaRPr lang="en-US"/>
          </a:p>
        </p:txBody>
      </p:sp>
      <p:sp>
        <p:nvSpPr>
          <p:cNvPr id="3" name="Content Placeholder 2">
            <a:extLst>
              <a:ext uri="{FF2B5EF4-FFF2-40B4-BE49-F238E27FC236}">
                <a16:creationId xmlns:a16="http://schemas.microsoft.com/office/drawing/2014/main" id="{BDCA0D99-071F-6D47-8158-E7AF1F8851F5}"/>
              </a:ext>
            </a:extLst>
          </p:cNvPr>
          <p:cNvSpPr>
            <a:spLocks noGrp="1"/>
          </p:cNvSpPr>
          <p:nvPr>
            <p:ph idx="1"/>
          </p:nvPr>
        </p:nvSpPr>
        <p:spPr/>
        <p:txBody>
          <a:bodyPr>
            <a:normAutofit fontScale="92500" lnSpcReduction="20000"/>
          </a:bodyPr>
          <a:lstStyle/>
          <a:p>
            <a:r>
              <a:rPr lang="en-IN"/>
              <a:t>Improved mode of heating</a:t>
            </a:r>
          </a:p>
          <a:p>
            <a:r>
              <a:rPr lang="en-IN"/>
              <a:t>Higher steam temperature and pressure</a:t>
            </a:r>
          </a:p>
          <a:p>
            <a:r>
              <a:rPr lang="en-IN"/>
              <a:t>Improved mode of heat transfer</a:t>
            </a:r>
          </a:p>
          <a:p>
            <a:r>
              <a:rPr lang="en-IN"/>
              <a:t>Large number of small diameter tubes</a:t>
            </a:r>
          </a:p>
          <a:p>
            <a:r>
              <a:rPr lang="en-IN"/>
              <a:t>Compactness</a:t>
            </a:r>
          </a:p>
          <a:p>
            <a:r>
              <a:rPr lang="en-IN"/>
              <a:t>Pressurized combustion</a:t>
            </a:r>
          </a:p>
          <a:p>
            <a:r>
              <a:rPr lang="en-IN"/>
              <a:t>Forced circulation of water</a:t>
            </a:r>
          </a:p>
          <a:p>
            <a:r>
              <a:rPr lang="en-IN"/>
              <a:t>High efficiency</a:t>
            </a:r>
          </a:p>
          <a:p>
            <a:r>
              <a:rPr lang="en-IN"/>
              <a:t>Once through construction</a:t>
            </a:r>
          </a:p>
          <a:p>
            <a:r>
              <a:rPr lang="en-IN"/>
              <a:t>Intensive heating</a:t>
            </a:r>
          </a:p>
          <a:p>
            <a:endParaRPr lang="en-US"/>
          </a:p>
        </p:txBody>
      </p:sp>
    </p:spTree>
    <p:extLst>
      <p:ext uri="{BB962C8B-B14F-4D97-AF65-F5344CB8AC3E}">
        <p14:creationId xmlns:p14="http://schemas.microsoft.com/office/powerpoint/2010/main" val="3001270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27</Slides>
  <Notes>0</Notes>
  <HiddenSlides>0</HiddenSlide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Subject- Thermal Engineering and Gas Dynamics  Topic- Boilers and it’s types and High Pressure Boilers</vt:lpstr>
      <vt:lpstr>Contents-</vt:lpstr>
      <vt:lpstr>Boilers</vt:lpstr>
      <vt:lpstr>Classification of Boilers</vt:lpstr>
      <vt:lpstr>Mountings and Accessories of Boilers</vt:lpstr>
      <vt:lpstr>PowerPoint Presentation</vt:lpstr>
      <vt:lpstr>Difference in boiler mountings and boiler accessories</vt:lpstr>
      <vt:lpstr>High Pressure Boilers</vt:lpstr>
      <vt:lpstr>Features of High Pressure Boilers</vt:lpstr>
      <vt:lpstr>Velox Boiler</vt:lpstr>
      <vt:lpstr>Velox Boiler</vt:lpstr>
      <vt:lpstr>PowerPoint Presentation</vt:lpstr>
      <vt:lpstr>La-mont Boiler</vt:lpstr>
      <vt:lpstr>Lamont Boiler</vt:lpstr>
      <vt:lpstr>PowerPoint Presentation</vt:lpstr>
      <vt:lpstr>PowerPoint Presentation</vt:lpstr>
      <vt:lpstr>PowerPoint Presentation</vt:lpstr>
      <vt:lpstr>Benson Boiler</vt:lpstr>
      <vt:lpstr>Benson Boiler</vt:lpstr>
      <vt:lpstr>PowerPoint Presentation</vt:lpstr>
      <vt:lpstr>PowerPoint Presentation</vt:lpstr>
      <vt:lpstr>PowerPoint Presentation</vt:lpstr>
      <vt:lpstr>Loeffler Boiler</vt:lpstr>
      <vt:lpstr>Loeffler Boiler</vt:lpstr>
      <vt:lpstr>Construction-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anjali upadhyay</dc:creator>
  <cp:lastModifiedBy>anjali upadhyay</cp:lastModifiedBy>
  <cp:revision>4</cp:revision>
  <dcterms:created xsi:type="dcterms:W3CDTF">2020-04-11T14:17:41Z</dcterms:created>
  <dcterms:modified xsi:type="dcterms:W3CDTF">2020-04-18T15:37:15Z</dcterms:modified>
</cp:coreProperties>
</file>