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5" r:id="rId22"/>
    <p:sldId id="277" r:id="rId23"/>
    <p:sldId id="279" r:id="rId24"/>
    <p:sldId id="281" r:id="rId25"/>
    <p:sldId id="282" r:id="rId26"/>
    <p:sldId id="278" r:id="rId27"/>
    <p:sldId id="280" r:id="rId28"/>
    <p:sldId id="283" r:id="rId29"/>
    <p:sldId id="284" r:id="rId30"/>
    <p:sldId id="285" r:id="rId31"/>
    <p:sldId id="286" r:id="rId32"/>
    <p:sldId id="293" r:id="rId33"/>
    <p:sldId id="296" r:id="rId34"/>
    <p:sldId id="298" r:id="rId35"/>
    <p:sldId id="299" r:id="rId36"/>
    <p:sldId id="300" r:id="rId37"/>
    <p:sldId id="301" r:id="rId38"/>
    <p:sldId id="302" r:id="rId39"/>
    <p:sldId id="297" r:id="rId40"/>
    <p:sldId id="294" r:id="rId41"/>
    <p:sldId id="295" r:id="rId42"/>
    <p:sldId id="287" r:id="rId43"/>
    <p:sldId id="303" r:id="rId44"/>
    <p:sldId id="333" r:id="rId45"/>
    <p:sldId id="288" r:id="rId46"/>
    <p:sldId id="332" r:id="rId47"/>
    <p:sldId id="334" r:id="rId48"/>
    <p:sldId id="304" r:id="rId49"/>
    <p:sldId id="305" r:id="rId50"/>
    <p:sldId id="290" r:id="rId51"/>
    <p:sldId id="307" r:id="rId52"/>
    <p:sldId id="309" r:id="rId53"/>
    <p:sldId id="308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289" r:id="rId65"/>
    <p:sldId id="306" r:id="rId66"/>
    <p:sldId id="323" r:id="rId67"/>
    <p:sldId id="324" r:id="rId68"/>
    <p:sldId id="320" r:id="rId69"/>
    <p:sldId id="321" r:id="rId70"/>
    <p:sldId id="325" r:id="rId71"/>
    <p:sldId id="322" r:id="rId72"/>
    <p:sldId id="326" r:id="rId73"/>
    <p:sldId id="292" r:id="rId74"/>
    <p:sldId id="327" r:id="rId75"/>
    <p:sldId id="328" r:id="rId76"/>
    <p:sldId id="329" r:id="rId77"/>
    <p:sldId id="330" r:id="rId78"/>
    <p:sldId id="291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12/30/2010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upload.wikimedia.org/wikipedia/commons/1/15/Ring_rolling.p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://en.wikipedia.org/wiki/File:Laminage_schema_gene.sv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81001"/>
            <a:ext cx="7924800" cy="10667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Arc welding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19200" y="1676400"/>
            <a:ext cx="6553200" cy="3962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The fusing of two or more pieces of metal together by using the heat produced from an electric arc welding machine.</a:t>
            </a:r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Popular for non ferrous materials Al, Mg &amp; Ti</a:t>
            </a:r>
          </a:p>
          <a:p>
            <a:r>
              <a:rPr lang="en-US" dirty="0" smtClean="0"/>
              <a:t>Used for thickness &gt; 4mm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Submerged Arc Welding</a:t>
            </a:r>
            <a:endParaRPr lang="en-US" dirty="0"/>
          </a:p>
        </p:txBody>
      </p:sp>
      <p:pic>
        <p:nvPicPr>
          <p:cNvPr id="19458" name="Picture 2" descr="http://www.twi.co.uk/twiimages/jk16a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600200"/>
            <a:ext cx="5867400" cy="4724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for c steel, alloy steel</a:t>
            </a:r>
          </a:p>
          <a:p>
            <a:r>
              <a:rPr lang="en-US" dirty="0" smtClean="0"/>
              <a:t>For non ferrous metals like Ni, Bronze etc.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Resistance Welding</a:t>
            </a:r>
            <a:endParaRPr lang="en-US" dirty="0"/>
          </a:p>
        </p:txBody>
      </p:sp>
      <p:pic>
        <p:nvPicPr>
          <p:cNvPr id="1029" name="Picture 5" descr="C:\Users\Prakash\Pictures\How-Spot-Welding-Work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295400"/>
            <a:ext cx="5943600" cy="556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Current &amp; power supply-</a:t>
            </a:r>
          </a:p>
          <a:p>
            <a:pPr>
              <a:buNone/>
            </a:pPr>
            <a:r>
              <a:rPr lang="en-US" dirty="0" smtClean="0"/>
              <a:t>       A.C. supply of 50Hz, with a voltage of 1-25V &amp; a current of 100-200 A</a:t>
            </a:r>
          </a:p>
          <a:p>
            <a:r>
              <a:rPr lang="en-US" dirty="0" smtClean="0"/>
              <a:t>Resistance</a:t>
            </a:r>
          </a:p>
          <a:p>
            <a:r>
              <a:rPr lang="en-US" dirty="0" smtClean="0"/>
              <a:t>Time Interval- </a:t>
            </a:r>
          </a:p>
          <a:p>
            <a:pPr>
              <a:buNone/>
            </a:pPr>
            <a:r>
              <a:rPr lang="en-US" dirty="0" smtClean="0"/>
              <a:t>        should be very short</a:t>
            </a:r>
          </a:p>
          <a:p>
            <a:r>
              <a:rPr lang="en-US" dirty="0" smtClean="0"/>
              <a:t>Pressure range-200-600 kg/square cm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Very fast</a:t>
            </a:r>
          </a:p>
          <a:p>
            <a:r>
              <a:rPr lang="en-US" dirty="0" smtClean="0"/>
              <a:t>Suitable for mass production</a:t>
            </a:r>
          </a:p>
          <a:p>
            <a:r>
              <a:rPr lang="en-US" dirty="0" smtClean="0"/>
              <a:t>Less skills required</a:t>
            </a:r>
          </a:p>
          <a:p>
            <a:r>
              <a:rPr lang="en-US" dirty="0" smtClean="0"/>
              <a:t>Economical</a:t>
            </a:r>
          </a:p>
          <a:p>
            <a:r>
              <a:rPr lang="en-US" dirty="0" smtClean="0"/>
              <a:t>Can weld dissimilar metal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Spot Welding</a:t>
            </a:r>
            <a:endParaRPr lang="en-US" dirty="0"/>
          </a:p>
        </p:txBody>
      </p:sp>
      <p:pic>
        <p:nvPicPr>
          <p:cNvPr id="26626" name="Picture 2" descr="http://t2.gstatic.com/images?q=tbn:ANd9GcSfKEI9F4hfgjD3WBIFu9LYelSftepj6MWYEabCjNqZrp18dAACl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828800"/>
            <a:ext cx="4419600" cy="350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C- steel sheets up to 4mm thickness</a:t>
            </a:r>
          </a:p>
          <a:p>
            <a:r>
              <a:rPr lang="en-US" dirty="0" smtClean="0"/>
              <a:t>Steel plates up to 12mm thickness</a:t>
            </a:r>
          </a:p>
          <a:p>
            <a:r>
              <a:rPr lang="en-US" dirty="0" smtClean="0"/>
              <a:t>Manufacturing of metal containers &amp; toys</a:t>
            </a:r>
          </a:p>
          <a:p>
            <a:r>
              <a:rPr lang="en-US" dirty="0" smtClean="0"/>
              <a:t>Can b used for Cu , Steel, stainless steel.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Seam welding</a:t>
            </a:r>
            <a:endParaRPr lang="en-US" dirty="0"/>
          </a:p>
        </p:txBody>
      </p:sp>
      <p:pic>
        <p:nvPicPr>
          <p:cNvPr id="29698" name="Picture 2" descr="http://www.google.co.in/url?source=imgres&amp;ct=img&amp;q=http://www.substech.com/dokuwiki/lib/exe/fetch.php%3Fw%3D%26h%3D%26cache%3Dcache%26media%3Dseam_welding.png&amp;sa=X&amp;ei=Li4YTaHEG47PrQfjxr3GCw&amp;ved=0CAQQ8wc&amp;usg=AFQjCNEWAh9VaEJsuHmefhC_GLGgARwo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524000"/>
            <a:ext cx="5791200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Welding current-5000Amp</a:t>
            </a:r>
          </a:p>
          <a:p>
            <a:r>
              <a:rPr lang="en-US" dirty="0" smtClean="0"/>
              <a:t>Force 6KN</a:t>
            </a:r>
          </a:p>
          <a:p>
            <a:r>
              <a:rPr lang="en-US" dirty="0" smtClean="0"/>
              <a:t>Speed 12 feet/min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1470025"/>
          </a:xfrm>
        </p:spPr>
        <p:txBody>
          <a:bodyPr/>
          <a:lstStyle/>
          <a:p>
            <a:r>
              <a:rPr lang="en-US" dirty="0" smtClean="0"/>
              <a:t>How an arc is formed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2133600"/>
            <a:ext cx="6400800" cy="35052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The arc is like a flame of intense heat that is generated as the electrical current passes through a highly resistant air gap.</a:t>
            </a:r>
          </a:p>
          <a:p>
            <a:pPr algn="l"/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Stich</a:t>
            </a:r>
            <a:r>
              <a:rPr lang="en-US" dirty="0" smtClean="0"/>
              <a:t> welding</a:t>
            </a:r>
            <a:endParaRPr lang="en-US" dirty="0"/>
          </a:p>
        </p:txBody>
      </p:sp>
      <p:pic>
        <p:nvPicPr>
          <p:cNvPr id="32770" name="Picture 2" descr="M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0" y="2209800"/>
            <a:ext cx="3352800" cy="350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&amp; 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Applications-  pressure-tight joints in containers, boxes, tubes, cylinders etc.</a:t>
            </a:r>
          </a:p>
          <a:p>
            <a:r>
              <a:rPr lang="en-US" dirty="0" smtClean="0"/>
              <a:t>Advantages-  low cost, high production rate , suitable for automation</a:t>
            </a:r>
          </a:p>
          <a:p>
            <a:r>
              <a:rPr lang="en-US" dirty="0" smtClean="0"/>
              <a:t>Disadvantages-  thickness limited </a:t>
            </a:r>
            <a:r>
              <a:rPr lang="en-US" dirty="0" err="1" smtClean="0"/>
              <a:t>upto</a:t>
            </a:r>
            <a:r>
              <a:rPr lang="en-US" dirty="0" smtClean="0"/>
              <a:t> 4mm 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BUTT Welding</a:t>
            </a:r>
            <a:endParaRPr lang="en-US" dirty="0"/>
          </a:p>
        </p:txBody>
      </p:sp>
      <p:pic>
        <p:nvPicPr>
          <p:cNvPr id="34818" name="Picture 2" descr="http://t1.gstatic.com/images?q=tbn:ANd9GcRc0yTR195et8ewpSTk4ndFuHtBEYvYDu__zfGNPxLb1GyKW5CKj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676400"/>
            <a:ext cx="5105400" cy="4419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/>
              <a:t>Thermit welding</a:t>
            </a:r>
            <a:endParaRPr lang="en-US" dirty="0"/>
          </a:p>
        </p:txBody>
      </p:sp>
      <p:pic>
        <p:nvPicPr>
          <p:cNvPr id="35844" name="Picture 4" descr="http://www.google.co.in/url?source=imgres&amp;ct=img&amp;q=http://mewelding.com/images/fig5-41.gif&amp;sa=X&amp;ei=sTQYTbqZD8ryrQfIvLXDCw&amp;ved=0CAQQ8wc&amp;usg=AFQjCNH59yV86yKxl8PcwGPefPEV555Uj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295400"/>
            <a:ext cx="6172200" cy="556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0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2000" y="0"/>
            <a:ext cx="2971800" cy="3276600"/>
          </a:xfrm>
        </p:spPr>
      </p:pic>
      <p:pic>
        <p:nvPicPr>
          <p:cNvPr id="8" name="Content Placeholder 7" descr="03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57800" y="0"/>
            <a:ext cx="2895600" cy="3276600"/>
          </a:xfrm>
        </p:spPr>
      </p:pic>
      <p:pic>
        <p:nvPicPr>
          <p:cNvPr id="39938" name="Picture 2" descr="C:\Users\Prakash\Pictures\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3429000"/>
            <a:ext cx="2971800" cy="3429000"/>
          </a:xfrm>
          <a:prstGeom prst="rect">
            <a:avLst/>
          </a:prstGeom>
          <a:noFill/>
        </p:spPr>
      </p:pic>
      <p:pic>
        <p:nvPicPr>
          <p:cNvPr id="39939" name="Picture 3" descr="C:\Users\Prakash\Pictures\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3429000"/>
            <a:ext cx="29718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05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5800" y="0"/>
            <a:ext cx="3048000" cy="3429000"/>
          </a:xfrm>
        </p:spPr>
      </p:pic>
      <p:pic>
        <p:nvPicPr>
          <p:cNvPr id="8" name="Content Placeholder 7" descr="06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62600" y="0"/>
            <a:ext cx="2971800" cy="3352800"/>
          </a:xfrm>
        </p:spPr>
      </p:pic>
      <p:pic>
        <p:nvPicPr>
          <p:cNvPr id="40962" name="Picture 2" descr="C:\Users\Prakash\Pictures\0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3733800"/>
            <a:ext cx="3124200" cy="3124200"/>
          </a:xfrm>
          <a:prstGeom prst="rect">
            <a:avLst/>
          </a:prstGeom>
          <a:noFill/>
        </p:spPr>
      </p:pic>
      <p:pic>
        <p:nvPicPr>
          <p:cNvPr id="40963" name="Picture 3" descr="C:\Users\Prakash\Pictures\0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3733800"/>
            <a:ext cx="3048000" cy="312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very thick plate &amp; heavy sections</a:t>
            </a:r>
          </a:p>
          <a:p>
            <a:r>
              <a:rPr lang="en-US" dirty="0" smtClean="0"/>
              <a:t>For joining rail road , pipes  thick steel sections</a:t>
            </a:r>
          </a:p>
          <a:p>
            <a:r>
              <a:rPr lang="en-US" dirty="0" smtClean="0"/>
              <a:t>For heavy casting &amp; gears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&amp; Disadvantages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Simple , fast process for similar &amp; dissimilar metal</a:t>
            </a:r>
          </a:p>
          <a:p>
            <a:r>
              <a:rPr lang="en-US" dirty="0" smtClean="0"/>
              <a:t>cheap</a:t>
            </a:r>
          </a:p>
          <a:p>
            <a:r>
              <a:rPr lang="en-US" dirty="0" smtClean="0"/>
              <a:t>Essentially used for ferrous metal parts of heavy sections</a:t>
            </a:r>
          </a:p>
          <a:p>
            <a:r>
              <a:rPr lang="en-US" dirty="0" smtClean="0"/>
              <a:t>Uneconomical for cheap metals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Soldering</a:t>
            </a:r>
            <a:endParaRPr lang="en-US" u="sng" dirty="0"/>
          </a:p>
        </p:txBody>
      </p:sp>
      <p:sp>
        <p:nvSpPr>
          <p:cNvPr id="4" name="Rectangle 3"/>
          <p:cNvSpPr/>
          <p:nvPr/>
        </p:nvSpPr>
        <p:spPr>
          <a:xfrm>
            <a:off x="381000" y="2133601"/>
            <a:ext cx="38100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It   is a low temperature joining process. It is performed at temperatures below 840ºF for joining</a:t>
            </a:r>
            <a:r>
              <a:rPr lang="en-US" dirty="0" smtClean="0"/>
              <a:t>. 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495800" y="1676400"/>
            <a:ext cx="4419600" cy="4953000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Soldering iron</a:t>
            </a:r>
          </a:p>
          <a:p>
            <a:r>
              <a:rPr lang="en-US" sz="2000" dirty="0" smtClean="0"/>
              <a:t>Torch</a:t>
            </a:r>
          </a:p>
          <a:p>
            <a:r>
              <a:rPr lang="en-US" sz="2000" dirty="0" smtClean="0"/>
              <a:t>Dip &amp; wave</a:t>
            </a:r>
          </a:p>
          <a:p>
            <a:r>
              <a:rPr lang="en-US" sz="2000" dirty="0" smtClean="0"/>
              <a:t>Induction</a:t>
            </a:r>
          </a:p>
          <a:p>
            <a:r>
              <a:rPr lang="en-US" sz="2000" dirty="0" smtClean="0"/>
              <a:t>Resistance</a:t>
            </a:r>
          </a:p>
          <a:p>
            <a:r>
              <a:rPr lang="en-US" sz="2000" dirty="0" smtClean="0"/>
              <a:t>Furnace&amp; hot plate method</a:t>
            </a:r>
          </a:p>
          <a:p>
            <a:r>
              <a:rPr lang="en-US" sz="2000" dirty="0" smtClean="0"/>
              <a:t>Spray</a:t>
            </a:r>
          </a:p>
          <a:p>
            <a:r>
              <a:rPr lang="en-US" sz="2000" dirty="0" smtClean="0"/>
              <a:t>Ultrasonic</a:t>
            </a:r>
          </a:p>
          <a:p>
            <a:r>
              <a:rPr lang="en-US" sz="2000" dirty="0" smtClean="0"/>
              <a:t>Condensation</a:t>
            </a:r>
          </a:p>
          <a:p>
            <a:pPr>
              <a:buNone/>
            </a:pPr>
            <a:endParaRPr lang="en-US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Arc welding process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00200" y="1752600"/>
            <a:ext cx="5867400" cy="3886200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solder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Soft solder-</a:t>
            </a:r>
            <a:r>
              <a:rPr lang="en-US" dirty="0" err="1" smtClean="0"/>
              <a:t>Pb</a:t>
            </a:r>
            <a:r>
              <a:rPr lang="en-US" dirty="0" smtClean="0"/>
              <a:t>, Tin mixture</a:t>
            </a:r>
          </a:p>
          <a:p>
            <a:r>
              <a:rPr lang="en-US" dirty="0" smtClean="0"/>
              <a:t>Hard solder- brass, silver, Cu solder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Soldering Fluid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 types-</a:t>
            </a:r>
          </a:p>
          <a:p>
            <a:pPr>
              <a:buNone/>
            </a:pPr>
            <a:r>
              <a:rPr lang="en-US" dirty="0" smtClean="0"/>
              <a:t>      1)which protect surface &amp; also clean it</a:t>
            </a:r>
          </a:p>
          <a:p>
            <a:pPr>
              <a:buNone/>
            </a:pPr>
            <a:r>
              <a:rPr lang="en-US" dirty="0" smtClean="0"/>
              <a:t>		Killed spirit(zinc chloride),ammonium       		chloride , zinc ammonium chloride</a:t>
            </a:r>
          </a:p>
          <a:p>
            <a:pPr>
              <a:buNone/>
            </a:pPr>
            <a:r>
              <a:rPr lang="en-US" dirty="0" smtClean="0"/>
              <a:t>	2)tallow , resin, Vaseline, olive oil etc.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&amp;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Low cost, simplicity</a:t>
            </a:r>
          </a:p>
          <a:p>
            <a:r>
              <a:rPr lang="en-US" dirty="0" smtClean="0"/>
              <a:t>Good &amp; effective sealing</a:t>
            </a:r>
          </a:p>
          <a:p>
            <a:r>
              <a:rPr lang="en-US" dirty="0" smtClean="0"/>
              <a:t>Radio , T.V. sets</a:t>
            </a:r>
          </a:p>
          <a:p>
            <a:r>
              <a:rPr lang="en-US" dirty="0" smtClean="0"/>
              <a:t>Radiator brass tube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Brazing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Definition:</a:t>
            </a:r>
          </a:p>
          <a:p>
            <a:pPr lvl="1"/>
            <a:r>
              <a:rPr lang="en-US" sz="2400" dirty="0" smtClean="0"/>
              <a:t>A process which a filler metal is placed at or between the faying surfaces, the temperature is raised high enough to melt  the filler metal but not the base metal.</a:t>
            </a:r>
          </a:p>
          <a:p>
            <a:pPr lvl="2"/>
            <a:r>
              <a:rPr lang="en-US" dirty="0" smtClean="0"/>
              <a:t>The molten metal fills the spaces by capillary attraction</a:t>
            </a:r>
            <a:r>
              <a:rPr lang="en-US" sz="2000" dirty="0" smtClean="0"/>
              <a:t>.</a:t>
            </a:r>
          </a:p>
          <a:p>
            <a:pPr lvl="2"/>
            <a:r>
              <a:rPr lang="en-US" dirty="0" smtClean="0"/>
              <a:t>Non ferrous metal = spelter</a:t>
            </a:r>
          </a:p>
          <a:p>
            <a:pPr lvl="2"/>
            <a:r>
              <a:rPr lang="en-US" dirty="0" smtClean="0"/>
              <a:t>M.P. of filler &gt; 420</a:t>
            </a:r>
          </a:p>
          <a:p>
            <a:r>
              <a:rPr lang="en-US" sz="2800" dirty="0" smtClean="0"/>
              <a:t>Torch Brazing</a:t>
            </a:r>
          </a:p>
          <a:p>
            <a:pPr lvl="1"/>
            <a:r>
              <a:rPr lang="en-US" sz="2400" dirty="0" smtClean="0"/>
              <a:t>Oxy-fuel torch with a carburizing flame</a:t>
            </a:r>
          </a:p>
          <a:p>
            <a:pPr lvl="1"/>
            <a:r>
              <a:rPr lang="en-US" sz="2400" dirty="0" smtClean="0"/>
              <a:t>First heat the joint then add the filler metal</a:t>
            </a:r>
          </a:p>
          <a:p>
            <a:endParaRPr lang="en-US" sz="20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Flux used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Borax,</a:t>
            </a:r>
          </a:p>
          <a:p>
            <a:r>
              <a:rPr lang="en-US" dirty="0" smtClean="0"/>
              <a:t>boric acid</a:t>
            </a:r>
          </a:p>
          <a:p>
            <a:r>
              <a:rPr lang="en-US" dirty="0" smtClean="0"/>
              <a:t>Borates</a:t>
            </a:r>
          </a:p>
          <a:p>
            <a:r>
              <a:rPr lang="en-US" dirty="0" smtClean="0"/>
              <a:t>Fluorides</a:t>
            </a:r>
          </a:p>
          <a:p>
            <a:r>
              <a:rPr lang="en-US" dirty="0" smtClean="0"/>
              <a:t>chlorides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Metals used for brazing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 , Cu alloys, brass, bronze</a:t>
            </a:r>
          </a:p>
          <a:p>
            <a:r>
              <a:rPr lang="en-US" dirty="0" smtClean="0"/>
              <a:t>Ag alloys</a:t>
            </a:r>
          </a:p>
          <a:p>
            <a:r>
              <a:rPr lang="en-US" dirty="0" smtClean="0"/>
              <a:t>Al alloys etc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Heating can be done by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Coal-gas &amp; mouth blow pipe</a:t>
            </a:r>
          </a:p>
          <a:p>
            <a:r>
              <a:rPr lang="en-US" dirty="0" smtClean="0"/>
              <a:t>Oxy-acetylene torch</a:t>
            </a:r>
          </a:p>
          <a:p>
            <a:r>
              <a:rPr lang="en-US" dirty="0" smtClean="0"/>
              <a:t>Oxy-hydrogen torch</a:t>
            </a:r>
          </a:p>
          <a:p>
            <a:r>
              <a:rPr lang="en-US" dirty="0" smtClean="0"/>
              <a:t>Electrical Resistance 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Brazing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Torch brazing</a:t>
            </a:r>
          </a:p>
          <a:p>
            <a:r>
              <a:rPr lang="en-US" dirty="0" smtClean="0"/>
              <a:t>Furnace brazing</a:t>
            </a:r>
          </a:p>
          <a:p>
            <a:r>
              <a:rPr lang="en-US" dirty="0" smtClean="0"/>
              <a:t>Resistance brazing</a:t>
            </a:r>
          </a:p>
          <a:p>
            <a:r>
              <a:rPr lang="en-US" dirty="0" smtClean="0"/>
              <a:t>Dip</a:t>
            </a:r>
          </a:p>
          <a:p>
            <a:r>
              <a:rPr lang="en-US" dirty="0" smtClean="0"/>
              <a:t>Salt-bath</a:t>
            </a:r>
          </a:p>
          <a:p>
            <a:r>
              <a:rPr lang="en-US" dirty="0" smtClean="0"/>
              <a:t>Induction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&amp;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Initially Cheap</a:t>
            </a:r>
          </a:p>
          <a:p>
            <a:r>
              <a:rPr lang="en-US" dirty="0" smtClean="0"/>
              <a:t>No Metallurgical changes</a:t>
            </a:r>
          </a:p>
          <a:p>
            <a:r>
              <a:rPr lang="en-US" dirty="0" smtClean="0"/>
              <a:t>Fast ,flexible &amp; accurate</a:t>
            </a:r>
          </a:p>
          <a:p>
            <a:r>
              <a:rPr lang="en-US" dirty="0" smtClean="0"/>
              <a:t>Suitable for mass production</a:t>
            </a:r>
          </a:p>
          <a:p>
            <a:r>
              <a:rPr lang="en-US" dirty="0" smtClean="0"/>
              <a:t>For proper strength must be defined carefully 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GAS CUTTING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13077" cy="443484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2000" dirty="0" smtClean="0"/>
              <a:t>Ferrous metal is heated in to red hot condition and a jet of pure oxygen is projected onto the surface, which rapidly oxidizes</a:t>
            </a:r>
          </a:p>
          <a:p>
            <a:pPr>
              <a:lnSpc>
                <a:spcPct val="80000"/>
              </a:lnSpc>
              <a:buNone/>
            </a:pP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 smtClean="0"/>
              <a:t>Oxides having lower melting point than the metal, melt and are blown away by the force of the jet, to make a cut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Fast and efficient method of cutting steel to a high degree of accuracy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Torch is different from welding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Cutting torch has preheat orifice and one central orifice for oxygen jet</a:t>
            </a:r>
          </a:p>
          <a:p>
            <a:pPr>
              <a:lnSpc>
                <a:spcPct val="80000"/>
              </a:lnSpc>
            </a:pPr>
            <a:r>
              <a:rPr lang="en-US" sz="2000" b="1" dirty="0" smtClean="0"/>
              <a:t>PIERCING </a:t>
            </a:r>
            <a:r>
              <a:rPr lang="en-US" sz="2000" dirty="0" smtClean="0"/>
              <a:t>and </a:t>
            </a:r>
            <a:r>
              <a:rPr lang="en-US" sz="2000" b="1" dirty="0" smtClean="0"/>
              <a:t>GOUGING </a:t>
            </a:r>
            <a:r>
              <a:rPr lang="en-US" sz="2000" dirty="0" smtClean="0"/>
              <a:t>are two important operations</a:t>
            </a:r>
          </a:p>
          <a:p>
            <a:pPr>
              <a:lnSpc>
                <a:spcPct val="80000"/>
              </a:lnSpc>
            </a:pPr>
            <a:r>
              <a:rPr lang="en-US" sz="2000" b="1" dirty="0" smtClean="0"/>
              <a:t>Piercing</a:t>
            </a:r>
            <a:r>
              <a:rPr lang="en-US" sz="2000" dirty="0" smtClean="0"/>
              <a:t>, used to cut a hole at the centre of the plate or away from the edge of the plate</a:t>
            </a:r>
          </a:p>
          <a:p>
            <a:pPr>
              <a:lnSpc>
                <a:spcPct val="80000"/>
              </a:lnSpc>
            </a:pPr>
            <a:r>
              <a:rPr lang="en-US" sz="2000" b="1" dirty="0" smtClean="0"/>
              <a:t>Gouging</a:t>
            </a:r>
            <a:r>
              <a:rPr lang="en-US" sz="2000" dirty="0" smtClean="0"/>
              <a:t>, to cut a groove into the steel surface</a:t>
            </a:r>
            <a:endParaRPr lang="en-US" sz="2000" b="1" dirty="0" smtClean="0"/>
          </a:p>
          <a:p>
            <a:endParaRPr 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Tungsten Inert Gas welding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4" descr="pb000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52600" y="1981200"/>
            <a:ext cx="5562600" cy="4876800"/>
          </a:xfr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2196" y="1"/>
            <a:ext cx="7586003" cy="1631851"/>
          </a:xfrm>
        </p:spPr>
        <p:txBody>
          <a:bodyPr/>
          <a:lstStyle/>
          <a:p>
            <a:r>
              <a:rPr lang="en-US" dirty="0" smtClean="0"/>
              <a:t>Weld Defects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153551" y="1758461"/>
            <a:ext cx="6618849" cy="460013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Undercuts/Overlaps</a:t>
            </a:r>
          </a:p>
          <a:p>
            <a:pPr algn="l">
              <a:lnSpc>
                <a:spcPct val="90000"/>
              </a:lnSpc>
            </a:pPr>
            <a:endParaRPr lang="en-US" sz="2800" dirty="0" smtClean="0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</a:pPr>
            <a:endParaRPr lang="en-US" sz="2800" dirty="0" smtClean="0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Grain Growth</a:t>
            </a:r>
          </a:p>
          <a:p>
            <a:pPr lvl="1" algn="l">
              <a:lnSpc>
                <a:spcPct val="9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A wide </a:t>
            </a:r>
            <a:r>
              <a:rPr lang="en-US" sz="2000" dirty="0" smtClean="0">
                <a:solidFill>
                  <a:schemeClr val="tx1"/>
                </a:solidFill>
                <a:sym typeface="Symbol" pitchFamily="18" charset="2"/>
              </a:rPr>
              <a:t></a:t>
            </a:r>
            <a:r>
              <a:rPr lang="en-US" sz="2000" dirty="0" smtClean="0">
                <a:solidFill>
                  <a:schemeClr val="tx1"/>
                </a:solidFill>
                <a:sym typeface="WP Greek Century" pitchFamily="2" charset="2"/>
              </a:rPr>
              <a:t>T will exist between base metal and HAZ.  Preheating and cooling methods will affect the brittleness of the metal in this region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</a:pPr>
            <a:r>
              <a:rPr lang="en-US" sz="2800" dirty="0" smtClean="0">
                <a:solidFill>
                  <a:schemeClr val="tx1"/>
                </a:solidFill>
              </a:rPr>
              <a:t>Blowholes</a:t>
            </a:r>
          </a:p>
          <a:p>
            <a:pPr lvl="1" algn="l">
              <a:lnSpc>
                <a:spcPct val="9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Are cavities caused by gas entrapment during the solidification of the weld puddle.  Prevented by proper weld technique (even temperature and speed)</a:t>
            </a:r>
          </a:p>
          <a:p>
            <a:pPr algn="l"/>
            <a:endParaRPr lang="en-US" sz="20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9151" y="604911"/>
            <a:ext cx="7624689" cy="333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Inclusions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Impurities or foreign substances which are forced into the weld puddle during the welding process.  Has the same effect as a crack. Prevented by proper technique/cleanliness</a:t>
            </a:r>
            <a:r>
              <a:rPr lang="en-US" sz="2400" dirty="0" smtClean="0"/>
              <a:t>.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Segregation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Condition where some regions of the metal are enriched with an alloy ingredient and others aren’t.  Can be prevented by proper heat treatment and cooling.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Porosity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The formation of tiny pinholes generated by atmospheric contamination.  Prevented by keeping a protective shield over the molten weld puddle.</a:t>
            </a: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Rolling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05859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Process of shaping metals into semi finished/ </a:t>
            </a:r>
            <a:r>
              <a:rPr lang="en-US" sz="2400" dirty="0" err="1" smtClean="0"/>
              <a:t>finshed</a:t>
            </a:r>
            <a:r>
              <a:rPr lang="en-US" sz="2400" dirty="0" smtClean="0"/>
              <a:t> forms by passing b/w rollers </a:t>
            </a:r>
            <a:endParaRPr lang="en-US" sz="2400" dirty="0"/>
          </a:p>
        </p:txBody>
      </p:sp>
      <p:pic>
        <p:nvPicPr>
          <p:cNvPr id="1026" name="Picture 2" descr="File:Ring rolling.pn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2441" y="3752558"/>
            <a:ext cx="4191000" cy="2788790"/>
          </a:xfrm>
          <a:prstGeom prst="rect">
            <a:avLst/>
          </a:prstGeom>
          <a:noFill/>
        </p:spPr>
      </p:pic>
      <p:pic>
        <p:nvPicPr>
          <p:cNvPr id="1028" name="Picture 4" descr="http://upload.wikimedia.org/wikipedia/commons/thumb/3/33/Laminage_schema_gene.svg/220px-Laminage_schema_gene.svg.pn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5157" y="3842604"/>
            <a:ext cx="2095500" cy="22669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335" y="0"/>
            <a:ext cx="8229600" cy="1143000"/>
          </a:xfrm>
        </p:spPr>
        <p:txBody>
          <a:bodyPr/>
          <a:lstStyle/>
          <a:p>
            <a:r>
              <a:rPr lang="en-US" dirty="0" smtClean="0"/>
              <a:t>Process of rolling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1348"/>
            <a:ext cx="8229600" cy="5570806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Primary-&gt;hot-&gt;cold-&gt;</a:t>
            </a:r>
          </a:p>
          <a:p>
            <a:r>
              <a:rPr lang="en-US" dirty="0" smtClean="0"/>
              <a:t>Casted ingots-1.5m*1.5m</a:t>
            </a:r>
          </a:p>
          <a:p>
            <a:r>
              <a:rPr lang="en-US" dirty="0" smtClean="0"/>
              <a:t>Blooms- 150-400mm</a:t>
            </a:r>
          </a:p>
          <a:p>
            <a:r>
              <a:rPr lang="en-US" dirty="0" smtClean="0"/>
              <a:t>Slabs- b=500-1800mm;t=50-300mm</a:t>
            </a:r>
          </a:p>
          <a:p>
            <a:r>
              <a:rPr lang="en-US" dirty="0" smtClean="0"/>
              <a:t>Billets- 30-150mm</a:t>
            </a:r>
          </a:p>
          <a:p>
            <a:r>
              <a:rPr lang="en-US" dirty="0" smtClean="0"/>
              <a:t>Plates-  t=6mm or &gt;;b=1200-1400mm;l=6000mm</a:t>
            </a:r>
          </a:p>
          <a:p>
            <a:r>
              <a:rPr lang="en-US" dirty="0" smtClean="0"/>
              <a:t>Sheets-  0.5-5.0 mm=t</a:t>
            </a:r>
          </a:p>
          <a:p>
            <a:r>
              <a:rPr lang="en-US" dirty="0" smtClean="0"/>
              <a:t>strip-  b</a:t>
            </a:r>
            <a:r>
              <a:rPr lang="en-US" dirty="0" smtClean="0">
                <a:sym typeface="Wingdings" pitchFamily="2" charset="2"/>
              </a:rPr>
              <a:t>&lt;=750mm</a:t>
            </a:r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Rolling process</a:t>
            </a:r>
            <a:endParaRPr lang="en-US" dirty="0"/>
          </a:p>
        </p:txBody>
      </p:sp>
      <p:pic>
        <p:nvPicPr>
          <p:cNvPr id="4" name="Content Placeholder 3" descr="Image22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6597" y="1885072"/>
            <a:ext cx="5219114" cy="3995224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mills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high roll mill</a:t>
            </a:r>
          </a:p>
          <a:p>
            <a:r>
              <a:rPr lang="en-US" dirty="0" smtClean="0"/>
              <a:t>3 high roll mill</a:t>
            </a:r>
          </a:p>
          <a:p>
            <a:r>
              <a:rPr lang="en-US" dirty="0" smtClean="0"/>
              <a:t>4 high roll mill</a:t>
            </a:r>
          </a:p>
          <a:p>
            <a:r>
              <a:rPr lang="en-US" dirty="0" smtClean="0"/>
              <a:t>Cluster rolling mill</a:t>
            </a:r>
          </a:p>
          <a:p>
            <a:r>
              <a:rPr lang="en-US" dirty="0" smtClean="0"/>
              <a:t>Multi high roll mill</a:t>
            </a:r>
            <a:endParaRPr lang="en-US" dirty="0"/>
          </a:p>
        </p:txBody>
      </p:sp>
      <p:pic>
        <p:nvPicPr>
          <p:cNvPr id="46082" name="Picture 2" descr="http://t2.gstatic.com/images?q=tbn:ANd9GcQjht2YTssWr1XorEc_KGDqgBJtW4uHMPp6uLyq20uorkhn-sy6X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997" y="4883248"/>
            <a:ext cx="2743200" cy="1666875"/>
          </a:xfrm>
          <a:prstGeom prst="rect">
            <a:avLst/>
          </a:prstGeom>
          <a:noFill/>
        </p:spPr>
      </p:pic>
      <p:pic>
        <p:nvPicPr>
          <p:cNvPr id="46084" name="Picture 4" descr="http://t0.gstatic.com/images?q=tbn:ANd9GcQpeqrUx_pi-QO4PSDYX01Y45ZqxiZe6o1O9LKAHRsDLPRWJRY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8603" y="4811297"/>
            <a:ext cx="2743200" cy="1666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mills</a:t>
            </a:r>
            <a:endParaRPr lang="en-US" dirty="0"/>
          </a:p>
        </p:txBody>
      </p:sp>
      <p:pic>
        <p:nvPicPr>
          <p:cNvPr id="1026" name="Picture 2" descr="H:\digram\Image2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452" y="1645920"/>
            <a:ext cx="7090117" cy="47548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Terms related to rolling</a:t>
            </a:r>
            <a:endParaRPr lang="en-US" dirty="0"/>
          </a:p>
        </p:txBody>
      </p:sp>
      <p:pic>
        <p:nvPicPr>
          <p:cNvPr id="4" name="Content Placeholder 3" descr="Image21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8462" y="1603718"/>
            <a:ext cx="5106571" cy="4867420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Defects in rolling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Edge cracking</a:t>
            </a:r>
          </a:p>
          <a:p>
            <a:r>
              <a:rPr lang="en-US" dirty="0" smtClean="0"/>
              <a:t>Folds</a:t>
            </a:r>
          </a:p>
          <a:p>
            <a:r>
              <a:rPr lang="en-US" dirty="0" smtClean="0"/>
              <a:t>Alligatoring</a:t>
            </a:r>
          </a:p>
          <a:p>
            <a:r>
              <a:rPr lang="en-US" dirty="0" smtClean="0"/>
              <a:t>Scale formation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335" y="998806"/>
            <a:ext cx="8229600" cy="4628271"/>
          </a:xfrm>
        </p:spPr>
        <p:txBody>
          <a:bodyPr>
            <a:normAutofit/>
          </a:bodyPr>
          <a:lstStyle/>
          <a:p>
            <a:r>
              <a:rPr lang="en-US" sz="6000" b="1" i="1" dirty="0" smtClean="0">
                <a:solidFill>
                  <a:schemeClr val="accent2">
                    <a:lumMod val="75000"/>
                  </a:schemeClr>
                </a:solidFill>
                <a:latin typeface="BatangChe" pitchFamily="49" charset="-127"/>
                <a:ea typeface="BatangChe" pitchFamily="49" charset="-127"/>
                <a:cs typeface="Angsana New" pitchFamily="18" charset="-34"/>
              </a:rPr>
              <a:t>METROLOGY</a:t>
            </a:r>
            <a:endParaRPr lang="en-US" sz="6000" b="1" i="1" dirty="0">
              <a:solidFill>
                <a:schemeClr val="accent2">
                  <a:lumMod val="75000"/>
                </a:schemeClr>
              </a:solidFill>
              <a:latin typeface="BatangChe" pitchFamily="49" charset="-127"/>
              <a:ea typeface="BatangChe" pitchFamily="49" charset="-127"/>
              <a:cs typeface="Angsana New" pitchFamily="18" charset="-3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Welding torch</a:t>
            </a:r>
            <a:endParaRPr lang="en-US" dirty="0"/>
          </a:p>
        </p:txBody>
      </p:sp>
      <p:pic>
        <p:nvPicPr>
          <p:cNvPr id="1026" name="Picture 2" descr="http://mewelding.com/images/fig5-22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981200"/>
            <a:ext cx="6400800" cy="4495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073" y="0"/>
            <a:ext cx="7772400" cy="1470025"/>
          </a:xfrm>
        </p:spPr>
        <p:txBody>
          <a:bodyPr/>
          <a:lstStyle/>
          <a:p>
            <a:r>
              <a:rPr lang="en-US" dirty="0" smtClean="0"/>
              <a:t>Slip Gauges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>
          <a:xfrm>
            <a:off x="803563" y="1239981"/>
            <a:ext cx="7758546" cy="1863437"/>
          </a:xfrm>
        </p:spPr>
        <p:txBody>
          <a:bodyPr>
            <a:no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000" b="0" dirty="0" smtClean="0">
                <a:solidFill>
                  <a:schemeClr val="tx1"/>
                </a:solidFill>
              </a:rPr>
              <a:t>Can b used for tolerance of 0.001-0.0005mm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Different grades available-</a:t>
            </a:r>
          </a:p>
          <a:p>
            <a:pPr algn="l"/>
            <a:r>
              <a:rPr lang="en-US" sz="2000" b="0" dirty="0" smtClean="0">
                <a:solidFill>
                  <a:schemeClr val="tx1"/>
                </a:solidFill>
              </a:rPr>
              <a:t>	Calibration grade      G</a:t>
            </a:r>
            <a:r>
              <a:rPr lang="en-US" sz="2000" dirty="0" smtClean="0">
                <a:solidFill>
                  <a:schemeClr val="tx1"/>
                </a:solidFill>
              </a:rPr>
              <a:t>rade 00           </a:t>
            </a:r>
            <a:r>
              <a:rPr lang="en-US" sz="2000" b="0" dirty="0" smtClean="0">
                <a:solidFill>
                  <a:schemeClr val="tx1"/>
                </a:solidFill>
              </a:rPr>
              <a:t>Grade 0</a:t>
            </a:r>
          </a:p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	Grade I		    Grade II</a:t>
            </a:r>
          </a:p>
          <a:p>
            <a:pPr algn="l"/>
            <a:endParaRPr lang="en-US" sz="2000" b="0" dirty="0" smtClean="0"/>
          </a:p>
          <a:p>
            <a:endParaRPr lang="en-US" b="0" dirty="0"/>
          </a:p>
        </p:txBody>
      </p:sp>
      <p:pic>
        <p:nvPicPr>
          <p:cNvPr id="4" name="Picture 8" descr="http://t3.gstatic.com/images?q=tbn:ANd9GcTjssqWzUlTl1rw2k7k-QvwlcE_UwfZ06KET1_6zijLVCgruy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023" y="3546764"/>
            <a:ext cx="4472697" cy="3311236"/>
          </a:xfrm>
          <a:prstGeom prst="rect">
            <a:avLst/>
          </a:prstGeom>
          <a:noFill/>
        </p:spPr>
      </p:pic>
      <p:pic>
        <p:nvPicPr>
          <p:cNvPr id="5" name="Picture 4" descr="http://t2.gstatic.com/images?q=tbn:xdRq-FS8BSj_uM:http://www.candidmicron.com/images%5CSlipgauges.jpg&amp;t=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6999" y="3616036"/>
            <a:ext cx="3615397" cy="3241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6636" y="0"/>
            <a:ext cx="7772400" cy="1470025"/>
          </a:xfrm>
        </p:spPr>
        <p:txBody>
          <a:bodyPr/>
          <a:lstStyle/>
          <a:p>
            <a:r>
              <a:rPr lang="en-US" dirty="0" smtClean="0"/>
              <a:t>Comparators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177636" y="1489363"/>
            <a:ext cx="6400800" cy="1752600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An indirect type of instrument </a:t>
            </a:r>
          </a:p>
          <a:p>
            <a:pPr algn="l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Enables a comparison between an item &amp; a length standard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" name="Content Placeholder 5" descr="Image1.bmp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133601" y="3089564"/>
            <a:ext cx="4959926" cy="3768436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 of A Comparators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sensing device</a:t>
            </a:r>
          </a:p>
          <a:p>
            <a:r>
              <a:rPr lang="en-US" dirty="0" smtClean="0"/>
              <a:t>A magnification system</a:t>
            </a:r>
          </a:p>
          <a:p>
            <a:r>
              <a:rPr lang="en-US" dirty="0" smtClean="0"/>
              <a:t>A display system</a:t>
            </a: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comparators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97036"/>
          </a:xfrm>
        </p:spPr>
        <p:txBody>
          <a:bodyPr/>
          <a:lstStyle/>
          <a:p>
            <a:r>
              <a:rPr lang="en-US" dirty="0" smtClean="0"/>
              <a:t>Mechanical</a:t>
            </a:r>
          </a:p>
          <a:p>
            <a:r>
              <a:rPr lang="en-US" dirty="0" smtClean="0"/>
              <a:t>Electrical</a:t>
            </a:r>
          </a:p>
          <a:p>
            <a:r>
              <a:rPr lang="en-US" dirty="0" smtClean="0"/>
              <a:t>Optical</a:t>
            </a:r>
          </a:p>
          <a:p>
            <a:r>
              <a:rPr lang="en-US" dirty="0" smtClean="0"/>
              <a:t>Pneumatic</a:t>
            </a:r>
          </a:p>
          <a:p>
            <a:r>
              <a:rPr lang="en-US" dirty="0" smtClean="0"/>
              <a:t>Fluid displacement</a:t>
            </a:r>
          </a:p>
          <a:p>
            <a:r>
              <a:rPr lang="en-US" dirty="0" smtClean="0"/>
              <a:t>Mechanical optical</a:t>
            </a:r>
            <a:endParaRPr lang="en-US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Mechanical comparators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Dial indicators</a:t>
            </a:r>
          </a:p>
          <a:p>
            <a:r>
              <a:rPr lang="en-US" dirty="0" smtClean="0"/>
              <a:t>Lever comparator</a:t>
            </a:r>
          </a:p>
          <a:p>
            <a:r>
              <a:rPr lang="en-US" dirty="0" smtClean="0"/>
              <a:t>Sigma comparator</a:t>
            </a:r>
          </a:p>
          <a:p>
            <a:r>
              <a:rPr lang="en-US" dirty="0" err="1" smtClean="0"/>
              <a:t>Johanson</a:t>
            </a:r>
            <a:r>
              <a:rPr lang="en-US" dirty="0" smtClean="0"/>
              <a:t> </a:t>
            </a:r>
            <a:r>
              <a:rPr lang="en-US" dirty="0" err="1" smtClean="0"/>
              <a:t>Mikro</a:t>
            </a:r>
            <a:r>
              <a:rPr lang="en-US" dirty="0" smtClean="0"/>
              <a:t> </a:t>
            </a:r>
            <a:r>
              <a:rPr lang="en-US" dirty="0" err="1" smtClean="0"/>
              <a:t>kator</a:t>
            </a:r>
            <a:endParaRPr lang="en-US" dirty="0" smtClean="0"/>
          </a:p>
          <a:p>
            <a:r>
              <a:rPr lang="en-US" dirty="0" smtClean="0"/>
              <a:t>Read type comparator</a:t>
            </a:r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Dial gauges</a:t>
            </a:r>
            <a:endParaRPr lang="en-US" dirty="0"/>
          </a:p>
        </p:txBody>
      </p:sp>
      <p:pic>
        <p:nvPicPr>
          <p:cNvPr id="8" name="Content Placeholder 7" descr="Image2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0765" y="1676400"/>
            <a:ext cx="6830290" cy="4114800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218" y="394854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Application-</a:t>
            </a:r>
          </a:p>
          <a:p>
            <a:pPr>
              <a:buNone/>
            </a:pPr>
            <a:r>
              <a:rPr lang="en-US" dirty="0" smtClean="0"/>
              <a:t>	Trueness of milling m/c arbors</a:t>
            </a:r>
          </a:p>
          <a:p>
            <a:pPr>
              <a:buNone/>
            </a:pPr>
            <a:r>
              <a:rPr lang="en-US" dirty="0" smtClean="0"/>
              <a:t>	parallelism of shaper m/c</a:t>
            </a:r>
          </a:p>
          <a:p>
            <a:pPr>
              <a:buNone/>
            </a:pPr>
            <a:r>
              <a:rPr lang="en-US" dirty="0" smtClean="0"/>
              <a:t>	alignment of lathe m/c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dirty="0" smtClean="0"/>
              <a:t>Having graduations of  0.01mm or even 0.02mm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Lever comparators</a:t>
            </a:r>
            <a:endParaRPr lang="en-US" dirty="0"/>
          </a:p>
        </p:txBody>
      </p:sp>
      <p:pic>
        <p:nvPicPr>
          <p:cNvPr id="8" name="Content Placeholder 7" descr="Image4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620981"/>
            <a:ext cx="6580909" cy="4447309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1746" y="-581025"/>
            <a:ext cx="3823854" cy="116205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Sigma comparators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595746" y="5660737"/>
            <a:ext cx="7204364" cy="119726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Having a magnification of 1000:1</a:t>
            </a: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Worktable &amp; contact tip are inter changeable</a:t>
            </a:r>
          </a:p>
          <a:p>
            <a:pPr>
              <a:buFont typeface="Arial" pitchFamily="34" charset="0"/>
              <a:buChar char="•"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Can check a height up to 600mm</a:t>
            </a:r>
            <a:endParaRPr lang="en-US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Content Placeholder 8" descr="nnn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309" y="706582"/>
            <a:ext cx="7703127" cy="4655127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Electrical comparator</a:t>
            </a:r>
            <a:endParaRPr lang="en-US" dirty="0"/>
          </a:p>
        </p:txBody>
      </p:sp>
      <p:pic>
        <p:nvPicPr>
          <p:cNvPr id="6" name="Content Placeholder 5" descr="Image5.bmp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0873" y="1039091"/>
            <a:ext cx="6331527" cy="3865418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274617" y="5165291"/>
            <a:ext cx="6941127" cy="1692709"/>
          </a:xfrm>
        </p:spPr>
        <p:txBody>
          <a:bodyPr>
            <a:normAutofit/>
          </a:bodyPr>
          <a:lstStyle/>
          <a:p>
            <a:r>
              <a:rPr lang="en-US" dirty="0" smtClean="0"/>
              <a:t>Magnification  range-&gt;   1100-18000</a:t>
            </a:r>
          </a:p>
          <a:p>
            <a:r>
              <a:rPr lang="en-US" dirty="0" smtClean="0"/>
              <a:t>Can read up to 0.0001mm</a:t>
            </a:r>
          </a:p>
          <a:p>
            <a:r>
              <a:rPr lang="en-US" dirty="0" smtClean="0"/>
              <a:t>Also available with magnification of 40000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types of metals &amp; alloys</a:t>
            </a:r>
          </a:p>
          <a:p>
            <a:r>
              <a:rPr lang="en-US" dirty="0" smtClean="0"/>
              <a:t>Recommended for thin metal sheet(.125mm)</a:t>
            </a:r>
          </a:p>
          <a:p>
            <a:r>
              <a:rPr lang="en-US" dirty="0" smtClean="0"/>
              <a:t>Used in fabrication of </a:t>
            </a:r>
            <a:r>
              <a:rPr lang="en-US" dirty="0" err="1" smtClean="0"/>
              <a:t>missiles,air</a:t>
            </a:r>
            <a:r>
              <a:rPr lang="en-US" dirty="0" smtClean="0"/>
              <a:t> </a:t>
            </a:r>
            <a:r>
              <a:rPr lang="en-US" dirty="0" err="1" smtClean="0"/>
              <a:t>crafts,rockets</a:t>
            </a:r>
            <a:r>
              <a:rPr lang="en-US" dirty="0" smtClean="0"/>
              <a:t>&amp; submarines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345" y="0"/>
            <a:ext cx="8229600" cy="1143000"/>
          </a:xfrm>
        </p:spPr>
        <p:txBody>
          <a:bodyPr/>
          <a:lstStyle/>
          <a:p>
            <a:r>
              <a:rPr lang="en-US" dirty="0" smtClean="0"/>
              <a:t>Optical Comparators</a:t>
            </a:r>
            <a:endParaRPr lang="en-US" dirty="0"/>
          </a:p>
        </p:txBody>
      </p:sp>
      <p:pic>
        <p:nvPicPr>
          <p:cNvPr id="4" name="Content Placeholder 3" descr="Image6.bmp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79418" y="1430354"/>
            <a:ext cx="5569527" cy="3778955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122218" y="5396346"/>
            <a:ext cx="7218218" cy="1267691"/>
          </a:xfrm>
        </p:spPr>
        <p:txBody>
          <a:bodyPr/>
          <a:lstStyle/>
          <a:p>
            <a:r>
              <a:rPr lang="en-US" dirty="0" smtClean="0"/>
              <a:t>Having magnification of 1000:1</a:t>
            </a:r>
          </a:p>
          <a:p>
            <a:r>
              <a:rPr lang="en-US" dirty="0" smtClean="0"/>
              <a:t>Measuring range of 0.075mm</a:t>
            </a:r>
            <a:endParaRPr lang="en-US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Pneumatic Comparator</a:t>
            </a:r>
            <a:endParaRPr lang="en-US" dirty="0"/>
          </a:p>
        </p:txBody>
      </p:sp>
      <p:pic>
        <p:nvPicPr>
          <p:cNvPr id="4" name="Content Placeholder 3" descr="Image9.bmp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4653" y="1787236"/>
            <a:ext cx="4138911" cy="4170218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237017" y="1821873"/>
            <a:ext cx="3491345" cy="4525963"/>
          </a:xfrm>
        </p:spPr>
        <p:txBody>
          <a:bodyPr/>
          <a:lstStyle/>
          <a:p>
            <a:r>
              <a:rPr lang="en-US" dirty="0" smtClean="0"/>
              <a:t>Possible magnification is 30000:1, usually about 10000:1</a:t>
            </a:r>
          </a:p>
          <a:p>
            <a:r>
              <a:rPr lang="en-US" dirty="0" smtClean="0"/>
              <a:t>Used to check I.D.,O.D., thickness, concentricity, depth of blind holes</a:t>
            </a:r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3345" y="0"/>
            <a:ext cx="8229600" cy="1143000"/>
          </a:xfrm>
        </p:spPr>
        <p:txBody>
          <a:bodyPr/>
          <a:lstStyle/>
          <a:p>
            <a:r>
              <a:rPr lang="en-US" dirty="0" smtClean="0"/>
              <a:t>Fluid Displacement Comparator</a:t>
            </a:r>
            <a:endParaRPr lang="en-US" dirty="0"/>
          </a:p>
        </p:txBody>
      </p:sp>
      <p:pic>
        <p:nvPicPr>
          <p:cNvPr id="7" name="Content Placeholder 6" descr="Image8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6619" y="1343890"/>
            <a:ext cx="5541818" cy="5250873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Measuring Instrument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30782"/>
          </a:xfrm>
        </p:spPr>
        <p:txBody>
          <a:bodyPr/>
          <a:lstStyle/>
          <a:p>
            <a:r>
              <a:rPr lang="en-US" dirty="0" smtClean="0"/>
              <a:t>Protector</a:t>
            </a:r>
          </a:p>
          <a:p>
            <a:r>
              <a:rPr lang="en-US" dirty="0" smtClean="0"/>
              <a:t>Sine Bar</a:t>
            </a:r>
          </a:p>
          <a:p>
            <a:r>
              <a:rPr lang="en-US" dirty="0" smtClean="0"/>
              <a:t>Angle gauges</a:t>
            </a:r>
          </a:p>
          <a:p>
            <a:r>
              <a:rPr lang="en-US" dirty="0" smtClean="0"/>
              <a:t>Clinometers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Sine Bars</a:t>
            </a:r>
            <a:endParaRPr lang="en-US" dirty="0"/>
          </a:p>
        </p:txBody>
      </p:sp>
      <p:sp>
        <p:nvSpPr>
          <p:cNvPr id="1026" name="AutoShape 2" descr="data:image/jpg;base64,/9j/4AAQSkZJRgABAQAAAQABAAD/2wCEAAkGBhQSERUUEhQUFRUWGBgZFxQYGBgYHBgaFxUYFhoWFhcbGyYeFyAjHRUcHy8gIygqLCwsFR8xNTAqNSYrLCkBCQoKDgwOFA8PFykYFxgpNSkpKSkpKSkpKSkpKSkpKSkpKSkpKSkpKSkpKSkpKSkpKSkpKSkpKSkpKSkpKSkpKf/AABEIAJEAzAMBIgACEQEDEQH/xAAcAAABBQEBAQAAAAAAAAAAAAAAAQIEBQYDBwj/xAA+EAABAgIHBgMGBAUEAwAAAAABAAIDEQQSITFBUfAFBmFxgZGhscEHEyIy0fFCYnLhIzNSgpIUorLCFkNz/8QAFwEBAQEBAAAAAAAAAAAAAAAAAAECA//EABsRAQEBAAMBAQAAAAAAAAAAAAABERIhMQJB/9oADAMBAAIRAxEAPwC9jUdrhJwBGRAIuyKPdiUpCWUgu4Gtat7tLVFchCE7hPl4ILf21r6das8da1illrWvQjhVt1rXdati6mHbrWu5LWteKDjDhBvygDkAMOQ12T2DXVOQNa12QNAQbNcfrrMiUhjLXua39RA81BjbxUdt8Rp4CZ9JXayCYBZrIemsiWvHWgaWPvhBFzXu6AdbT48VCi76m2rCAyLnf9QBZ1RcrUBmumXZODda15LFP3vjuuqN4Bs+tpu+qixdtx3fNEfyFnaQBkmNcW+LpXmXPprU1GibUgt+aIwdQeGGvIYAF7z+Jx6k9DfJSYGxY7roT+1XtOVkkxeDUxd6qO2cnOccKrTI24EyUKLvo2Xww3HmQO0p6ywgQN0I5vDW83DvITkOCnUbcQkfFFHJrSZi6YJlZahxiJF3yiGdVrRleeZy8F32fS6RF+J0QtZhIAEysmMtdLNm5sEA2vccLgCb7ABd1XHl0As6jIcEWSLahmbBiRjncZ456x7jWteqgbLi/ER/UJ/qInaOmHBWRbM99a4qRixzaEhElIqa1amtbYP21rtWXNjUoAC6Fo1316pC0fZA6qs3vbveyiCq2T4pubg0Zut8J45Wm23j2g6BR3xGWuEpWTlOysQJTlPgvMNg1H0qvErxYjpltara/wDM0VpnIWSkjUjXbP29Si0RIwYC6RbCAlIXlz3EzDiLhO604A2kXe6jtMqznHg035WykVVxKFGdbUcZyvkOsyRM8VD/APD4z3FxLGzwrT6WCxJGrIso2/DPwQ3E4ViGg+ZHZQY2+8Qn4GQwOJLre48k+DuVaK0XoG38BPzkpkLdKCDaYjuBcAOXwgd5q4ZFDG3opLvxyyqho6WDxUSJT4zya0R5nm4yNtxE5LcwNh0dt0JpObpnpb5qfBgtaZNDW8gBnZZ5orzqDsqM82QnmeNV3aZEpcVNg7q0l17Kt97gO8p2cVvfHA/Q8E4u+nhdy4qGsbB3IiT+KIwYWTJ5SkLOKsIG4zPxRHnk0DpbOxaSXr9uSVo1Z2/TxVNU8HdWjtvDnc3H9hVUyFseC35YTB/aD2nhYpxGvpwQNdsPyqhkNgFgEhwlLoLqqcJeV3/XglDdD0zagN0PTgohrT15dPl4IbojneOHBPDdZ8uCZ2M8sbcFQvjylbLEKipsCq9wwNo4zxHJXrToWdlX7Rozoj2sh2uIcXGRkGgfPwAuljPgl8Ig0D4ooDbSPiceGc/CWN6v2t12124JtDoLYTaoFptJN7jiT3u0ZAass29uJFqUNXQM1rXqFuta9DLkWJ1RPA166+7wDh4II9LoYisdDcJteCCOBs7/AEXicSC6i0ktNjoT+U5G8cwvdaq849p+wyHNpDfxfA/mLieYmP7RmZX8ajWUekB7GubaHAEHOYnV4LpFiSGfrZdkOay+4+0C+j+7M5sMhfaDaB3narmn7EixxIxfdtwDWzcbLnGYACRumRtuwmkgxGTxt8DK4cUyHtdjvle12BkQeht8VV0r2bzHwxzP8zJDkZPmFj9sbsUmjTdEaS1tz2EuaLTIT+YDn4p2a9Ph0yf28OXFSYcaZ125cfsvJtj76PhGrF+Jlgn+IfULc7N2018i10wcfTkpo1E9enLiujTnxn3u5Kqpe2WQYJivDi1t9UVjaZCyfy2i3iqWke0aG1sxCiHIEgdMbFUbFw12s5J09AeXDVqbRAHsa4XOaD0IBlyUgQxrXgmpqPLVmWHBOF/09OClCHwu8teqDDnZ5Ycvpok1ErcunpwTr/C7neOGaHskcxwx5ZfvlakaOt11k+LVWtY93tFa+MYECjxXvrEGZDAKptOJAsyVjG2rHLfhEFrsAQ9wPIgtl2xVS/ZbYO0ozwB/Ghte2WJrVYlXqATxcQrFp1dO3DJY3tcUtH2htKNSm0etDaXzIc1japaLSWkzNgFovsWm27vA2gw/cwne+pMQSLsXG6ZlcAcFV0yAXsNUlsQfFDcLCHt+UjL1ExislEo0eKYbYNZ9JpArueLKrQbbbmNHomrj1LYFIe+jsMQgvlJxAlMiz18+lhLWtevHZlCMKE1rjN0viIsm6QBOvvKazWteljlfXNo1rXoBs5a1+y6Ea5Xa/eYLta1bhIjmG66DWrHdu4SjWtecwPlmgWprWvRsSCCJEAjIgG0cDzXerrWvVpZr0VEaNDDWgAADIdRVUd+ieAuPDiu1KNvSX7Kj3iiEhjMHE1uIaK1Q2fLO/kt+RqdpDdswZ/PP81V5bZhXq1ZcZqbJrhMScCOBBGWRCzP7fblxXSi0r3JrD5fxsw/UOV88ZcliVrGQ9oO44gzpFHH8O97B/wCu29v5fIntjNmbVfBPwkgYhfQBYHAgiYcLReCDh+kz8RgvC96diCi0mJC/CDNp/K4TbzsPgn1Ei32hvqXUcQ22E/OeAuaOZE+ipqPTK5JOF3BVBcpezosiRIzN0rTlgsta+i9k/wAiH+hn/EKUGqo2DtyDEhMbDiw3uaxoLQ5sxIASLZz8PqLmG711r7p450tXQ1rzKiUjQSjAa1hoqobUw1rWa4xKHbZjhq63z7yauta8E9ws1rXNDVJTt3BFfCe55aYZd8t7g4Sq23CYB6dRU0uguhmTrciLncsrrlsaplrWsMeZbMSIHI4pjU+qw5cTIMFZx+UCXxEW2/0yxOAmtNsLYLaPCa2Qr1Q17pWkjCd8gTd632UOA0TLWhs8gBOV05X3+PVPcLNa12Yt+tMq6sS1Rrinluta5YgbrWvNGHIMTmwk/XPWskpGHNBzDJI9yCutXWteKA3LWtZoFEPWteie71rXjOZV1rXq0t1rXgqKbaFjhy9TYqjbFFL2TaJuYZgYmyRaMLQbDmFd7XHxN5epv4KGBfrQW7GoykGKCARbP7SllgiIQAZ2AC3gB6cVe0nYzHkuta43uaQJ8wQQ4cSJ3KOzdxtYF7nvAtDDVDbDYSA2bm8zLgsY3qfs1pEKGHX1G3/pFnJeWe15sqXD/wDi3l/MiCxet5dz9RwXk3tZhVqZDEwP4IMybP5kS7srfGZ6wVZOhRC0zBIOY9EkWEWmRlPHFNXNp1/1EpEWSxE58wVdbN33pcCXu48SX9LjXHZ01QTTpyQekbN9s0ZtkaEyIM2ksPa0HwWs2X7WqFE/mF8E5OaSOjmTPh+3i+zdmujGTbsXZfutCd24RAArA3TnfxtCdnF7ns/bECOP4MWHE4Mc0nqMO30U6r0Xzm/dx7bYbwThObT3F3gp1D3q2lRQKsWLVGDpRGy/unJO2eL38N6a13TWtXkmzfbdFaZUijseMSwlh/xM7ey1my/azQYsg9z4Jl+Npl/k2Y62DlZLWs5WxA5p1WY1rXfjQNqwY4nBiw4g/I5p8jrjapgbrVqo4mHrWuaPd67qQ5mta9EELWtdZIiNUnrz1h1S1FI90ne71b90EYQ9dkhZwmpLWemteSWpy1zUNODU0hd/d61rxTfdqih24+TmXfL/ANjfwVcYutYKz3hb8Tf0+p8FTOOun/FbWOwpGeuXBPMXprDgo056yy4J7HD1+3BTWndrteo4Kn23unR6YZxmuLpSDmuIMrZEXtkJm8G9WjXaHmOCfCMz9MbrlB5zTvY80zMCORkHtnPk5p9Fmqf7NabDuhiKM4ZrT5N+Y9AV7a0TPpnbgkIn+2N1oTIa+cKRQ3wzJ7HNOTgRdzC4lq+kKTRWRRKIxsRpwcAZ4WA3LPU/2c0KLdD92TO2G4tnyaZt7BZw15Xs/eAQ2htVtXG8T4ztVvA3jhuvmCb8Z/43K32h7HjfAjtOQiNLSerZgdlmNobhUyFMmC5wE/iZJ4szq2t6gKNLyFTWOHwuBnkRbzyXT3us+eSwji9pkQQcnC3x9FJgbae3EysxmOxn6IutbFgMePia11uI8OCr4+7kJwmKzeRmOoP1UWBvPg4NI6iYysmrGFtmE4C0i6+0cpglP1VWdgRGGtDiW5ibT3VrQN+dqUWX8WI5owiARG8pm0dCFJZFa4fC4HrPpZgukgMNceCWRMXey/bs8SFIo4JxdDcWnq105dytfsr2s0CLKcUwjlFbV/3ibe5H08xjUKG8Cu1p5/VQ4268Jxm0uZ1rDsbZdVGeD6FodPhxWh0KIyIDbNjg6zoVJGgvBN39z3QYwiOiGTbQGzaZ2yL5G4X5HlNe/wAKHIDl4yWozZhuvJFXj5ldBD+yUwSjJKqSqZKTUSGGqK6k7OY+Rc2ZFgNyrYu7QJm1xHAjwmMFojDQIcldGOi7DiN/DWzqnyxkoUSCQSCJHKUuy3oYmxIAItAPT6ousGL8+XDJOacvDHiMlrI2wYbpybVJ/pPpcoMbdkz+FwIssNn7dE6XVIHz1fxGSGvmbcfHiMlJjbIitnNjjZbK2duYuUNwtznhK+SofPrf1+iS/H0n9JLlW6z8fpJP94ec5/3cOEkqw4k988ZZ5IDtZy8pJA/r68OEk8un16T4HKWamiPSNnQowlEhw4gJ/G0OnLOYs5rO7S9mVDig1WuhG2RY6yfFrpyHKS1Uvpz4H6pxGXjj+XlxRXle0PZFEFsCKx4yeCw3ZgEHwWZp+6NLgzL4EQAXuaKzf8mkhe8kZSPrwPDimtHpb6HhxUwfOn+pe03zlgbehyU+FvA8WEnvMdnW+K9r2hsKjxh/Fgw3yxItE8A4SIHEFZraHstoz7YbokI8w9s8pG2XGZUxWLgb0A2OA8WnxmCOq2WxGtewRJGRnVBlZI3nhyVTR/ZsIMVro0QRG2lrQCKxErHTNjZEGy9aiwWSkB0l0wapjRw1rJetsavJ6I2cRozcPFwFvBevpPXP7cnNSOYuyWXJVg+qkLE8BJJUMLUtVK4JZIGVUFieEAIGVUgauskgCDnVXCkUBj7HMB6CfdS5ICgo4+68J3y1m+PmqyPuvEFxa/h8s+GitfJNV1dYKPs57D8TXDmLCLrxYOa4hh588ZYHKWa9Dq4KNSNlQ3/Mxtt5uJ7Xos+mHH1v8ilL/p+x4LS0jddpnVcRztsVdH3bitFwdxB8JZIuxWA69OXFNadenLinxYDmWOaRhaJW5XXLgXa1gjR5GvT9KKusc+yaOHDX6U4HD73/APFBVbWPyzyM/D/aq2trWCsdrm1vI29fJP2DsF9JiSEwwWufK7lnPAKVXXdbYz48VpAkxjgXO5EGqM5r1GS4bNoDYMNrGNkB4nM5kqSkjn9XTAxBhDgugQjJ0kSSoVCSQAlQgSSJJUIEkgBKhAkkSSoQJJEkqEDaqCE5CBskVU5CDm+EDeAedqr6Ru9Bf+Crxb8PTLwVokQZikbm31H8g4eExh0mquPsCMwWsJGbZGXbBbxJJGuVeaDYT6RGZDAIkJucRKrb65L0HZ2zmQYYhwwA0eJxJUkNTlMLdIAiSVCrJJIklQgEIQgEIQgEIQgEIQgEIQgEIQgEIQgEIQgEIQgEIQgEIQgEIQgEIQg//9k="/>
          <p:cNvSpPr>
            <a:spLocks noChangeAspect="1" noChangeArrowheads="1"/>
          </p:cNvSpPr>
          <p:nvPr/>
        </p:nvSpPr>
        <p:spPr bwMode="auto">
          <a:xfrm>
            <a:off x="155575" y="-661988"/>
            <a:ext cx="1943100" cy="13811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28" name="AutoShape 4" descr="data:image/jpg;base64,/9j/4AAQSkZJRgABAQAAAQABAAD/2wCEAAkGBhQSERUUEhQUFRUWGBgZFxQYGBgYHBgaFxUYFhoWFhcbGyYeFyAjHRUcHy8gIygqLCwsFR8xNTAqNSYrLCkBCQoKDgwOFA8PFykYFxgpNSkpKSkpKSkpKSkpKSkpKSkpKSkpKSkpKSkpKSkpKSkpKSkpKSkpKSkpKSkpKSkpKf/AABEIAJEAzAMBIgACEQEDEQH/xAAcAAABBQEBAQAAAAAAAAAAAAAAAQIEBQYDBwj/xAA+EAABAgIHBgMGBAUEAwAAAAABAAIDEQQSITFBUfAFBmFxgZGhscEHEyIy0fFCYnLhIzNSgpIUorLCFkNz/8QAFwEBAQEBAAAAAAAAAAAAAAAAAAECA//EABsRAQEBAAMBAQAAAAAAAAAAAAABERIhMQJB/9oADAMBAAIRAxEAPwC9jUdrhJwBGRAIuyKPdiUpCWUgu4Gtat7tLVFchCE7hPl4ILf21r6das8da1illrWvQjhVt1rXdati6mHbrWu5LWteKDjDhBvygDkAMOQ12T2DXVOQNa12QNAQbNcfrrMiUhjLXua39RA81BjbxUdt8Rp4CZ9JXayCYBZrIemsiWvHWgaWPvhBFzXu6AdbT48VCi76m2rCAyLnf9QBZ1RcrUBmumXZODda15LFP3vjuuqN4Bs+tpu+qixdtx3fNEfyFnaQBkmNcW+LpXmXPprU1GibUgt+aIwdQeGGvIYAF7z+Jx6k9DfJSYGxY7roT+1XtOVkkxeDUxd6qO2cnOccKrTI24EyUKLvo2Xww3HmQO0p6ywgQN0I5vDW83DvITkOCnUbcQkfFFHJrSZi6YJlZahxiJF3yiGdVrRleeZy8F32fS6RF+J0QtZhIAEysmMtdLNm5sEA2vccLgCb7ABd1XHl0As6jIcEWSLahmbBiRjncZ456x7jWteqgbLi/ER/UJ/qInaOmHBWRbM99a4qRixzaEhElIqa1amtbYP21rtWXNjUoAC6Fo1316pC0fZA6qs3vbveyiCq2T4pubg0Zut8J45Wm23j2g6BR3xGWuEpWTlOysQJTlPgvMNg1H0qvErxYjpltara/wDM0VpnIWSkjUjXbP29Si0RIwYC6RbCAlIXlz3EzDiLhO604A2kXe6jtMqznHg035WykVVxKFGdbUcZyvkOsyRM8VD/APD4z3FxLGzwrT6WCxJGrIso2/DPwQ3E4ViGg+ZHZQY2+8Qn4GQwOJLre48k+DuVaK0XoG38BPzkpkLdKCDaYjuBcAOXwgd5q4ZFDG3opLvxyyqho6WDxUSJT4zya0R5nm4yNtxE5LcwNh0dt0JpObpnpb5qfBgtaZNDW8gBnZZ5orzqDsqM82QnmeNV3aZEpcVNg7q0l17Kt97gO8p2cVvfHA/Q8E4u+nhdy4qGsbB3IiT+KIwYWTJ5SkLOKsIG4zPxRHnk0DpbOxaSXr9uSVo1Z2/TxVNU8HdWjtvDnc3H9hVUyFseC35YTB/aD2nhYpxGvpwQNdsPyqhkNgFgEhwlLoLqqcJeV3/XglDdD0zagN0PTgohrT15dPl4IbojneOHBPDdZ8uCZ2M8sbcFQvjylbLEKipsCq9wwNo4zxHJXrToWdlX7Rozoj2sh2uIcXGRkGgfPwAuljPgl8Ig0D4ooDbSPiceGc/CWN6v2t12124JtDoLYTaoFptJN7jiT3u0ZAass29uJFqUNXQM1rXqFuta9DLkWJ1RPA166+7wDh4II9LoYisdDcJteCCOBs7/AEXicSC6i0ktNjoT+U5G8cwvdaq849p+wyHNpDfxfA/mLieYmP7RmZX8ajWUekB7GubaHAEHOYnV4LpFiSGfrZdkOay+4+0C+j+7M5sMhfaDaB3narmn7EixxIxfdtwDWzcbLnGYACRumRtuwmkgxGTxt8DK4cUyHtdjvle12BkQeht8VV0r2bzHwxzP8zJDkZPmFj9sbsUmjTdEaS1tz2EuaLTIT+YDn4p2a9Ph0yf28OXFSYcaZ125cfsvJtj76PhGrF+Jlgn+IfULc7N2018i10wcfTkpo1E9enLiujTnxn3u5Kqpe2WQYJivDi1t9UVjaZCyfy2i3iqWke0aG1sxCiHIEgdMbFUbFw12s5J09AeXDVqbRAHsa4XOaD0IBlyUgQxrXgmpqPLVmWHBOF/09OClCHwu8teqDDnZ5Ycvpok1ErcunpwTr/C7neOGaHskcxwx5ZfvlakaOt11k+LVWtY93tFa+MYECjxXvrEGZDAKptOJAsyVjG2rHLfhEFrsAQ9wPIgtl2xVS/ZbYO0ozwB/Ghte2WJrVYlXqATxcQrFp1dO3DJY3tcUtH2htKNSm0etDaXzIc1japaLSWkzNgFovsWm27vA2gw/cwne+pMQSLsXG6ZlcAcFV0yAXsNUlsQfFDcLCHt+UjL1ExislEo0eKYbYNZ9JpArueLKrQbbbmNHomrj1LYFIe+jsMQgvlJxAlMiz18+lhLWtevHZlCMKE1rjN0viIsm6QBOvvKazWteljlfXNo1rXoBs5a1+y6Ea5Xa/eYLta1bhIjmG66DWrHdu4SjWtecwPlmgWprWvRsSCCJEAjIgG0cDzXerrWvVpZr0VEaNDDWgAADIdRVUd+ieAuPDiu1KNvSX7Kj3iiEhjMHE1uIaK1Q2fLO/kt+RqdpDdswZ/PP81V5bZhXq1ZcZqbJrhMScCOBBGWRCzP7fblxXSi0r3JrD5fxsw/UOV88ZcliVrGQ9oO44gzpFHH8O97B/wCu29v5fIntjNmbVfBPwkgYhfQBYHAgiYcLReCDh+kz8RgvC96diCi0mJC/CDNp/K4TbzsPgn1Ei32hvqXUcQ22E/OeAuaOZE+ipqPTK5JOF3BVBcpezosiRIzN0rTlgsta+i9k/wAiH+hn/EKUGqo2DtyDEhMbDiw3uaxoLQ5sxIASLZz8PqLmG711r7p450tXQ1rzKiUjQSjAa1hoqobUw1rWa4xKHbZjhq63z7yauta8E9ws1rXNDVJTt3BFfCe55aYZd8t7g4Sq23CYB6dRU0uguhmTrciLncsrrlsaplrWsMeZbMSIHI4pjU+qw5cTIMFZx+UCXxEW2/0yxOAmtNsLYLaPCa2Qr1Q17pWkjCd8gTd632UOA0TLWhs8gBOV05X3+PVPcLNa12Yt+tMq6sS1Rrinluta5YgbrWvNGHIMTmwk/XPWskpGHNBzDJI9yCutXWteKA3LWtZoFEPWteie71rXjOZV1rXq0t1rXgqKbaFjhy9TYqjbFFL2TaJuYZgYmyRaMLQbDmFd7XHxN5epv4KGBfrQW7GoykGKCARbP7SllgiIQAZ2AC3gB6cVe0nYzHkuta43uaQJ8wQQ4cSJ3KOzdxtYF7nvAtDDVDbDYSA2bm8zLgsY3qfs1pEKGHX1G3/pFnJeWe15sqXD/wDi3l/MiCxet5dz9RwXk3tZhVqZDEwP4IMybP5kS7srfGZ6wVZOhRC0zBIOY9EkWEWmRlPHFNXNp1/1EpEWSxE58wVdbN33pcCXu48SX9LjXHZ01QTTpyQekbN9s0ZtkaEyIM2ksPa0HwWs2X7WqFE/mF8E5OaSOjmTPh+3i+zdmujGTbsXZfutCd24RAArA3TnfxtCdnF7ns/bECOP4MWHE4Mc0nqMO30U6r0Xzm/dx7bYbwThObT3F3gp1D3q2lRQKsWLVGDpRGy/unJO2eL38N6a13TWtXkmzfbdFaZUijseMSwlh/xM7ey1my/azQYsg9z4Jl+Npl/k2Y62DlZLWs5WxA5p1WY1rXfjQNqwY4nBiw4g/I5p8jrjapgbrVqo4mHrWuaPd67qQ5mta9EELWtdZIiNUnrz1h1S1FI90ne71b90EYQ9dkhZwmpLWemteSWpy1zUNODU0hd/d61rxTfdqih24+TmXfL/ANjfwVcYutYKz3hb8Tf0+p8FTOOun/FbWOwpGeuXBPMXprDgo056yy4J7HD1+3BTWndrteo4Kn23unR6YZxmuLpSDmuIMrZEXtkJm8G9WjXaHmOCfCMz9MbrlB5zTvY80zMCORkHtnPk5p9Fmqf7NabDuhiKM4ZrT5N+Y9AV7a0TPpnbgkIn+2N1oTIa+cKRQ3wzJ7HNOTgRdzC4lq+kKTRWRRKIxsRpwcAZ4WA3LPU/2c0KLdD92TO2G4tnyaZt7BZw15Xs/eAQ2htVtXG8T4ztVvA3jhuvmCb8Z/43K32h7HjfAjtOQiNLSerZgdlmNobhUyFMmC5wE/iZJ4szq2t6gKNLyFTWOHwuBnkRbzyXT3us+eSwji9pkQQcnC3x9FJgbae3EysxmOxn6IutbFgMePia11uI8OCr4+7kJwmKzeRmOoP1UWBvPg4NI6iYysmrGFtmE4C0i6+0cpglP1VWdgRGGtDiW5ibT3VrQN+dqUWX8WI5owiARG8pm0dCFJZFa4fC4HrPpZgukgMNceCWRMXey/bs8SFIo4JxdDcWnq105dytfsr2s0CLKcUwjlFbV/3ibe5H08xjUKG8Cu1p5/VQ4268Jxm0uZ1rDsbZdVGeD6FodPhxWh0KIyIDbNjg6zoVJGgvBN39z3QYwiOiGTbQGzaZ2yL5G4X5HlNe/wAKHIDl4yWozZhuvJFXj5ldBD+yUwSjJKqSqZKTUSGGqK6k7OY+Rc2ZFgNyrYu7QJm1xHAjwmMFojDQIcldGOi7DiN/DWzqnyxkoUSCQSCJHKUuy3oYmxIAItAPT6ousGL8+XDJOacvDHiMlrI2wYbpybVJ/pPpcoMbdkz+FwIssNn7dE6XVIHz1fxGSGvmbcfHiMlJjbIitnNjjZbK2duYuUNwtznhK+SofPrf1+iS/H0n9JLlW6z8fpJP94ec5/3cOEkqw4k988ZZ5IDtZy8pJA/r68OEk8un16T4HKWamiPSNnQowlEhw4gJ/G0OnLOYs5rO7S9mVDig1WuhG2RY6yfFrpyHKS1Uvpz4H6pxGXjj+XlxRXle0PZFEFsCKx4yeCw3ZgEHwWZp+6NLgzL4EQAXuaKzf8mkhe8kZSPrwPDimtHpb6HhxUwfOn+pe03zlgbehyU+FvA8WEnvMdnW+K9r2hsKjxh/Fgw3yxItE8A4SIHEFZraHstoz7YbokI8w9s8pG2XGZUxWLgb0A2OA8WnxmCOq2WxGtewRJGRnVBlZI3nhyVTR/ZsIMVro0QRG2lrQCKxErHTNjZEGy9aiwWSkB0l0wapjRw1rJetsavJ6I2cRozcPFwFvBevpPXP7cnNSOYuyWXJVg+qkLE8BJJUMLUtVK4JZIGVUFieEAIGVUgauskgCDnVXCkUBj7HMB6CfdS5ICgo4+68J3y1m+PmqyPuvEFxa/h8s+GitfJNV1dYKPs57D8TXDmLCLrxYOa4hh588ZYHKWa9Dq4KNSNlQ3/Mxtt5uJ7Xos+mHH1v8ilL/p+x4LS0jddpnVcRztsVdH3bitFwdxB8JZIuxWA69OXFNadenLinxYDmWOaRhaJW5XXLgXa1gjR5GvT9KKusc+yaOHDX6U4HD73/APFBVbWPyzyM/D/aq2trWCsdrm1vI29fJP2DsF9JiSEwwWufK7lnPAKVXXdbYz48VpAkxjgXO5EGqM5r1GS4bNoDYMNrGNkB4nM5kqSkjn9XTAxBhDgugQjJ0kSSoVCSQAlQgSSJJUIEkgBKhAkkSSoQJJEkqEDaqCE5CBskVU5CDm+EDeAedqr6Ru9Bf+Crxb8PTLwVokQZikbm31H8g4eExh0mquPsCMwWsJGbZGXbBbxJJGuVeaDYT6RGZDAIkJucRKrb65L0HZ2zmQYYhwwA0eJxJUkNTlMLdIAiSVCrJJIklQgEIQgEIQgEIQgEIQgEIQgEIQgEIQgEIQgEIQgEIQgEIQgEIQgEIQg//9k="/>
          <p:cNvSpPr>
            <a:spLocks noChangeAspect="1" noChangeArrowheads="1"/>
          </p:cNvSpPr>
          <p:nvPr/>
        </p:nvSpPr>
        <p:spPr bwMode="auto">
          <a:xfrm>
            <a:off x="155575" y="-661988"/>
            <a:ext cx="1943100" cy="13811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30" name="AutoShape 6" descr="data:image/jpg;base64,/9j/4AAQSkZJRgABAQAAAQABAAD/2wCEAAkGBhQSERUUEhQUFRUWGBgZFxQYGBgYHBgaFxUYFhoWFhcbGyYeFyAjHRUcHy8gIygqLCwsFR8xNTAqNSYrLCkBCQoKDgwOFA8PFykYFxgpNSkpKSkpKSkpKSkpKSkpKSkpKSkpKSkpKSkpKSkpKSkpKSkpKSkpKSkpKSkpKSkpKf/AABEIAJEAzAMBIgACEQEDEQH/xAAcAAABBQEBAQAAAAAAAAAAAAAAAQIEBQYDBwj/xAA+EAABAgIHBgMGBAUEAwAAAAABAAIDEQQSITFBUfAFBmFxgZGhscEHEyIy0fFCYnLhIzNSgpIUorLCFkNz/8QAFwEBAQEBAAAAAAAAAAAAAAAAAAECA//EABsRAQEBAAMBAQAAAAAAAAAAAAABERIhMQJB/9oADAMBAAIRAxEAPwC9jUdrhJwBGRAIuyKPdiUpCWUgu4Gtat7tLVFchCE7hPl4ILf21r6das8da1illrWvQjhVt1rXdati6mHbrWu5LWteKDjDhBvygDkAMOQ12T2DXVOQNa12QNAQbNcfrrMiUhjLXua39RA81BjbxUdt8Rp4CZ9JXayCYBZrIemsiWvHWgaWPvhBFzXu6AdbT48VCi76m2rCAyLnf9QBZ1RcrUBmumXZODda15LFP3vjuuqN4Bs+tpu+qixdtx3fNEfyFnaQBkmNcW+LpXmXPprU1GibUgt+aIwdQeGGvIYAF7z+Jx6k9DfJSYGxY7roT+1XtOVkkxeDUxd6qO2cnOccKrTI24EyUKLvo2Xww3HmQO0p6ywgQN0I5vDW83DvITkOCnUbcQkfFFHJrSZi6YJlZahxiJF3yiGdVrRleeZy8F32fS6RF+J0QtZhIAEysmMtdLNm5sEA2vccLgCb7ABd1XHl0As6jIcEWSLahmbBiRjncZ456x7jWteqgbLi/ER/UJ/qInaOmHBWRbM99a4qRixzaEhElIqa1amtbYP21rtWXNjUoAC6Fo1316pC0fZA6qs3vbveyiCq2T4pubg0Zut8J45Wm23j2g6BR3xGWuEpWTlOysQJTlPgvMNg1H0qvErxYjpltara/wDM0VpnIWSkjUjXbP29Si0RIwYC6RbCAlIXlz3EzDiLhO604A2kXe6jtMqznHg035WykVVxKFGdbUcZyvkOsyRM8VD/APD4z3FxLGzwrT6WCxJGrIso2/DPwQ3E4ViGg+ZHZQY2+8Qn4GQwOJLre48k+DuVaK0XoG38BPzkpkLdKCDaYjuBcAOXwgd5q4ZFDG3opLvxyyqho6WDxUSJT4zya0R5nm4yNtxE5LcwNh0dt0JpObpnpb5qfBgtaZNDW8gBnZZ5orzqDsqM82QnmeNV3aZEpcVNg7q0l17Kt97gO8p2cVvfHA/Q8E4u+nhdy4qGsbB3IiT+KIwYWTJ5SkLOKsIG4zPxRHnk0DpbOxaSXr9uSVo1Z2/TxVNU8HdWjtvDnc3H9hVUyFseC35YTB/aD2nhYpxGvpwQNdsPyqhkNgFgEhwlLoLqqcJeV3/XglDdD0zagN0PTgohrT15dPl4IbojneOHBPDdZ8uCZ2M8sbcFQvjylbLEKipsCq9wwNo4zxHJXrToWdlX7Rozoj2sh2uIcXGRkGgfPwAuljPgl8Ig0D4ooDbSPiceGc/CWN6v2t12124JtDoLYTaoFptJN7jiT3u0ZAass29uJFqUNXQM1rXqFuta9DLkWJ1RPA166+7wDh4II9LoYisdDcJteCCOBs7/AEXicSC6i0ktNjoT+U5G8cwvdaq849p+wyHNpDfxfA/mLieYmP7RmZX8ajWUekB7GubaHAEHOYnV4LpFiSGfrZdkOay+4+0C+j+7M5sMhfaDaB3narmn7EixxIxfdtwDWzcbLnGYACRumRtuwmkgxGTxt8DK4cUyHtdjvle12BkQeht8VV0r2bzHwxzP8zJDkZPmFj9sbsUmjTdEaS1tz2EuaLTIT+YDn4p2a9Ph0yf28OXFSYcaZ125cfsvJtj76PhGrF+Jlgn+IfULc7N2018i10wcfTkpo1E9enLiujTnxn3u5Kqpe2WQYJivDi1t9UVjaZCyfy2i3iqWke0aG1sxCiHIEgdMbFUbFw12s5J09AeXDVqbRAHsa4XOaD0IBlyUgQxrXgmpqPLVmWHBOF/09OClCHwu8teqDDnZ5Ycvpok1ErcunpwTr/C7neOGaHskcxwx5ZfvlakaOt11k+LVWtY93tFa+MYECjxXvrEGZDAKptOJAsyVjG2rHLfhEFrsAQ9wPIgtl2xVS/ZbYO0ozwB/Ghte2WJrVYlXqATxcQrFp1dO3DJY3tcUtH2htKNSm0etDaXzIc1japaLSWkzNgFovsWm27vA2gw/cwne+pMQSLsXG6ZlcAcFV0yAXsNUlsQfFDcLCHt+UjL1ExislEo0eKYbYNZ9JpArueLKrQbbbmNHomrj1LYFIe+jsMQgvlJxAlMiz18+lhLWtevHZlCMKE1rjN0viIsm6QBOvvKazWteljlfXNo1rXoBs5a1+y6Ea5Xa/eYLta1bhIjmG66DWrHdu4SjWtecwPlmgWprWvRsSCCJEAjIgG0cDzXerrWvVpZr0VEaNDDWgAADIdRVUd+ieAuPDiu1KNvSX7Kj3iiEhjMHE1uIaK1Q2fLO/kt+RqdpDdswZ/PP81V5bZhXq1ZcZqbJrhMScCOBBGWRCzP7fblxXSi0r3JrD5fxsw/UOV88ZcliVrGQ9oO44gzpFHH8O97B/wCu29v5fIntjNmbVfBPwkgYhfQBYHAgiYcLReCDh+kz8RgvC96diCi0mJC/CDNp/K4TbzsPgn1Ei32hvqXUcQ22E/OeAuaOZE+ipqPTK5JOF3BVBcpezosiRIzN0rTlgsta+i9k/wAiH+hn/EKUGqo2DtyDEhMbDiw3uaxoLQ5sxIASLZz8PqLmG711r7p450tXQ1rzKiUjQSjAa1hoqobUw1rWa4xKHbZjhq63z7yauta8E9ws1rXNDVJTt3BFfCe55aYZd8t7g4Sq23CYB6dRU0uguhmTrciLncsrrlsaplrWsMeZbMSIHI4pjU+qw5cTIMFZx+UCXxEW2/0yxOAmtNsLYLaPCa2Qr1Q17pWkjCd8gTd632UOA0TLWhs8gBOV05X3+PVPcLNa12Yt+tMq6sS1Rrinluta5YgbrWvNGHIMTmwk/XPWskpGHNBzDJI9yCutXWteKA3LWtZoFEPWteie71rXjOZV1rXq0t1rXgqKbaFjhy9TYqjbFFL2TaJuYZgYmyRaMLQbDmFd7XHxN5epv4KGBfrQW7GoykGKCARbP7SllgiIQAZ2AC3gB6cVe0nYzHkuta43uaQJ8wQQ4cSJ3KOzdxtYF7nvAtDDVDbDYSA2bm8zLgsY3qfs1pEKGHX1G3/pFnJeWe15sqXD/wDi3l/MiCxet5dz9RwXk3tZhVqZDEwP4IMybP5kS7srfGZ6wVZOhRC0zBIOY9EkWEWmRlPHFNXNp1/1EpEWSxE58wVdbN33pcCXu48SX9LjXHZ01QTTpyQekbN9s0ZtkaEyIM2ksPa0HwWs2X7WqFE/mF8E5OaSOjmTPh+3i+zdmujGTbsXZfutCd24RAArA3TnfxtCdnF7ns/bECOP4MWHE4Mc0nqMO30U6r0Xzm/dx7bYbwThObT3F3gp1D3q2lRQKsWLVGDpRGy/unJO2eL38N6a13TWtXkmzfbdFaZUijseMSwlh/xM7ey1my/azQYsg9z4Jl+Npl/k2Y62DlZLWs5WxA5p1WY1rXfjQNqwY4nBiw4g/I5p8jrjapgbrVqo4mHrWuaPd67qQ5mta9EELWtdZIiNUnrz1h1S1FI90ne71b90EYQ9dkhZwmpLWemteSWpy1zUNODU0hd/d61rxTfdqih24+TmXfL/ANjfwVcYutYKz3hb8Tf0+p8FTOOun/FbWOwpGeuXBPMXprDgo056yy4J7HD1+3BTWndrteo4Kn23unR6YZxmuLpSDmuIMrZEXtkJm8G9WjXaHmOCfCMz9MbrlB5zTvY80zMCORkHtnPk5p9Fmqf7NabDuhiKM4ZrT5N+Y9AV7a0TPpnbgkIn+2N1oTIa+cKRQ3wzJ7HNOTgRdzC4lq+kKTRWRRKIxsRpwcAZ4WA3LPU/2c0KLdD92TO2G4tnyaZt7BZw15Xs/eAQ2htVtXG8T4ztVvA3jhuvmCb8Z/43K32h7HjfAjtOQiNLSerZgdlmNobhUyFMmC5wE/iZJ4szq2t6gKNLyFTWOHwuBnkRbzyXT3us+eSwji9pkQQcnC3x9FJgbae3EysxmOxn6IutbFgMePia11uI8OCr4+7kJwmKzeRmOoP1UWBvPg4NI6iYysmrGFtmE4C0i6+0cpglP1VWdgRGGtDiW5ibT3VrQN+dqUWX8WI5owiARG8pm0dCFJZFa4fC4HrPpZgukgMNceCWRMXey/bs8SFIo4JxdDcWnq105dytfsr2s0CLKcUwjlFbV/3ibe5H08xjUKG8Cu1p5/VQ4268Jxm0uZ1rDsbZdVGeD6FodPhxWh0KIyIDbNjg6zoVJGgvBN39z3QYwiOiGTbQGzaZ2yL5G4X5HlNe/wAKHIDl4yWozZhuvJFXj5ldBD+yUwSjJKqSqZKTUSGGqK6k7OY+Rc2ZFgNyrYu7QJm1xHAjwmMFojDQIcldGOi7DiN/DWzqnyxkoUSCQSCJHKUuy3oYmxIAItAPT6ousGL8+XDJOacvDHiMlrI2wYbpybVJ/pPpcoMbdkz+FwIssNn7dE6XVIHz1fxGSGvmbcfHiMlJjbIitnNjjZbK2duYuUNwtznhK+SofPrf1+iS/H0n9JLlW6z8fpJP94ec5/3cOEkqw4k988ZZ5IDtZy8pJA/r68OEk8un16T4HKWamiPSNnQowlEhw4gJ/G0OnLOYs5rO7S9mVDig1WuhG2RY6yfFrpyHKS1Uvpz4H6pxGXjj+XlxRXle0PZFEFsCKx4yeCw3ZgEHwWZp+6NLgzL4EQAXuaKzf8mkhe8kZSPrwPDimtHpb6HhxUwfOn+pe03zlgbehyU+FvA8WEnvMdnW+K9r2hsKjxh/Fgw3yxItE8A4SIHEFZraHstoz7YbokI8w9s8pG2XGZUxWLgb0A2OA8WnxmCOq2WxGtewRJGRnVBlZI3nhyVTR/ZsIMVro0QRG2lrQCKxErHTNjZEGy9aiwWSkB0l0wapjRw1rJetsavJ6I2cRozcPFwFvBevpPXP7cnNSOYuyWXJVg+qkLE8BJJUMLUtVK4JZIGVUFieEAIGVUgauskgCDnVXCkUBj7HMB6CfdS5ICgo4+68J3y1m+PmqyPuvEFxa/h8s+GitfJNV1dYKPs57D8TXDmLCLrxYOa4hh588ZYHKWa9Dq4KNSNlQ3/Mxtt5uJ7Xos+mHH1v8ilL/p+x4LS0jddpnVcRztsVdH3bitFwdxB8JZIuxWA69OXFNadenLinxYDmWOaRhaJW5XXLgXa1gjR5GvT9KKusc+yaOHDX6U4HD73/APFBVbWPyzyM/D/aq2trWCsdrm1vI29fJP2DsF9JiSEwwWufK7lnPAKVXXdbYz48VpAkxjgXO5EGqM5r1GS4bNoDYMNrGNkB4nM5kqSkjn9XTAxBhDgugQjJ0kSSoVCSQAlQgSSJJUIEkgBKhAkkSSoQJJEkqEDaqCE5CBskVU5CDm+EDeAedqr6Ru9Bf+Crxb8PTLwVokQZikbm31H8g4eExh0mquPsCMwWsJGbZGXbBbxJJGuVeaDYT6RGZDAIkJucRKrb65L0HZ2zmQYYhwwA0eJxJUkNTlMLdIAiSVCrJJIklQgEIQgEIQgEIQgEIQgEIQgEIQgEIQgEIQgEIQgEIQgEIQgEIQgEIQg//9k="/>
          <p:cNvSpPr>
            <a:spLocks noChangeAspect="1" noChangeArrowheads="1"/>
          </p:cNvSpPr>
          <p:nvPr/>
        </p:nvSpPr>
        <p:spPr bwMode="auto">
          <a:xfrm>
            <a:off x="155575" y="-487363"/>
            <a:ext cx="1447800" cy="1028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34" name="Picture 10" descr="http://www.cartertools.com/fm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2066247"/>
            <a:ext cx="4946073" cy="34894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Principle</a:t>
            </a:r>
            <a:endParaRPr lang="en-US" dirty="0"/>
          </a:p>
        </p:txBody>
      </p:sp>
      <p:pic>
        <p:nvPicPr>
          <p:cNvPr id="4" name="Picture 2" descr="use of sine b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6922" y="2702804"/>
            <a:ext cx="6667500" cy="3790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heavy components</a:t>
            </a:r>
            <a:endParaRPr lang="en-US" dirty="0"/>
          </a:p>
        </p:txBody>
      </p:sp>
      <p:pic>
        <p:nvPicPr>
          <p:cNvPr id="7" name="Content Placeholder 6" descr="hj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2000" y="2315562"/>
            <a:ext cx="6400000" cy="3095238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small components</a:t>
            </a:r>
            <a:endParaRPr lang="en-US" dirty="0"/>
          </a:p>
        </p:txBody>
      </p:sp>
      <p:pic>
        <p:nvPicPr>
          <p:cNvPr id="6" name="Content Placeholder 5" descr="untitled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1478" y="1774841"/>
            <a:ext cx="6333334" cy="4487413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132" y="0"/>
            <a:ext cx="8229600" cy="1143000"/>
          </a:xfrm>
        </p:spPr>
        <p:txBody>
          <a:bodyPr/>
          <a:lstStyle/>
          <a:p>
            <a:r>
              <a:rPr lang="en-US" dirty="0" smtClean="0"/>
              <a:t>Angle gauges</a:t>
            </a:r>
            <a:endParaRPr lang="en-US" dirty="0"/>
          </a:p>
        </p:txBody>
      </p:sp>
      <p:pic>
        <p:nvPicPr>
          <p:cNvPr id="6" name="Content Placeholder 5" descr="Image24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5754" y="1364567"/>
            <a:ext cx="7582487" cy="5008098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 Gauges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Type-&gt;</a:t>
            </a:r>
          </a:p>
          <a:p>
            <a:pPr lvl="1"/>
            <a:r>
              <a:rPr lang="en-US" dirty="0" smtClean="0"/>
              <a:t>Standard gauge</a:t>
            </a:r>
          </a:p>
          <a:p>
            <a:pPr lvl="1"/>
            <a:r>
              <a:rPr lang="en-US" dirty="0" smtClean="0"/>
              <a:t>Limit gauge</a:t>
            </a:r>
          </a:p>
          <a:p>
            <a:pPr lvl="1"/>
            <a:r>
              <a:rPr lang="en-US" dirty="0" smtClean="0"/>
              <a:t>Indicating gauge</a:t>
            </a:r>
          </a:p>
          <a:p>
            <a:pPr lvl="1"/>
            <a:r>
              <a:rPr lang="en-US" dirty="0" smtClean="0"/>
              <a:t>Combination gauge</a:t>
            </a:r>
          </a:p>
          <a:p>
            <a:pPr lvl="1"/>
            <a:r>
              <a:rPr lang="en-US" dirty="0" smtClean="0"/>
              <a:t>Workshop gauge</a:t>
            </a:r>
          </a:p>
          <a:p>
            <a:pPr lvl="1"/>
            <a:r>
              <a:rPr lang="en-US" dirty="0" smtClean="0"/>
              <a:t>Inspection gauge</a:t>
            </a:r>
          </a:p>
          <a:p>
            <a:pPr lvl="1"/>
            <a:r>
              <a:rPr lang="en-US" dirty="0" smtClean="0"/>
              <a:t>Master gauge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Cost of inert gas</a:t>
            </a:r>
          </a:p>
          <a:p>
            <a:r>
              <a:rPr lang="en-US" dirty="0" smtClean="0"/>
              <a:t>Proper cleaning required before welding</a:t>
            </a:r>
          </a:p>
          <a:p>
            <a:r>
              <a:rPr lang="en-US" dirty="0" smtClean="0"/>
              <a:t>Relatively slow operation</a:t>
            </a:r>
            <a:endParaRPr lang="en-US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Gauge</a:t>
            </a:r>
            <a:endParaRPr lang="en-US" dirty="0"/>
          </a:p>
        </p:txBody>
      </p:sp>
      <p:pic>
        <p:nvPicPr>
          <p:cNvPr id="6" name="Content Placeholder 5" descr="Image11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4836" y="2078182"/>
            <a:ext cx="5971309" cy="3131127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 gauge</a:t>
            </a:r>
            <a:endParaRPr lang="en-US" dirty="0"/>
          </a:p>
        </p:txBody>
      </p:sp>
      <p:pic>
        <p:nvPicPr>
          <p:cNvPr id="4" name="Content Placeholder 3" descr="Image10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2836" y="2161309"/>
            <a:ext cx="7564582" cy="4294909"/>
          </a:xfr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Plug gauges</a:t>
            </a:r>
            <a:endParaRPr lang="en-US" dirty="0"/>
          </a:p>
        </p:txBody>
      </p:sp>
      <p:pic>
        <p:nvPicPr>
          <p:cNvPr id="6" name="Content Placeholder 5" descr="Image13.bmp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43891" y="1551709"/>
            <a:ext cx="6317673" cy="4253346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858982" y="6051982"/>
            <a:ext cx="7827818" cy="80601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Check whether the whole dia. is within the limit or not</a:t>
            </a:r>
            <a:endParaRPr lang="en-US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 Gauge</a:t>
            </a:r>
            <a:endParaRPr lang="en-US" dirty="0"/>
          </a:p>
        </p:txBody>
      </p:sp>
      <p:pic>
        <p:nvPicPr>
          <p:cNvPr id="4" name="Content Placeholder 3" descr="Image12.bmp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202872" y="2128742"/>
            <a:ext cx="5472546" cy="2955876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34291" y="5458691"/>
            <a:ext cx="7952509" cy="667472"/>
          </a:xfrm>
        </p:spPr>
        <p:txBody>
          <a:bodyPr>
            <a:normAutofit/>
          </a:bodyPr>
          <a:lstStyle/>
          <a:p>
            <a:r>
              <a:rPr lang="en-US" dirty="0" smtClean="0"/>
              <a:t>Holes to be check  are larger than 75mm</a:t>
            </a:r>
            <a:endParaRPr lang="en-US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345" y="0"/>
            <a:ext cx="8229600" cy="914400"/>
          </a:xfrm>
        </p:spPr>
        <p:txBody>
          <a:bodyPr/>
          <a:lstStyle/>
          <a:p>
            <a:r>
              <a:rPr lang="en-US" dirty="0" smtClean="0"/>
              <a:t>Snap Gauge</a:t>
            </a:r>
            <a:endParaRPr lang="en-US" dirty="0"/>
          </a:p>
        </p:txBody>
      </p:sp>
      <p:pic>
        <p:nvPicPr>
          <p:cNvPr id="5" name="Content Placeholder 4" descr="Image14.bmp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1" y="775854"/>
            <a:ext cx="7952508" cy="444730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309" y="5569526"/>
            <a:ext cx="8049491" cy="1288473"/>
          </a:xfrm>
        </p:spPr>
        <p:txBody>
          <a:bodyPr>
            <a:normAutofit/>
          </a:bodyPr>
          <a:lstStyle/>
          <a:p>
            <a:r>
              <a:rPr lang="en-US" dirty="0" smtClean="0"/>
              <a:t>Check the accuracy of shaft &amp; male members</a:t>
            </a:r>
          </a:p>
          <a:p>
            <a:r>
              <a:rPr lang="en-US" dirty="0" smtClean="0"/>
              <a:t>Check the tolerance of the shaft</a:t>
            </a:r>
            <a:endParaRPr lang="en-US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Caliper Gauge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5749636"/>
            <a:ext cx="8174182" cy="748146"/>
          </a:xfrm>
        </p:spPr>
        <p:txBody>
          <a:bodyPr>
            <a:normAutofit/>
          </a:bodyPr>
          <a:lstStyle/>
          <a:p>
            <a:r>
              <a:rPr lang="en-US" dirty="0" smtClean="0"/>
              <a:t>Used for both I.D. &amp; O.D.</a:t>
            </a:r>
            <a:endParaRPr lang="en-US" dirty="0"/>
          </a:p>
        </p:txBody>
      </p:sp>
      <p:pic>
        <p:nvPicPr>
          <p:cNvPr id="5" name="Content Placeholder 4" descr="Image15.bmp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20982" y="1759528"/>
            <a:ext cx="5541818" cy="3782291"/>
          </a:xfr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Thickness/ Filler Gauge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2945" y="5292436"/>
            <a:ext cx="6788728" cy="955964"/>
          </a:xfrm>
        </p:spPr>
        <p:txBody>
          <a:bodyPr/>
          <a:lstStyle/>
          <a:p>
            <a:r>
              <a:rPr lang="en-US" dirty="0" smtClean="0"/>
              <a:t>The width of strip is generally available to 12.5mm</a:t>
            </a:r>
            <a:endParaRPr lang="en-US" dirty="0"/>
          </a:p>
        </p:txBody>
      </p:sp>
      <p:pic>
        <p:nvPicPr>
          <p:cNvPr id="7" name="Content Placeholder 6" descr="Image18.bmp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35755" y="1800860"/>
            <a:ext cx="3737336" cy="2881975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Radius &amp; Screw pitch Gauge</a:t>
            </a:r>
            <a:endParaRPr lang="en-US" dirty="0"/>
          </a:p>
        </p:txBody>
      </p:sp>
      <p:pic>
        <p:nvPicPr>
          <p:cNvPr id="5" name="Content Placeholder 4" descr="Copy of Image18.bmp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87237" y="1551710"/>
            <a:ext cx="5306291" cy="4793672"/>
          </a:xfr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Limits , Fits &amp; Tolerance</a:t>
            </a:r>
            <a:endParaRPr lang="en-US" dirty="0"/>
          </a:p>
        </p:txBody>
      </p:sp>
      <p:pic>
        <p:nvPicPr>
          <p:cNvPr id="4" name="Content Placeholder 3" descr="Image19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8145" y="1967345"/>
            <a:ext cx="7176655" cy="44196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Metal Inert gas Welding</a:t>
            </a:r>
            <a:endParaRPr lang="en-US" dirty="0"/>
          </a:p>
        </p:txBody>
      </p:sp>
      <p:sp>
        <p:nvSpPr>
          <p:cNvPr id="22530" name="AutoShape 2" descr="data:image/jpg;base64,/9j/4AAQSkZJRgABAQAAAQABAAD/2wBDAAkGBwgHBgkIBwgKCgkLDRYPDQwMDRsUFRAWIB0iIiAdHx8kKDQsJCYxJx8fLT0tMTU3Ojo6Iys/RD84QzQ5Ojf/2wBDAQoKCg0MDRoPDxo3JR8lNzc3Nzc3Nzc3Nzc3Nzc3Nzc3Nzc3Nzc3Nzc3Nzc3Nzc3Nzc3Nzc3Nzc3Nzc3Nzc3Nzf/wAARCACYAPQDASIAAhEBAxEB/8QAGwABAAIDAQEAAAAAAAAAAAAAAAUGAQMEBwL/xABEEAACAQMDAgQDAwgHBwUBAAABAgMABBEFEiEGMRMiQVEUMmEWcYEVI0JSVZGS0gc1YpOhsdEkJTNDVIKUU3LB0/Dx/8QAGgEBAAMBAQEAAAAAAAAAAAAAAAIDBAEFBv/EACwRAQACAQIEBAYCAwAAAAAAAAABAgMEEQUSIVEUFTGhE0FCUmFxgYKRseH/2gAMAwEAAhEDEQA/APWz01oeP6m07/xI/wCWpGCGOCNYoY1jjQbVRFAAHsAOAK20oFKUoFKxkZxWaBSlKBSsAg9qzQKUpQKVjIrNApSlApSlArB7c1msHtQV7qjVb7TmtksVj8yu8pOGZQpQbimQSnn8xXLDy8HNRl91qS9munwMrSzHyyx8SRYkG4HI2ncnytg49O+O7XNb0K31S3tdTiMs6sRG/gFwnyFst2GMxkj1yveo99Y6dV1i1m0iW5/OXMhjt2KbgZEzkd2YLJxye/vyGNN6zk1DVtBtrWLMF7Fm4lkUKdxt1mUKoYkcMM5454JxXfq/V0dhrY0SOyuJb6UZiwUCsMA7hk9uW/CNz6VyrqGk2161ydDeBdJsWKytbYkiRcBkQeoCH0+4Z5Fdl/1HouXh1GGVc7o5A8JO1hGX2Ej9IoWIA9MjucEPj7WiGxM8un3UqqsKmSJVPiSSKhChASw+fvgjg89qsNhcfF2sNx4UsPiqG8OVSrLn0IPaqXpPUmkXSz6bqGnrE9zeyWxt1hJzHGyxI7rk7f0R+B9ji8xRrEqpGqpGoAVVGAB7AUGylKUClKUClKUClKUClKUETrd9dQS21rp8UL3NxvKmZiEUIuecckk4HHbJPpUS/XmmwNNDcW92J7dpI5lSMEB42jVwDnkZlTB9QasV9p9pqEax3tvHOqtuUSKDg4IyPbgkfcSPWuC56X0W5uHnmsIi7jDbcqDkqxJAIGSUXJxk7RnOBQR69b2hkuY20vVkktpFikT4YMQ7BWC4Ukk7W3cDgAmuHVv6RrG2s7021ndm7ggeRI7iIxgukSylW5yCFcE5HuO9WVtB0xjdlrVC13KJpmJJYyAAKwOcqQAMEYIxxitI6X0UXLXAsI/Ebfk5bHmQRtxnHKKF7dhQdN5qSWVnFcSQzStKyIkUK7mZm9Ocf41GHrGwzgWt9u2BwrQbWJ8hK4JBDASKSDj19ql7jTbS4s0tJog0KbdgJOUK9iGzkEe4Oa530DSnnac2UIlZVUsBjIUqQOP/AGJn3CqDkACggtW60Fu2ni0sJ28e7jgn8VdoiDM6kAg8vlCcdseorbade6TeGJLeG+klkVJFjWDc5jaNZN+0EkgK6ZxzlgKlZem9JmlgllskZ4ZPERiT8wYsCefNgsxGc43HGMmsW/TOi2zFrfTbaM71cbUwAyrtBA9PLxgcYoOFurbW1shdalBLABLKJMAEQokxi3sc9vlzjPr7VK6PqqatDJLHa3MCpI0f59Qu4qSrYwT2II/CtbdO6Q0hc2EBY3DXBO3nxDglvxKqfbIB7jNdljZw2FqltbLtiTOAWLHJJJJJJJJJJyT60G8nFAc+lGGRUUY9XtS3gz292meFnBjfHtuXIP34oJasGoabX1sreSXVbK6s1jUs0jJvjwBknemcDg8sF+oFR2jf0gaDrGkLqFnchmOFNp/zhIVzs2+pwDyOMAnPBwjq5aYrG8+i07hUfqWpeE3wlntlv3xti3fICfnb2Ucn64wOaod91Pqb6jb3rySwRRnxIrWAA/EIcA9/mXnHiHCj9EPWLW2sYLi9/pI6iu54iU/2e3t3eNUiU4Vc+XxS+Af1TnjIwalas19UMeSMkbxC8waHZxxWniIXntSWSfJVyzEFySCOGIBK9uBxwKDQdLXOLQYaJoXBZsSISxIYZw3Lsec43HHeoix6lbqDp+TVdK/M2Jt2bxSN8wkwchUHqD7nJ9B2Jrv2j1XTHacXHxgQOfCkZmjnUvbKrREqD+nJ7jdvHIHEVi9S6Fp8sIimikdRE0PmmclkY5Kk5yR9DS70PTLy5Nxc2iSSNnJJOGJUpuIzgnaSue+DjNVodRalOkluiwi18K5kkvzMwyFeYHwiFI8uxT5jwGXvwToutf1WTxWZ2gjisXZAoKmY/wCzlZN2MHJZwuPqOccBa7Pp7TLK4S4trYpMrO5kErlmLkFtxJy2SAec81K5qj6h1ld2C3Ekq2TRiZ44ygclALgQgtzzkbj6fKeeDiQ1nqS603pa01IR2slzcIuNsmYgxQtwQeRkAZz65zQWmsbh6c1R5ur9Ri+IJi08wIkbC6DyeEu54lyxCkbWEjFWyAdhJwASJc6ndTaJpF5OggnuLiESRglRhmwffjHP/wA+tBYQcjIrNV3pTWrvVVc3i2wPw0FwPAyAviKx2nJPIAHt3qxDtQKUpQKUpQKUpQKUpQKUpQKUpQKUpQKUpQKxgVmtc0gjQuzBVUEkscAD76CP6gvYLLTnEsCXLzgwxWz4xO5UnYc5GMAkk8AAk15Y5gmhGr3llY25Yta28cMYgikIPJPGfCBHIySzeXsObXJdHVb86mwdYyvhWisMFYiQS+CAQWwDg8gBfeuOXRNMlmeX4G3E7gqJEjG4ZBBI478n9/rU6W5Z3V5McX23VITzWNyo2SXuqXZBS3mXc+9s7ZJhjknusQwAvJwOKu/TPRVw1ydV6quPjLuYee1kCyRDjADAgjI9NuAOQM8k83QfS4tNcfVYpZpoUDx+NdIhMzNgloyoH3Fj3xxxzXo2B7V2+SbNVr0rXkx/zLVb28Fugjt4UiT0WNAoH4Ctu0fX99ZpValjaPr++m0VmlBy32n21/B4N3H4kYYOBuKkMOxBByK1S6Pp8lpFam2VYYRiNYyU2cY4IIIrvpQabe2htYEgt41iiQYVE4AH0rbtFZpQYxWe3alKBSlKBSlKBSlKBVZ65v8AUtPsbOTSrqK2eW9it2MkIkz4jBQeSOxOfrjFWatM1tDOU8eJJNjh03qG2sOxGexHvQVCXriS1so7u70sLG088eY7tThYWZJH8wUYyowO53D7q+rjrWSC5W2/I8kkxuGtmCTqFV0Qu43OFU8bcc85PbaatMVjbQxRRQ20MccTbo0SNQEPPKjHB5Pb3NbZYElVVkjV1VgyhlBAIOQefUEUELp+rXZtSzWdzfOLm4jL24iG0JKygHc45wB29jVY/pI661XpnTrK8s9JmiL3ISRLsRlZF2ngFHJB7c4r0KCGOCMRwxpGgydqKAMk5PA+tfFxaQXDxPNDHI8Lbo2dASje4z2P1oIjpHW7rXtIS9u9IvNMkbvDcgDd9V9cfeB+NTo4FFGBis0ClKUCqz1rM08NvpMMuz4olrgoSGEC98Y7ZJVfuJFWK4mjt4HmmdUjRSzMxwAAMkmqANUs9U1e/vIrmGQGRYIMlQ3hoByM88yNJ94CkcYyHX6evt2rX4MmoXsGmxq5jmy1y6nHhwjg+vdj5R/3H9E1sZSCQcjHA3VJ9Hwb47vUWyWnlKRZ7rEnlAz9Tub72+nAWCGJIYkijXaiKFVR6AVtpXPe3ttZW5nu50hiBALscDJPAoNzOq92UfeaK6nOGBx7GqX1fZW3WNhHb6Td2zXsDlgzRhiI2Uo48wxghuffH3EculaDrdreNaiS6tbTx4cT2zxLmNIEVs+pBdcAY4HbAxQX/I9xTI9xVd6Wt9btre7fXruW4mLcKVQoCCcmPbztPGAQCMYxnJNOtz1jfaXLc6dqN9PfL4qywsEjUM0R8PZny+WTBOTkD0IoPUt6frL3x39azke9edXWia9c6c9vLau6PqjTiNWhB2+NEyyOc8gKsnu2SPwtHTNvq9vBP+Wbp553kJGVXYOT8mCTtPHBxjFBO5HvTcM4yM/fXnj2vWpEviSXRPjPIognjwB4MnlBJBKmXwtucHGcheamdFsNXOuw32rqXcWckbSKyhAWaEhQoOQfK2fQkfWgtdKwowKzQKUpQKUpQKUpQKUpQKUpQKUpQKUpQKV8FwPmwPbJqNn6g0yCdopLtMooeR1BZIlPYu4G1M4/SIoOfrGYfkf4QEiS8lWFfuzlj9wVWP4VATwQ3BPjwRycnHiKGNZ641hLfVdCRV8aCaOeRXSQADAQBvYja7HIr5tbhLmEyxq4wzKVdcEFSVI9uCCMjj/On4dmJhzrpVumBbNPajsPh53QfdgHA/DmrN0SDH03ax8lELpGxxlkDEAnAHJ75x3NQkksdvG08zhETzM57AV29MQahddPWUUm+xtimSQcTSAkkYwfICCP7X0B7HE7d6kFmNpZxG5u8DdGrYWLPYu36I9fUn0BrFpppScXd7KLm7Gdr7dqxg+iLk7fvySfU+g6bSzt7KFYbWJIogSQiKAMnkn78859a6KCE6jk1NFtF0wugeYiaRIBMUAUkZUsOCwAJ74Jxg8iG+J6mmvvBKzxRGbbK6WibUG/AMZYncpjyxzkhseh2VciPvrm1C8i0+0kubhiIkxkKpZiScAADuSTj8aCoLc68Iri4Ntfx3d3aWhJW3UrbuAwkwpB7E5wc5B7juF9J1LqGn3sU3jwObJSIorMZdvDUnY5Y4feSNpBGFwOfNVki1q1PhC5WWzlkcoIrldrA7toyQSMEkAHOCSAOeK222rWV3BcT2splS3/AOIEjYkcbhhcZOQQRgHIIxnNBxdQi4a1sJ7dLtxFeRSyRwoC7ICc5GP34xVLv4urr+SKO8iv/CtLqGXxY4Yg/lupQWTAw35nwzggj6dxV6TqLSHtviFv4fB8QRbzkAMQCM5HbDA57YOa0t1XowSZxeErFJ4b7YZCc+YdgvI8rcjI470HBoNz1Pd6yh1SFLa0W3BZPCwJCQDuHcqwbgqXOB796tgHNRUWv6cZYopZxBNK7okUuAxKv4f3ctgDnkkAc8VKg5oM0pSgUpSgHtVU1fqe50vWJVuIo10yBTvmC7yzCPftyH8j4PCsoBAzu5xVqPAqqX+r9NWnUZsb212ald5Ql4DiVdqgnPquMLn6EehoNV51dcQ6jDEtsY4JFjVw8YaSKQ3McRBxJtI/OLyCcd/N2r5l6r1Ge5VdOslMElxF4TSqNzwmGSQtjxByfD8ucEZ8wFcJ1npRtQ05Lews5rQo6C4UeaJomjkRAoBzlpUI5zkjIz2kVuNDi0C517UtKihRZZWn8OIu2QzwFsYByVJHbgMRQdFh1fDc2sMhtLxybWKZ5UgCx73VGCZL8Md4wCcfXipjQr2bUNKgubmMRzOCHQY8pBIxwT7e5++q/HrfSUKzKEih+HgEJjaEphA/hBBnjhxs+hHsKad1ZpNlY3xjt/hdL094ooTEpbejQrLuCgZxhvTPAzQW7J//AJWc1EQmDW/jbe+to3jtrrw185O7yKwY9sHz9qxL07p6Rs1jELW5A/NzRk5Q++D3HuPUUEuTUPfdSWNhqM9pdu0awWwuJJdpKqpbbjgd/X6CuvTb03cTJMnhXceBNDn5CfUe6nuD2P4GuGXpmymvZbySS4+Ilcs77xkjKEJ2+UbBgfU0HVa67p93dLbW9yrTMu4IVI9ASMkdwCCR3GakvSoZ9FEF3cXulyC2ubhxJKrqZInbABYrkEEgKMg/ojvyDr1DWb7TbG4nvdOYCONmEkD+KmcE+bgMBx3x+NBGKqXj73s4dR1Ce5nUJduTFBFHK6g4wQuMAcDJJPPFS1lYXkUgPxlvbjcCbK3hXwgvr6BsnJ83Hpx7xXSJifV742zm4ijt4Ukud45nYvLJ5e4yZAxOAPT0rX1N09NN1ZpfU0dzcCHT0EcttbkhpVLEliQeQuQxXncAR7AhWv6Ro5vtQfg5lhePRmCEjhd7SxdvbMi59gCecAV8Wl1qVvbSJBHZyN4krB5nZcsXY5IAxjJz9331KdR9Pya1rn5XS4uH0yWCLwrjT5dzKVdW5UEZU4PbODzwRVTF3DL/AEjz6ZYXsljo0SYKQRlwpCBiNrA7TvYg4A7Yxkk1Ca3ve01+mu8/qNmfXxqL0r4e0RP5dXTlrc2Vhe3GoXc95c+eaDxcMgZmYBkUcglgeMk9sYzV2UpbIUgutXtba2CWy3u6M20TKqp8hO4rkYJK4znkDkUfTIJdY6l0/Qo7+SCS1EkslxZXCSM0KuGiY4ymdyIxBBwzE8bsDr6QgOkdSS9OXFrc6xp++e5XU7mcmNUX5wqLuVjuIDEkElsEcCu0mZrEy0RExWN/VdR1iYIYlvNOla7ZeY7W4tpPEYDJEa+LubPoMZPtXfB1Cb4MumafeTSKdriaP4cRNjI3+Jhh+Ck4IOOajtAn6L19rhNBisJmiUCYwW+wqDnAJwPY8fSjrdaXqjG3PiC2jBeOQFpLm1x6N3aSNgcZzkNg8kGpCXYa3ccF7K0Q9ygaZ+fYnaAR9QQfp64bRBcxSR397d3SyLgqzhFHYggKBgggEH0qNHXmgv1EdFiuxJKtv4zSxjcg5XC5GcnBz9Kk/wAuwMR8NaX9xn1jtmAHtknFBxt0fpj3FvcM0/jQy+NvLA738VZNx44JZVyRjIGK6tM0G10uxuLS0kmVbjJaTIypIxkADA4A9Oe5qu6/De3WsC4a1vBGtvh4WTcACkmSjxnuOAynO7cuMYrnj1DqdEnSG3mubmC2kS0kmgKeIxjt2y36JIJlA452Y75oLBN0lYy20lubi82yKY2Il5MZRUKZx2IQfXvWU6VtY0uFjvtQUz3PxJbxgSrY2gDI+UDGB6bFxjAqFkfXhK7eDLIJo7VLmWOEkqha43EIygF9vhBsAfNnHGK128mvWunYtVuY5xbq7lrfeWdLVTtO7PdwBxyckenAWSLpnT49SivwHeaMn/iAMDl2cdxxhnOCMentU2vAqq9P6xeX/UOowXVwFt42cW0HhgF1V9rOGxyAcA88FvuqOfqDW7n8pLYld0cq/DYi3bk3yLuHByh2oM8nJbsMEBfKVW9FvNZn126jvlcWixghTDtCPhDgHHm7tzk9scY5sY7UGaUpQYPauOfTbK4uBPPaQSTbQviPEC2AGGM4z2d/4m9zXbSggz0vpTtE81tJK8IcRGW5lfw920nbuY4I2KQR2IyMVvm0Kwm0iTSZYZHs5Ml0aaQliW3HL7txyxJPPOcduKlaUEAnSOio80iWbiSYHe/xEu7JkMpIO7IO8lsjBz6193XTGlXPimSCbMoAkKXUyF8JsySHHO3yk9yAAScCpylBy2tlDaGYwIVM0niPl2bLYA9TxwoGBxxVasH1QNfC1vbaOL42YBHtS5Hm9TvH+VW7IxnNUe21zS7G4v7e7v4IphezEozcgbq8bjefU4dPFtPvzb/KN1uGsWttLZq02q2KSaqdSso2gj87PbbFdBztJMmPU4z2JPoTXP051XN1I15+SNXt5orV1VpTp7KrFhnjMmfT1Fbb7W+mr+3a3vbyyuIG+aOXDA/ga4dDm6P0Frk6TdWtstyytIiykrkAjgHt3r56nE9f8C0W5uf5dI2/novnDG8dOix+JrX7RtP/AAj/APZUP1XY9T6to0lnp+tW1vLIwywtimVzyM7m4+mOe1dX2n0P9qW38dPtPof7Tt/4qzV4pxiJ36z/AF/478GvZHPoWp20Ub217b3cwJZzcRGJ8kDOyWMh0Bx6k9z34FRWoaj1ENa0eT8pJp3gBjLbanMqpdfrBZEGGAAz5gGHBx61ZvtPof7Utv464NY1LpnWLGSzvr+1eN/7XKt6MD6Ee9bdFxnX477Z6Tav66uTgiZSV0qWVz8ZZaW8UrMFUreNHHO/JGIo2w/cnJGccntVa6U0K807rjVtavZkf44zQwvb8DxiQzKM5BxyoP6yMCOKoVtearo8kkWnXt1EkTYEllITC2ScEY8vPPGAeTxUtY6r1dqG5ItTuY4VlIdplQBZA2T5NmS2eecc+tfXU4hFK2j039Wu/BrbRamSsx++v+Hoa6HJJdSzXemXNzLKqK5mvY4ldVOQH8JV3j+ywYd+OTmXtLLUZIhBcTWun2qLtSDT1OQPbeRhfT5R9xHFedvZWccJm1FUvHRcyXV4glkbHqWYHgew4Fa7S30a8Vja2lhKF+Ypbocf4Vm8xr8qzs5HCrbRveN3p+haFpOgLdJpVstutzMZpQCTliAO59OO3pk+9c10uqflNbxoIJIoRJFFDC/ndW2+Zy2APlzgZ7j6155LZaVFLFFJYWSSTMRGrWyAuQMkDj2rYNN048/k6z7/APSp/pXPMqx9MpRwi0/VC6aF0Zo+m3NjqS2UEGqW8bK8lr5Fk3AghgMBhz3IzwParSHX3H4mvIhpmnfs2z/8ZP8ASh0zTsf1dZ9v+mj/ANKj5nX7Tye/3PVry+jtTAHBYzTLENvoTnB/wrpHNeT6fb2Flq+nXC2trbiO6QtKsKJtUgjkgcDJH769XRldVZSCD2IOc1twZozV5oYNTpp09+WZ3fdYPINZpV7M54bO2gmlmgt4o5ZeZHRAC5+pHesW9nbW0sssFtFFJKcyMiAFzz3I79z++umlApSlApSlApSlApSlApSlByakt6bOX8nPAl1t/NtOpZM/XHP/AO7V5ifiGvrqe4cpO0rJLHGFSNWB5IC/5kk/XvXrB7GqFH03f6hd31xDd28SNeS4WSFiR5vcGsmsw3y02q3aHNjxZJnJ6IgSPn5m/iNN8n6z/wAR5qb+xmqftG0/uG/moejNU5/3hafjA381eZ4DN293seZabv7ITe/67fxGm9/1n/iNTn2N1T9oWn9y381Psbqn7QtP7lv5qeAzdvc8y03f2Qe+T9dv4qb5P1nH/cam/sZqn7QtP7hv5qfY3VMf1jadv/Rb+angM3Y8y03f2QZYs2GZjnvzVD07Tuo7fqi7vQ8Vrb3U8h2zAskmCceUcjgcHj769Z+xmqc/7wtP7l/5q1XPRGpzwtE2o2YyQVb4diVYdiATjIPP/wCzV+LTZ8e8csdVGbWabJMTzTGyFwRkHsRg1AR9OvDB4UN9IyjfxJk8lMKe/dWLOB2yx7Vc9N6Z1K9s0lN9ZxyAlJY/BY7HU4Zfm9CDz7c+tdf2N1TH9Y2n9y381QrpNTXeITya3SXmJtP+3nd103cywqYrmMXIupJmkZ3IZedq4x25wfp78VZvXkDv3BqePRmp/tC09f8Akt/NT7G6pn+sLT+5b+al9JqL+sGPW6Sk9Jn3QX4H99Y/Cp77G6p+0bT0/wCS381D0bqmP6xtO3rA381V+Az9lvmWm7oW1t4bnUrGK4VpIZZvBePeyhgwJycdyNv+Jr0jT7C10+1S2soI4IE+SOMYUfhVO+zl9puo6Zcz3UEqC9QERxMDyGHfOKva9q9TSYrYse1vV4uvzUzZeak9GaUpWpiKUpQKUpQKUpQKUpQKUpQKUpQKxgVmlApSlApSlApSlArBAPes0oIS5dtK1aSeO1uJra8TMnw8Rfw5FwMkD9YEc/2Puroi1mKTdutb6JURnZ5rZ1UADJ5IqSIB7itVyjtBKsW0SMhCFhxnHGaDVBqFrcOVhuEYrGkhHsr52k/ftP7q02+s2NxeNZQ3Ktcq8iGIqQQyBS3f2Dof+4VUbToS4tVVUvon8MweWaMssqxpIgEmCCQquu3nkpknnjZD0jMt5Pu1KP4uRJ03ru8RY5IYog/uW3Qg9/0jzwKC7iVSRhl57c1lpAoO5gMe5qiWvSkMbrY20toLi1jJkAeVmjMkkZVl3liBtibHPcntyTP9SdOpryREXUtpMgZTLCAWZSPlOfSglri7ht3jWVwrSyCNe/zEEgcdux71mC7inlnijcM8DBZBj5SQD/kRVYi6Ungu5biK88aSW6WUyyySF1j3Mdo5K5XIC4AyAM+5kOltDl0OK4jmuI5zK0Z8RYypfbGq7m5OWJGSaCfpSlApSlApSlApSlApSlApSlApSlApSlApSlApSlApSlApSlArRexvLaTxxgFnjZRk45I4pSgqDdNa1DbzpZXzRTyRSIk0l1LJtLQKoPJ4Pi72z37Hk1mHprUYIpDE2+WSxMG6W4JaMiTIQHHy7f8ATtSlBJdLaVqGnzO2oMr/AOyxQq3iFmJWSVufoBIo/A+mKsdKUClKUClKUClKUClKUClKUH//2Q=="/>
          <p:cNvSpPr>
            <a:spLocks noChangeAspect="1" noChangeArrowheads="1"/>
          </p:cNvSpPr>
          <p:nvPr/>
        </p:nvSpPr>
        <p:spPr bwMode="auto">
          <a:xfrm>
            <a:off x="155575" y="-563563"/>
            <a:ext cx="1885950" cy="11811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2" name="AutoShape 4" descr="data:image/jpg;base64,/9j/4AAQSkZJRgABAQAAAQABAAD/2wBDAAkGBwgHBgkIBwgKCgkLDRYPDQwMDRsUFRAWIB0iIiAdHx8kKDQsJCYxJx8fLT0tMTU3Ojo6Iys/RD84QzQ5Ojf/2wBDAQoKCg0MDRoPDxo3JR8lNzc3Nzc3Nzc3Nzc3Nzc3Nzc3Nzc3Nzc3Nzc3Nzc3Nzc3Nzc3Nzc3Nzc3Nzc3Nzc3Nzf/wAARCACYAPQDASIAAhEBAxEB/8QAGwABAAIDAQEAAAAAAAAAAAAAAAUGAQMEBwL/xABEEAACAQMDAgQDAwgHBwUBAAABAgMABBEFEiEGMRMiQVEUMmEWcYEVI0JSVZGS0gc1YpOhsdEkJTNDVIKUU3LB0/Dx/8QAGgEBAAMBAQEAAAAAAAAAAAAAAAIDBAEFBv/EACwRAQACAQIEBAYCAwAAAAAAAAABAgMEEQUSIVEUFTGhE0FCUmFxgYKRseH/2gAMAwEAAhEDEQA/APWz01oeP6m07/xI/wCWpGCGOCNYoY1jjQbVRFAAHsAOAK20oFKUoFKxkZxWaBSlKBSsAg9qzQKUpQKVjIrNApSlApSlArB7c1msHtQV7qjVb7TmtksVj8yu8pOGZQpQbimQSnn8xXLDy8HNRl91qS9munwMrSzHyyx8SRYkG4HI2ncnytg49O+O7XNb0K31S3tdTiMs6sRG/gFwnyFst2GMxkj1yveo99Y6dV1i1m0iW5/OXMhjt2KbgZEzkd2YLJxye/vyGNN6zk1DVtBtrWLMF7Fm4lkUKdxt1mUKoYkcMM5454JxXfq/V0dhrY0SOyuJb6UZiwUCsMA7hk9uW/CNz6VyrqGk2161ydDeBdJsWKytbYkiRcBkQeoCH0+4Z5Fdl/1HouXh1GGVc7o5A8JO1hGX2Ej9IoWIA9MjucEPj7WiGxM8un3UqqsKmSJVPiSSKhChASw+fvgjg89qsNhcfF2sNx4UsPiqG8OVSrLn0IPaqXpPUmkXSz6bqGnrE9zeyWxt1hJzHGyxI7rk7f0R+B9ji8xRrEqpGqpGoAVVGAB7AUGylKUClKUClKUClKUClKUETrd9dQS21rp8UL3NxvKmZiEUIuecckk4HHbJPpUS/XmmwNNDcW92J7dpI5lSMEB42jVwDnkZlTB9QasV9p9pqEax3tvHOqtuUSKDg4IyPbgkfcSPWuC56X0W5uHnmsIi7jDbcqDkqxJAIGSUXJxk7RnOBQR69b2hkuY20vVkktpFikT4YMQ7BWC4Ukk7W3cDgAmuHVv6RrG2s7021ndm7ggeRI7iIxgukSylW5yCFcE5HuO9WVtB0xjdlrVC13KJpmJJYyAAKwOcqQAMEYIxxitI6X0UXLXAsI/Ebfk5bHmQRtxnHKKF7dhQdN5qSWVnFcSQzStKyIkUK7mZm9Ocf41GHrGwzgWt9u2BwrQbWJ8hK4JBDASKSDj19ql7jTbS4s0tJog0KbdgJOUK9iGzkEe4Oa530DSnnac2UIlZVUsBjIUqQOP/AGJn3CqDkACggtW60Fu2ni0sJ28e7jgn8VdoiDM6kAg8vlCcdseorbade6TeGJLeG+klkVJFjWDc5jaNZN+0EkgK6ZxzlgKlZem9JmlgllskZ4ZPERiT8wYsCefNgsxGc43HGMmsW/TOi2zFrfTbaM71cbUwAyrtBA9PLxgcYoOFurbW1shdalBLABLKJMAEQokxi3sc9vlzjPr7VK6PqqatDJLHa3MCpI0f59Qu4qSrYwT2II/CtbdO6Q0hc2EBY3DXBO3nxDglvxKqfbIB7jNdljZw2FqltbLtiTOAWLHJJJJJJJJJJyT60G8nFAc+lGGRUUY9XtS3gz292meFnBjfHtuXIP34oJasGoabX1sreSXVbK6s1jUs0jJvjwBknemcDg8sF+oFR2jf0gaDrGkLqFnchmOFNp/zhIVzs2+pwDyOMAnPBwjq5aYrG8+i07hUfqWpeE3wlntlv3xti3fICfnb2Ucn64wOaod91Pqb6jb3rySwRRnxIrWAA/EIcA9/mXnHiHCj9EPWLW2sYLi9/pI6iu54iU/2e3t3eNUiU4Vc+XxS+Af1TnjIwalas19UMeSMkbxC8waHZxxWniIXntSWSfJVyzEFySCOGIBK9uBxwKDQdLXOLQYaJoXBZsSISxIYZw3Lsec43HHeoix6lbqDp+TVdK/M2Jt2bxSN8wkwchUHqD7nJ9B2Jrv2j1XTHacXHxgQOfCkZmjnUvbKrREqD+nJ7jdvHIHEVi9S6Fp8sIimikdRE0PmmclkY5Kk5yR9DS70PTLy5Nxc2iSSNnJJOGJUpuIzgnaSue+DjNVodRalOkluiwi18K5kkvzMwyFeYHwiFI8uxT5jwGXvwToutf1WTxWZ2gjisXZAoKmY/wCzlZN2MHJZwuPqOccBa7Pp7TLK4S4trYpMrO5kErlmLkFtxJy2SAec81K5qj6h1ld2C3Ekq2TRiZ44ygclALgQgtzzkbj6fKeeDiQ1nqS603pa01IR2slzcIuNsmYgxQtwQeRkAZz65zQWmsbh6c1R5ur9Ri+IJi08wIkbC6DyeEu54lyxCkbWEjFWyAdhJwASJc6ndTaJpF5OggnuLiESRglRhmwffjHP/wA+tBYQcjIrNV3pTWrvVVc3i2wPw0FwPAyAviKx2nJPIAHt3qxDtQKUpQKUpQKUpQKUpQKUpQKUpQKUpQKUpQKxgVmtc0gjQuzBVUEkscAD76CP6gvYLLTnEsCXLzgwxWz4xO5UnYc5GMAkk8AAk15Y5gmhGr3llY25Yta28cMYgikIPJPGfCBHIySzeXsObXJdHVb86mwdYyvhWisMFYiQS+CAQWwDg8gBfeuOXRNMlmeX4G3E7gqJEjG4ZBBI478n9/rU6W5Z3V5McX23VITzWNyo2SXuqXZBS3mXc+9s7ZJhjknusQwAvJwOKu/TPRVw1ydV6quPjLuYee1kCyRDjADAgjI9NuAOQM8k83QfS4tNcfVYpZpoUDx+NdIhMzNgloyoH3Fj3xxxzXo2B7V2+SbNVr0rXkx/zLVb28Fugjt4UiT0WNAoH4Ctu0fX99ZpValjaPr++m0VmlBy32n21/B4N3H4kYYOBuKkMOxBByK1S6Pp8lpFam2VYYRiNYyU2cY4IIIrvpQabe2htYEgt41iiQYVE4AH0rbtFZpQYxWe3alKBSlKBSlKBSlKBVZ65v8AUtPsbOTSrqK2eW9it2MkIkz4jBQeSOxOfrjFWatM1tDOU8eJJNjh03qG2sOxGexHvQVCXriS1so7u70sLG088eY7tThYWZJH8wUYyowO53D7q+rjrWSC5W2/I8kkxuGtmCTqFV0Qu43OFU8bcc85PbaatMVjbQxRRQ20MccTbo0SNQEPPKjHB5Pb3NbZYElVVkjV1VgyhlBAIOQefUEUELp+rXZtSzWdzfOLm4jL24iG0JKygHc45wB29jVY/pI661XpnTrK8s9JmiL3ISRLsRlZF2ngFHJB7c4r0KCGOCMRwxpGgydqKAMk5PA+tfFxaQXDxPNDHI8Lbo2dASje4z2P1oIjpHW7rXtIS9u9IvNMkbvDcgDd9V9cfeB+NTo4FFGBis0ClKUCqz1rM08NvpMMuz4olrgoSGEC98Y7ZJVfuJFWK4mjt4HmmdUjRSzMxwAAMkmqANUs9U1e/vIrmGQGRYIMlQ3hoByM88yNJ94CkcYyHX6evt2rX4MmoXsGmxq5jmy1y6nHhwjg+vdj5R/3H9E1sZSCQcjHA3VJ9Hwb47vUWyWnlKRZ7rEnlAz9Tub72+nAWCGJIYkijXaiKFVR6AVtpXPe3ttZW5nu50hiBALscDJPAoNzOq92UfeaK6nOGBx7GqX1fZW3WNhHb6Td2zXsDlgzRhiI2Uo48wxghuffH3EculaDrdreNaiS6tbTx4cT2zxLmNIEVs+pBdcAY4HbAxQX/I9xTI9xVd6Wt9btre7fXruW4mLcKVQoCCcmPbztPGAQCMYxnJNOtz1jfaXLc6dqN9PfL4qywsEjUM0R8PZny+WTBOTkD0IoPUt6frL3x39azke9edXWia9c6c9vLau6PqjTiNWhB2+NEyyOc8gKsnu2SPwtHTNvq9vBP+Wbp553kJGVXYOT8mCTtPHBxjFBO5HvTcM4yM/fXnj2vWpEviSXRPjPIognjwB4MnlBJBKmXwtucHGcheamdFsNXOuw32rqXcWckbSKyhAWaEhQoOQfK2fQkfWgtdKwowKzQKUpQKUpQKUpQKUpQKUpQKUpQKUpQKV8FwPmwPbJqNn6g0yCdopLtMooeR1BZIlPYu4G1M4/SIoOfrGYfkf4QEiS8lWFfuzlj9wVWP4VATwQ3BPjwRycnHiKGNZ641hLfVdCRV8aCaOeRXSQADAQBvYja7HIr5tbhLmEyxq4wzKVdcEFSVI9uCCMjj/On4dmJhzrpVumBbNPajsPh53QfdgHA/DmrN0SDH03ax8lELpGxxlkDEAnAHJ75x3NQkksdvG08zhETzM57AV29MQahddPWUUm+xtimSQcTSAkkYwfICCP7X0B7HE7d6kFmNpZxG5u8DdGrYWLPYu36I9fUn0BrFpppScXd7KLm7Gdr7dqxg+iLk7fvySfU+g6bSzt7KFYbWJIogSQiKAMnkn78859a6KCE6jk1NFtF0wugeYiaRIBMUAUkZUsOCwAJ74Jxg8iG+J6mmvvBKzxRGbbK6WibUG/AMZYncpjyxzkhseh2VciPvrm1C8i0+0kubhiIkxkKpZiScAADuSTj8aCoLc68Iri4Ntfx3d3aWhJW3UrbuAwkwpB7E5wc5B7juF9J1LqGn3sU3jwObJSIorMZdvDUnY5Y4feSNpBGFwOfNVki1q1PhC5WWzlkcoIrldrA7toyQSMEkAHOCSAOeK222rWV3BcT2splS3/AOIEjYkcbhhcZOQQRgHIIxnNBxdQi4a1sJ7dLtxFeRSyRwoC7ICc5GP34xVLv4urr+SKO8iv/CtLqGXxY4Yg/lupQWTAw35nwzggj6dxV6TqLSHtviFv4fB8QRbzkAMQCM5HbDA57YOa0t1XowSZxeErFJ4b7YZCc+YdgvI8rcjI470HBoNz1Pd6yh1SFLa0W3BZPCwJCQDuHcqwbgqXOB796tgHNRUWv6cZYopZxBNK7okUuAxKv4f3ctgDnkkAc8VKg5oM0pSgUpSgHtVU1fqe50vWJVuIo10yBTvmC7yzCPftyH8j4PCsoBAzu5xVqPAqqX+r9NWnUZsb212ald5Ql4DiVdqgnPquMLn6EehoNV51dcQ6jDEtsY4JFjVw8YaSKQ3McRBxJtI/OLyCcd/N2r5l6r1Ge5VdOslMElxF4TSqNzwmGSQtjxByfD8ucEZ8wFcJ1npRtQ05Lews5rQo6C4UeaJomjkRAoBzlpUI5zkjIz2kVuNDi0C517UtKihRZZWn8OIu2QzwFsYByVJHbgMRQdFh1fDc2sMhtLxybWKZ5UgCx73VGCZL8Md4wCcfXipjQr2bUNKgubmMRzOCHQY8pBIxwT7e5++q/HrfSUKzKEih+HgEJjaEphA/hBBnjhxs+hHsKad1ZpNlY3xjt/hdL094ooTEpbejQrLuCgZxhvTPAzQW7J//AJWc1EQmDW/jbe+to3jtrrw185O7yKwY9sHz9qxL07p6Rs1jELW5A/NzRk5Q++D3HuPUUEuTUPfdSWNhqM9pdu0awWwuJJdpKqpbbjgd/X6CuvTb03cTJMnhXceBNDn5CfUe6nuD2P4GuGXpmymvZbySS4+Ilcs77xkjKEJ2+UbBgfU0HVa67p93dLbW9yrTMu4IVI9ASMkdwCCR3GakvSoZ9FEF3cXulyC2ubhxJKrqZInbABYrkEEgKMg/ojvyDr1DWb7TbG4nvdOYCONmEkD+KmcE+bgMBx3x+NBGKqXj73s4dR1Ce5nUJduTFBFHK6g4wQuMAcDJJPPFS1lYXkUgPxlvbjcCbK3hXwgvr6BsnJ83Hpx7xXSJifV742zm4ijt4Ukud45nYvLJ5e4yZAxOAPT0rX1N09NN1ZpfU0dzcCHT0EcttbkhpVLEliQeQuQxXncAR7AhWv6Ro5vtQfg5lhePRmCEjhd7SxdvbMi59gCecAV8Wl1qVvbSJBHZyN4krB5nZcsXY5IAxjJz9331KdR9Pya1rn5XS4uH0yWCLwrjT5dzKVdW5UEZU4PbODzwRVTF3DL/AEjz6ZYXsljo0SYKQRlwpCBiNrA7TvYg4A7Yxkk1Ca3ve01+mu8/qNmfXxqL0r4e0RP5dXTlrc2Vhe3GoXc95c+eaDxcMgZmYBkUcglgeMk9sYzV2UpbIUgutXtba2CWy3u6M20TKqp8hO4rkYJK4znkDkUfTIJdY6l0/Qo7+SCS1EkslxZXCSM0KuGiY4ymdyIxBBwzE8bsDr6QgOkdSS9OXFrc6xp++e5XU7mcmNUX5wqLuVjuIDEkElsEcCu0mZrEy0RExWN/VdR1iYIYlvNOla7ZeY7W4tpPEYDJEa+LubPoMZPtXfB1Cb4MumafeTSKdriaP4cRNjI3+Jhh+Ck4IOOajtAn6L19rhNBisJmiUCYwW+wqDnAJwPY8fSjrdaXqjG3PiC2jBeOQFpLm1x6N3aSNgcZzkNg8kGpCXYa3ccF7K0Q9ygaZ+fYnaAR9QQfp64bRBcxSR397d3SyLgqzhFHYggKBgggEH0qNHXmgv1EdFiuxJKtv4zSxjcg5XC5GcnBz9Kk/wAuwMR8NaX9xn1jtmAHtknFBxt0fpj3FvcM0/jQy+NvLA738VZNx44JZVyRjIGK6tM0G10uxuLS0kmVbjJaTIypIxkADA4A9Oe5qu6/De3WsC4a1vBGtvh4WTcACkmSjxnuOAynO7cuMYrnj1DqdEnSG3mubmC2kS0kmgKeIxjt2y36JIJlA452Y75oLBN0lYy20lubi82yKY2Il5MZRUKZx2IQfXvWU6VtY0uFjvtQUz3PxJbxgSrY2gDI+UDGB6bFxjAqFkfXhK7eDLIJo7VLmWOEkqha43EIygF9vhBsAfNnHGK128mvWunYtVuY5xbq7lrfeWdLVTtO7PdwBxyckenAWSLpnT49SivwHeaMn/iAMDl2cdxxhnOCMentU2vAqq9P6xeX/UOowXVwFt42cW0HhgF1V9rOGxyAcA88FvuqOfqDW7n8pLYld0cq/DYi3bk3yLuHByh2oM8nJbsMEBfKVW9FvNZn126jvlcWixghTDtCPhDgHHm7tzk9scY5sY7UGaUpQYPauOfTbK4uBPPaQSTbQviPEC2AGGM4z2d/4m9zXbSggz0vpTtE81tJK8IcRGW5lfw920nbuY4I2KQR2IyMVvm0Kwm0iTSZYZHs5Ml0aaQliW3HL7txyxJPPOcduKlaUEAnSOio80iWbiSYHe/xEu7JkMpIO7IO8lsjBz6193XTGlXPimSCbMoAkKXUyF8JsySHHO3yk9yAAScCpylBy2tlDaGYwIVM0niPl2bLYA9TxwoGBxxVasH1QNfC1vbaOL42YBHtS5Hm9TvH+VW7IxnNUe21zS7G4v7e7v4IphezEozcgbq8bjefU4dPFtPvzb/KN1uGsWttLZq02q2KSaqdSso2gj87PbbFdBztJMmPU4z2JPoTXP051XN1I15+SNXt5orV1VpTp7KrFhnjMmfT1Fbb7W+mr+3a3vbyyuIG+aOXDA/ga4dDm6P0Frk6TdWtstyytIiykrkAjgHt3r56nE9f8C0W5uf5dI2/novnDG8dOix+JrX7RtP/AAj/APZUP1XY9T6to0lnp+tW1vLIwywtimVzyM7m4+mOe1dX2n0P9qW38dPtPof7Tt/4qzV4pxiJ36z/AF/478GvZHPoWp20Ub217b3cwJZzcRGJ8kDOyWMh0Bx6k9z34FRWoaj1ENa0eT8pJp3gBjLbanMqpdfrBZEGGAAz5gGHBx61ZvtPof7Utv464NY1LpnWLGSzvr+1eN/7XKt6MD6Ee9bdFxnX477Z6Tav66uTgiZSV0qWVz8ZZaW8UrMFUreNHHO/JGIo2w/cnJGccntVa6U0K807rjVtavZkf44zQwvb8DxiQzKM5BxyoP6yMCOKoVtearo8kkWnXt1EkTYEllITC2ScEY8vPPGAeTxUtY6r1dqG5ItTuY4VlIdplQBZA2T5NmS2eecc+tfXU4hFK2j039Wu/BrbRamSsx++v+Hoa6HJJdSzXemXNzLKqK5mvY4ldVOQH8JV3j+ywYd+OTmXtLLUZIhBcTWun2qLtSDT1OQPbeRhfT5R9xHFedvZWccJm1FUvHRcyXV4glkbHqWYHgew4Fa7S30a8Vja2lhKF+Ypbocf4Vm8xr8qzs5HCrbRveN3p+haFpOgLdJpVstutzMZpQCTliAO59OO3pk+9c10uqflNbxoIJIoRJFFDC/ndW2+Zy2APlzgZ7j6155LZaVFLFFJYWSSTMRGrWyAuQMkDj2rYNN048/k6z7/APSp/pXPMqx9MpRwi0/VC6aF0Zo+m3NjqS2UEGqW8bK8lr5Fk3AghgMBhz3IzwParSHX3H4mvIhpmnfs2z/8ZP8ASh0zTsf1dZ9v+mj/ANKj5nX7Tye/3PVry+jtTAHBYzTLENvoTnB/wrpHNeT6fb2Flq+nXC2trbiO6QtKsKJtUgjkgcDJH769XRldVZSCD2IOc1twZozV5oYNTpp09+WZ3fdYPINZpV7M54bO2gmlmgt4o5ZeZHRAC5+pHesW9nbW0sssFtFFJKcyMiAFzz3I79z++umlApSlApSlApSlApSlApSlByakt6bOX8nPAl1t/NtOpZM/XHP/AO7V5ifiGvrqe4cpO0rJLHGFSNWB5IC/5kk/XvXrB7GqFH03f6hd31xDd28SNeS4WSFiR5vcGsmsw3y02q3aHNjxZJnJ6IgSPn5m/iNN8n6z/wAR5qb+xmqftG0/uG/moejNU5/3hafjA381eZ4DN293seZabv7ITe/67fxGm9/1n/iNTn2N1T9oWn9y381Psbqn7QtP7lv5qeAzdvc8y03f2Qe+T9dv4qb5P1nH/cam/sZqn7QtP7hv5qfY3VMf1jadv/Rb+angM3Y8y03f2QZYs2GZjnvzVD07Tuo7fqi7vQ8Vrb3U8h2zAskmCceUcjgcHj769Z+xmqc/7wtP7l/5q1XPRGpzwtE2o2YyQVb4diVYdiATjIPP/wCzV+LTZ8e8csdVGbWabJMTzTGyFwRkHsRg1AR9OvDB4UN9IyjfxJk8lMKe/dWLOB2yx7Vc9N6Z1K9s0lN9ZxyAlJY/BY7HU4Zfm9CDz7c+tdf2N1TH9Y2n9y381QrpNTXeITya3SXmJtP+3nd103cywqYrmMXIupJmkZ3IZedq4x25wfp78VZvXkDv3BqePRmp/tC09f8Akt/NT7G6pn+sLT+5b+al9JqL+sGPW6Sk9Jn3QX4H99Y/Cp77G6p+0bT0/wCS381D0bqmP6xtO3rA381V+Az9lvmWm7oW1t4bnUrGK4VpIZZvBePeyhgwJycdyNv+Jr0jT7C10+1S2soI4IE+SOMYUfhVO+zl9puo6Zcz3UEqC9QERxMDyGHfOKva9q9TSYrYse1vV4uvzUzZeak9GaUpWpiKUpQKUpQKUpQKUpQKUpQKUpQKxgVmlApSlApSlApSlArBAPes0oIS5dtK1aSeO1uJra8TMnw8Rfw5FwMkD9YEc/2Puroi1mKTdutb6JURnZ5rZ1UADJ5IqSIB7itVyjtBKsW0SMhCFhxnHGaDVBqFrcOVhuEYrGkhHsr52k/ftP7q02+s2NxeNZQ3Ktcq8iGIqQQyBS3f2Dof+4VUbToS4tVVUvon8MweWaMssqxpIgEmCCQquu3nkpknnjZD0jMt5Pu1KP4uRJ03ru8RY5IYog/uW3Qg9/0jzwKC7iVSRhl57c1lpAoO5gMe5qiWvSkMbrY20toLi1jJkAeVmjMkkZVl3liBtibHPcntyTP9SdOpryREXUtpMgZTLCAWZSPlOfSglri7ht3jWVwrSyCNe/zEEgcdux71mC7inlnijcM8DBZBj5SQD/kRVYi6Ungu5biK88aSW6WUyyySF1j3Mdo5K5XIC4AyAM+5kOltDl0OK4jmuI5zK0Z8RYypfbGq7m5OWJGSaCfpSlApSlApSlApSlApSlApSlApSlApSlApSlApSlApSlApSlArRexvLaTxxgFnjZRk45I4pSgqDdNa1DbzpZXzRTyRSIk0l1LJtLQKoPJ4Pi72z37Hk1mHprUYIpDE2+WSxMG6W4JaMiTIQHHy7f8ATtSlBJdLaVqGnzO2oMr/AOyxQq3iFmJWSVufoBIo/A+mKsdKUClKUClKUClKUClKUClKUH//2Q=="/>
          <p:cNvSpPr>
            <a:spLocks noChangeAspect="1" noChangeArrowheads="1"/>
          </p:cNvSpPr>
          <p:nvPr/>
        </p:nvSpPr>
        <p:spPr bwMode="auto">
          <a:xfrm>
            <a:off x="155575" y="-563563"/>
            <a:ext cx="1885950" cy="11811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6" name="Picture 8" descr="http://t3.gstatic.com/images?q=tbn:TJSXhygzZjeUFM:http://www.metalprojects.no-ip.com/misc/MIG%20Welding_files/image002.jpg&amp;t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524000"/>
            <a:ext cx="6781800" cy="510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position capability </a:t>
            </a:r>
          </a:p>
          <a:p>
            <a:r>
              <a:rPr lang="en-US" dirty="0" smtClean="0"/>
              <a:t> Higher deposition rates than SMAW </a:t>
            </a:r>
          </a:p>
          <a:p>
            <a:r>
              <a:rPr lang="en-US" dirty="0" smtClean="0"/>
              <a:t> Less operator skill required </a:t>
            </a:r>
          </a:p>
          <a:p>
            <a:r>
              <a:rPr lang="en-US" dirty="0" smtClean="0"/>
              <a:t> Long welds can be made without starts and stops </a:t>
            </a:r>
          </a:p>
          <a:p>
            <a:r>
              <a:rPr lang="en-US" dirty="0" smtClean="0"/>
              <a:t> Minimal post weld cleaning is required</a:t>
            </a:r>
          </a:p>
          <a:p>
            <a:r>
              <a:rPr lang="en-US" dirty="0" smtClean="0"/>
              <a:t>More rapid operation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1165</Words>
  <Application>Microsoft Office PowerPoint</Application>
  <PresentationFormat>On-screen Show (4:3)</PresentationFormat>
  <Paragraphs>275</Paragraphs>
  <Slides>78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Office Theme</vt:lpstr>
      <vt:lpstr>Arc welding </vt:lpstr>
      <vt:lpstr>How an arc is formed </vt:lpstr>
      <vt:lpstr>Arc welding process </vt:lpstr>
      <vt:lpstr>Tungsten Inert Gas welding </vt:lpstr>
      <vt:lpstr>Welding torch</vt:lpstr>
      <vt:lpstr>Applications</vt:lpstr>
      <vt:lpstr>Disadvantages</vt:lpstr>
      <vt:lpstr>Metal Inert gas Welding</vt:lpstr>
      <vt:lpstr>Advantages</vt:lpstr>
      <vt:lpstr>Applications</vt:lpstr>
      <vt:lpstr>Submerged Arc Welding</vt:lpstr>
      <vt:lpstr>Applications</vt:lpstr>
      <vt:lpstr>Electric Resistance Welding</vt:lpstr>
      <vt:lpstr>Process Parameters</vt:lpstr>
      <vt:lpstr>Advantages</vt:lpstr>
      <vt:lpstr>Spot Welding</vt:lpstr>
      <vt:lpstr>Applications</vt:lpstr>
      <vt:lpstr>Seam welding</vt:lpstr>
      <vt:lpstr>Process</vt:lpstr>
      <vt:lpstr>Stich welding</vt:lpstr>
      <vt:lpstr>Applications &amp; Advantages</vt:lpstr>
      <vt:lpstr>BUTT Welding</vt:lpstr>
      <vt:lpstr>Thermit welding</vt:lpstr>
      <vt:lpstr>Slide 24</vt:lpstr>
      <vt:lpstr>Slide 25</vt:lpstr>
      <vt:lpstr>Applications</vt:lpstr>
      <vt:lpstr>Advantages &amp; Disadvantages</vt:lpstr>
      <vt:lpstr>Soldering</vt:lpstr>
      <vt:lpstr>Classification</vt:lpstr>
      <vt:lpstr>Types of solder</vt:lpstr>
      <vt:lpstr>Soldering Fluid</vt:lpstr>
      <vt:lpstr>Advantages &amp; Applications</vt:lpstr>
      <vt:lpstr>Brazing</vt:lpstr>
      <vt:lpstr>Flux used</vt:lpstr>
      <vt:lpstr>Metals used for brazing</vt:lpstr>
      <vt:lpstr>Heating can be done by</vt:lpstr>
      <vt:lpstr>Brazing Methods</vt:lpstr>
      <vt:lpstr>Advantages &amp; Limitations</vt:lpstr>
      <vt:lpstr>GAS CUTTING</vt:lpstr>
      <vt:lpstr>Weld Defects</vt:lpstr>
      <vt:lpstr>Slide 41</vt:lpstr>
      <vt:lpstr>Rolling</vt:lpstr>
      <vt:lpstr>Process of rolling</vt:lpstr>
      <vt:lpstr>Rolling process</vt:lpstr>
      <vt:lpstr>Types of mills</vt:lpstr>
      <vt:lpstr>Types of mills</vt:lpstr>
      <vt:lpstr>Terms related to rolling</vt:lpstr>
      <vt:lpstr>Defects in rolling</vt:lpstr>
      <vt:lpstr>METROLOGY</vt:lpstr>
      <vt:lpstr>Slip Gauges</vt:lpstr>
      <vt:lpstr>Comparators</vt:lpstr>
      <vt:lpstr>Elements of A Comparators</vt:lpstr>
      <vt:lpstr>Types of comparators</vt:lpstr>
      <vt:lpstr>Mechanical comparators</vt:lpstr>
      <vt:lpstr>Dial gauges</vt:lpstr>
      <vt:lpstr>Slide 56</vt:lpstr>
      <vt:lpstr>Lever comparators</vt:lpstr>
      <vt:lpstr>Sigma comparators</vt:lpstr>
      <vt:lpstr>Electrical comparator</vt:lpstr>
      <vt:lpstr>Optical Comparators</vt:lpstr>
      <vt:lpstr>Pneumatic Comparator</vt:lpstr>
      <vt:lpstr>Fluid Displacement Comparator</vt:lpstr>
      <vt:lpstr>Angular Measuring Instrument</vt:lpstr>
      <vt:lpstr>Sine Bars</vt:lpstr>
      <vt:lpstr>Working Principle</vt:lpstr>
      <vt:lpstr>For heavy components</vt:lpstr>
      <vt:lpstr>For small components</vt:lpstr>
      <vt:lpstr>Angle gauges</vt:lpstr>
      <vt:lpstr>Limit Gauges</vt:lpstr>
      <vt:lpstr>Standard Gauge</vt:lpstr>
      <vt:lpstr>Limit gauge</vt:lpstr>
      <vt:lpstr>Plug gauges</vt:lpstr>
      <vt:lpstr>Pin Gauge</vt:lpstr>
      <vt:lpstr>Snap Gauge</vt:lpstr>
      <vt:lpstr>Caliper Gauge</vt:lpstr>
      <vt:lpstr>Thickness/ Filler Gauge</vt:lpstr>
      <vt:lpstr>Radius &amp; Screw pitch Gauge</vt:lpstr>
      <vt:lpstr>Limits , Fits &amp; Tolerance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 welding </dc:title>
  <dc:creator>Prakash</dc:creator>
  <cp:lastModifiedBy>Prakash</cp:lastModifiedBy>
  <cp:revision>84</cp:revision>
  <dcterms:created xsi:type="dcterms:W3CDTF">2006-08-16T00:00:00Z</dcterms:created>
  <dcterms:modified xsi:type="dcterms:W3CDTF">2010-12-30T06:13:52Z</dcterms:modified>
</cp:coreProperties>
</file>