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74" r:id="rId5"/>
    <p:sldId id="275" r:id="rId6"/>
    <p:sldId id="262" r:id="rId7"/>
    <p:sldId id="263" r:id="rId8"/>
    <p:sldId id="261" r:id="rId9"/>
    <p:sldId id="259" r:id="rId10"/>
    <p:sldId id="258"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3404F04-8B4A-4DDB-A643-E4FB3112C09E}" type="datetimeFigureOut">
              <a:rPr lang="en-US" smtClean="0"/>
              <a:t>4/27/2020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F25BC9-FB32-4453-824E-043B1C314B45}"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404F04-8B4A-4DDB-A643-E4FB3112C09E}" type="datetimeFigureOut">
              <a:rPr lang="en-US" smtClean="0"/>
              <a:t>4/27/2020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F25BC9-FB32-4453-824E-043B1C314B45}"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404F04-8B4A-4DDB-A643-E4FB3112C09E}" type="datetimeFigureOut">
              <a:rPr lang="en-US" smtClean="0"/>
              <a:t>4/27/2020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F25BC9-FB32-4453-824E-043B1C314B45}"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404F04-8B4A-4DDB-A643-E4FB3112C09E}" type="datetimeFigureOut">
              <a:rPr lang="en-US" smtClean="0"/>
              <a:t>4/27/2020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F25BC9-FB32-4453-824E-043B1C314B45}"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404F04-8B4A-4DDB-A643-E4FB3112C09E}" type="datetimeFigureOut">
              <a:rPr lang="en-US" smtClean="0"/>
              <a:t>4/27/2020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F25BC9-FB32-4453-824E-043B1C314B45}"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3404F04-8B4A-4DDB-A643-E4FB3112C09E}" type="datetimeFigureOut">
              <a:rPr lang="en-US" smtClean="0"/>
              <a:t>4/27/2020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F25BC9-FB32-4453-824E-043B1C314B45}"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3404F04-8B4A-4DDB-A643-E4FB3112C09E}" type="datetimeFigureOut">
              <a:rPr lang="en-US" smtClean="0"/>
              <a:t>4/27/2020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8F25BC9-FB32-4453-824E-043B1C314B45}"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3404F04-8B4A-4DDB-A643-E4FB3112C09E}" type="datetimeFigureOut">
              <a:rPr lang="en-US" smtClean="0"/>
              <a:t>4/27/2020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8F25BC9-FB32-4453-824E-043B1C314B45}"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04F04-8B4A-4DDB-A643-E4FB3112C09E}" type="datetimeFigureOut">
              <a:rPr lang="en-US" smtClean="0"/>
              <a:t>4/27/2020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8F25BC9-FB32-4453-824E-043B1C314B45}"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04F04-8B4A-4DDB-A643-E4FB3112C09E}" type="datetimeFigureOut">
              <a:rPr lang="en-US" smtClean="0"/>
              <a:t>4/27/2020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F25BC9-FB32-4453-824E-043B1C314B45}"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04F04-8B4A-4DDB-A643-E4FB3112C09E}" type="datetimeFigureOut">
              <a:rPr lang="en-US" smtClean="0"/>
              <a:t>4/27/2020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F25BC9-FB32-4453-824E-043B1C314B45}"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04F04-8B4A-4DDB-A643-E4FB3112C09E}" type="datetimeFigureOut">
              <a:rPr lang="en-US" smtClean="0"/>
              <a:t>4/27/2020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25BC9-FB32-4453-824E-043B1C314B45}"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Smart Antenna Systems</a:t>
            </a:r>
            <a:endParaRPr lang="en-IN" dirty="0"/>
          </a:p>
        </p:txBody>
      </p:sp>
      <p:sp>
        <p:nvSpPr>
          <p:cNvPr id="3" name="Subtitle 2"/>
          <p:cNvSpPr>
            <a:spLocks noGrp="1"/>
          </p:cNvSpPr>
          <p:nvPr>
            <p:ph type="subTitle" idx="1"/>
          </p:nvPr>
        </p:nvSpPr>
        <p:spPr/>
        <p:txBody>
          <a:bodyPr/>
          <a:lstStyle/>
          <a:p>
            <a:r>
              <a:rPr lang="en-US" b="1" dirty="0" err="1" smtClean="0">
                <a:solidFill>
                  <a:schemeClr val="tx1"/>
                </a:solidFill>
              </a:rPr>
              <a:t>Yogesh</a:t>
            </a:r>
            <a:r>
              <a:rPr lang="en-US" b="1" dirty="0" smtClean="0">
                <a:solidFill>
                  <a:schemeClr val="tx1"/>
                </a:solidFill>
              </a:rPr>
              <a:t> </a:t>
            </a:r>
            <a:r>
              <a:rPr lang="en-US" b="1" dirty="0" err="1">
                <a:solidFill>
                  <a:schemeClr val="tx1"/>
                </a:solidFill>
              </a:rPr>
              <a:t>P</a:t>
            </a:r>
            <a:r>
              <a:rPr lang="en-US" b="1" dirty="0" err="1" smtClean="0">
                <a:solidFill>
                  <a:schemeClr val="tx1"/>
                </a:solidFill>
              </a:rPr>
              <a:t>atidar</a:t>
            </a:r>
            <a:endParaRPr lang="en-IN"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features of smart antenna system</a:t>
            </a:r>
            <a:endParaRPr lang="en-IN" dirty="0"/>
          </a:p>
        </p:txBody>
      </p:sp>
      <p:sp>
        <p:nvSpPr>
          <p:cNvPr id="3" name="Content Placeholder 2"/>
          <p:cNvSpPr>
            <a:spLocks noGrp="1"/>
          </p:cNvSpPr>
          <p:nvPr>
            <p:ph idx="1"/>
          </p:nvPr>
        </p:nvSpPr>
        <p:spPr/>
        <p:txBody>
          <a:bodyPr>
            <a:normAutofit fontScale="77500" lnSpcReduction="20000"/>
          </a:bodyPr>
          <a:lstStyle/>
          <a:p>
            <a:r>
              <a:rPr lang="en-IN" b="1" dirty="0" smtClean="0"/>
              <a:t>signal gain</a:t>
            </a:r>
            <a:r>
              <a:rPr lang="en-IN" b="1" dirty="0"/>
              <a:t> </a:t>
            </a:r>
            <a:r>
              <a:rPr lang="en-IN" dirty="0" smtClean="0"/>
              <a:t>- Inputs from multiple antennas are combined to optimize available power required to establish given level of coverage. </a:t>
            </a:r>
          </a:p>
          <a:p>
            <a:r>
              <a:rPr lang="en-IN" b="1" dirty="0" smtClean="0"/>
              <a:t>interference rejection </a:t>
            </a:r>
            <a:r>
              <a:rPr lang="en-IN" dirty="0" smtClean="0"/>
              <a:t>- Antenna pattern can be generated toward </a:t>
            </a:r>
            <a:r>
              <a:rPr lang="en-IN" dirty="0" err="1" smtClean="0"/>
              <a:t>cochannel</a:t>
            </a:r>
            <a:r>
              <a:rPr lang="en-IN" dirty="0" smtClean="0"/>
              <a:t> interference sources, improving the </a:t>
            </a:r>
            <a:r>
              <a:rPr lang="en-IN" dirty="0" err="1" smtClean="0"/>
              <a:t>signalto</a:t>
            </a:r>
            <a:r>
              <a:rPr lang="en-IN" dirty="0" smtClean="0"/>
              <a:t>-interference ratio of the received signals. </a:t>
            </a:r>
          </a:p>
          <a:p>
            <a:r>
              <a:rPr lang="en-IN" b="1" dirty="0" smtClean="0"/>
              <a:t>spatial diversity </a:t>
            </a:r>
            <a:r>
              <a:rPr lang="en-IN" dirty="0" smtClean="0"/>
              <a:t>- Composite information from the array is used to minimize fading and other undesirable effects of multipath propagation. </a:t>
            </a:r>
          </a:p>
          <a:p>
            <a:r>
              <a:rPr lang="en-IN" b="1" dirty="0" smtClean="0"/>
              <a:t>power efficiency </a:t>
            </a:r>
            <a:r>
              <a:rPr lang="en-IN" dirty="0" smtClean="0"/>
              <a:t>- combines the inputs to multiple elements to optimize available processing gain in the downlink (toward the user)</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Signal Propagation: Multipath And Co-channel Interference</a:t>
            </a:r>
            <a:endParaRPr lang="en-IN" dirty="0"/>
          </a:p>
        </p:txBody>
      </p:sp>
      <p:sp>
        <p:nvSpPr>
          <p:cNvPr id="3" name="Content Placeholder 2"/>
          <p:cNvSpPr>
            <a:spLocks noGrp="1"/>
          </p:cNvSpPr>
          <p:nvPr>
            <p:ph idx="1"/>
          </p:nvPr>
        </p:nvSpPr>
        <p:spPr/>
        <p:txBody>
          <a:bodyPr/>
          <a:lstStyle/>
          <a:p>
            <a:r>
              <a:rPr lang="en-IN" dirty="0" smtClean="0"/>
              <a:t>Multipath is a condition where the transmitted radio signal is reflected by physical features/structures, creating multiple signal paths between the base station and the user terminal</a:t>
            </a:r>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Conditions caused by multipath that are of primary concern are as follows: </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Fading - When the waves of multipath signals are out of phase, reduction in signal strength can occur. One such type of reduction is called a fade; the phenomenon is known as "Rayleigh fading" or "fast fading." </a:t>
            </a:r>
          </a:p>
          <a:p>
            <a:r>
              <a:rPr lang="en-IN" dirty="0" smtClean="0"/>
              <a:t>phase cancellation - When waves of two multipath signals are rotated to exactly 180° out of phase, the signals will cancel each other. While this sounds severe, it is rarely sustained on any given call (and most air interface standards are quite resilient to phase cancellation). In other words, a call can be maintained for a certain period of time while there is no signal, although with very poor quality.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Counti</a:t>
            </a:r>
            <a:r>
              <a:rPr lang="en-US" dirty="0" smtClean="0"/>
              <a:t>…</a:t>
            </a:r>
            <a:endParaRPr lang="en-IN" dirty="0"/>
          </a:p>
        </p:txBody>
      </p:sp>
      <p:sp>
        <p:nvSpPr>
          <p:cNvPr id="3" name="Content Placeholder 2"/>
          <p:cNvSpPr>
            <a:spLocks noGrp="1"/>
          </p:cNvSpPr>
          <p:nvPr>
            <p:ph idx="1"/>
          </p:nvPr>
        </p:nvSpPr>
        <p:spPr/>
        <p:txBody>
          <a:bodyPr/>
          <a:lstStyle/>
          <a:p>
            <a:r>
              <a:rPr lang="en-IN" dirty="0" smtClean="0"/>
              <a:t>delay spread - The effect of multipath on signal quality for a digital air interface (e.g., TDMA) can be slightly different. Here, the main concern is that multiple reflections of the same signal may arrive at the receiver at different times. This can result in </a:t>
            </a:r>
            <a:r>
              <a:rPr lang="en-IN" dirty="0" err="1" smtClean="0"/>
              <a:t>intersymbol</a:t>
            </a:r>
            <a:r>
              <a:rPr lang="en-IN" dirty="0" smtClean="0"/>
              <a:t> interference (or bits crashing into one another) that the receiver cannot sort out.</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Counti</a:t>
            </a:r>
            <a:r>
              <a:rPr lang="en-US" dirty="0" smtClean="0"/>
              <a:t>..</a:t>
            </a:r>
            <a:endParaRPr lang="en-IN" dirty="0"/>
          </a:p>
        </p:txBody>
      </p:sp>
      <p:sp>
        <p:nvSpPr>
          <p:cNvPr id="3" name="Content Placeholder 2"/>
          <p:cNvSpPr>
            <a:spLocks noGrp="1"/>
          </p:cNvSpPr>
          <p:nvPr>
            <p:ph idx="1"/>
          </p:nvPr>
        </p:nvSpPr>
        <p:spPr/>
        <p:txBody>
          <a:bodyPr/>
          <a:lstStyle/>
          <a:p>
            <a:r>
              <a:rPr lang="en-IN" dirty="0" smtClean="0"/>
              <a:t>Co-channel interference- One of the primary forms of man-made signal degradation associated with digital radio, co-channel interference occurs when the same carrier frequency reaches the same receiver from two separate transmitters. </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Architecture of Smart Antenna Systems </a:t>
            </a:r>
            <a:endParaRPr lang="en-IN" dirty="0"/>
          </a:p>
        </p:txBody>
      </p:sp>
      <p:sp>
        <p:nvSpPr>
          <p:cNvPr id="3" name="Content Placeholder 2"/>
          <p:cNvSpPr>
            <a:spLocks noGrp="1"/>
          </p:cNvSpPr>
          <p:nvPr>
            <p:ph idx="1"/>
          </p:nvPr>
        </p:nvSpPr>
        <p:spPr/>
        <p:txBody>
          <a:bodyPr>
            <a:normAutofit lnSpcReduction="10000"/>
          </a:bodyPr>
          <a:lstStyle/>
          <a:p>
            <a:r>
              <a:rPr lang="en-IN" dirty="0" smtClean="0"/>
              <a:t>switched beam and adaptive array systems enable a base station to customize the beams they generate for each remote user effectively by means of internal feedback control. Generally speaking, each approach forms a main lobe toward individual users and attempts to reject interference or noise from outside of the main lobe.</a:t>
            </a:r>
          </a:p>
          <a:p>
            <a:pPr>
              <a:buNone/>
            </a:pPr>
            <a:r>
              <a:rPr lang="en-IN" dirty="0" smtClean="0"/>
              <a:t> </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Listening to the Cell (Uplink Processing) </a:t>
            </a:r>
            <a:br>
              <a:rPr lang="en-IN" dirty="0" smtClean="0"/>
            </a:br>
            <a:endParaRPr lang="en-IN" dirty="0"/>
          </a:p>
        </p:txBody>
      </p:sp>
      <p:sp>
        <p:nvSpPr>
          <p:cNvPr id="3" name="Content Placeholder 2"/>
          <p:cNvSpPr>
            <a:spLocks noGrp="1"/>
          </p:cNvSpPr>
          <p:nvPr>
            <p:ph idx="1"/>
          </p:nvPr>
        </p:nvSpPr>
        <p:spPr/>
        <p:txBody>
          <a:bodyPr/>
          <a:lstStyle/>
          <a:p>
            <a:r>
              <a:rPr lang="en-IN" dirty="0" smtClean="0"/>
              <a:t>It is assumed here that a smart antenna is only employed at the base station and not at the handset or subscriber unit. Such remote radio terminals transmit using </a:t>
            </a:r>
            <a:r>
              <a:rPr lang="en-IN" dirty="0" err="1" smtClean="0"/>
              <a:t>omnidirectional</a:t>
            </a:r>
            <a:r>
              <a:rPr lang="en-IN" dirty="0" smtClean="0"/>
              <a:t> antennas, leaving it to the base station to separate the desired signals from interference selectively. </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Speaking to the Users (Downlink Processing) </a:t>
            </a:r>
            <a:endParaRPr lang="en-IN" dirty="0"/>
          </a:p>
        </p:txBody>
      </p:sp>
      <p:sp>
        <p:nvSpPr>
          <p:cNvPr id="3" name="Content Placeholder 2"/>
          <p:cNvSpPr>
            <a:spLocks noGrp="1"/>
          </p:cNvSpPr>
          <p:nvPr>
            <p:ph idx="1"/>
          </p:nvPr>
        </p:nvSpPr>
        <p:spPr/>
        <p:txBody>
          <a:bodyPr>
            <a:normAutofit lnSpcReduction="10000"/>
          </a:bodyPr>
          <a:lstStyle/>
          <a:p>
            <a:r>
              <a:rPr lang="en-IN" dirty="0" smtClean="0"/>
              <a:t>The task of transmitting in a spatially selective manner is the major basis for differentiating between switched beam and adaptive array systems. As described below, switched beam systems communicate with users by changing between preset directional patterns, largely on the basis of signal strength. In comparison, adaptive arrays attempt to understand the RF environment more comprehensively and transmit more selectively. </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Switched Beam Systems </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In terms of radiation patterns, switched beam is an extension of the current microcellular or cellular </a:t>
            </a:r>
            <a:r>
              <a:rPr lang="en-IN" dirty="0" err="1" smtClean="0"/>
              <a:t>sectorization</a:t>
            </a:r>
            <a:r>
              <a:rPr lang="en-IN" dirty="0" smtClean="0"/>
              <a:t> method of splitting a typical cell. The switched beam approach further subdivides </a:t>
            </a:r>
            <a:r>
              <a:rPr lang="en-IN" dirty="0" err="1" smtClean="0"/>
              <a:t>macrosectors</a:t>
            </a:r>
            <a:r>
              <a:rPr lang="en-IN" dirty="0" smtClean="0"/>
              <a:t> into several </a:t>
            </a:r>
            <a:r>
              <a:rPr lang="en-IN" dirty="0" err="1" smtClean="0"/>
              <a:t>microsectors</a:t>
            </a:r>
            <a:r>
              <a:rPr lang="en-IN" dirty="0" smtClean="0"/>
              <a:t> as a means of improving range and capacity. Each </a:t>
            </a:r>
            <a:r>
              <a:rPr lang="en-IN" dirty="0" err="1" smtClean="0"/>
              <a:t>microsector</a:t>
            </a:r>
            <a:r>
              <a:rPr lang="en-IN" dirty="0" smtClean="0"/>
              <a:t> contains a predetermined fixed beam pattern with the greatest sensitivity located in the </a:t>
            </a:r>
            <a:r>
              <a:rPr lang="en-IN" dirty="0" err="1" smtClean="0"/>
              <a:t>center</a:t>
            </a:r>
            <a:r>
              <a:rPr lang="en-IN" dirty="0" smtClean="0"/>
              <a:t> of the beam and less sensitivity elsewhere. The design of such systems involves high-gain, narrow </a:t>
            </a:r>
            <a:r>
              <a:rPr lang="en-IN" dirty="0" err="1" smtClean="0"/>
              <a:t>azimuthal</a:t>
            </a:r>
            <a:r>
              <a:rPr lang="en-IN" dirty="0" smtClean="0"/>
              <a:t> </a:t>
            </a:r>
            <a:r>
              <a:rPr lang="en-IN" dirty="0" err="1" smtClean="0"/>
              <a:t>beamwidth</a:t>
            </a:r>
            <a:r>
              <a:rPr lang="en-IN" dirty="0" smtClean="0"/>
              <a:t> antenna elements. </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Adaptive Antenna Approach </a:t>
            </a:r>
            <a:endParaRPr lang="en-IN" dirty="0"/>
          </a:p>
        </p:txBody>
      </p:sp>
      <p:sp>
        <p:nvSpPr>
          <p:cNvPr id="3" name="Content Placeholder 2"/>
          <p:cNvSpPr>
            <a:spLocks noGrp="1"/>
          </p:cNvSpPr>
          <p:nvPr>
            <p:ph idx="1"/>
          </p:nvPr>
        </p:nvSpPr>
        <p:spPr/>
        <p:txBody>
          <a:bodyPr/>
          <a:lstStyle/>
          <a:p>
            <a:r>
              <a:rPr lang="en-IN" dirty="0" smtClean="0"/>
              <a:t>Adaptive arrays utilize sophisticated signal-processing algorithms to continuously distinguish between desired signals, multipath, and interfering signals as well as calculate their directions of arrival. This approach continuously updates its transmit strategy based on changes in both the desired and interfering signal locations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Overview</a:t>
            </a:r>
            <a:endParaRPr lang="en-IN" dirty="0"/>
          </a:p>
        </p:txBody>
      </p:sp>
      <p:sp>
        <p:nvSpPr>
          <p:cNvPr id="3" name="Content Placeholder 2"/>
          <p:cNvSpPr>
            <a:spLocks noGrp="1"/>
          </p:cNvSpPr>
          <p:nvPr>
            <p:ph idx="1"/>
          </p:nvPr>
        </p:nvSpPr>
        <p:spPr/>
        <p:txBody>
          <a:bodyPr/>
          <a:lstStyle/>
          <a:p>
            <a:pPr>
              <a:buNone/>
            </a:pPr>
            <a:endParaRPr lang="en-IN" dirty="0" smtClean="0"/>
          </a:p>
          <a:p>
            <a:r>
              <a:rPr lang="en-IN" dirty="0" smtClean="0"/>
              <a:t>What Is a Smart Antenna System? </a:t>
            </a:r>
          </a:p>
          <a:p>
            <a:r>
              <a:rPr lang="en-IN" dirty="0" smtClean="0"/>
              <a:t>The Goals of a Smart Antenna System </a:t>
            </a:r>
          </a:p>
          <a:p>
            <a:r>
              <a:rPr lang="en-IN" dirty="0" smtClean="0"/>
              <a:t>Signal </a:t>
            </a:r>
            <a:r>
              <a:rPr lang="en-IN" dirty="0" err="1" smtClean="0"/>
              <a:t>Propogation</a:t>
            </a:r>
            <a:r>
              <a:rPr lang="en-IN" dirty="0" smtClean="0"/>
              <a:t>: Multipath and </a:t>
            </a:r>
            <a:r>
              <a:rPr lang="en-IN" dirty="0" err="1" smtClean="0"/>
              <a:t>Cochannel</a:t>
            </a:r>
            <a:r>
              <a:rPr lang="en-IN" dirty="0" smtClean="0"/>
              <a:t> Interference </a:t>
            </a:r>
          </a:p>
          <a:p>
            <a:r>
              <a:rPr lang="en-IN" dirty="0" smtClean="0"/>
              <a:t> The Architecture of Smart Antenna Systems</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Smart Antenna Technology uses</a:t>
            </a:r>
            <a:endParaRPr lang="en-IN" dirty="0"/>
          </a:p>
        </p:txBody>
      </p:sp>
      <p:sp>
        <p:nvSpPr>
          <p:cNvPr id="3" name="Content Placeholder 2"/>
          <p:cNvSpPr>
            <a:spLocks noGrp="1"/>
          </p:cNvSpPr>
          <p:nvPr>
            <p:ph idx="1"/>
          </p:nvPr>
        </p:nvSpPr>
        <p:spPr/>
        <p:txBody>
          <a:bodyPr/>
          <a:lstStyle/>
          <a:p>
            <a:r>
              <a:rPr lang="en-IN" dirty="0" smtClean="0"/>
              <a:t>PCS, </a:t>
            </a:r>
          </a:p>
          <a:p>
            <a:r>
              <a:rPr lang="en-IN" dirty="0" smtClean="0"/>
              <a:t>Cellular </a:t>
            </a:r>
            <a:r>
              <a:rPr lang="en-IN" dirty="0" err="1" smtClean="0"/>
              <a:t>Comm</a:t>
            </a:r>
            <a:endParaRPr lang="en-IN" dirty="0" smtClean="0"/>
          </a:p>
          <a:p>
            <a:r>
              <a:rPr lang="en-IN" dirty="0" smtClean="0"/>
              <a:t> wireless local loop (WLL) </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a Smart Antenna System</a:t>
            </a:r>
            <a:endParaRPr lang="en-IN" dirty="0"/>
          </a:p>
        </p:txBody>
      </p:sp>
      <p:sp>
        <p:nvSpPr>
          <p:cNvPr id="3" name="Content Placeholder 2"/>
          <p:cNvSpPr>
            <a:spLocks noGrp="1"/>
          </p:cNvSpPr>
          <p:nvPr>
            <p:ph idx="1"/>
          </p:nvPr>
        </p:nvSpPr>
        <p:spPr/>
        <p:txBody>
          <a:bodyPr>
            <a:normAutofit fontScale="92500"/>
          </a:bodyPr>
          <a:lstStyle/>
          <a:p>
            <a:r>
              <a:rPr lang="en-IN" dirty="0" smtClean="0"/>
              <a:t> smart antenna system combines an antenna array with a digital signal-processing capability to transmit and receive in an adaptive, spatially sensitive manner. </a:t>
            </a:r>
          </a:p>
          <a:p>
            <a:r>
              <a:rPr lang="en-IN" dirty="0" smtClean="0"/>
              <a:t>such a system can automatically change the directionality of its radiation patterns in response to its signal environment. This can dramatically increase the performance characteristics (such as capacity) of a wireless system.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Block diagram of a smart antenna system</a:t>
            </a:r>
          </a:p>
        </p:txBody>
      </p:sp>
      <p:pic>
        <p:nvPicPr>
          <p:cNvPr id="4" name="Content Placeholder 3" descr="Block-diagram-of-a-smart-antenna-system.png"/>
          <p:cNvPicPr>
            <a:picLocks noGrp="1" noChangeAspect="1"/>
          </p:cNvPicPr>
          <p:nvPr>
            <p:ph idx="1"/>
          </p:nvPr>
        </p:nvPicPr>
        <p:blipFill>
          <a:blip r:embed="rId2"/>
          <a:stretch>
            <a:fillRect/>
          </a:stretch>
        </p:blipFill>
        <p:spPr>
          <a:xfrm>
            <a:off x="2286000" y="2029619"/>
            <a:ext cx="4572000" cy="366712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n-US" dirty="0" smtClean="0"/>
              <a:t>Classification of smart antenna systems</a:t>
            </a:r>
            <a:endParaRPr lang="en-IN" dirty="0"/>
          </a:p>
        </p:txBody>
      </p:sp>
      <p:pic>
        <p:nvPicPr>
          <p:cNvPr id="4" name="Content Placeholder 3" descr="smart.jpg"/>
          <p:cNvPicPr>
            <a:picLocks noGrp="1" noChangeAspect="1"/>
          </p:cNvPicPr>
          <p:nvPr>
            <p:ph idx="1"/>
          </p:nvPr>
        </p:nvPicPr>
        <p:blipFill>
          <a:blip r:embed="rId2"/>
          <a:stretch>
            <a:fillRect/>
          </a:stretch>
        </p:blipFill>
        <p:spPr>
          <a:xfrm>
            <a:off x="737723" y="1285860"/>
            <a:ext cx="7834806" cy="457203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Smart Antenna Systems </a:t>
            </a:r>
            <a:endParaRPr lang="en-IN" dirty="0"/>
          </a:p>
        </p:txBody>
      </p:sp>
      <p:sp>
        <p:nvSpPr>
          <p:cNvPr id="3" name="Content Placeholder 2"/>
          <p:cNvSpPr>
            <a:spLocks noGrp="1"/>
          </p:cNvSpPr>
          <p:nvPr>
            <p:ph idx="1"/>
          </p:nvPr>
        </p:nvSpPr>
        <p:spPr/>
        <p:txBody>
          <a:bodyPr/>
          <a:lstStyle/>
          <a:p>
            <a:r>
              <a:rPr lang="en-IN" dirty="0" smtClean="0"/>
              <a:t>• </a:t>
            </a:r>
            <a:r>
              <a:rPr lang="en-IN" b="1" dirty="0" smtClean="0"/>
              <a:t>switched beam </a:t>
            </a:r>
            <a:r>
              <a:rPr lang="en-IN" dirty="0" smtClean="0"/>
              <a:t>- a finite number of fixed, predefined patterns or combining strategies (sectors) </a:t>
            </a:r>
          </a:p>
          <a:p>
            <a:r>
              <a:rPr lang="en-IN" b="1" dirty="0" smtClean="0"/>
              <a:t>adaptive array- </a:t>
            </a:r>
            <a:r>
              <a:rPr lang="en-IN" dirty="0" smtClean="0"/>
              <a:t>an infinite number of patterns (scenario-based) that are adjusted in real time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Switched Beam Antennas</a:t>
            </a:r>
            <a:endParaRPr lang="en-IN" dirty="0"/>
          </a:p>
        </p:txBody>
      </p:sp>
      <p:sp>
        <p:nvSpPr>
          <p:cNvPr id="3" name="Content Placeholder 2"/>
          <p:cNvSpPr>
            <a:spLocks noGrp="1"/>
          </p:cNvSpPr>
          <p:nvPr>
            <p:ph idx="1"/>
          </p:nvPr>
        </p:nvSpPr>
        <p:spPr>
          <a:xfrm>
            <a:off x="457200" y="1357298"/>
            <a:ext cx="8229600" cy="5214974"/>
          </a:xfrm>
        </p:spPr>
        <p:txBody>
          <a:bodyPr>
            <a:normAutofit/>
          </a:bodyPr>
          <a:lstStyle/>
          <a:p>
            <a:r>
              <a:rPr lang="en-IN" sz="1800" dirty="0" smtClean="0"/>
              <a:t>Switched beam antenna systems form multiple fixed beams with heightened sensitivity in particular directions. These antenna systems detect signal strength, choose from one of several predetermined, fixed beams, and switch from one beam to another as the mobile moves throughout the sector</a:t>
            </a:r>
            <a:r>
              <a:rPr lang="en-IN" sz="1400" dirty="0" smtClean="0"/>
              <a:t>.</a:t>
            </a:r>
            <a:endParaRPr lang="en-IN" sz="1400" dirty="0"/>
          </a:p>
        </p:txBody>
      </p:sp>
      <p:pic>
        <p:nvPicPr>
          <p:cNvPr id="4" name="Content Placeholder 3" descr="slide_5.jpg"/>
          <p:cNvPicPr>
            <a:picLocks noChangeAspect="1"/>
          </p:cNvPicPr>
          <p:nvPr/>
        </p:nvPicPr>
        <p:blipFill>
          <a:blip r:embed="rId2"/>
          <a:stretch>
            <a:fillRect/>
          </a:stretch>
        </p:blipFill>
        <p:spPr>
          <a:xfrm>
            <a:off x="204487" y="2493490"/>
            <a:ext cx="8582355" cy="363267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Adaptive Array Antennas</a:t>
            </a:r>
            <a:endParaRPr lang="en-IN" dirty="0"/>
          </a:p>
        </p:txBody>
      </p:sp>
      <p:sp>
        <p:nvSpPr>
          <p:cNvPr id="3" name="Content Placeholder 2"/>
          <p:cNvSpPr>
            <a:spLocks noGrp="1"/>
          </p:cNvSpPr>
          <p:nvPr>
            <p:ph idx="1"/>
          </p:nvPr>
        </p:nvSpPr>
        <p:spPr>
          <a:xfrm>
            <a:off x="457200" y="1600201"/>
            <a:ext cx="8229600" cy="1400172"/>
          </a:xfrm>
        </p:spPr>
        <p:txBody>
          <a:bodyPr>
            <a:normAutofit fontScale="62500" lnSpcReduction="20000"/>
          </a:bodyPr>
          <a:lstStyle/>
          <a:p>
            <a:r>
              <a:rPr lang="en-IN" dirty="0" smtClean="0"/>
              <a:t>Adaptive antenna technology represents the most advanced smart antenna approach to date. Using a variety of new signal-processing algorithms, the adaptive system takes advantage of its ability to effectively locate and track various types of signals to dynamically minimize interference and maximize intended signal reception. </a:t>
            </a:r>
            <a:endParaRPr lang="en-IN" dirty="0"/>
          </a:p>
        </p:txBody>
      </p:sp>
      <p:pic>
        <p:nvPicPr>
          <p:cNvPr id="4" name="Content Placeholder 3" descr="smart-antenna-8-638.jpg"/>
          <p:cNvPicPr>
            <a:picLocks noChangeAspect="1"/>
          </p:cNvPicPr>
          <p:nvPr/>
        </p:nvPicPr>
        <p:blipFill>
          <a:blip r:embed="rId2"/>
          <a:stretch>
            <a:fillRect/>
          </a:stretch>
        </p:blipFill>
        <p:spPr>
          <a:xfrm>
            <a:off x="0" y="2857496"/>
            <a:ext cx="8929718" cy="378621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Goals of a Smart Antenna System </a:t>
            </a:r>
            <a:endParaRPr lang="en-IN" dirty="0"/>
          </a:p>
        </p:txBody>
      </p:sp>
      <p:sp>
        <p:nvSpPr>
          <p:cNvPr id="3" name="Content Placeholder 2"/>
          <p:cNvSpPr>
            <a:spLocks noGrp="1"/>
          </p:cNvSpPr>
          <p:nvPr>
            <p:ph idx="1"/>
          </p:nvPr>
        </p:nvSpPr>
        <p:spPr/>
        <p:txBody>
          <a:bodyPr/>
          <a:lstStyle/>
          <a:p>
            <a:r>
              <a:rPr lang="en-IN" dirty="0" smtClean="0"/>
              <a:t>The dual purpose of a smart antenna system is to augment the signal quality of the radio-based system through more focused transmission of radio signals while enhancing capacity through increased frequency reuse.</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997</Words>
  <Application>Microsoft Office PowerPoint</Application>
  <PresentationFormat>On-screen Show (4:3)</PresentationFormat>
  <Paragraphs>51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Smart Antenna Systems</vt:lpstr>
      <vt:lpstr>Overview</vt:lpstr>
      <vt:lpstr>What Is a Smart Antenna System</vt:lpstr>
      <vt:lpstr>Block diagram of a smart antenna system</vt:lpstr>
      <vt:lpstr>Classification of smart antenna systems</vt:lpstr>
      <vt:lpstr>Types of Smart Antenna Systems </vt:lpstr>
      <vt:lpstr>Switched Beam Antennas</vt:lpstr>
      <vt:lpstr>Adaptive Array Antennas</vt:lpstr>
      <vt:lpstr>Goals of a Smart Antenna System </vt:lpstr>
      <vt:lpstr>features of smart antenna system</vt:lpstr>
      <vt:lpstr>Signal Propagation: Multipath And Co-channel Interference</vt:lpstr>
      <vt:lpstr>Conditions caused by multipath that are of primary concern are as follows: </vt:lpstr>
      <vt:lpstr>Counti…</vt:lpstr>
      <vt:lpstr>Counti..</vt:lpstr>
      <vt:lpstr>Architecture of Smart Antenna Systems </vt:lpstr>
      <vt:lpstr>Listening to the Cell (Uplink Processing)  </vt:lpstr>
      <vt:lpstr>Speaking to the Users (Downlink Processing) </vt:lpstr>
      <vt:lpstr>Switched Beam Systems </vt:lpstr>
      <vt:lpstr>Adaptive Antenna Approach </vt:lpstr>
      <vt:lpstr> Smart Antenna Technology uses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Antenna Systems</dc:title>
  <dc:creator>yogesh</dc:creator>
  <cp:lastModifiedBy>yogesh</cp:lastModifiedBy>
  <cp:revision>8</cp:revision>
  <dcterms:created xsi:type="dcterms:W3CDTF">2020-04-27T16:56:32Z</dcterms:created>
  <dcterms:modified xsi:type="dcterms:W3CDTF">2020-04-27T17:43:26Z</dcterms:modified>
</cp:coreProperties>
</file>