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038589C-C31A-462C-8094-523B7322E6F1}"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38589C-C31A-462C-8094-523B7322E6F1}"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38589C-C31A-462C-8094-523B7322E6F1}"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38589C-C31A-462C-8094-523B7322E6F1}"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38589C-C31A-462C-8094-523B7322E6F1}"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038589C-C31A-462C-8094-523B7322E6F1}"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038589C-C31A-462C-8094-523B7322E6F1}" type="datetimeFigureOut">
              <a:rPr lang="en-US" smtClean="0"/>
              <a:pPr/>
              <a:t>5/7/2020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038589C-C31A-462C-8094-523B7322E6F1}" type="datetimeFigureOut">
              <a:rPr lang="en-US" smtClean="0"/>
              <a:pPr/>
              <a:t>5/7/2020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8589C-C31A-462C-8094-523B7322E6F1}" type="datetimeFigureOut">
              <a:rPr lang="en-US" smtClean="0"/>
              <a:pPr/>
              <a:t>5/7/2020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8589C-C31A-462C-8094-523B7322E6F1}"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8589C-C31A-462C-8094-523B7322E6F1}"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863637-61C6-42F0-9276-BFC0EFA16EF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8589C-C31A-462C-8094-523B7322E6F1}" type="datetimeFigureOut">
              <a:rPr lang="en-US" smtClean="0"/>
              <a:pPr/>
              <a:t>5/7/2020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63637-61C6-42F0-9276-BFC0EFA16EF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err="1" smtClean="0"/>
              <a:t>Analog</a:t>
            </a:r>
            <a:r>
              <a:rPr lang="en-IN" dirty="0" smtClean="0"/>
              <a:t> </a:t>
            </a:r>
            <a:r>
              <a:rPr lang="en-IN" dirty="0" smtClean="0"/>
              <a:t>Communication SSB-SC </a:t>
            </a:r>
            <a:r>
              <a:rPr lang="en-IN" dirty="0" smtClean="0"/>
              <a:t>Modulators</a:t>
            </a:r>
            <a:r>
              <a:rPr lang="en-IN" dirty="0"/>
              <a:t/>
            </a:r>
            <a:br>
              <a:rPr lang="en-IN" dirty="0"/>
            </a:br>
            <a:endParaRPr lang="en-IN" dirty="0"/>
          </a:p>
        </p:txBody>
      </p:sp>
      <p:sp>
        <p:nvSpPr>
          <p:cNvPr id="3" name="Subtitle 2"/>
          <p:cNvSpPr>
            <a:spLocks noGrp="1"/>
          </p:cNvSpPr>
          <p:nvPr>
            <p:ph type="subTitle" idx="1"/>
          </p:nvPr>
        </p:nvSpPr>
        <p:spPr/>
        <p:txBody>
          <a:bodyPr>
            <a:normAutofit fontScale="92500" lnSpcReduction="20000"/>
          </a:bodyPr>
          <a:lstStyle/>
          <a:p>
            <a:r>
              <a:rPr lang="en-US" dirty="0" err="1" smtClean="0"/>
              <a:t>Yogesh</a:t>
            </a:r>
            <a:r>
              <a:rPr lang="en-US" dirty="0" smtClean="0"/>
              <a:t> </a:t>
            </a:r>
            <a:r>
              <a:rPr lang="en-US" dirty="0" err="1" smtClean="0"/>
              <a:t>Patidar</a:t>
            </a:r>
            <a:endParaRPr lang="en-US" dirty="0" smtClean="0"/>
          </a:p>
          <a:p>
            <a:r>
              <a:rPr lang="en-US" dirty="0" smtClean="0"/>
              <a:t>School of engineering and technology Dept. of Electronics Engineering </a:t>
            </a:r>
            <a:r>
              <a:rPr lang="en-US" dirty="0" err="1" smtClean="0"/>
              <a:t>vikram</a:t>
            </a:r>
            <a:r>
              <a:rPr lang="en-US" dirty="0" smtClean="0"/>
              <a:t>  university </a:t>
            </a:r>
            <a:r>
              <a:rPr lang="en-US" dirty="0" err="1" smtClean="0"/>
              <a:t>ujjain</a:t>
            </a:r>
            <a:r>
              <a:rPr lang="en-US"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IN" dirty="0" smtClean="0"/>
              <a:t>SSB-SC </a:t>
            </a:r>
            <a:r>
              <a:rPr lang="en-IN" dirty="0"/>
              <a:t>Modulation</a:t>
            </a:r>
            <a:br>
              <a:rPr lang="en-IN" dirty="0"/>
            </a:br>
            <a:endParaRPr lang="en-IN" b="1" dirty="0"/>
          </a:p>
        </p:txBody>
      </p:sp>
      <p:sp>
        <p:nvSpPr>
          <p:cNvPr id="3" name="Content Placeholder 2"/>
          <p:cNvSpPr>
            <a:spLocks noGrp="1"/>
          </p:cNvSpPr>
          <p:nvPr>
            <p:ph idx="1"/>
          </p:nvPr>
        </p:nvSpPr>
        <p:spPr>
          <a:xfrm>
            <a:off x="457200" y="857232"/>
            <a:ext cx="8229600" cy="5429288"/>
          </a:xfrm>
        </p:spPr>
        <p:txBody>
          <a:bodyPr>
            <a:normAutofit fontScale="70000" lnSpcReduction="20000"/>
          </a:bodyPr>
          <a:lstStyle/>
          <a:p>
            <a:pPr algn="just">
              <a:buNone/>
            </a:pPr>
            <a:r>
              <a:rPr lang="en-IN" dirty="0" smtClean="0"/>
              <a:t>Sidebands </a:t>
            </a:r>
            <a:r>
              <a:rPr lang="en-IN" dirty="0"/>
              <a:t>along with the carrier and transmitting a single sideband is called as </a:t>
            </a:r>
            <a:r>
              <a:rPr lang="en-IN" b="1" dirty="0"/>
              <a:t>Single Sideband Suppressed Carrier</a:t>
            </a:r>
            <a:r>
              <a:rPr lang="en-IN" dirty="0"/>
              <a:t> system or simply </a:t>
            </a:r>
            <a:r>
              <a:rPr lang="en-IN" b="1" dirty="0"/>
              <a:t>SSBSC</a:t>
            </a:r>
            <a:r>
              <a:rPr lang="en-IN" dirty="0"/>
              <a:t>. </a:t>
            </a:r>
            <a:endParaRPr lang="en-IN" dirty="0" smtClean="0"/>
          </a:p>
          <a:p>
            <a:pPr>
              <a:buNone/>
            </a:pPr>
            <a:r>
              <a:rPr lang="en-IN" sz="4100" b="1" dirty="0" smtClean="0"/>
              <a:t>Advantages</a:t>
            </a:r>
          </a:p>
          <a:p>
            <a:r>
              <a:rPr lang="en-IN" dirty="0" smtClean="0"/>
              <a:t>Bandwidth </a:t>
            </a:r>
            <a:r>
              <a:rPr lang="en-IN" dirty="0"/>
              <a:t>or spectrum space occupied is lesser than AM and DSBSC waves.</a:t>
            </a:r>
          </a:p>
          <a:p>
            <a:r>
              <a:rPr lang="en-IN" dirty="0"/>
              <a:t>Transmission of more number of signals is allowed.</a:t>
            </a:r>
          </a:p>
          <a:p>
            <a:r>
              <a:rPr lang="en-IN" dirty="0"/>
              <a:t>Power is saved.</a:t>
            </a:r>
          </a:p>
          <a:p>
            <a:r>
              <a:rPr lang="en-IN" dirty="0"/>
              <a:t>High power signal can be transmitted.</a:t>
            </a:r>
          </a:p>
          <a:p>
            <a:r>
              <a:rPr lang="en-IN" dirty="0"/>
              <a:t>Less amount of noise is present.</a:t>
            </a:r>
          </a:p>
          <a:p>
            <a:r>
              <a:rPr lang="en-IN" dirty="0"/>
              <a:t>Signal fading is less likely to occur</a:t>
            </a:r>
            <a:r>
              <a:rPr lang="en-IN" dirty="0" smtClean="0"/>
              <a:t>.</a:t>
            </a:r>
          </a:p>
          <a:p>
            <a:pPr>
              <a:buNone/>
            </a:pPr>
            <a:r>
              <a:rPr lang="en-IN" sz="5100" b="1" dirty="0"/>
              <a:t>Disadvantages</a:t>
            </a:r>
          </a:p>
          <a:p>
            <a:r>
              <a:rPr lang="en-IN" dirty="0"/>
              <a:t>The generation and detection of SSBSC wave is a complex process.</a:t>
            </a:r>
          </a:p>
          <a:p>
            <a:r>
              <a:rPr lang="en-IN" dirty="0"/>
              <a:t>The quality of the signal gets affected unless the SSB transmitter and receiver have an excellent frequency stability.</a:t>
            </a:r>
          </a:p>
          <a:p>
            <a:endParaRPr lang="en-IN" dirty="0"/>
          </a:p>
          <a:p>
            <a:pPr algn="just"/>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SSB-SC MODULATOR</a:t>
            </a:r>
            <a:endParaRPr lang="en-IN" dirty="0"/>
          </a:p>
        </p:txBody>
      </p:sp>
      <p:sp>
        <p:nvSpPr>
          <p:cNvPr id="3" name="Content Placeholder 2"/>
          <p:cNvSpPr>
            <a:spLocks noGrp="1"/>
          </p:cNvSpPr>
          <p:nvPr>
            <p:ph idx="1"/>
          </p:nvPr>
        </p:nvSpPr>
        <p:spPr/>
        <p:txBody>
          <a:bodyPr/>
          <a:lstStyle/>
          <a:p>
            <a:pPr>
              <a:buNone/>
            </a:pPr>
            <a:r>
              <a:rPr lang="en-IN" dirty="0"/>
              <a:t>We can generate SSBSC wave using the following two methods.</a:t>
            </a:r>
          </a:p>
          <a:p>
            <a:r>
              <a:rPr lang="en-IN" dirty="0"/>
              <a:t>Frequency discrimination method</a:t>
            </a:r>
          </a:p>
          <a:p>
            <a:r>
              <a:rPr lang="en-IN" dirty="0"/>
              <a:t>Phase discrimination method</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Frequency discrimination method</a:t>
            </a:r>
            <a:br>
              <a:rPr lang="en-IN" dirty="0" smtClean="0"/>
            </a:br>
            <a:endParaRPr lang="en-IN" dirty="0"/>
          </a:p>
        </p:txBody>
      </p:sp>
      <p:sp>
        <p:nvSpPr>
          <p:cNvPr id="3" name="Content Placeholder 2"/>
          <p:cNvSpPr>
            <a:spLocks noGrp="1"/>
          </p:cNvSpPr>
          <p:nvPr>
            <p:ph idx="1"/>
          </p:nvPr>
        </p:nvSpPr>
        <p:spPr>
          <a:xfrm>
            <a:off x="457200" y="1600201"/>
            <a:ext cx="8229600" cy="2614618"/>
          </a:xfrm>
        </p:spPr>
        <p:txBody>
          <a:bodyPr/>
          <a:lstStyle/>
          <a:p>
            <a:r>
              <a:rPr lang="en-IN" dirty="0"/>
              <a:t>In this method, first we will generate DSBSC wave with the help of the product modulator. Then, apply this DSBSC wave as an input of band pass filter. This band pass filter produces an output, which is SSBSC wave.</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Block diagram of </a:t>
            </a:r>
            <a:r>
              <a:rPr lang="en-IN" dirty="0" smtClean="0"/>
              <a:t>Frequency discrimination method</a:t>
            </a:r>
            <a:endParaRPr lang="en-IN" dirty="0"/>
          </a:p>
        </p:txBody>
      </p:sp>
      <p:pic>
        <p:nvPicPr>
          <p:cNvPr id="4" name="Content Placeholder 3" descr="frequency_discrimination_method.jpg"/>
          <p:cNvPicPr>
            <a:picLocks noGrp="1" noChangeAspect="1"/>
          </p:cNvPicPr>
          <p:nvPr>
            <p:ph idx="1"/>
          </p:nvPr>
        </p:nvPicPr>
        <p:blipFill>
          <a:blip r:embed="rId2"/>
          <a:stretch>
            <a:fillRect/>
          </a:stretch>
        </p:blipFill>
        <p:spPr>
          <a:xfrm>
            <a:off x="1071538" y="1732175"/>
            <a:ext cx="6929486" cy="391140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Phase Discrimination Method</a:t>
            </a:r>
            <a:br>
              <a:rPr lang="en-IN" dirty="0" smtClean="0"/>
            </a:br>
            <a:r>
              <a:rPr lang="en-IN" dirty="0" smtClean="0"/>
              <a:t>for SSB-SC  </a:t>
            </a:r>
            <a:endParaRPr lang="en-IN" dirty="0"/>
          </a:p>
        </p:txBody>
      </p:sp>
      <p:pic>
        <p:nvPicPr>
          <p:cNvPr id="4" name="Content Placeholder 3" descr="phase_discrimination_method.jpg"/>
          <p:cNvPicPr>
            <a:picLocks noGrp="1" noChangeAspect="1"/>
          </p:cNvPicPr>
          <p:nvPr>
            <p:ph idx="1"/>
          </p:nvPr>
        </p:nvPicPr>
        <p:blipFill>
          <a:blip r:embed="rId2"/>
          <a:stretch>
            <a:fillRect/>
          </a:stretch>
        </p:blipFill>
        <p:spPr>
          <a:xfrm>
            <a:off x="959871" y="2643182"/>
            <a:ext cx="7398343" cy="3062282"/>
          </a:xfrm>
        </p:spPr>
      </p:pic>
      <p:sp>
        <p:nvSpPr>
          <p:cNvPr id="5" name="Rectangle 4"/>
          <p:cNvSpPr/>
          <p:nvPr/>
        </p:nvSpPr>
        <p:spPr>
          <a:xfrm>
            <a:off x="357158" y="1500174"/>
            <a:ext cx="7929618" cy="1200329"/>
          </a:xfrm>
          <a:prstGeom prst="rect">
            <a:avLst/>
          </a:prstGeom>
        </p:spPr>
        <p:txBody>
          <a:bodyPr wrap="square">
            <a:spAutoFit/>
          </a:bodyPr>
          <a:lstStyle/>
          <a:p>
            <a:r>
              <a:rPr lang="en-IN" dirty="0"/>
              <a:t>The following figure shows the block diagram of SSBSC modulator using phase discrimination method.</a:t>
            </a:r>
          </a:p>
          <a:p>
            <a:r>
              <a:rPr lang="en-IN" dirty="0" smtClean="0"/>
              <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8"/>
          </a:xfrm>
        </p:spPr>
        <p:txBody>
          <a:bodyPr>
            <a:normAutofit fontScale="90000"/>
          </a:bodyPr>
          <a:lstStyle/>
          <a:p>
            <a:r>
              <a:rPr lang="en-IN" dirty="0"/>
              <a:t>Phase Discrimination Method</a:t>
            </a:r>
            <a:br>
              <a:rPr lang="en-IN" dirty="0"/>
            </a:br>
            <a:endParaRPr lang="en-IN" dirty="0"/>
          </a:p>
        </p:txBody>
      </p:sp>
      <p:sp>
        <p:nvSpPr>
          <p:cNvPr id="3" name="Content Placeholder 2"/>
          <p:cNvSpPr>
            <a:spLocks noGrp="1"/>
          </p:cNvSpPr>
          <p:nvPr>
            <p:ph idx="1"/>
          </p:nvPr>
        </p:nvSpPr>
        <p:spPr>
          <a:xfrm>
            <a:off x="0" y="785794"/>
            <a:ext cx="9144000" cy="5572164"/>
          </a:xfrm>
        </p:spPr>
        <p:txBody>
          <a:bodyPr>
            <a:normAutofit fontScale="32500" lnSpcReduction="20000"/>
          </a:bodyPr>
          <a:lstStyle/>
          <a:p>
            <a:pPr>
              <a:buNone/>
            </a:pPr>
            <a:r>
              <a:rPr lang="en-IN" sz="6200" dirty="0" smtClean="0">
                <a:latin typeface="Times New Roman" pitchFamily="18" charset="0"/>
                <a:cs typeface="Times New Roman" pitchFamily="18" charset="0"/>
              </a:rPr>
              <a:t>The modulating signal </a:t>
            </a:r>
            <a:r>
              <a:rPr lang="en-IN" sz="6200" b="1" dirty="0" smtClean="0">
                <a:latin typeface="Times New Roman" pitchFamily="18" charset="0"/>
                <a:cs typeface="Times New Roman" pitchFamily="18" charset="0"/>
              </a:rPr>
              <a:t>Am </a:t>
            </a:r>
            <a:r>
              <a:rPr lang="en-IN" sz="6200" b="1" dirty="0" err="1" smtClean="0">
                <a:latin typeface="Times New Roman" pitchFamily="18" charset="0"/>
                <a:cs typeface="Times New Roman" pitchFamily="18" charset="0"/>
              </a:rPr>
              <a:t>cos</a:t>
            </a:r>
            <a:r>
              <a:rPr lang="en-IN" sz="6200" b="1" i="1" dirty="0" smtClean="0">
                <a:latin typeface="Times New Roman" pitchFamily="18" charset="0"/>
                <a:cs typeface="Times New Roman" pitchFamily="18" charset="0"/>
              </a:rPr>
              <a:t>(2πfmt</a:t>
            </a:r>
            <a:r>
              <a:rPr lang="en-IN" sz="6200" i="1" dirty="0" smtClean="0">
                <a:latin typeface="Times New Roman" pitchFamily="18" charset="0"/>
                <a:cs typeface="Times New Roman" pitchFamily="18" charset="0"/>
              </a:rPr>
              <a:t>)</a:t>
            </a:r>
            <a:r>
              <a:rPr lang="en-IN" sz="6200" dirty="0" smtClean="0">
                <a:latin typeface="Times New Roman" pitchFamily="18" charset="0"/>
                <a:cs typeface="Times New Roman" pitchFamily="18" charset="0"/>
              </a:rPr>
              <a:t> and the carrier signal </a:t>
            </a:r>
            <a:r>
              <a:rPr lang="en-IN" sz="6200" b="1" dirty="0" smtClean="0">
                <a:latin typeface="Times New Roman" pitchFamily="18" charset="0"/>
                <a:cs typeface="Times New Roman" pitchFamily="18" charset="0"/>
              </a:rPr>
              <a:t>Ac </a:t>
            </a:r>
            <a:r>
              <a:rPr lang="en-IN" sz="6200" b="1" dirty="0" err="1" smtClean="0">
                <a:latin typeface="Times New Roman" pitchFamily="18" charset="0"/>
                <a:cs typeface="Times New Roman" pitchFamily="18" charset="0"/>
              </a:rPr>
              <a:t>cos</a:t>
            </a:r>
            <a:r>
              <a:rPr lang="en-IN" sz="6200" b="1" dirty="0" smtClean="0">
                <a:latin typeface="Times New Roman" pitchFamily="18" charset="0"/>
                <a:cs typeface="Times New Roman" pitchFamily="18" charset="0"/>
              </a:rPr>
              <a:t>⁡(2πfct)</a:t>
            </a:r>
            <a:r>
              <a:rPr lang="en-IN" sz="6200" dirty="0" smtClean="0">
                <a:latin typeface="Times New Roman" pitchFamily="18" charset="0"/>
                <a:cs typeface="Times New Roman" pitchFamily="18" charset="0"/>
              </a:rPr>
              <a:t> are directly applied as inputs to the upper product modulator. So, the upper product modulator produces an output, which is the product of these two inputs</a:t>
            </a:r>
            <a:r>
              <a:rPr lang="en-IN" sz="6200" dirty="0" smtClean="0">
                <a:latin typeface="Times New Roman" pitchFamily="18" charset="0"/>
                <a:cs typeface="Times New Roman" pitchFamily="18" charset="0"/>
              </a:rPr>
              <a:t>.</a:t>
            </a:r>
          </a:p>
          <a:p>
            <a:pPr>
              <a:buNone/>
            </a:pPr>
            <a:endParaRPr lang="en-IN" sz="7400" b="1" dirty="0" smtClean="0">
              <a:latin typeface="Times New Roman" pitchFamily="18" charset="0"/>
              <a:cs typeface="Times New Roman" pitchFamily="18" charset="0"/>
            </a:endParaRPr>
          </a:p>
          <a:p>
            <a:pPr>
              <a:buFont typeface="Wingdings" pitchFamily="2" charset="2"/>
              <a:buChar char="Ø"/>
            </a:pPr>
            <a:r>
              <a:rPr lang="en-IN" sz="7400" b="1" dirty="0" smtClean="0">
                <a:latin typeface="Times New Roman" pitchFamily="18" charset="0"/>
                <a:cs typeface="Times New Roman" pitchFamily="18" charset="0"/>
              </a:rPr>
              <a:t>s2(t</a:t>
            </a:r>
            <a:r>
              <a:rPr lang="en-IN" sz="7400" b="1" dirty="0">
                <a:latin typeface="Times New Roman" pitchFamily="18" charset="0"/>
                <a:cs typeface="Times New Roman" pitchFamily="18" charset="0"/>
              </a:rPr>
              <a:t>)=</a:t>
            </a:r>
            <a:r>
              <a:rPr lang="en-IN" sz="7400" b="1" dirty="0" err="1" smtClean="0">
                <a:latin typeface="Times New Roman" pitchFamily="18" charset="0"/>
                <a:cs typeface="Times New Roman" pitchFamily="18" charset="0"/>
              </a:rPr>
              <a:t>AmAcCos</a:t>
            </a:r>
            <a:r>
              <a:rPr lang="en-IN" sz="7400" b="1" dirty="0">
                <a:latin typeface="Times New Roman" pitchFamily="18" charset="0"/>
                <a:cs typeface="Times New Roman" pitchFamily="18" charset="0"/>
              </a:rPr>
              <a:t>⁡(2</a:t>
            </a:r>
            <a:r>
              <a:rPr lang="el-GR" sz="7400" b="1" dirty="0">
                <a:latin typeface="Times New Roman" pitchFamily="18" charset="0"/>
                <a:cs typeface="Times New Roman" pitchFamily="18" charset="0"/>
              </a:rPr>
              <a:t>π</a:t>
            </a:r>
            <a:r>
              <a:rPr lang="en-IN" sz="7400" b="1" dirty="0">
                <a:latin typeface="Times New Roman" pitchFamily="18" charset="0"/>
                <a:cs typeface="Times New Roman" pitchFamily="18" charset="0"/>
              </a:rPr>
              <a:t>fmt−</a:t>
            </a:r>
            <a:r>
              <a:rPr lang="en-IN" sz="7400" b="1" dirty="0" smtClean="0">
                <a:latin typeface="Times New Roman" pitchFamily="18" charset="0"/>
                <a:cs typeface="Times New Roman" pitchFamily="18" charset="0"/>
              </a:rPr>
              <a:t>90)</a:t>
            </a:r>
            <a:r>
              <a:rPr lang="en-IN" sz="7400" b="1" dirty="0" err="1" smtClean="0">
                <a:latin typeface="Times New Roman" pitchFamily="18" charset="0"/>
                <a:cs typeface="Times New Roman" pitchFamily="18" charset="0"/>
              </a:rPr>
              <a:t>cos</a:t>
            </a:r>
            <a:r>
              <a:rPr lang="en-IN" sz="7400" b="1" dirty="0">
                <a:latin typeface="Times New Roman" pitchFamily="18" charset="0"/>
                <a:cs typeface="Times New Roman" pitchFamily="18" charset="0"/>
              </a:rPr>
              <a:t>⁡(2</a:t>
            </a:r>
            <a:r>
              <a:rPr lang="el-GR" sz="7400" b="1" dirty="0">
                <a:latin typeface="Times New Roman" pitchFamily="18" charset="0"/>
                <a:cs typeface="Times New Roman" pitchFamily="18" charset="0"/>
              </a:rPr>
              <a:t>π</a:t>
            </a:r>
            <a:r>
              <a:rPr lang="en-IN" sz="7400" b="1" dirty="0">
                <a:latin typeface="Times New Roman" pitchFamily="18" charset="0"/>
                <a:cs typeface="Times New Roman" pitchFamily="18" charset="0"/>
              </a:rPr>
              <a:t>fct−</a:t>
            </a:r>
            <a:r>
              <a:rPr lang="en-IN" sz="7400" b="1" dirty="0" smtClean="0">
                <a:latin typeface="Times New Roman" pitchFamily="18" charset="0"/>
                <a:cs typeface="Times New Roman" pitchFamily="18" charset="0"/>
              </a:rPr>
              <a:t>90</a:t>
            </a:r>
            <a:r>
              <a:rPr lang="en-IN" sz="7400" b="1" dirty="0" smtClean="0">
                <a:latin typeface="Times New Roman" pitchFamily="18" charset="0"/>
                <a:cs typeface="Times New Roman" pitchFamily="18" charset="0"/>
              </a:rPr>
              <a:t>)</a:t>
            </a:r>
          </a:p>
          <a:p>
            <a:pPr>
              <a:buFont typeface="Wingdings" pitchFamily="2" charset="2"/>
              <a:buChar char="Ø"/>
            </a:pPr>
            <a:endParaRPr lang="en-IN" sz="7400" b="1" dirty="0">
              <a:latin typeface="Times New Roman" pitchFamily="18" charset="0"/>
              <a:cs typeface="Times New Roman" pitchFamily="18" charset="0"/>
            </a:endParaRPr>
          </a:p>
          <a:p>
            <a:pPr>
              <a:buFont typeface="Wingdings" pitchFamily="2" charset="2"/>
              <a:buChar char="Ø"/>
            </a:pPr>
            <a:r>
              <a:rPr lang="en-IN" sz="7400" b="1" dirty="0" smtClean="0">
                <a:latin typeface="Times New Roman" pitchFamily="18" charset="0"/>
                <a:cs typeface="Times New Roman" pitchFamily="18" charset="0"/>
              </a:rPr>
              <a:t>s2(t</a:t>
            </a:r>
            <a:r>
              <a:rPr lang="en-IN" sz="7400" b="1" dirty="0">
                <a:latin typeface="Times New Roman" pitchFamily="18" charset="0"/>
                <a:cs typeface="Times New Roman" pitchFamily="18" charset="0"/>
              </a:rPr>
              <a:t>)=</a:t>
            </a:r>
            <a:r>
              <a:rPr lang="en-IN" sz="7400" b="1" dirty="0" err="1" smtClean="0">
                <a:latin typeface="Times New Roman" pitchFamily="18" charset="0"/>
                <a:cs typeface="Times New Roman" pitchFamily="18" charset="0"/>
              </a:rPr>
              <a:t>AmAcSin</a:t>
            </a:r>
            <a:r>
              <a:rPr lang="en-IN" sz="7400" b="1" dirty="0">
                <a:latin typeface="Times New Roman" pitchFamily="18" charset="0"/>
                <a:cs typeface="Times New Roman" pitchFamily="18" charset="0"/>
              </a:rPr>
              <a:t>⁡(2</a:t>
            </a:r>
            <a:r>
              <a:rPr lang="el-GR" sz="7400" b="1" dirty="0">
                <a:latin typeface="Times New Roman" pitchFamily="18" charset="0"/>
                <a:cs typeface="Times New Roman" pitchFamily="18" charset="0"/>
              </a:rPr>
              <a:t>π</a:t>
            </a:r>
            <a:r>
              <a:rPr lang="en-IN" sz="7400" b="1" dirty="0" err="1">
                <a:latin typeface="Times New Roman" pitchFamily="18" charset="0"/>
                <a:cs typeface="Times New Roman" pitchFamily="18" charset="0"/>
              </a:rPr>
              <a:t>fmt</a:t>
            </a:r>
            <a:r>
              <a:rPr lang="en-IN" sz="7400" b="1" dirty="0">
                <a:latin typeface="Times New Roman" pitchFamily="18" charset="0"/>
                <a:cs typeface="Times New Roman" pitchFamily="18" charset="0"/>
              </a:rPr>
              <a:t>)sin⁡(2</a:t>
            </a:r>
            <a:r>
              <a:rPr lang="el-GR" sz="7400" b="1" dirty="0">
                <a:latin typeface="Times New Roman" pitchFamily="18" charset="0"/>
                <a:cs typeface="Times New Roman" pitchFamily="18" charset="0"/>
              </a:rPr>
              <a:t>π</a:t>
            </a:r>
            <a:r>
              <a:rPr lang="en-IN" sz="7400" b="1" dirty="0" err="1">
                <a:latin typeface="Times New Roman" pitchFamily="18" charset="0"/>
                <a:cs typeface="Times New Roman" pitchFamily="18" charset="0"/>
              </a:rPr>
              <a:t>fct</a:t>
            </a:r>
            <a:r>
              <a:rPr lang="en-IN" sz="7400" b="1" dirty="0" smtClean="0">
                <a:latin typeface="Times New Roman" pitchFamily="18" charset="0"/>
                <a:cs typeface="Times New Roman" pitchFamily="18" charset="0"/>
              </a:rPr>
              <a:t>)</a:t>
            </a:r>
          </a:p>
          <a:p>
            <a:pPr>
              <a:buFont typeface="Wingdings" pitchFamily="2" charset="2"/>
              <a:buChar char="Ø"/>
            </a:pPr>
            <a:endParaRPr lang="en-IN" sz="7400" b="1" dirty="0">
              <a:latin typeface="Times New Roman" pitchFamily="18" charset="0"/>
              <a:cs typeface="Times New Roman" pitchFamily="18" charset="0"/>
            </a:endParaRPr>
          </a:p>
          <a:p>
            <a:pPr>
              <a:buFont typeface="Wingdings" pitchFamily="2" charset="2"/>
              <a:buChar char="Ø"/>
            </a:pPr>
            <a:r>
              <a:rPr lang="en-IN" sz="7400" b="1" dirty="0" smtClean="0">
                <a:latin typeface="Times New Roman" pitchFamily="18" charset="0"/>
                <a:cs typeface="Times New Roman" pitchFamily="18" charset="0"/>
              </a:rPr>
              <a:t>s2(t</a:t>
            </a:r>
            <a:r>
              <a:rPr lang="en-IN" sz="7400" b="1" dirty="0">
                <a:latin typeface="Times New Roman" pitchFamily="18" charset="0"/>
                <a:cs typeface="Times New Roman" pitchFamily="18" charset="0"/>
              </a:rPr>
              <a:t>)=</a:t>
            </a:r>
            <a:r>
              <a:rPr lang="en-IN" sz="7400" b="1" dirty="0" smtClean="0">
                <a:latin typeface="Times New Roman" pitchFamily="18" charset="0"/>
                <a:cs typeface="Times New Roman" pitchFamily="18" charset="0"/>
              </a:rPr>
              <a:t>AmAc2{Cos</a:t>
            </a:r>
            <a:r>
              <a:rPr lang="en-IN" sz="7400" b="1" dirty="0">
                <a:latin typeface="Times New Roman" pitchFamily="18" charset="0"/>
                <a:cs typeface="Times New Roman" pitchFamily="18" charset="0"/>
              </a:rPr>
              <a:t>⁡[2</a:t>
            </a:r>
            <a:r>
              <a:rPr lang="el-GR" sz="7400" b="1" dirty="0">
                <a:latin typeface="Times New Roman" pitchFamily="18" charset="0"/>
                <a:cs typeface="Times New Roman" pitchFamily="18" charset="0"/>
              </a:rPr>
              <a:t>π(</a:t>
            </a:r>
            <a:r>
              <a:rPr lang="en-IN" sz="7400" b="1" dirty="0" err="1">
                <a:latin typeface="Times New Roman" pitchFamily="18" charset="0"/>
                <a:cs typeface="Times New Roman" pitchFamily="18" charset="0"/>
              </a:rPr>
              <a:t>fc</a:t>
            </a:r>
            <a:r>
              <a:rPr lang="en-IN" sz="7400" b="1" dirty="0">
                <a:latin typeface="Times New Roman" pitchFamily="18" charset="0"/>
                <a:cs typeface="Times New Roman" pitchFamily="18" charset="0"/>
              </a:rPr>
              <a:t>−fm)t]</a:t>
            </a:r>
            <a:r>
              <a:rPr lang="en-IN" sz="7400" b="1" dirty="0" smtClean="0">
                <a:latin typeface="Times New Roman" pitchFamily="18" charset="0"/>
                <a:cs typeface="Times New Roman" pitchFamily="18" charset="0"/>
              </a:rPr>
              <a:t>−Cos</a:t>
            </a:r>
            <a:r>
              <a:rPr lang="en-IN" sz="7400" b="1" dirty="0">
                <a:latin typeface="Times New Roman" pitchFamily="18" charset="0"/>
                <a:cs typeface="Times New Roman" pitchFamily="18" charset="0"/>
              </a:rPr>
              <a:t>⁡[2</a:t>
            </a:r>
            <a:r>
              <a:rPr lang="el-GR" sz="7400" b="1" dirty="0">
                <a:latin typeface="Times New Roman" pitchFamily="18" charset="0"/>
                <a:cs typeface="Times New Roman" pitchFamily="18" charset="0"/>
              </a:rPr>
              <a:t>π(</a:t>
            </a:r>
            <a:r>
              <a:rPr lang="en-IN" sz="7400" b="1" dirty="0" err="1">
                <a:latin typeface="Times New Roman" pitchFamily="18" charset="0"/>
                <a:cs typeface="Times New Roman" pitchFamily="18" charset="0"/>
              </a:rPr>
              <a:t>fc+fm</a:t>
            </a:r>
            <a:r>
              <a:rPr lang="en-IN" sz="7400" b="1" dirty="0">
                <a:latin typeface="Times New Roman" pitchFamily="18" charset="0"/>
                <a:cs typeface="Times New Roman" pitchFamily="18" charset="0"/>
              </a:rPr>
              <a:t>)t</a:t>
            </a:r>
            <a:r>
              <a:rPr lang="en-IN" sz="7400" b="1" dirty="0" smtClean="0">
                <a:latin typeface="Times New Roman" pitchFamily="18" charset="0"/>
                <a:cs typeface="Times New Roman" pitchFamily="18" charset="0"/>
              </a:rPr>
              <a:t>]}</a:t>
            </a:r>
          </a:p>
          <a:p>
            <a:pPr>
              <a:buNone/>
            </a:pPr>
            <a:endParaRPr lang="en-IN" sz="5000" b="1" dirty="0">
              <a:latin typeface="Times New Roman" pitchFamily="18" charset="0"/>
              <a:cs typeface="Times New Roman" pitchFamily="18" charset="0"/>
            </a:endParaRPr>
          </a:p>
          <a:p>
            <a:pPr>
              <a:buNone/>
            </a:pPr>
            <a:r>
              <a:rPr lang="en-IN" sz="5500" dirty="0">
                <a:latin typeface="Times New Roman" pitchFamily="18" charset="0"/>
                <a:cs typeface="Times New Roman" pitchFamily="18" charset="0"/>
              </a:rPr>
              <a:t>Add </a:t>
            </a:r>
            <a:r>
              <a:rPr lang="en-IN" sz="5500" i="1" dirty="0" smtClean="0">
                <a:latin typeface="Times New Roman" pitchFamily="18" charset="0"/>
                <a:cs typeface="Times New Roman" pitchFamily="18" charset="0"/>
              </a:rPr>
              <a:t>s1(t</a:t>
            </a:r>
            <a:r>
              <a:rPr lang="en-IN" sz="5500" i="1" dirty="0">
                <a:latin typeface="Times New Roman" pitchFamily="18" charset="0"/>
                <a:cs typeface="Times New Roman" pitchFamily="18" charset="0"/>
              </a:rPr>
              <a:t>)</a:t>
            </a:r>
            <a:r>
              <a:rPr lang="en-IN" sz="5500" dirty="0">
                <a:latin typeface="Times New Roman" pitchFamily="18" charset="0"/>
                <a:cs typeface="Times New Roman" pitchFamily="18" charset="0"/>
              </a:rPr>
              <a:t> and </a:t>
            </a:r>
            <a:r>
              <a:rPr lang="en-IN" sz="5500" i="1" dirty="0" smtClean="0">
                <a:latin typeface="Times New Roman" pitchFamily="18" charset="0"/>
                <a:cs typeface="Times New Roman" pitchFamily="18" charset="0"/>
              </a:rPr>
              <a:t>s2(t</a:t>
            </a:r>
            <a:r>
              <a:rPr lang="en-IN" sz="5500" i="1" dirty="0">
                <a:latin typeface="Times New Roman" pitchFamily="18" charset="0"/>
                <a:cs typeface="Times New Roman" pitchFamily="18" charset="0"/>
              </a:rPr>
              <a:t>)</a:t>
            </a:r>
            <a:r>
              <a:rPr lang="en-IN" sz="5500" dirty="0">
                <a:latin typeface="Times New Roman" pitchFamily="18" charset="0"/>
                <a:cs typeface="Times New Roman" pitchFamily="18" charset="0"/>
              </a:rPr>
              <a:t> in order to get the SSBSC modulated </a:t>
            </a:r>
            <a:r>
              <a:rPr lang="en-IN" sz="5500" dirty="0" smtClean="0">
                <a:latin typeface="Times New Roman" pitchFamily="18" charset="0"/>
                <a:cs typeface="Times New Roman" pitchFamily="18" charset="0"/>
              </a:rPr>
              <a:t>wave </a:t>
            </a:r>
            <a:r>
              <a:rPr lang="en-IN" sz="5500" i="1" dirty="0" smtClean="0">
                <a:latin typeface="Times New Roman" pitchFamily="18" charset="0"/>
                <a:cs typeface="Times New Roman" pitchFamily="18" charset="0"/>
              </a:rPr>
              <a:t>s(t</a:t>
            </a:r>
            <a:r>
              <a:rPr lang="en-IN" sz="5500" i="1" dirty="0">
                <a:latin typeface="Times New Roman" pitchFamily="18" charset="0"/>
                <a:cs typeface="Times New Roman" pitchFamily="18" charset="0"/>
              </a:rPr>
              <a:t>)</a:t>
            </a:r>
            <a:r>
              <a:rPr lang="en-IN" sz="5500" dirty="0">
                <a:latin typeface="Times New Roman" pitchFamily="18" charset="0"/>
                <a:cs typeface="Times New Roman" pitchFamily="18" charset="0"/>
              </a:rPr>
              <a:t> having a lower sideband</a:t>
            </a:r>
            <a:r>
              <a:rPr lang="en-IN" sz="5500" dirty="0" smtClean="0">
                <a:latin typeface="Times New Roman" pitchFamily="18" charset="0"/>
                <a:cs typeface="Times New Roman" pitchFamily="18" charset="0"/>
              </a:rPr>
              <a:t>.</a:t>
            </a:r>
          </a:p>
          <a:p>
            <a:pPr>
              <a:buNone/>
            </a:pPr>
            <a:endParaRPr lang="en-IN" sz="5000" b="1" dirty="0">
              <a:latin typeface="Times New Roman" pitchFamily="18" charset="0"/>
              <a:cs typeface="Times New Roman" pitchFamily="18" charset="0"/>
            </a:endParaRPr>
          </a:p>
          <a:p>
            <a:pPr>
              <a:buFont typeface="Wingdings" pitchFamily="2" charset="2"/>
              <a:buChar char="Ø"/>
            </a:pPr>
            <a:r>
              <a:rPr lang="en-IN" sz="7000" b="1" dirty="0" smtClean="0">
                <a:latin typeface="Times New Roman" pitchFamily="18" charset="0"/>
                <a:cs typeface="Times New Roman" pitchFamily="18" charset="0"/>
              </a:rPr>
              <a:t>s(t</a:t>
            </a:r>
            <a:r>
              <a:rPr lang="en-IN" sz="7000" b="1" dirty="0">
                <a:latin typeface="Times New Roman" pitchFamily="18" charset="0"/>
                <a:cs typeface="Times New Roman" pitchFamily="18" charset="0"/>
              </a:rPr>
              <a:t>)=</a:t>
            </a:r>
            <a:r>
              <a:rPr lang="en-IN" sz="7000" b="1" dirty="0" smtClean="0">
                <a:latin typeface="Times New Roman" pitchFamily="18" charset="0"/>
                <a:cs typeface="Times New Roman" pitchFamily="18" charset="0"/>
              </a:rPr>
              <a:t>AmAc2{Cos</a:t>
            </a:r>
            <a:r>
              <a:rPr lang="en-IN" sz="7000" b="1" dirty="0">
                <a:latin typeface="Times New Roman" pitchFamily="18" charset="0"/>
                <a:cs typeface="Times New Roman" pitchFamily="18" charset="0"/>
              </a:rPr>
              <a:t>⁡[2</a:t>
            </a:r>
            <a:r>
              <a:rPr lang="el-GR" sz="7000" b="1" dirty="0">
                <a:latin typeface="Times New Roman" pitchFamily="18" charset="0"/>
                <a:cs typeface="Times New Roman" pitchFamily="18" charset="0"/>
              </a:rPr>
              <a:t>π(</a:t>
            </a:r>
            <a:r>
              <a:rPr lang="en-IN" sz="7000" b="1" dirty="0" err="1">
                <a:latin typeface="Times New Roman" pitchFamily="18" charset="0"/>
                <a:cs typeface="Times New Roman" pitchFamily="18" charset="0"/>
              </a:rPr>
              <a:t>fc+fm</a:t>
            </a:r>
            <a:r>
              <a:rPr lang="en-IN" sz="7000" b="1" dirty="0">
                <a:latin typeface="Times New Roman" pitchFamily="18" charset="0"/>
                <a:cs typeface="Times New Roman" pitchFamily="18" charset="0"/>
              </a:rPr>
              <a:t>)t</a:t>
            </a:r>
            <a:r>
              <a:rPr lang="en-IN" sz="7000" b="1" dirty="0" smtClean="0">
                <a:latin typeface="Times New Roman" pitchFamily="18" charset="0"/>
                <a:cs typeface="Times New Roman" pitchFamily="18" charset="0"/>
              </a:rPr>
              <a:t>]+Cos</a:t>
            </a:r>
            <a:r>
              <a:rPr lang="en-IN" sz="7000" b="1" dirty="0">
                <a:latin typeface="Times New Roman" pitchFamily="18" charset="0"/>
                <a:cs typeface="Times New Roman" pitchFamily="18" charset="0"/>
              </a:rPr>
              <a:t>⁡[2</a:t>
            </a:r>
            <a:r>
              <a:rPr lang="el-GR" sz="7000" b="1" dirty="0">
                <a:latin typeface="Times New Roman" pitchFamily="18" charset="0"/>
                <a:cs typeface="Times New Roman" pitchFamily="18" charset="0"/>
              </a:rPr>
              <a:t>π(</a:t>
            </a:r>
            <a:r>
              <a:rPr lang="en-IN" sz="7000" b="1" dirty="0" err="1">
                <a:latin typeface="Times New Roman" pitchFamily="18" charset="0"/>
                <a:cs typeface="Times New Roman" pitchFamily="18" charset="0"/>
              </a:rPr>
              <a:t>fc</a:t>
            </a:r>
            <a:r>
              <a:rPr lang="en-IN" sz="7000" b="1" dirty="0">
                <a:latin typeface="Times New Roman" pitchFamily="18" charset="0"/>
                <a:cs typeface="Times New Roman" pitchFamily="18" charset="0"/>
              </a:rPr>
              <a:t>−fm)t</a:t>
            </a:r>
            <a:r>
              <a:rPr lang="en-IN" sz="7000" b="1" dirty="0" smtClean="0">
                <a:latin typeface="Times New Roman" pitchFamily="18" charset="0"/>
                <a:cs typeface="Times New Roman" pitchFamily="18" charset="0"/>
              </a:rPr>
              <a:t>]}+   AmAc2{Cos</a:t>
            </a:r>
            <a:r>
              <a:rPr lang="en-IN" sz="7000" b="1" dirty="0">
                <a:latin typeface="Times New Roman" pitchFamily="18" charset="0"/>
                <a:cs typeface="Times New Roman" pitchFamily="18" charset="0"/>
              </a:rPr>
              <a:t>⁡[2</a:t>
            </a:r>
            <a:r>
              <a:rPr lang="el-GR" sz="7000" b="1" dirty="0">
                <a:latin typeface="Times New Roman" pitchFamily="18" charset="0"/>
                <a:cs typeface="Times New Roman" pitchFamily="18" charset="0"/>
              </a:rPr>
              <a:t>π(</a:t>
            </a:r>
            <a:r>
              <a:rPr lang="en-IN" sz="7000" b="1" dirty="0" err="1">
                <a:latin typeface="Times New Roman" pitchFamily="18" charset="0"/>
                <a:cs typeface="Times New Roman" pitchFamily="18" charset="0"/>
              </a:rPr>
              <a:t>fc</a:t>
            </a:r>
            <a:r>
              <a:rPr lang="en-IN" sz="7000" b="1" dirty="0">
                <a:latin typeface="Times New Roman" pitchFamily="18" charset="0"/>
                <a:cs typeface="Times New Roman" pitchFamily="18" charset="0"/>
              </a:rPr>
              <a:t>−fm)t]−</a:t>
            </a:r>
            <a:r>
              <a:rPr lang="en-IN" sz="7000" b="1" dirty="0" err="1">
                <a:latin typeface="Times New Roman" pitchFamily="18" charset="0"/>
                <a:cs typeface="Times New Roman" pitchFamily="18" charset="0"/>
              </a:rPr>
              <a:t>cos</a:t>
            </a:r>
            <a:r>
              <a:rPr lang="en-IN" sz="7000" b="1" dirty="0">
                <a:latin typeface="Times New Roman" pitchFamily="18" charset="0"/>
                <a:cs typeface="Times New Roman" pitchFamily="18" charset="0"/>
              </a:rPr>
              <a:t>⁡[2</a:t>
            </a:r>
            <a:r>
              <a:rPr lang="el-GR" sz="7000" b="1" dirty="0">
                <a:latin typeface="Times New Roman" pitchFamily="18" charset="0"/>
                <a:cs typeface="Times New Roman" pitchFamily="18" charset="0"/>
              </a:rPr>
              <a:t>π(</a:t>
            </a:r>
            <a:r>
              <a:rPr lang="en-IN" sz="7000" b="1" dirty="0" err="1">
                <a:latin typeface="Times New Roman" pitchFamily="18" charset="0"/>
                <a:cs typeface="Times New Roman" pitchFamily="18" charset="0"/>
              </a:rPr>
              <a:t>fc+fm</a:t>
            </a:r>
            <a:r>
              <a:rPr lang="en-IN" sz="7000" b="1" dirty="0">
                <a:latin typeface="Times New Roman" pitchFamily="18" charset="0"/>
                <a:cs typeface="Times New Roman" pitchFamily="18" charset="0"/>
              </a:rPr>
              <a:t>)t</a:t>
            </a:r>
            <a:r>
              <a:rPr lang="en-IN" sz="7000" b="1" dirty="0" smtClean="0">
                <a:latin typeface="Times New Roman" pitchFamily="18" charset="0"/>
                <a:cs typeface="Times New Roman" pitchFamily="18" charset="0"/>
              </a:rPr>
              <a:t>]}</a:t>
            </a:r>
          </a:p>
          <a:p>
            <a:pPr>
              <a:buFont typeface="Wingdings" pitchFamily="2" charset="2"/>
              <a:buChar char="Ø"/>
            </a:pPr>
            <a:endParaRPr lang="en-IN" sz="5000" b="1" dirty="0">
              <a:latin typeface="Times New Roman" pitchFamily="18" charset="0"/>
              <a:cs typeface="Times New Roman" pitchFamily="18" charset="0"/>
            </a:endParaRPr>
          </a:p>
          <a:p>
            <a:pPr>
              <a:buFont typeface="Wingdings" pitchFamily="2" charset="2"/>
              <a:buChar char="Ø"/>
            </a:pPr>
            <a:r>
              <a:rPr lang="en-IN" sz="7000" b="1" dirty="0" smtClean="0">
                <a:latin typeface="Times New Roman" pitchFamily="18" charset="0"/>
                <a:cs typeface="Times New Roman" pitchFamily="18" charset="0"/>
              </a:rPr>
              <a:t>s(t</a:t>
            </a:r>
            <a:r>
              <a:rPr lang="en-IN" sz="7000" b="1" dirty="0">
                <a:latin typeface="Times New Roman" pitchFamily="18" charset="0"/>
                <a:cs typeface="Times New Roman" pitchFamily="18" charset="0"/>
              </a:rPr>
              <a:t>)=</a:t>
            </a:r>
            <a:r>
              <a:rPr lang="en-IN" sz="7000" b="1" dirty="0" err="1" smtClean="0">
                <a:latin typeface="Times New Roman" pitchFamily="18" charset="0"/>
                <a:cs typeface="Times New Roman" pitchFamily="18" charset="0"/>
              </a:rPr>
              <a:t>AmAc</a:t>
            </a:r>
            <a:r>
              <a:rPr lang="en-IN" sz="7000" b="1" dirty="0" smtClean="0">
                <a:latin typeface="Times New Roman" pitchFamily="18" charset="0"/>
                <a:cs typeface="Times New Roman" pitchFamily="18" charset="0"/>
              </a:rPr>
              <a:t>{Cos</a:t>
            </a:r>
            <a:r>
              <a:rPr lang="en-IN" sz="7000" b="1" dirty="0">
                <a:latin typeface="Times New Roman" pitchFamily="18" charset="0"/>
                <a:cs typeface="Times New Roman" pitchFamily="18" charset="0"/>
              </a:rPr>
              <a:t>⁡[2</a:t>
            </a:r>
            <a:r>
              <a:rPr lang="el-GR" sz="7000" b="1" dirty="0">
                <a:latin typeface="Times New Roman" pitchFamily="18" charset="0"/>
                <a:cs typeface="Times New Roman" pitchFamily="18" charset="0"/>
              </a:rPr>
              <a:t>π(</a:t>
            </a:r>
            <a:r>
              <a:rPr lang="en-IN" sz="7000" b="1" dirty="0" err="1">
                <a:latin typeface="Times New Roman" pitchFamily="18" charset="0"/>
                <a:cs typeface="Times New Roman" pitchFamily="18" charset="0"/>
              </a:rPr>
              <a:t>fc</a:t>
            </a:r>
            <a:r>
              <a:rPr lang="en-IN" sz="7000" b="1" dirty="0">
                <a:latin typeface="Times New Roman" pitchFamily="18" charset="0"/>
                <a:cs typeface="Times New Roman" pitchFamily="18" charset="0"/>
              </a:rPr>
              <a:t>−fm)t</a:t>
            </a:r>
            <a:r>
              <a:rPr lang="en-IN" sz="7000" b="1" dirty="0" smtClean="0">
                <a:latin typeface="Times New Roman" pitchFamily="18" charset="0"/>
                <a:cs typeface="Times New Roman" pitchFamily="18" charset="0"/>
              </a:rPr>
              <a:t>]}</a:t>
            </a:r>
            <a:endParaRPr lang="en-IN" sz="7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IN" dirty="0" smtClean="0"/>
              <a:t>Phase Discrimination Method</a:t>
            </a:r>
            <a:br>
              <a:rPr lang="en-IN" dirty="0" smtClean="0"/>
            </a:br>
            <a:r>
              <a:rPr lang="en-IN" dirty="0" smtClean="0"/>
              <a:t>cont…</a:t>
            </a:r>
            <a:endParaRPr lang="en-IN" dirty="0"/>
          </a:p>
        </p:txBody>
      </p:sp>
      <p:sp>
        <p:nvSpPr>
          <p:cNvPr id="3" name="Content Placeholder 2"/>
          <p:cNvSpPr>
            <a:spLocks noGrp="1"/>
          </p:cNvSpPr>
          <p:nvPr>
            <p:ph idx="1"/>
          </p:nvPr>
        </p:nvSpPr>
        <p:spPr>
          <a:xfrm>
            <a:off x="0" y="1071546"/>
            <a:ext cx="9144000" cy="5054617"/>
          </a:xfrm>
        </p:spPr>
        <p:txBody>
          <a:bodyPr>
            <a:normAutofit fontScale="92500"/>
          </a:bodyPr>
          <a:lstStyle/>
          <a:p>
            <a:pPr>
              <a:buNone/>
            </a:pPr>
            <a:endParaRPr lang="en-IN" sz="2400" dirty="0" smtClean="0">
              <a:latin typeface="Times New Roman" pitchFamily="18" charset="0"/>
              <a:cs typeface="Times New Roman" pitchFamily="18" charset="0"/>
            </a:endParaRPr>
          </a:p>
          <a:p>
            <a:pPr>
              <a:buNone/>
            </a:pPr>
            <a:r>
              <a:rPr lang="en-IN" sz="2400" dirty="0" smtClean="0">
                <a:latin typeface="Times New Roman" pitchFamily="18" charset="0"/>
                <a:cs typeface="Times New Roman" pitchFamily="18" charset="0"/>
              </a:rPr>
              <a:t>Subtract</a:t>
            </a:r>
            <a:r>
              <a:rPr lang="en-IN" sz="2400" dirty="0" smtClean="0">
                <a:latin typeface="Times New Roman" pitchFamily="18" charset="0"/>
                <a:cs typeface="Times New Roman" pitchFamily="18" charset="0"/>
              </a:rPr>
              <a:t> </a:t>
            </a:r>
            <a:r>
              <a:rPr lang="en-IN" sz="2400" i="1" dirty="0" smtClean="0">
                <a:latin typeface="Times New Roman" pitchFamily="18" charset="0"/>
                <a:cs typeface="Times New Roman" pitchFamily="18" charset="0"/>
              </a:rPr>
              <a:t>s2(t)</a:t>
            </a:r>
            <a:r>
              <a:rPr lang="en-IN" sz="2400" dirty="0" smtClean="0">
                <a:latin typeface="Times New Roman" pitchFamily="18" charset="0"/>
                <a:cs typeface="Times New Roman" pitchFamily="18" charset="0"/>
              </a:rPr>
              <a:t> from </a:t>
            </a:r>
            <a:r>
              <a:rPr lang="en-IN" sz="2400" i="1" dirty="0" smtClean="0">
                <a:latin typeface="Times New Roman" pitchFamily="18" charset="0"/>
                <a:cs typeface="Times New Roman" pitchFamily="18" charset="0"/>
              </a:rPr>
              <a:t>s1(t)</a:t>
            </a:r>
            <a:r>
              <a:rPr lang="en-IN" sz="2400" dirty="0" smtClean="0">
                <a:latin typeface="Times New Roman" pitchFamily="18" charset="0"/>
                <a:cs typeface="Times New Roman" pitchFamily="18" charset="0"/>
              </a:rPr>
              <a:t> in order to get the SSBSC modulated wave </a:t>
            </a:r>
            <a:r>
              <a:rPr lang="en-IN" sz="2400" i="1" dirty="0" smtClean="0">
                <a:latin typeface="Times New Roman" pitchFamily="18" charset="0"/>
                <a:cs typeface="Times New Roman" pitchFamily="18" charset="0"/>
              </a:rPr>
              <a:t>s(t)</a:t>
            </a:r>
            <a:r>
              <a:rPr lang="en-IN" sz="2400" dirty="0" smtClean="0">
                <a:latin typeface="Times New Roman" pitchFamily="18" charset="0"/>
                <a:cs typeface="Times New Roman" pitchFamily="18" charset="0"/>
              </a:rPr>
              <a:t> having a upper sideband</a:t>
            </a:r>
            <a:r>
              <a:rPr lang="en-IN" sz="2400" dirty="0" smtClean="0">
                <a:latin typeface="Times New Roman" pitchFamily="18" charset="0"/>
                <a:cs typeface="Times New Roman" pitchFamily="18" charset="0"/>
              </a:rPr>
              <a:t>.</a:t>
            </a:r>
          </a:p>
          <a:p>
            <a:pPr>
              <a:buNone/>
            </a:pPr>
            <a:endParaRPr lang="en-IN" dirty="0" smtClean="0">
              <a:latin typeface="Times New Roman" pitchFamily="18" charset="0"/>
              <a:cs typeface="Times New Roman" pitchFamily="18" charset="0"/>
            </a:endParaRPr>
          </a:p>
          <a:p>
            <a:pPr>
              <a:buFont typeface="Wingdings" pitchFamily="2" charset="2"/>
              <a:buChar char="Ø"/>
            </a:pPr>
            <a:r>
              <a:rPr lang="en-IN" sz="3600" b="1" dirty="0" smtClean="0">
                <a:latin typeface="Times New Roman" pitchFamily="18" charset="0"/>
                <a:cs typeface="Times New Roman" pitchFamily="18" charset="0"/>
              </a:rPr>
              <a:t>s(t</a:t>
            </a:r>
            <a:r>
              <a:rPr lang="en-IN" sz="3600" b="1" dirty="0" smtClean="0">
                <a:latin typeface="Times New Roman" pitchFamily="18" charset="0"/>
                <a:cs typeface="Times New Roman" pitchFamily="18" charset="0"/>
              </a:rPr>
              <a:t>)=AmAc2{</a:t>
            </a:r>
            <a:r>
              <a:rPr lang="en-IN" sz="3600" b="1" dirty="0" err="1" smtClean="0">
                <a:latin typeface="Times New Roman" pitchFamily="18" charset="0"/>
                <a:cs typeface="Times New Roman" pitchFamily="18" charset="0"/>
              </a:rPr>
              <a:t>cos</a:t>
            </a:r>
            <a:r>
              <a:rPr lang="en-IN" sz="3600" b="1" dirty="0" smtClean="0">
                <a:latin typeface="Times New Roman" pitchFamily="18" charset="0"/>
                <a:cs typeface="Times New Roman" pitchFamily="18" charset="0"/>
              </a:rPr>
              <a:t>⁡[2</a:t>
            </a:r>
            <a:r>
              <a:rPr lang="el-GR" sz="3600" b="1" dirty="0" smtClean="0">
                <a:latin typeface="Times New Roman" pitchFamily="18" charset="0"/>
                <a:cs typeface="Times New Roman" pitchFamily="18" charset="0"/>
              </a:rPr>
              <a:t>π(</a:t>
            </a:r>
            <a:r>
              <a:rPr lang="en-IN" sz="3600" b="1" dirty="0" err="1" smtClean="0">
                <a:latin typeface="Times New Roman" pitchFamily="18" charset="0"/>
                <a:cs typeface="Times New Roman" pitchFamily="18" charset="0"/>
              </a:rPr>
              <a:t>fc+fm</a:t>
            </a:r>
            <a:r>
              <a:rPr lang="en-IN" sz="3600" b="1" dirty="0" smtClean="0">
                <a:latin typeface="Times New Roman" pitchFamily="18" charset="0"/>
                <a:cs typeface="Times New Roman" pitchFamily="18" charset="0"/>
              </a:rPr>
              <a:t>)t]+</a:t>
            </a:r>
            <a:r>
              <a:rPr lang="en-IN" sz="3600" b="1" dirty="0" err="1" smtClean="0">
                <a:latin typeface="Times New Roman" pitchFamily="18" charset="0"/>
                <a:cs typeface="Times New Roman" pitchFamily="18" charset="0"/>
              </a:rPr>
              <a:t>cos</a:t>
            </a:r>
            <a:r>
              <a:rPr lang="en-IN" sz="3600" b="1" dirty="0" smtClean="0">
                <a:latin typeface="Times New Roman" pitchFamily="18" charset="0"/>
                <a:cs typeface="Times New Roman" pitchFamily="18" charset="0"/>
              </a:rPr>
              <a:t>⁡[2</a:t>
            </a:r>
            <a:r>
              <a:rPr lang="el-GR" sz="3600" b="1" dirty="0" smtClean="0">
                <a:latin typeface="Times New Roman" pitchFamily="18" charset="0"/>
                <a:cs typeface="Times New Roman" pitchFamily="18" charset="0"/>
              </a:rPr>
              <a:t>π(</a:t>
            </a:r>
            <a:r>
              <a:rPr lang="en-IN" sz="3600" b="1" dirty="0" err="1" smtClean="0">
                <a:latin typeface="Times New Roman" pitchFamily="18" charset="0"/>
                <a:cs typeface="Times New Roman" pitchFamily="18" charset="0"/>
              </a:rPr>
              <a:t>fc</a:t>
            </a:r>
            <a:r>
              <a:rPr lang="en-IN" sz="3600" b="1" dirty="0" smtClean="0">
                <a:latin typeface="Times New Roman" pitchFamily="18" charset="0"/>
                <a:cs typeface="Times New Roman" pitchFamily="18" charset="0"/>
              </a:rPr>
              <a:t>−fm)t]}−AmAc2{</a:t>
            </a:r>
            <a:r>
              <a:rPr lang="en-IN" sz="3600" b="1" dirty="0" err="1" smtClean="0">
                <a:latin typeface="Times New Roman" pitchFamily="18" charset="0"/>
                <a:cs typeface="Times New Roman" pitchFamily="18" charset="0"/>
              </a:rPr>
              <a:t>cos</a:t>
            </a:r>
            <a:r>
              <a:rPr lang="en-IN" sz="3600" b="1" dirty="0" smtClean="0">
                <a:latin typeface="Times New Roman" pitchFamily="18" charset="0"/>
                <a:cs typeface="Times New Roman" pitchFamily="18" charset="0"/>
              </a:rPr>
              <a:t>⁡[2</a:t>
            </a:r>
            <a:r>
              <a:rPr lang="el-GR" sz="3600" b="1" dirty="0" smtClean="0">
                <a:latin typeface="Times New Roman" pitchFamily="18" charset="0"/>
                <a:cs typeface="Times New Roman" pitchFamily="18" charset="0"/>
              </a:rPr>
              <a:t>π(</a:t>
            </a:r>
            <a:r>
              <a:rPr lang="en-IN" sz="3600" b="1" dirty="0" err="1" smtClean="0">
                <a:latin typeface="Times New Roman" pitchFamily="18" charset="0"/>
                <a:cs typeface="Times New Roman" pitchFamily="18" charset="0"/>
              </a:rPr>
              <a:t>fc</a:t>
            </a:r>
            <a:r>
              <a:rPr lang="en-IN" sz="3600" b="1" dirty="0" smtClean="0">
                <a:latin typeface="Times New Roman" pitchFamily="18" charset="0"/>
                <a:cs typeface="Times New Roman" pitchFamily="18" charset="0"/>
              </a:rPr>
              <a:t>−fm)t]−</a:t>
            </a:r>
            <a:r>
              <a:rPr lang="en-IN" sz="3600" b="1" dirty="0" err="1" smtClean="0">
                <a:latin typeface="Times New Roman" pitchFamily="18" charset="0"/>
                <a:cs typeface="Times New Roman" pitchFamily="18" charset="0"/>
              </a:rPr>
              <a:t>cos</a:t>
            </a:r>
            <a:r>
              <a:rPr lang="en-IN" sz="3600" b="1" dirty="0" smtClean="0">
                <a:latin typeface="Times New Roman" pitchFamily="18" charset="0"/>
                <a:cs typeface="Times New Roman" pitchFamily="18" charset="0"/>
              </a:rPr>
              <a:t>⁡[2</a:t>
            </a:r>
            <a:r>
              <a:rPr lang="el-GR" sz="3600" b="1" dirty="0" smtClean="0">
                <a:latin typeface="Times New Roman" pitchFamily="18" charset="0"/>
                <a:cs typeface="Times New Roman" pitchFamily="18" charset="0"/>
              </a:rPr>
              <a:t>π(</a:t>
            </a:r>
            <a:r>
              <a:rPr lang="en-IN" sz="3600" b="1" dirty="0" err="1" smtClean="0">
                <a:latin typeface="Times New Roman" pitchFamily="18" charset="0"/>
                <a:cs typeface="Times New Roman" pitchFamily="18" charset="0"/>
              </a:rPr>
              <a:t>fc+fm</a:t>
            </a:r>
            <a:r>
              <a:rPr lang="en-IN" sz="3600" b="1" dirty="0" smtClean="0">
                <a:latin typeface="Times New Roman" pitchFamily="18" charset="0"/>
                <a:cs typeface="Times New Roman" pitchFamily="18" charset="0"/>
              </a:rPr>
              <a:t>)t]}</a:t>
            </a:r>
            <a:r>
              <a:rPr lang="en-IN" sz="1700" b="1" dirty="0" smtClean="0">
                <a:latin typeface="Times New Roman" pitchFamily="18" charset="0"/>
                <a:cs typeface="Times New Roman" pitchFamily="18" charset="0"/>
              </a:rPr>
              <a:t> </a:t>
            </a:r>
            <a:r>
              <a:rPr lang="en-IN" i="1" dirty="0" smtClean="0">
                <a:latin typeface="Times New Roman" pitchFamily="18" charset="0"/>
                <a:cs typeface="Times New Roman" pitchFamily="18" charset="0"/>
              </a:rPr>
              <a:t>‘</a:t>
            </a:r>
            <a:endParaRPr lang="en-IN" i="1" dirty="0" smtClean="0">
              <a:latin typeface="Times New Roman" pitchFamily="18" charset="0"/>
              <a:cs typeface="Times New Roman" pitchFamily="18" charset="0"/>
            </a:endParaRPr>
          </a:p>
          <a:p>
            <a:pPr>
              <a:buFont typeface="Wingdings" pitchFamily="2" charset="2"/>
              <a:buChar char="Ø"/>
            </a:pPr>
            <a:r>
              <a:rPr lang="en-IN" b="1" dirty="0" smtClean="0">
                <a:latin typeface="Times New Roman" pitchFamily="18" charset="0"/>
                <a:cs typeface="Times New Roman" pitchFamily="18" charset="0"/>
              </a:rPr>
              <a:t>s(t)=</a:t>
            </a:r>
            <a:r>
              <a:rPr lang="en-IN" b="1" dirty="0" err="1" smtClean="0">
                <a:latin typeface="Times New Roman" pitchFamily="18" charset="0"/>
                <a:cs typeface="Times New Roman" pitchFamily="18" charset="0"/>
              </a:rPr>
              <a:t>AmAccos</a:t>
            </a:r>
            <a:r>
              <a:rPr lang="en-IN" b="1" dirty="0" smtClean="0">
                <a:latin typeface="Times New Roman" pitchFamily="18" charset="0"/>
                <a:cs typeface="Times New Roman" pitchFamily="18" charset="0"/>
              </a:rPr>
              <a:t>⁡[2</a:t>
            </a:r>
            <a:r>
              <a:rPr lang="el-GR" b="1" dirty="0" smtClean="0">
                <a:latin typeface="Times New Roman" pitchFamily="18" charset="0"/>
                <a:cs typeface="Times New Roman" pitchFamily="18" charset="0"/>
              </a:rPr>
              <a:t>π(</a:t>
            </a:r>
            <a:r>
              <a:rPr lang="en-IN" b="1" dirty="0" err="1" smtClean="0">
                <a:latin typeface="Times New Roman" pitchFamily="18" charset="0"/>
                <a:cs typeface="Times New Roman" pitchFamily="18" charset="0"/>
              </a:rPr>
              <a:t>fc+fm</a:t>
            </a:r>
            <a:r>
              <a:rPr lang="en-IN" b="1" dirty="0" smtClean="0">
                <a:latin typeface="Times New Roman" pitchFamily="18" charset="0"/>
                <a:cs typeface="Times New Roman" pitchFamily="18" charset="0"/>
              </a:rPr>
              <a:t>)t]</a:t>
            </a:r>
          </a:p>
          <a:p>
            <a:pPr>
              <a:buNone/>
            </a:pPr>
            <a:r>
              <a:rPr lang="en-IN" dirty="0" smtClean="0">
                <a:latin typeface="Times New Roman" pitchFamily="18" charset="0"/>
                <a:cs typeface="Times New Roman" pitchFamily="18" charset="0"/>
              </a:rPr>
              <a:t>Hence, by properly choosing the polarities of inputs at summer block, we will get SSBSC wave having a upper sideband or a lower sideband.</a:t>
            </a:r>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THANK  YOU</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137</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Analog Communication SSB-SC Modulators </vt:lpstr>
      <vt:lpstr>SSB-SC Modulation </vt:lpstr>
      <vt:lpstr>SSB-SC MODULATOR</vt:lpstr>
      <vt:lpstr>Frequency discrimination method </vt:lpstr>
      <vt:lpstr>Block diagram of Frequency discrimination method</vt:lpstr>
      <vt:lpstr>Phase Discrimination Method for SSB-SC  </vt:lpstr>
      <vt:lpstr>Phase Discrimination Method </vt:lpstr>
      <vt:lpstr>Phase Discrimination Method cont…</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yogesh</dc:creator>
  <cp:lastModifiedBy>yogesh</cp:lastModifiedBy>
  <cp:revision>3</cp:revision>
  <dcterms:created xsi:type="dcterms:W3CDTF">2020-05-03T18:13:39Z</dcterms:created>
  <dcterms:modified xsi:type="dcterms:W3CDTF">2020-05-07T18:34:39Z</dcterms:modified>
</cp:coreProperties>
</file>