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17" r:id="rId2"/>
    <p:sldId id="293" r:id="rId3"/>
    <p:sldId id="318" r:id="rId4"/>
    <p:sldId id="319" r:id="rId5"/>
    <p:sldId id="320" r:id="rId6"/>
    <p:sldId id="321" r:id="rId7"/>
    <p:sldId id="297" r:id="rId8"/>
    <p:sldId id="303" r:id="rId9"/>
    <p:sldId id="296" r:id="rId10"/>
    <p:sldId id="326" r:id="rId11"/>
    <p:sldId id="295" r:id="rId12"/>
    <p:sldId id="327" r:id="rId13"/>
    <p:sldId id="328" r:id="rId14"/>
    <p:sldId id="329" r:id="rId15"/>
    <p:sldId id="300" r:id="rId16"/>
    <p:sldId id="305" r:id="rId17"/>
    <p:sldId id="335" r:id="rId18"/>
    <p:sldId id="334" r:id="rId19"/>
    <p:sldId id="333" r:id="rId20"/>
    <p:sldId id="304" r:id="rId21"/>
    <p:sldId id="314" r:id="rId22"/>
    <p:sldId id="315" r:id="rId23"/>
    <p:sldId id="316" r:id="rId24"/>
    <p:sldId id="301" r:id="rId25"/>
    <p:sldId id="299" r:id="rId26"/>
    <p:sldId id="325" r:id="rId27"/>
    <p:sldId id="298" r:id="rId28"/>
    <p:sldId id="302" r:id="rId29"/>
    <p:sldId id="306" r:id="rId30"/>
    <p:sldId id="294" r:id="rId31"/>
    <p:sldId id="308" r:id="rId32"/>
    <p:sldId id="309" r:id="rId33"/>
    <p:sldId id="310" r:id="rId34"/>
    <p:sldId id="307" r:id="rId35"/>
    <p:sldId id="311" r:id="rId36"/>
    <p:sldId id="332" r:id="rId37"/>
    <p:sldId id="312" r:id="rId38"/>
    <p:sldId id="313" r:id="rId39"/>
    <p:sldId id="331" r:id="rId40"/>
    <p:sldId id="330" r:id="rId41"/>
    <p:sldId id="289" r:id="rId42"/>
    <p:sldId id="290" r:id="rId43"/>
    <p:sldId id="291" r:id="rId44"/>
    <p:sldId id="292" r:id="rId45"/>
    <p:sldId id="322" r:id="rId46"/>
    <p:sldId id="323" r:id="rId47"/>
    <p:sldId id="32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5318-5DD7-4F44-85A6-FCAF78BAB84D}" type="datetimeFigureOut">
              <a:rPr lang="en-US" smtClean="0"/>
              <a:pPr/>
              <a:t>5/9/2020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CA42-7F27-443C-BEE8-F67FE174FA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7B4A6FC-B2C2-4D6D-97AE-CF73571509FB}" type="datetime1">
              <a:rPr lang="en-US" smtClean="0"/>
              <a:pPr/>
              <a:t>5/9/2020</a:t>
            </a:fld>
            <a:endParaRPr lang="en-US"/>
          </a:p>
        </p:txBody>
      </p:sp>
      <p:sp>
        <p:nvSpPr>
          <p:cNvPr id="17" name="Footer Placeholder 16"/>
          <p:cNvSpPr>
            <a:spLocks noGrp="1"/>
          </p:cNvSpPr>
          <p:nvPr>
            <p:ph type="ftr" sz="quarter" idx="11"/>
          </p:nvPr>
        </p:nvSpPr>
        <p:spPr/>
        <p:txBody>
          <a:bodyPr/>
          <a:lstStyle/>
          <a:p>
            <a:r>
              <a:rPr lang="en-US" smtClean="0"/>
              <a:t>DR. KAYNAT TAWAR</a:t>
            </a:r>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AEEB31-6FB0-4CFA-B17C-403664D54D27}" type="datetime1">
              <a:rPr lang="en-US" smtClean="0"/>
              <a:pPr/>
              <a:t>5/9/2020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C91FA5-BEB3-4154-AFFE-EB7822E79678}" type="datetime1">
              <a:rPr lang="en-US" smtClean="0"/>
              <a:pPr/>
              <a:t>5/9/2020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14538-D0AF-439A-BA8D-772BE79F7B7F}" type="datetime1">
              <a:rPr lang="en-US" smtClean="0"/>
              <a:pPr/>
              <a:t>5/9/2020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4D8025-5E4A-4754-81D6-82823C17CD37}" type="datetime1">
              <a:rPr lang="en-US" smtClean="0"/>
              <a:pPr/>
              <a:t>5/9/2020</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9ACC86-15C7-4E95-B426-F07AE8374FB5}" type="datetime1">
              <a:rPr lang="en-US" smtClean="0"/>
              <a:pPr/>
              <a:t>5/9/2020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1EDDC3-6E5E-48C1-838B-CDA1EF0BB1A4}" type="datetime1">
              <a:rPr lang="en-US" smtClean="0"/>
              <a:pPr/>
              <a:t>5/9/2020</a:t>
            </a:fld>
            <a:endParaRPr lang="en-US"/>
          </a:p>
        </p:txBody>
      </p:sp>
      <p:sp>
        <p:nvSpPr>
          <p:cNvPr id="8" name="Footer Placeholder 7"/>
          <p:cNvSpPr>
            <a:spLocks noGrp="1"/>
          </p:cNvSpPr>
          <p:nvPr>
            <p:ph type="ftr" sz="quarter" idx="11"/>
          </p:nvPr>
        </p:nvSpPr>
        <p:spPr/>
        <p:txBody>
          <a:bodyPr/>
          <a:lstStyle/>
          <a:p>
            <a:r>
              <a:rPr lang="en-US" smtClean="0"/>
              <a:t>DR. KAYNAT TAWAR</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DB0D9D-E4E3-4B21-BB97-967B1ED65B22}" type="datetime1">
              <a:rPr lang="en-US" smtClean="0"/>
              <a:pPr/>
              <a:t>5/9/2020</a:t>
            </a:fld>
            <a:endParaRPr lang="en-US"/>
          </a:p>
        </p:txBody>
      </p:sp>
      <p:sp>
        <p:nvSpPr>
          <p:cNvPr id="4" name="Footer Placeholder 3"/>
          <p:cNvSpPr>
            <a:spLocks noGrp="1"/>
          </p:cNvSpPr>
          <p:nvPr>
            <p:ph type="ftr" sz="quarter" idx="11"/>
          </p:nvPr>
        </p:nvSpPr>
        <p:spPr/>
        <p:txBody>
          <a:bodyPr/>
          <a:lstStyle/>
          <a:p>
            <a:r>
              <a:rPr lang="en-US" smtClean="0"/>
              <a:t>DR. KAYNAT TAWAR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5CF7-3520-4F6D-A772-6FF237590D8E}" type="datetime1">
              <a:rPr lang="en-US" smtClean="0"/>
              <a:pPr/>
              <a:t>5/9/2020</a:t>
            </a:fld>
            <a:endParaRPr lang="en-US"/>
          </a:p>
        </p:txBody>
      </p:sp>
      <p:sp>
        <p:nvSpPr>
          <p:cNvPr id="3" name="Footer Placeholder 2"/>
          <p:cNvSpPr>
            <a:spLocks noGrp="1"/>
          </p:cNvSpPr>
          <p:nvPr>
            <p:ph type="ftr" sz="quarter" idx="11"/>
          </p:nvPr>
        </p:nvSpPr>
        <p:spPr/>
        <p:txBody>
          <a:bodyPr/>
          <a:lstStyle/>
          <a:p>
            <a:r>
              <a:rPr lang="en-US" smtClean="0"/>
              <a:t>DR. KAYNAT TAWAR</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1D376B-C74D-4540-93CB-850D465A7B0D}" type="datetime1">
              <a:rPr lang="en-US" smtClean="0"/>
              <a:pPr/>
              <a:t>5/9/2020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8BD80D-5B18-4DDF-A12D-2B6583571EC7}" type="datetime1">
              <a:rPr lang="en-US" smtClean="0"/>
              <a:pPr/>
              <a:t>5/9/2020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9A48406-C001-4312-BA29-BE8D8F892D0B}" type="datetime1">
              <a:rPr lang="en-US" smtClean="0"/>
              <a:pPr/>
              <a:t>5/9/2020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DR. KAYNAT TAWAR</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r>
              <a:rPr lang="en-US" b="1" dirty="0" smtClean="0">
                <a:solidFill>
                  <a:srgbClr val="C00000"/>
                </a:solidFill>
                <a:latin typeface="Algerian" pitchFamily="82" charset="0"/>
              </a:rPr>
              <a:t>SCHOOL OF STUDIES IN COMMERCE</a:t>
            </a:r>
            <a:br>
              <a:rPr lang="en-US" b="1" dirty="0" smtClean="0">
                <a:solidFill>
                  <a:srgbClr val="C00000"/>
                </a:solidFill>
                <a:latin typeface="Algerian" pitchFamily="82" charset="0"/>
              </a:rPr>
            </a:br>
            <a:r>
              <a:rPr lang="en-US" b="1" dirty="0" smtClean="0">
                <a:solidFill>
                  <a:srgbClr val="C00000"/>
                </a:solidFill>
                <a:latin typeface="Algerian" pitchFamily="82" charset="0"/>
              </a:rPr>
              <a:t>VIKRAM UNIVERSITY, UJJAIN (M.P.)</a:t>
            </a:r>
            <a:r>
              <a:rPr lang="en-US" dirty="0" smtClean="0">
                <a:solidFill>
                  <a:srgbClr val="C00000"/>
                </a:solidFill>
                <a:latin typeface="Algerian" pitchFamily="82" charset="0"/>
              </a:rPr>
              <a:t/>
            </a:r>
            <a:br>
              <a:rPr lang="en-US" dirty="0" smtClean="0">
                <a:solidFill>
                  <a:srgbClr val="C00000"/>
                </a:solidFill>
                <a:latin typeface="Algerian" pitchFamily="82" charset="0"/>
              </a:rPr>
            </a:br>
            <a:endParaRPr lang="en-US" dirty="0">
              <a:solidFill>
                <a:srgbClr val="C00000"/>
              </a:solidFill>
              <a:latin typeface="Algerian" pitchFamily="8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No-Show Policy</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Missed mock interviews take time away from other students seeking mock interviews or appointments. Cancellations must be made </a:t>
            </a:r>
            <a:r>
              <a:rPr lang="en-US" b="1" i="1" dirty="0" smtClean="0"/>
              <a:t>24 business hours </a:t>
            </a:r>
            <a:r>
              <a:rPr lang="en-US" dirty="0" smtClean="0"/>
              <a:t>before the interview appointment. </a:t>
            </a:r>
            <a:r>
              <a:rPr lang="en-US" b="1" dirty="0" smtClean="0"/>
              <a:t>If you fail to cancel at least one day before the interview or simply do not show up, you must wait at least one week to schedule another mock interview.</a:t>
            </a:r>
            <a:endParaRPr lang="en-US" dirty="0"/>
          </a:p>
        </p:txBody>
      </p:sp>
      <p:pic>
        <p:nvPicPr>
          <p:cNvPr id="5" name="Content Placeholder 4" descr="11_IMG_20200507_183941.jpg"/>
          <p:cNvPicPr>
            <a:picLocks noGrp="1" noChangeAspect="1"/>
          </p:cNvPicPr>
          <p:nvPr>
            <p:ph sz="half" idx="2"/>
          </p:nvPr>
        </p:nvPicPr>
        <p:blipFill>
          <a:blip r:embed="rId2"/>
          <a:stretch>
            <a:fillRect/>
          </a:stretch>
        </p:blipFill>
        <p:spPr>
          <a:xfrm>
            <a:off x="4648200" y="1676400"/>
            <a:ext cx="4038600" cy="3886199"/>
          </a:xfrm>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Optional Recording of Mock Interview </a:t>
            </a:r>
            <a:r>
              <a:rPr lang="en-US" dirty="0" smtClean="0"/>
              <a:t/>
            </a:r>
            <a:br>
              <a:rPr lang="en-US" dirty="0" smtClean="0"/>
            </a:br>
            <a:endParaRPr lang="en-US" dirty="0"/>
          </a:p>
        </p:txBody>
      </p:sp>
      <p:sp>
        <p:nvSpPr>
          <p:cNvPr id="3" name="Content Placeholder 2"/>
          <p:cNvSpPr>
            <a:spLocks noGrp="1"/>
          </p:cNvSpPr>
          <p:nvPr>
            <p:ph sz="half" idx="1"/>
          </p:nvPr>
        </p:nvSpPr>
        <p:spPr/>
        <p:txBody>
          <a:bodyPr/>
          <a:lstStyle/>
          <a:p>
            <a:pPr>
              <a:buNone/>
            </a:pPr>
            <a:r>
              <a:rPr lang="en-US" dirty="0" smtClean="0"/>
              <a:t>     If you choose to have your interview recorded, it will be shared with you via Google drive. Watching back your interview can help you better present your skills, abilities, and professionalism in the future. </a:t>
            </a:r>
            <a:endParaRPr lang="en-US" dirty="0"/>
          </a:p>
        </p:txBody>
      </p:sp>
      <p:pic>
        <p:nvPicPr>
          <p:cNvPr id="5" name="Content Placeholder 4" descr="19_IMG_20200507_183514.jpg"/>
          <p:cNvPicPr>
            <a:picLocks noGrp="1" noChangeAspect="1"/>
          </p:cNvPicPr>
          <p:nvPr>
            <p:ph sz="half" idx="2"/>
          </p:nvPr>
        </p:nvPicPr>
        <p:blipFill>
          <a:blip r:embed="rId2"/>
          <a:stretch>
            <a:fillRect/>
          </a:stretch>
        </p:blipFill>
        <p:spPr>
          <a:xfrm>
            <a:off x="4648200" y="1752600"/>
            <a:ext cx="4038600" cy="3810000"/>
          </a:xfrm>
        </p:spPr>
      </p:pic>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What to Expect: From Start to Finish </a:t>
            </a:r>
            <a:endParaRPr lang="en-US" dirty="0">
              <a:solidFill>
                <a:srgbClr val="C00000"/>
              </a:solidFill>
            </a:endParaRPr>
          </a:p>
        </p:txBody>
      </p:sp>
      <p:sp>
        <p:nvSpPr>
          <p:cNvPr id="3" name="Content Placeholder 2"/>
          <p:cNvSpPr>
            <a:spLocks noGrp="1"/>
          </p:cNvSpPr>
          <p:nvPr>
            <p:ph sz="half" idx="1"/>
          </p:nvPr>
        </p:nvSpPr>
        <p:spPr/>
        <p:txBody>
          <a:bodyPr>
            <a:normAutofit fontScale="70000" lnSpcReduction="20000"/>
          </a:bodyPr>
          <a:lstStyle/>
          <a:p>
            <a:r>
              <a:rPr lang="en-US" dirty="0" smtClean="0"/>
              <a:t>Your mock interview experience begins the moment that your interviewer greets you in the waiting area. </a:t>
            </a:r>
          </a:p>
          <a:p>
            <a:r>
              <a:rPr lang="en-US" dirty="0" smtClean="0"/>
              <a:t>Start with a firm handshake and professional greeting. </a:t>
            </a:r>
          </a:p>
          <a:p>
            <a:r>
              <a:rPr lang="en-US" dirty="0" smtClean="0"/>
              <a:t> The mock interview will last about 30 minutes, and the interview will be critiqued for 15-30 minutes. </a:t>
            </a:r>
          </a:p>
          <a:p>
            <a:r>
              <a:rPr lang="en-US" dirty="0" smtClean="0"/>
              <a:t>At the end of your interview you will have the opportunity to discuss any particular questions or concerns about interviewing with your interviewer. </a:t>
            </a:r>
          </a:p>
          <a:p>
            <a:pPr>
              <a:buNone/>
            </a:pPr>
            <a:r>
              <a:rPr lang="en-US" dirty="0" smtClean="0"/>
              <a:t> </a:t>
            </a:r>
          </a:p>
          <a:p>
            <a:endParaRPr lang="en-US" dirty="0"/>
          </a:p>
        </p:txBody>
      </p:sp>
      <p:pic>
        <p:nvPicPr>
          <p:cNvPr id="5" name="Content Placeholder 4" descr="6_IMG_20200508_011808.jpg"/>
          <p:cNvPicPr>
            <a:picLocks noGrp="1" noChangeAspect="1"/>
          </p:cNvPicPr>
          <p:nvPr>
            <p:ph sz="half" idx="2"/>
          </p:nvPr>
        </p:nvPicPr>
        <p:blipFill>
          <a:blip r:embed="rId2"/>
          <a:stretch>
            <a:fillRect/>
          </a:stretch>
        </p:blipFill>
        <p:spPr>
          <a:xfrm>
            <a:off x="4648200" y="1676401"/>
            <a:ext cx="4038600" cy="3261694"/>
          </a:xfrm>
        </p:spPr>
      </p:pic>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Preparing for your Mock Interview</a:t>
            </a:r>
            <a:endParaRPr lang="en-US" dirty="0">
              <a:solidFill>
                <a:srgbClr val="C00000"/>
              </a:solidFill>
            </a:endParaRPr>
          </a:p>
        </p:txBody>
      </p:sp>
      <p:sp>
        <p:nvSpPr>
          <p:cNvPr id="3" name="Content Placeholder 2"/>
          <p:cNvSpPr>
            <a:spLocks noGrp="1"/>
          </p:cNvSpPr>
          <p:nvPr>
            <p:ph sz="half" idx="1"/>
          </p:nvPr>
        </p:nvSpPr>
        <p:spPr/>
        <p:txBody>
          <a:bodyPr>
            <a:normAutofit fontScale="55000" lnSpcReduction="20000"/>
          </a:bodyPr>
          <a:lstStyle/>
          <a:p>
            <a:pPr>
              <a:buNone/>
            </a:pPr>
            <a:r>
              <a:rPr lang="en-US" dirty="0" smtClean="0"/>
              <a:t> Preparation and practice are key ingredients to a successful interview. Use this packet and the career planning guide to prepare for both your mock interview as well as future interviews. </a:t>
            </a:r>
          </a:p>
          <a:p>
            <a:pPr>
              <a:buNone/>
            </a:pPr>
            <a:r>
              <a:rPr lang="en-US" b="1" dirty="0" smtClean="0"/>
              <a:t>       </a:t>
            </a:r>
          </a:p>
          <a:p>
            <a:pPr>
              <a:buNone/>
            </a:pPr>
            <a:r>
              <a:rPr lang="en-US" b="1" dirty="0" smtClean="0"/>
              <a:t>     </a:t>
            </a:r>
            <a:r>
              <a:rPr lang="en-US" b="1" u="sng" dirty="0" smtClean="0">
                <a:solidFill>
                  <a:srgbClr val="FF00FF"/>
                </a:solidFill>
              </a:rPr>
              <a:t>As you prepare</a:t>
            </a:r>
            <a:r>
              <a:rPr lang="en-US" dirty="0" smtClean="0">
                <a:solidFill>
                  <a:srgbClr val="FF00FF"/>
                </a:solidFill>
              </a:rPr>
              <a:t>: </a:t>
            </a:r>
          </a:p>
          <a:p>
            <a:pPr>
              <a:buNone/>
            </a:pPr>
            <a:r>
              <a:rPr lang="en-US" dirty="0" smtClean="0"/>
              <a:t>        * Understand and be able to express your attributes/ personality in relation to the position/ graduate or professional school program. </a:t>
            </a:r>
          </a:p>
          <a:p>
            <a:pPr>
              <a:buNone/>
            </a:pPr>
            <a:r>
              <a:rPr lang="en-US" dirty="0" smtClean="0"/>
              <a:t>        *Research the company/ organization/ school, your field, the position, the graduate program. </a:t>
            </a:r>
          </a:p>
          <a:p>
            <a:pPr>
              <a:buNone/>
            </a:pPr>
            <a:r>
              <a:rPr lang="en-US" dirty="0" smtClean="0"/>
              <a:t>        * Know your goals (professional, education) and be able to express them to the interviewer. </a:t>
            </a:r>
          </a:p>
          <a:p>
            <a:pPr>
              <a:buNone/>
            </a:pPr>
            <a:r>
              <a:rPr lang="en-US" dirty="0" smtClean="0"/>
              <a:t>       * Think of stories and examples you would like to highlight during the interview. </a:t>
            </a:r>
          </a:p>
          <a:p>
            <a:pPr>
              <a:buNone/>
            </a:pPr>
            <a:r>
              <a:rPr lang="en-US" dirty="0" smtClean="0"/>
              <a:t>       * Practice telling your stories to smooth out the details. </a:t>
            </a:r>
          </a:p>
          <a:p>
            <a:pPr>
              <a:buNone/>
            </a:pPr>
            <a:r>
              <a:rPr lang="en-US" dirty="0" smtClean="0"/>
              <a:t> </a:t>
            </a:r>
            <a:endParaRPr lang="en-US" dirty="0"/>
          </a:p>
        </p:txBody>
      </p:sp>
      <p:pic>
        <p:nvPicPr>
          <p:cNvPr id="5" name="Content Placeholder 4" descr="3_IMG_20200508_011913.jpg"/>
          <p:cNvPicPr>
            <a:picLocks noGrp="1" noChangeAspect="1"/>
          </p:cNvPicPr>
          <p:nvPr>
            <p:ph sz="half" idx="2"/>
          </p:nvPr>
        </p:nvPicPr>
        <p:blipFill>
          <a:blip r:embed="rId2"/>
          <a:stretch>
            <a:fillRect/>
          </a:stretch>
        </p:blipFill>
        <p:spPr>
          <a:xfrm>
            <a:off x="4648200" y="1676400"/>
            <a:ext cx="4038600" cy="3546951"/>
          </a:xfrm>
        </p:spPr>
      </p:pic>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First Impressions</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10000"/>
          </a:bodyPr>
          <a:lstStyle/>
          <a:p>
            <a:pPr>
              <a:buNone/>
            </a:pPr>
            <a:r>
              <a:rPr lang="en-US" b="1" dirty="0" smtClean="0">
                <a:solidFill>
                  <a:srgbClr val="FF00FF"/>
                </a:solidFill>
              </a:rPr>
              <a:t>The first words you speak count</a:t>
            </a:r>
          </a:p>
          <a:p>
            <a:r>
              <a:rPr lang="en-US" dirty="0" smtClean="0"/>
              <a:t>It is a pleasure meeting with you</a:t>
            </a:r>
          </a:p>
          <a:p>
            <a:r>
              <a:rPr lang="en-US" dirty="0" smtClean="0"/>
              <a:t>Thank you for scheduling this time to meet.</a:t>
            </a:r>
          </a:p>
          <a:p>
            <a:pPr>
              <a:buNone/>
            </a:pPr>
            <a:endParaRPr lang="en-US" dirty="0" smtClean="0"/>
          </a:p>
          <a:p>
            <a:pPr>
              <a:buNone/>
            </a:pPr>
            <a:r>
              <a:rPr lang="en-US" b="1" dirty="0" smtClean="0">
                <a:solidFill>
                  <a:srgbClr val="FF00FF"/>
                </a:solidFill>
              </a:rPr>
              <a:t>Walk with vigor and show confidence</a:t>
            </a:r>
          </a:p>
          <a:p>
            <a:r>
              <a:rPr lang="en-US" dirty="0" smtClean="0"/>
              <a:t>People who walk 10% faster than they normally do are perceived as getting more done</a:t>
            </a:r>
          </a:p>
          <a:p>
            <a:endParaRPr lang="en-US" dirty="0"/>
          </a:p>
        </p:txBody>
      </p:sp>
      <p:pic>
        <p:nvPicPr>
          <p:cNvPr id="5" name="Content Placeholder 4" descr="5_IMG_20200507_184308.jpg"/>
          <p:cNvPicPr>
            <a:picLocks noGrp="1" noChangeAspect="1"/>
          </p:cNvPicPr>
          <p:nvPr>
            <p:ph sz="half" idx="2"/>
          </p:nvPr>
        </p:nvPicPr>
        <p:blipFill>
          <a:blip r:embed="rId2"/>
          <a:stretch>
            <a:fillRect/>
          </a:stretch>
        </p:blipFill>
        <p:spPr>
          <a:xfrm>
            <a:off x="4648200" y="1600200"/>
            <a:ext cx="4038600" cy="3657600"/>
          </a:xfrm>
        </p:spPr>
      </p:pic>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Dress for Success</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 *From head to toe should reflect impeccable grooming. Your hair, collar, tie/scarf and other accessories should be a reflection of the quality person you are.</a:t>
            </a:r>
          </a:p>
          <a:p>
            <a:pPr>
              <a:buNone/>
            </a:pPr>
            <a:r>
              <a:rPr lang="en-US" dirty="0" smtClean="0"/>
              <a:t>  *It is a fact of life that we do “judge books by their covers.” To be marketable in business today, your image is as important as what you know. You must “fit in.”</a:t>
            </a:r>
            <a:endParaRPr lang="en-US" dirty="0"/>
          </a:p>
        </p:txBody>
      </p:sp>
      <p:pic>
        <p:nvPicPr>
          <p:cNvPr id="5" name="Content Placeholder 4" descr="15_IMG_20200507_183719.jpg"/>
          <p:cNvPicPr>
            <a:picLocks noGrp="1" noChangeAspect="1"/>
          </p:cNvPicPr>
          <p:nvPr>
            <p:ph sz="half" idx="2"/>
          </p:nvPr>
        </p:nvPicPr>
        <p:blipFill>
          <a:blip r:embed="rId2"/>
          <a:stretch>
            <a:fillRect/>
          </a:stretch>
        </p:blipFill>
        <p:spPr>
          <a:xfrm>
            <a:off x="5331789" y="1600201"/>
            <a:ext cx="2671422" cy="4038600"/>
          </a:xfrm>
        </p:spPr>
      </p:pic>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Image Tips for Men</a:t>
            </a:r>
            <a:endParaRPr lang="en-US" dirty="0">
              <a:solidFill>
                <a:srgbClr val="C00000"/>
              </a:solidFill>
            </a:endParaRPr>
          </a:p>
        </p:txBody>
      </p:sp>
      <p:sp>
        <p:nvSpPr>
          <p:cNvPr id="3" name="Content Placeholder 2"/>
          <p:cNvSpPr>
            <a:spLocks noGrp="1"/>
          </p:cNvSpPr>
          <p:nvPr>
            <p:ph sz="half" idx="1"/>
          </p:nvPr>
        </p:nvSpPr>
        <p:spPr/>
        <p:txBody>
          <a:bodyPr>
            <a:normAutofit lnSpcReduction="10000"/>
          </a:bodyPr>
          <a:lstStyle/>
          <a:p>
            <a:pPr>
              <a:buNone/>
            </a:pPr>
            <a:r>
              <a:rPr lang="en-US" b="1" u="sng" dirty="0" smtClean="0">
                <a:solidFill>
                  <a:srgbClr val="FF00FF"/>
                </a:solidFill>
              </a:rPr>
              <a:t>Suits </a:t>
            </a:r>
            <a:r>
              <a:rPr lang="en-US" dirty="0" smtClean="0">
                <a:solidFill>
                  <a:srgbClr val="FF00FF"/>
                </a:solidFill>
              </a:rPr>
              <a:t>:</a:t>
            </a:r>
          </a:p>
          <a:p>
            <a:r>
              <a:rPr lang="en-US" dirty="0" smtClean="0"/>
              <a:t>Invest in a conservative color (navy or gray).</a:t>
            </a:r>
          </a:p>
          <a:p>
            <a:r>
              <a:rPr lang="en-US" dirty="0" smtClean="0"/>
              <a:t>Jacket and trousers should coordinate.</a:t>
            </a:r>
          </a:p>
          <a:p>
            <a:r>
              <a:rPr lang="en-US" dirty="0" smtClean="0"/>
              <a:t>Check for proper fit.</a:t>
            </a:r>
          </a:p>
          <a:p>
            <a:r>
              <a:rPr lang="en-US" dirty="0" smtClean="0"/>
              <a:t>Best investment; worsted wool or wool gabardine</a:t>
            </a:r>
          </a:p>
          <a:p>
            <a:r>
              <a:rPr lang="en-US" dirty="0" smtClean="0"/>
              <a:t>Do the wrinkle test</a:t>
            </a:r>
          </a:p>
          <a:p>
            <a:endParaRPr lang="en-US" dirty="0"/>
          </a:p>
        </p:txBody>
      </p:sp>
      <p:pic>
        <p:nvPicPr>
          <p:cNvPr id="5" name="Content Placeholder 4" descr="1_IMG_20200507_185019.jpg"/>
          <p:cNvPicPr>
            <a:picLocks noGrp="1" noChangeAspect="1"/>
          </p:cNvPicPr>
          <p:nvPr>
            <p:ph sz="half" idx="2"/>
          </p:nvPr>
        </p:nvPicPr>
        <p:blipFill>
          <a:blip r:embed="rId2"/>
          <a:stretch>
            <a:fillRect/>
          </a:stretch>
        </p:blipFill>
        <p:spPr>
          <a:xfrm>
            <a:off x="4648200" y="2020947"/>
            <a:ext cx="4038600" cy="3684469"/>
          </a:xfrm>
        </p:spPr>
      </p:pic>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a:buNone/>
            </a:pPr>
            <a:r>
              <a:rPr lang="en-US" dirty="0" smtClean="0"/>
              <a:t> </a:t>
            </a:r>
            <a:r>
              <a:rPr lang="en-US" b="1" u="sng" dirty="0" smtClean="0">
                <a:solidFill>
                  <a:srgbClr val="FF00FF"/>
                </a:solidFill>
              </a:rPr>
              <a:t>Shirts</a:t>
            </a:r>
            <a:r>
              <a:rPr lang="en-US" b="1" dirty="0" smtClean="0">
                <a:solidFill>
                  <a:srgbClr val="FF00FF"/>
                </a:solidFill>
              </a:rPr>
              <a:t> :</a:t>
            </a:r>
          </a:p>
          <a:p>
            <a:r>
              <a:rPr lang="en-US" dirty="0" smtClean="0"/>
              <a:t>Long sleeve white shirt is the best option</a:t>
            </a:r>
          </a:p>
          <a:p>
            <a:r>
              <a:rPr lang="en-US" dirty="0" smtClean="0"/>
              <a:t>A light blue is an alternative</a:t>
            </a:r>
          </a:p>
          <a:p>
            <a:r>
              <a:rPr lang="en-US" dirty="0" smtClean="0"/>
              <a:t>Shirts in 100% cotton are a good investment</a:t>
            </a:r>
          </a:p>
          <a:p>
            <a:r>
              <a:rPr lang="en-US" dirty="0" smtClean="0"/>
              <a:t>Have it professionally ironed for the interview</a:t>
            </a:r>
            <a:endParaRPr lang="en-US" dirty="0"/>
          </a:p>
        </p:txBody>
      </p:sp>
      <p:pic>
        <p:nvPicPr>
          <p:cNvPr id="5" name="Content Placeholder 4" descr="6_IMG_20200508_214026.jpg"/>
          <p:cNvPicPr>
            <a:picLocks noGrp="1" noChangeAspect="1"/>
          </p:cNvPicPr>
          <p:nvPr>
            <p:ph sz="half" idx="2"/>
          </p:nvPr>
        </p:nvPicPr>
        <p:blipFill>
          <a:blip r:embed="rId2"/>
          <a:stretch>
            <a:fillRect/>
          </a:stretch>
        </p:blipFill>
        <p:spPr>
          <a:xfrm>
            <a:off x="4648200" y="1905000"/>
            <a:ext cx="4038600" cy="3657599"/>
          </a:xfrm>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pPr>
              <a:buNone/>
            </a:pPr>
            <a:r>
              <a:rPr lang="en-US" dirty="0" smtClean="0">
                <a:solidFill>
                  <a:srgbClr val="FF00FF"/>
                </a:solidFill>
              </a:rPr>
              <a:t> </a:t>
            </a:r>
            <a:r>
              <a:rPr lang="en-US" b="1" u="sng" dirty="0" smtClean="0">
                <a:solidFill>
                  <a:srgbClr val="FF00FF"/>
                </a:solidFill>
              </a:rPr>
              <a:t>Belts and Shoes </a:t>
            </a:r>
            <a:r>
              <a:rPr lang="en-US" dirty="0" smtClean="0">
                <a:solidFill>
                  <a:srgbClr val="FF00FF"/>
                </a:solidFill>
              </a:rPr>
              <a:t>:</a:t>
            </a:r>
          </a:p>
          <a:p>
            <a:r>
              <a:rPr lang="en-US" dirty="0" smtClean="0"/>
              <a:t>Leather belts in black and burgundy to match your shoes are good investments</a:t>
            </a:r>
          </a:p>
          <a:p>
            <a:r>
              <a:rPr lang="en-US" dirty="0" smtClean="0"/>
              <a:t>Wing-tips portray a more conservative image than tassel loafers</a:t>
            </a:r>
          </a:p>
          <a:p>
            <a:r>
              <a:rPr lang="en-US" dirty="0" smtClean="0"/>
              <a:t>Wear socks that cover you calf and match your trouser</a:t>
            </a:r>
          </a:p>
          <a:p>
            <a:endParaRPr lang="en-US" dirty="0"/>
          </a:p>
        </p:txBody>
      </p:sp>
      <p:pic>
        <p:nvPicPr>
          <p:cNvPr id="5" name="Content Placeholder 4" descr="5_IMG_20200508_214052.jpg"/>
          <p:cNvPicPr>
            <a:picLocks noGrp="1" noChangeAspect="1"/>
          </p:cNvPicPr>
          <p:nvPr>
            <p:ph sz="half" idx="2"/>
          </p:nvPr>
        </p:nvPicPr>
        <p:blipFill>
          <a:blip r:embed="rId2"/>
          <a:stretch>
            <a:fillRect/>
          </a:stretch>
        </p:blipFill>
        <p:spPr>
          <a:xfrm>
            <a:off x="4648200" y="1752600"/>
            <a:ext cx="4038600" cy="3581400"/>
          </a:xfrm>
        </p:spPr>
      </p:pic>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10000"/>
          </a:bodyPr>
          <a:lstStyle/>
          <a:p>
            <a:pPr>
              <a:buNone/>
            </a:pPr>
            <a:r>
              <a:rPr lang="en-US" b="1" dirty="0" smtClean="0">
                <a:solidFill>
                  <a:srgbClr val="FF00FF"/>
                </a:solidFill>
              </a:rPr>
              <a:t> </a:t>
            </a:r>
            <a:r>
              <a:rPr lang="en-US" b="1" u="sng" dirty="0" smtClean="0">
                <a:solidFill>
                  <a:srgbClr val="FF00FF"/>
                </a:solidFill>
              </a:rPr>
              <a:t>Ties</a:t>
            </a:r>
            <a:r>
              <a:rPr lang="en-US" b="1" dirty="0" smtClean="0">
                <a:solidFill>
                  <a:srgbClr val="FF00FF"/>
                </a:solidFill>
              </a:rPr>
              <a:t> :</a:t>
            </a:r>
          </a:p>
          <a:p>
            <a:r>
              <a:rPr lang="en-US" dirty="0" smtClean="0"/>
              <a:t>The smaller the pattern, the more authority you will project.</a:t>
            </a:r>
          </a:p>
          <a:p>
            <a:r>
              <a:rPr lang="en-US" dirty="0" smtClean="0"/>
              <a:t>Use a power color (yellow or red) in the pattern</a:t>
            </a:r>
          </a:p>
          <a:p>
            <a:r>
              <a:rPr lang="en-US" dirty="0" smtClean="0"/>
              <a:t>The tip of the tie should barely touch the top of your belt buckle</a:t>
            </a:r>
          </a:p>
          <a:p>
            <a:r>
              <a:rPr lang="en-US" dirty="0" smtClean="0"/>
              <a:t>The knot should be small</a:t>
            </a:r>
            <a:endParaRPr lang="en-US" dirty="0"/>
          </a:p>
        </p:txBody>
      </p:sp>
      <p:pic>
        <p:nvPicPr>
          <p:cNvPr id="5" name="Content Placeholder 4" descr="4_IMG_20200508_214112.jpg"/>
          <p:cNvPicPr>
            <a:picLocks noGrp="1" noChangeAspect="1"/>
          </p:cNvPicPr>
          <p:nvPr>
            <p:ph sz="half" idx="2"/>
          </p:nvPr>
        </p:nvPicPr>
        <p:blipFill>
          <a:blip r:embed="rId2"/>
          <a:stretch>
            <a:fillRect/>
          </a:stretch>
        </p:blipFill>
        <p:spPr>
          <a:xfrm>
            <a:off x="4648200" y="1915999"/>
            <a:ext cx="4038600" cy="3894364"/>
          </a:xfrm>
        </p:spPr>
      </p:pic>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a:buNone/>
            </a:pPr>
            <a:endParaRPr lang="en-US" dirty="0" smtClean="0"/>
          </a:p>
          <a:p>
            <a:pPr>
              <a:buNone/>
            </a:pPr>
            <a:r>
              <a:rPr lang="en-US" sz="3600" b="1" dirty="0" smtClean="0">
                <a:solidFill>
                  <a:schemeClr val="accent2">
                    <a:lumMod val="40000"/>
                    <a:lumOff val="60000"/>
                  </a:schemeClr>
                </a:solidFill>
                <a:latin typeface="Algerian" pitchFamily="82" charset="0"/>
              </a:rPr>
              <a:t>MOCK INTERVIEW</a:t>
            </a:r>
          </a:p>
          <a:p>
            <a:endParaRPr lang="en-US" dirty="0" smtClean="0"/>
          </a:p>
          <a:p>
            <a:endParaRPr lang="en-US" dirty="0" smtClean="0"/>
          </a:p>
          <a:p>
            <a:endParaRPr lang="en-US" dirty="0" smtClean="0"/>
          </a:p>
          <a:p>
            <a:endParaRPr lang="en-US" dirty="0" smtClean="0"/>
          </a:p>
          <a:p>
            <a:pPr>
              <a:buNone/>
            </a:pPr>
            <a:r>
              <a:rPr lang="en-US" dirty="0" smtClean="0">
                <a:solidFill>
                  <a:srgbClr val="FF00FF"/>
                </a:solidFill>
              </a:rPr>
              <a:t>     </a:t>
            </a:r>
            <a:r>
              <a:rPr lang="en-US" b="1" dirty="0" smtClean="0">
                <a:solidFill>
                  <a:srgbClr val="FF00FF"/>
                </a:solidFill>
                <a:latin typeface="Algerian" pitchFamily="82" charset="0"/>
              </a:rPr>
              <a:t>LECTURE BY : </a:t>
            </a:r>
          </a:p>
          <a:p>
            <a:pPr>
              <a:buNone/>
            </a:pPr>
            <a:r>
              <a:rPr lang="en-US" b="1" dirty="0" smtClean="0">
                <a:latin typeface="Algerian" pitchFamily="82" charset="0"/>
              </a:rPr>
              <a:t>     </a:t>
            </a:r>
            <a:r>
              <a:rPr lang="en-US" b="1" dirty="0" smtClean="0">
                <a:solidFill>
                  <a:srgbClr val="C00000"/>
                </a:solidFill>
                <a:latin typeface="Algerian" pitchFamily="82" charset="0"/>
              </a:rPr>
              <a:t>DR. KAYNAT TAWAR</a:t>
            </a:r>
            <a:endParaRPr lang="en-US" b="1" dirty="0">
              <a:solidFill>
                <a:srgbClr val="C00000"/>
              </a:solidFill>
              <a:latin typeface="Algerian" pitchFamily="82" charset="0"/>
            </a:endParaRPr>
          </a:p>
        </p:txBody>
      </p:sp>
      <p:pic>
        <p:nvPicPr>
          <p:cNvPr id="5" name="Content Placeholder 4" descr="24_IMG_20200507_172512.jpg"/>
          <p:cNvPicPr>
            <a:picLocks noGrp="1" noChangeAspect="1"/>
          </p:cNvPicPr>
          <p:nvPr>
            <p:ph sz="half" idx="2"/>
          </p:nvPr>
        </p:nvPicPr>
        <p:blipFill>
          <a:blip r:embed="rId2"/>
          <a:stretch>
            <a:fillRect/>
          </a:stretch>
        </p:blipFill>
        <p:spPr>
          <a:xfrm>
            <a:off x="4648200" y="1524000"/>
            <a:ext cx="4038600" cy="4038600"/>
          </a:xfrm>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_IMG_20200507_183916.jpg"/>
          <p:cNvPicPr>
            <a:picLocks noGrp="1" noChangeAspect="1"/>
          </p:cNvPicPr>
          <p:nvPr>
            <p:ph idx="1"/>
          </p:nvPr>
        </p:nvPicPr>
        <p:blipFill>
          <a:blip r:embed="rId2"/>
          <a:stretch>
            <a:fillRect/>
          </a:stretch>
        </p:blipFill>
        <p:spPr>
          <a:xfrm>
            <a:off x="1981200" y="1447800"/>
            <a:ext cx="4953000" cy="4678363"/>
          </a:xfrm>
        </p:spPr>
      </p:pic>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Image Tips for Women</a:t>
            </a:r>
            <a:endParaRPr lang="en-US" dirty="0">
              <a:solidFill>
                <a:srgbClr val="C00000"/>
              </a:solidFill>
            </a:endParaRPr>
          </a:p>
        </p:txBody>
      </p:sp>
      <p:sp>
        <p:nvSpPr>
          <p:cNvPr id="3" name="Content Placeholder 2"/>
          <p:cNvSpPr>
            <a:spLocks noGrp="1"/>
          </p:cNvSpPr>
          <p:nvPr>
            <p:ph sz="half" idx="1"/>
          </p:nvPr>
        </p:nvSpPr>
        <p:spPr/>
        <p:txBody>
          <a:bodyPr>
            <a:normAutofit lnSpcReduction="10000"/>
          </a:bodyPr>
          <a:lstStyle/>
          <a:p>
            <a:pPr>
              <a:buNone/>
            </a:pPr>
            <a:r>
              <a:rPr lang="en-US" b="1" u="sng" dirty="0" smtClean="0">
                <a:solidFill>
                  <a:srgbClr val="FF00FF"/>
                </a:solidFill>
              </a:rPr>
              <a:t>Suits</a:t>
            </a:r>
            <a:r>
              <a:rPr lang="en-US" b="1" dirty="0" smtClean="0">
                <a:solidFill>
                  <a:srgbClr val="FF00FF"/>
                </a:solidFill>
              </a:rPr>
              <a:t> :</a:t>
            </a:r>
          </a:p>
          <a:p>
            <a:r>
              <a:rPr lang="en-US" dirty="0" smtClean="0"/>
              <a:t>Navy, gray, taupe and black are all good suit colors to invest in when building a wardrobe</a:t>
            </a:r>
          </a:p>
          <a:p>
            <a:r>
              <a:rPr lang="en-US" dirty="0" smtClean="0"/>
              <a:t>Skirts should be no shorter than 2 inches above the knee</a:t>
            </a:r>
          </a:p>
          <a:p>
            <a:r>
              <a:rPr lang="en-US" dirty="0" smtClean="0"/>
              <a:t>Worsted wool is the best</a:t>
            </a:r>
          </a:p>
          <a:p>
            <a:endParaRPr lang="en-US" dirty="0"/>
          </a:p>
        </p:txBody>
      </p:sp>
      <p:pic>
        <p:nvPicPr>
          <p:cNvPr id="5" name="Content Placeholder 4" descr="0_IMG_20200508_012404.jpg"/>
          <p:cNvPicPr>
            <a:picLocks noGrp="1" noChangeAspect="1"/>
          </p:cNvPicPr>
          <p:nvPr>
            <p:ph sz="half" idx="2"/>
          </p:nvPr>
        </p:nvPicPr>
        <p:blipFill>
          <a:blip r:embed="rId2"/>
          <a:stretch>
            <a:fillRect/>
          </a:stretch>
        </p:blipFill>
        <p:spPr>
          <a:xfrm>
            <a:off x="4648200" y="1828800"/>
            <a:ext cx="4038600" cy="3384564"/>
          </a:xfrm>
        </p:spPr>
      </p:pic>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pPr>
              <a:buNone/>
            </a:pPr>
            <a:r>
              <a:rPr lang="en-US" b="1" u="sng" dirty="0" smtClean="0">
                <a:solidFill>
                  <a:srgbClr val="FF00FF"/>
                </a:solidFill>
              </a:rPr>
              <a:t>Dresses</a:t>
            </a:r>
            <a:r>
              <a:rPr lang="en-US" b="1" dirty="0" smtClean="0">
                <a:solidFill>
                  <a:srgbClr val="FF00FF"/>
                </a:solidFill>
              </a:rPr>
              <a:t> :</a:t>
            </a:r>
          </a:p>
          <a:p>
            <a:r>
              <a:rPr lang="en-US" dirty="0" smtClean="0"/>
              <a:t>Suits show more authority but a dress is a second option</a:t>
            </a:r>
          </a:p>
          <a:p>
            <a:r>
              <a:rPr lang="en-US" dirty="0" smtClean="0"/>
              <a:t>Conservative colors are best</a:t>
            </a:r>
          </a:p>
          <a:p>
            <a:r>
              <a:rPr lang="en-US" dirty="0" smtClean="0"/>
              <a:t>No shorter than 2 inches above the knee</a:t>
            </a:r>
          </a:p>
          <a:p>
            <a:r>
              <a:rPr lang="en-US" dirty="0" smtClean="0"/>
              <a:t>Wrinkle free fabric is best</a:t>
            </a:r>
          </a:p>
          <a:p>
            <a:r>
              <a:rPr lang="en-US" dirty="0" smtClean="0"/>
              <a:t>Keep with classic styles</a:t>
            </a:r>
          </a:p>
          <a:p>
            <a:endParaRPr lang="en-US" dirty="0"/>
          </a:p>
        </p:txBody>
      </p:sp>
      <p:pic>
        <p:nvPicPr>
          <p:cNvPr id="7" name="Content Placeholder 6" descr="2_IMG_20200508_012314.jpg"/>
          <p:cNvPicPr>
            <a:picLocks noGrp="1" noChangeAspect="1"/>
          </p:cNvPicPr>
          <p:nvPr>
            <p:ph sz="half" idx="2"/>
          </p:nvPr>
        </p:nvPicPr>
        <p:blipFill>
          <a:blip r:embed="rId2"/>
          <a:stretch>
            <a:fillRect/>
          </a:stretch>
        </p:blipFill>
        <p:spPr>
          <a:xfrm>
            <a:off x="4648200" y="1752600"/>
            <a:ext cx="4038600" cy="3886200"/>
          </a:xfrm>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85000" lnSpcReduction="10000"/>
          </a:bodyPr>
          <a:lstStyle/>
          <a:p>
            <a:pPr>
              <a:buNone/>
            </a:pPr>
            <a:r>
              <a:rPr lang="en-US" b="1" dirty="0" smtClean="0"/>
              <a:t> </a:t>
            </a:r>
            <a:r>
              <a:rPr lang="en-US" b="1" u="sng" dirty="0" smtClean="0">
                <a:solidFill>
                  <a:srgbClr val="FF00FF"/>
                </a:solidFill>
              </a:rPr>
              <a:t>Accessories</a:t>
            </a:r>
            <a:r>
              <a:rPr lang="en-US" b="1" dirty="0" smtClean="0">
                <a:solidFill>
                  <a:srgbClr val="FF00FF"/>
                </a:solidFill>
              </a:rPr>
              <a:t>:</a:t>
            </a:r>
            <a:endParaRPr lang="en-US" dirty="0" smtClean="0">
              <a:solidFill>
                <a:srgbClr val="FF00FF"/>
              </a:solidFill>
            </a:endParaRPr>
          </a:p>
          <a:p>
            <a:pPr>
              <a:buNone/>
            </a:pPr>
            <a:r>
              <a:rPr lang="en-US" dirty="0" smtClean="0"/>
              <a:t>*Shoes should be darker than the suit and be at least a one inch heel</a:t>
            </a:r>
          </a:p>
          <a:p>
            <a:pPr>
              <a:buNone/>
            </a:pPr>
            <a:r>
              <a:rPr lang="en-US" dirty="0" smtClean="0"/>
              <a:t>*Hosiery should be skin tone</a:t>
            </a:r>
          </a:p>
          <a:p>
            <a:pPr>
              <a:buNone/>
            </a:pPr>
            <a:r>
              <a:rPr lang="en-US" dirty="0" smtClean="0"/>
              <a:t>*Keep accessories to a minimum</a:t>
            </a:r>
          </a:p>
          <a:p>
            <a:pPr>
              <a:buNone/>
            </a:pPr>
            <a:r>
              <a:rPr lang="en-US" dirty="0" smtClean="0"/>
              <a:t>*Hair should be away from your face</a:t>
            </a:r>
          </a:p>
          <a:p>
            <a:pPr>
              <a:buNone/>
            </a:pPr>
            <a:r>
              <a:rPr lang="en-US" dirty="0" smtClean="0"/>
              <a:t>*Make-up should look natural </a:t>
            </a:r>
          </a:p>
          <a:p>
            <a:pPr>
              <a:buNone/>
            </a:pPr>
            <a:r>
              <a:rPr lang="en-US" dirty="0" smtClean="0"/>
              <a:t>*Choose one; handbag or briefcase not both </a:t>
            </a:r>
          </a:p>
          <a:p>
            <a:endParaRPr lang="en-US" dirty="0"/>
          </a:p>
        </p:txBody>
      </p:sp>
      <p:pic>
        <p:nvPicPr>
          <p:cNvPr id="5" name="Content Placeholder 4" descr="1_IMG_20200508_012343.jpg"/>
          <p:cNvPicPr>
            <a:picLocks noGrp="1" noChangeAspect="1"/>
          </p:cNvPicPr>
          <p:nvPr>
            <p:ph sz="half" idx="2"/>
          </p:nvPr>
        </p:nvPicPr>
        <p:blipFill>
          <a:blip r:embed="rId2"/>
          <a:stretch>
            <a:fillRect/>
          </a:stretch>
        </p:blipFill>
        <p:spPr>
          <a:xfrm>
            <a:off x="4876822" y="1600201"/>
            <a:ext cx="3581355" cy="4038600"/>
          </a:xfrm>
        </p:spPr>
      </p:pic>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Image Tips for All</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dirty="0" smtClean="0"/>
              <a:t>*Keep it conservative</a:t>
            </a:r>
          </a:p>
          <a:p>
            <a:pPr>
              <a:buNone/>
            </a:pPr>
            <a:r>
              <a:rPr lang="en-US" dirty="0" smtClean="0"/>
              <a:t>*Do not wear cologne or perfume</a:t>
            </a:r>
          </a:p>
          <a:p>
            <a:pPr>
              <a:buNone/>
            </a:pPr>
            <a:r>
              <a:rPr lang="en-US" dirty="0" smtClean="0"/>
              <a:t>*It feels like a uniform because it is a uniform</a:t>
            </a:r>
          </a:p>
          <a:p>
            <a:pPr>
              <a:buNone/>
            </a:pPr>
            <a:r>
              <a:rPr lang="en-US" dirty="0" smtClean="0"/>
              <a:t>*Be aware of all details (the shine on your shoes, nail polish chips, etc)</a:t>
            </a:r>
            <a:endParaRPr lang="en-US" dirty="0"/>
          </a:p>
        </p:txBody>
      </p:sp>
      <p:pic>
        <p:nvPicPr>
          <p:cNvPr id="5" name="Content Placeholder 4" descr="13_IMG_20200507_183807.jpg"/>
          <p:cNvPicPr>
            <a:picLocks noGrp="1" noChangeAspect="1"/>
          </p:cNvPicPr>
          <p:nvPr>
            <p:ph sz="half" idx="2"/>
          </p:nvPr>
        </p:nvPicPr>
        <p:blipFill>
          <a:blip r:embed="rId2"/>
          <a:stretch>
            <a:fillRect/>
          </a:stretch>
        </p:blipFill>
        <p:spPr>
          <a:xfrm>
            <a:off x="4648200" y="1676400"/>
            <a:ext cx="4038600" cy="3347576"/>
          </a:xfrm>
        </p:spPr>
      </p:pic>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Body Image</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dirty="0" smtClean="0"/>
              <a:t>*Use good posture</a:t>
            </a:r>
          </a:p>
          <a:p>
            <a:pPr>
              <a:buNone/>
            </a:pPr>
            <a:r>
              <a:rPr lang="en-US" dirty="0" smtClean="0"/>
              <a:t>*Give a firm handshake (regardless of sex)</a:t>
            </a:r>
          </a:p>
          <a:p>
            <a:pPr>
              <a:buNone/>
            </a:pPr>
            <a:r>
              <a:rPr lang="en-US" dirty="0" smtClean="0"/>
              <a:t>*Lean forward while listening and answering questions</a:t>
            </a:r>
          </a:p>
          <a:p>
            <a:pPr>
              <a:buNone/>
            </a:pPr>
            <a:r>
              <a:rPr lang="en-US" dirty="0" smtClean="0"/>
              <a:t>*Hands above board</a:t>
            </a:r>
          </a:p>
          <a:p>
            <a:pPr>
              <a:buNone/>
            </a:pPr>
            <a:r>
              <a:rPr lang="en-US" dirty="0" smtClean="0"/>
              <a:t>*Make eye contact </a:t>
            </a:r>
          </a:p>
          <a:p>
            <a:endParaRPr lang="en-US" dirty="0"/>
          </a:p>
        </p:txBody>
      </p:sp>
      <p:pic>
        <p:nvPicPr>
          <p:cNvPr id="5" name="Content Placeholder 4" descr="9_IMG_20200507_184032.jpg"/>
          <p:cNvPicPr>
            <a:picLocks noGrp="1" noChangeAspect="1"/>
          </p:cNvPicPr>
          <p:nvPr>
            <p:ph sz="half" idx="2"/>
          </p:nvPr>
        </p:nvPicPr>
        <p:blipFill>
          <a:blip r:embed="rId2"/>
          <a:stretch>
            <a:fillRect/>
          </a:stretch>
        </p:blipFill>
        <p:spPr>
          <a:xfrm>
            <a:off x="4648200" y="1752600"/>
            <a:ext cx="4038600" cy="3276600"/>
          </a:xfrm>
        </p:spPr>
      </p:pic>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7_IMG_20200507_184152.jpg"/>
          <p:cNvPicPr>
            <a:picLocks noGrp="1" noChangeAspect="1"/>
          </p:cNvPicPr>
          <p:nvPr>
            <p:ph sz="half" idx="1"/>
          </p:nvPr>
        </p:nvPicPr>
        <p:blipFill>
          <a:blip r:embed="rId2"/>
          <a:stretch>
            <a:fillRect/>
          </a:stretch>
        </p:blipFill>
        <p:spPr>
          <a:xfrm>
            <a:off x="609600" y="1905000"/>
            <a:ext cx="4038600" cy="3581400"/>
          </a:xfrm>
        </p:spPr>
      </p:pic>
      <p:pic>
        <p:nvPicPr>
          <p:cNvPr id="5" name="Content Placeholder 4" descr="8_IMG_20200507_184112.jpg"/>
          <p:cNvPicPr>
            <a:picLocks noGrp="1" noChangeAspect="1"/>
          </p:cNvPicPr>
          <p:nvPr>
            <p:ph sz="half" idx="2"/>
          </p:nvPr>
        </p:nvPicPr>
        <p:blipFill>
          <a:blip r:embed="rId3"/>
          <a:stretch>
            <a:fillRect/>
          </a:stretch>
        </p:blipFill>
        <p:spPr>
          <a:xfrm>
            <a:off x="4648200" y="1905000"/>
            <a:ext cx="4038600" cy="3549407"/>
          </a:xfrm>
        </p:spPr>
      </p:pic>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
        <p:nvSpPr>
          <p:cNvPr id="8" name="Footer Placeholder 7"/>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Voice Image</a:t>
            </a: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dirty="0" smtClean="0"/>
              <a:t>*Speak with confidence</a:t>
            </a:r>
          </a:p>
          <a:p>
            <a:pPr>
              <a:buNone/>
            </a:pPr>
            <a:r>
              <a:rPr lang="en-US" dirty="0" smtClean="0"/>
              <a:t>*Speak clearly and concisely </a:t>
            </a:r>
          </a:p>
          <a:p>
            <a:pPr>
              <a:buNone/>
            </a:pPr>
            <a:r>
              <a:rPr lang="en-US" dirty="0" smtClean="0"/>
              <a:t>*Project your voice so that you are heard </a:t>
            </a:r>
          </a:p>
          <a:p>
            <a:endParaRPr lang="en-US" dirty="0"/>
          </a:p>
        </p:txBody>
      </p:sp>
      <p:pic>
        <p:nvPicPr>
          <p:cNvPr id="5" name="Content Placeholder 4" descr="6_IMG_20200507_184233.jpg"/>
          <p:cNvPicPr>
            <a:picLocks noGrp="1" noChangeAspect="1"/>
          </p:cNvPicPr>
          <p:nvPr>
            <p:ph sz="half" idx="2"/>
          </p:nvPr>
        </p:nvPicPr>
        <p:blipFill>
          <a:blip r:embed="rId2"/>
          <a:stretch>
            <a:fillRect/>
          </a:stretch>
        </p:blipFill>
        <p:spPr>
          <a:xfrm>
            <a:off x="4648200" y="1752600"/>
            <a:ext cx="4038600" cy="3581400"/>
          </a:xfrm>
        </p:spPr>
      </p:pic>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INTERVIEWING ATTIRE</a:t>
            </a:r>
            <a:endParaRPr lang="en-US" b="1" dirty="0">
              <a:solidFill>
                <a:srgbClr val="C00000"/>
              </a:solidFill>
            </a:endParaRPr>
          </a:p>
        </p:txBody>
      </p:sp>
      <p:pic>
        <p:nvPicPr>
          <p:cNvPr id="5" name="Content Placeholder 4" descr="0_IMG_20200507_185124.jpg"/>
          <p:cNvPicPr>
            <a:picLocks noGrp="1" noChangeAspect="1"/>
          </p:cNvPicPr>
          <p:nvPr>
            <p:ph sz="half" idx="1"/>
          </p:nvPr>
        </p:nvPicPr>
        <p:blipFill>
          <a:blip r:embed="rId2" cstate="print"/>
          <a:stretch>
            <a:fillRect/>
          </a:stretch>
        </p:blipFill>
        <p:spPr>
          <a:xfrm>
            <a:off x="457200" y="2469199"/>
            <a:ext cx="4038600" cy="2787964"/>
          </a:xfrm>
        </p:spPr>
      </p:pic>
      <p:pic>
        <p:nvPicPr>
          <p:cNvPr id="6" name="Content Placeholder 5" descr="0_IMG_20200507_192048.jpg"/>
          <p:cNvPicPr>
            <a:picLocks noGrp="1" noChangeAspect="1"/>
          </p:cNvPicPr>
          <p:nvPr>
            <p:ph sz="half" idx="2"/>
          </p:nvPr>
        </p:nvPicPr>
        <p:blipFill>
          <a:blip r:embed="rId3" cstate="print"/>
          <a:stretch>
            <a:fillRect/>
          </a:stretch>
        </p:blipFill>
        <p:spPr>
          <a:xfrm>
            <a:off x="4648200" y="2506594"/>
            <a:ext cx="4038600" cy="2713175"/>
          </a:xfrm>
        </p:spPr>
      </p:pic>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8" name="Footer Placeholder 7"/>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Be Prepared</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 You should have a briefcase or portfolio containing the following:</a:t>
            </a:r>
          </a:p>
          <a:p>
            <a:pPr>
              <a:buNone/>
            </a:pPr>
            <a:r>
              <a:rPr lang="en-US" b="1" dirty="0" smtClean="0">
                <a:solidFill>
                  <a:srgbClr val="FF00FF"/>
                </a:solidFill>
              </a:rPr>
              <a:t>*A note pad</a:t>
            </a:r>
          </a:p>
          <a:p>
            <a:pPr lvl="1"/>
            <a:r>
              <a:rPr lang="en-US" dirty="0" smtClean="0"/>
              <a:t>Two erasable pens</a:t>
            </a:r>
          </a:p>
          <a:p>
            <a:pPr lvl="1"/>
            <a:r>
              <a:rPr lang="en-US" dirty="0" smtClean="0"/>
              <a:t>Extra resumes and reference sheets</a:t>
            </a:r>
          </a:p>
          <a:p>
            <a:pPr lvl="1"/>
            <a:r>
              <a:rPr lang="en-US" dirty="0" smtClean="0"/>
              <a:t>Letters of recommendation (if applicable)</a:t>
            </a:r>
          </a:p>
          <a:p>
            <a:pPr lvl="1"/>
            <a:r>
              <a:rPr lang="en-US" dirty="0" smtClean="0"/>
              <a:t>Educational transcripts</a:t>
            </a:r>
          </a:p>
          <a:p>
            <a:pPr lvl="1"/>
            <a:r>
              <a:rPr lang="en-US" dirty="0" smtClean="0"/>
              <a:t>Work samples (if applicable)</a:t>
            </a:r>
          </a:p>
          <a:p>
            <a:pPr>
              <a:buNone/>
            </a:pPr>
            <a:r>
              <a:rPr lang="en-US" b="1" dirty="0" smtClean="0">
                <a:solidFill>
                  <a:srgbClr val="FF00FF"/>
                </a:solidFill>
              </a:rPr>
              <a:t>*Special note for women-extra hosiery</a:t>
            </a:r>
            <a:endParaRPr lang="en-US" dirty="0">
              <a:solidFill>
                <a:srgbClr val="FF00FF"/>
              </a:solidFill>
            </a:endParaRPr>
          </a:p>
        </p:txBody>
      </p:sp>
      <p:pic>
        <p:nvPicPr>
          <p:cNvPr id="5" name="Content Placeholder 4" descr="14_IMG_20200507_183738.jpg"/>
          <p:cNvPicPr>
            <a:picLocks noGrp="1" noChangeAspect="1"/>
          </p:cNvPicPr>
          <p:nvPr>
            <p:ph sz="half" idx="2"/>
          </p:nvPr>
        </p:nvPicPr>
        <p:blipFill>
          <a:blip r:embed="rId2"/>
          <a:stretch>
            <a:fillRect/>
          </a:stretch>
        </p:blipFill>
        <p:spPr>
          <a:xfrm>
            <a:off x="4648200" y="1752600"/>
            <a:ext cx="4038600" cy="3629031"/>
          </a:xfrm>
        </p:spPr>
      </p:pic>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3600" b="1" dirty="0" smtClean="0">
                <a:solidFill>
                  <a:srgbClr val="C00000"/>
                </a:solidFill>
                <a:latin typeface="Algerian" pitchFamily="82" charset="0"/>
              </a:rPr>
              <a:t>RELEVANT TOPICS ON MOCK INTERVIEW</a:t>
            </a:r>
            <a:br>
              <a:rPr lang="en-US" sz="3600" b="1" dirty="0" smtClean="0">
                <a:solidFill>
                  <a:srgbClr val="C00000"/>
                </a:solidFill>
                <a:latin typeface="Algerian" pitchFamily="82" charset="0"/>
              </a:rPr>
            </a:br>
            <a:r>
              <a:rPr lang="en-US" sz="3600" b="1" dirty="0" smtClean="0">
                <a:solidFill>
                  <a:srgbClr val="C00000"/>
                </a:solidFill>
                <a:latin typeface="Algerian" pitchFamily="82" charset="0"/>
              </a:rPr>
              <a:t>     FOR</a:t>
            </a:r>
            <a:endParaRPr lang="en-US" sz="3600" dirty="0">
              <a:solidFill>
                <a:srgbClr val="C00000"/>
              </a:solidFill>
            </a:endParaRPr>
          </a:p>
        </p:txBody>
      </p:sp>
      <p:sp>
        <p:nvSpPr>
          <p:cNvPr id="3" name="Content Placeholder 2"/>
          <p:cNvSpPr>
            <a:spLocks noGrp="1"/>
          </p:cNvSpPr>
          <p:nvPr>
            <p:ph idx="1"/>
          </p:nvPr>
        </p:nvSpPr>
        <p:spPr/>
        <p:txBody>
          <a:bodyPr/>
          <a:lstStyle/>
          <a:p>
            <a:endParaRPr lang="en-US" b="1" dirty="0" smtClean="0"/>
          </a:p>
          <a:p>
            <a:r>
              <a:rPr lang="en-US" b="1" dirty="0" smtClean="0"/>
              <a:t>B.COM (HONS.)</a:t>
            </a:r>
          </a:p>
          <a:p>
            <a:r>
              <a:rPr lang="en-US" b="1" dirty="0" smtClean="0"/>
              <a:t>B.B.A. (HONS.)</a:t>
            </a:r>
          </a:p>
          <a:p>
            <a:r>
              <a:rPr lang="en-US" b="1" dirty="0" smtClean="0"/>
              <a:t>M.COM.</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Interview Checklist</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20000"/>
          </a:bodyPr>
          <a:lstStyle/>
          <a:p>
            <a:pPr>
              <a:buNone/>
            </a:pPr>
            <a:r>
              <a:rPr lang="en-US" dirty="0" smtClean="0"/>
              <a:t>*Arrive 15 minutes early</a:t>
            </a:r>
          </a:p>
          <a:p>
            <a:pPr>
              <a:buNone/>
            </a:pPr>
            <a:r>
              <a:rPr lang="en-US" dirty="0" smtClean="0"/>
              <a:t>*Dress should be appropriate</a:t>
            </a:r>
          </a:p>
          <a:p>
            <a:pPr>
              <a:buNone/>
            </a:pPr>
            <a:r>
              <a:rPr lang="en-US" dirty="0" smtClean="0"/>
              <a:t>*Know the interviewer’s name and pronunciation</a:t>
            </a:r>
          </a:p>
          <a:p>
            <a:pPr>
              <a:buNone/>
            </a:pPr>
            <a:r>
              <a:rPr lang="en-US" dirty="0" smtClean="0"/>
              <a:t>*Extend a warm greeting and handshake</a:t>
            </a:r>
          </a:p>
          <a:p>
            <a:pPr>
              <a:buNone/>
            </a:pPr>
            <a:r>
              <a:rPr lang="en-US" dirty="0" smtClean="0"/>
              <a:t>*Wait to be asked to have a seat</a:t>
            </a:r>
          </a:p>
          <a:p>
            <a:pPr>
              <a:buNone/>
            </a:pPr>
            <a:r>
              <a:rPr lang="en-US" dirty="0" smtClean="0"/>
              <a:t>*Good eye contact</a:t>
            </a:r>
          </a:p>
          <a:p>
            <a:pPr>
              <a:buNone/>
            </a:pPr>
            <a:r>
              <a:rPr lang="en-US" dirty="0" smtClean="0"/>
              <a:t>*Enthusiasm</a:t>
            </a:r>
          </a:p>
          <a:p>
            <a:pPr>
              <a:buNone/>
            </a:pPr>
            <a:r>
              <a:rPr lang="en-US" dirty="0" smtClean="0"/>
              <a:t>*Knowledge of the company, industry, and position</a:t>
            </a:r>
          </a:p>
          <a:p>
            <a:pPr>
              <a:buNone/>
            </a:pPr>
            <a:r>
              <a:rPr lang="en-US" dirty="0" smtClean="0"/>
              <a:t>*Ready to answer and ask questions</a:t>
            </a:r>
          </a:p>
          <a:p>
            <a:endParaRPr lang="en-US" dirty="0"/>
          </a:p>
        </p:txBody>
      </p:sp>
      <p:pic>
        <p:nvPicPr>
          <p:cNvPr id="5" name="Content Placeholder 4" descr="4_IMG_20200507_184343.jpg"/>
          <p:cNvPicPr>
            <a:picLocks noGrp="1" noChangeAspect="1"/>
          </p:cNvPicPr>
          <p:nvPr>
            <p:ph sz="half" idx="2"/>
          </p:nvPr>
        </p:nvPicPr>
        <p:blipFill>
          <a:blip r:embed="rId2"/>
          <a:stretch>
            <a:fillRect/>
          </a:stretch>
        </p:blipFill>
        <p:spPr>
          <a:xfrm>
            <a:off x="5098424" y="1371601"/>
            <a:ext cx="3359776" cy="3962399"/>
          </a:xfrm>
        </p:spPr>
      </p:pic>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Central Themes of Questions</a:t>
            </a: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dirty="0" smtClean="0"/>
              <a:t>*Suitability</a:t>
            </a:r>
          </a:p>
          <a:p>
            <a:pPr>
              <a:buNone/>
            </a:pPr>
            <a:r>
              <a:rPr lang="en-US" dirty="0" smtClean="0"/>
              <a:t>*Credibility</a:t>
            </a:r>
          </a:p>
          <a:p>
            <a:pPr>
              <a:buNone/>
            </a:pPr>
            <a:r>
              <a:rPr lang="en-US" dirty="0" smtClean="0"/>
              <a:t>*Capability</a:t>
            </a:r>
          </a:p>
          <a:p>
            <a:pPr>
              <a:buNone/>
            </a:pPr>
            <a:r>
              <a:rPr lang="en-US" dirty="0" smtClean="0"/>
              <a:t>*Compatibility</a:t>
            </a:r>
          </a:p>
          <a:p>
            <a:pPr>
              <a:buNone/>
            </a:pPr>
            <a:r>
              <a:rPr lang="en-US" dirty="0" smtClean="0"/>
              <a:t>*Affordability</a:t>
            </a:r>
            <a:endParaRPr lang="en-US" dirty="0"/>
          </a:p>
        </p:txBody>
      </p:sp>
      <p:pic>
        <p:nvPicPr>
          <p:cNvPr id="5" name="Content Placeholder 4" descr="12_IMG_20200508_011527.jpg"/>
          <p:cNvPicPr>
            <a:picLocks noGrp="1" noChangeAspect="1"/>
          </p:cNvPicPr>
          <p:nvPr>
            <p:ph sz="half" idx="2"/>
          </p:nvPr>
        </p:nvPicPr>
        <p:blipFill>
          <a:blip r:embed="rId2"/>
          <a:stretch>
            <a:fillRect/>
          </a:stretch>
        </p:blipFill>
        <p:spPr>
          <a:xfrm>
            <a:off x="4648200" y="1828801"/>
            <a:ext cx="4038600" cy="2057399"/>
          </a:xfrm>
        </p:spPr>
      </p:pic>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How will the questions be asked?</a:t>
            </a:r>
            <a:r>
              <a:rPr lang="en-US" b="1" dirty="0" smtClean="0"/>
              <a:t/>
            </a:r>
            <a:br>
              <a:rPr lang="en-US" b="1" dirty="0" smtClean="0"/>
            </a:br>
            <a:endParaRPr lang="en-US" dirty="0"/>
          </a:p>
        </p:txBody>
      </p:sp>
      <p:sp>
        <p:nvSpPr>
          <p:cNvPr id="3" name="Content Placeholder 2"/>
          <p:cNvSpPr>
            <a:spLocks noGrp="1"/>
          </p:cNvSpPr>
          <p:nvPr>
            <p:ph sz="half" idx="1"/>
          </p:nvPr>
        </p:nvSpPr>
        <p:spPr/>
        <p:txBody>
          <a:bodyPr>
            <a:normAutofit fontScale="70000" lnSpcReduction="20000"/>
          </a:bodyPr>
          <a:lstStyle/>
          <a:p>
            <a:pPr>
              <a:buNone/>
            </a:pPr>
            <a:r>
              <a:rPr lang="en-US" b="1" dirty="0" smtClean="0">
                <a:solidFill>
                  <a:srgbClr val="FF00FF"/>
                </a:solidFill>
              </a:rPr>
              <a:t>*</a:t>
            </a:r>
            <a:r>
              <a:rPr lang="en-US" b="1" u="sng" dirty="0" smtClean="0">
                <a:solidFill>
                  <a:srgbClr val="FF00FF"/>
                </a:solidFill>
              </a:rPr>
              <a:t>STRAIGHT FORWARD</a:t>
            </a:r>
          </a:p>
          <a:p>
            <a:pPr>
              <a:buNone/>
            </a:pPr>
            <a:r>
              <a:rPr lang="en-US" b="1" dirty="0" smtClean="0">
                <a:solidFill>
                  <a:srgbClr val="FF00FF"/>
                </a:solidFill>
              </a:rPr>
              <a:t> *</a:t>
            </a:r>
            <a:r>
              <a:rPr lang="en-US" b="1" u="sng" dirty="0" smtClean="0">
                <a:solidFill>
                  <a:srgbClr val="FF00FF"/>
                </a:solidFill>
              </a:rPr>
              <a:t>PROBLEM SOLVING</a:t>
            </a:r>
          </a:p>
          <a:p>
            <a:pPr>
              <a:buNone/>
            </a:pPr>
            <a:r>
              <a:rPr lang="en-US" dirty="0" smtClean="0"/>
              <a:t>     - </a:t>
            </a:r>
            <a:r>
              <a:rPr lang="en-US" sz="2400" b="1" dirty="0" smtClean="0"/>
              <a:t>Don’t find the “right answer” -show them you know the right way to come up with the answer</a:t>
            </a:r>
          </a:p>
          <a:p>
            <a:pPr lvl="2">
              <a:buNone/>
            </a:pPr>
            <a:r>
              <a:rPr lang="en-US" dirty="0" smtClean="0"/>
              <a:t> </a:t>
            </a:r>
            <a:r>
              <a:rPr lang="en-US" sz="2200" dirty="0" smtClean="0"/>
              <a:t>•Listen to what is being asked</a:t>
            </a:r>
          </a:p>
          <a:p>
            <a:pPr lvl="2">
              <a:buNone/>
            </a:pPr>
            <a:r>
              <a:rPr lang="en-US" sz="2200" dirty="0" smtClean="0"/>
              <a:t> •Ask clarifying questions</a:t>
            </a:r>
          </a:p>
          <a:p>
            <a:pPr lvl="2">
              <a:buNone/>
            </a:pPr>
            <a:r>
              <a:rPr lang="en-US" sz="2200" dirty="0" smtClean="0"/>
              <a:t> •Respond by first explaining how you’d gather the data needed to make an informed decision</a:t>
            </a:r>
          </a:p>
          <a:p>
            <a:pPr lvl="2">
              <a:buNone/>
            </a:pPr>
            <a:r>
              <a:rPr lang="en-US" sz="2200" dirty="0" smtClean="0"/>
              <a:t> •Discuss how you’d use that data to generate options</a:t>
            </a:r>
          </a:p>
          <a:p>
            <a:pPr>
              <a:buNone/>
            </a:pPr>
            <a:r>
              <a:rPr lang="en-US" sz="2200" dirty="0" smtClean="0"/>
              <a:t>                      •Finally, based on the data, the available options, and your    understanding of the open position explain your recommendation</a:t>
            </a:r>
          </a:p>
          <a:p>
            <a:endParaRPr lang="en-US" dirty="0"/>
          </a:p>
        </p:txBody>
      </p:sp>
      <p:pic>
        <p:nvPicPr>
          <p:cNvPr id="5" name="Content Placeholder 4" descr="9_IMG_20200508_011647.jpg"/>
          <p:cNvPicPr>
            <a:picLocks noGrp="1" noChangeAspect="1"/>
          </p:cNvPicPr>
          <p:nvPr>
            <p:ph sz="half" idx="2"/>
          </p:nvPr>
        </p:nvPicPr>
        <p:blipFill>
          <a:blip r:embed="rId2"/>
          <a:stretch>
            <a:fillRect/>
          </a:stretch>
        </p:blipFill>
        <p:spPr>
          <a:xfrm>
            <a:off x="4648200" y="1828800"/>
            <a:ext cx="4038600" cy="3124200"/>
          </a:xfrm>
        </p:spPr>
      </p:pic>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Questions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sz="half" idx="1"/>
          </p:nvPr>
        </p:nvSpPr>
        <p:spPr/>
        <p:txBody>
          <a:bodyPr>
            <a:normAutofit fontScale="62500" lnSpcReduction="20000"/>
          </a:bodyPr>
          <a:lstStyle/>
          <a:p>
            <a:pPr>
              <a:buNone/>
            </a:pPr>
            <a:r>
              <a:rPr lang="en-US" b="1" u="sng" dirty="0" smtClean="0">
                <a:solidFill>
                  <a:srgbClr val="FF00FF"/>
                </a:solidFill>
              </a:rPr>
              <a:t>Behavior based questions</a:t>
            </a:r>
          </a:p>
          <a:p>
            <a:pPr>
              <a:buNone/>
            </a:pPr>
            <a:r>
              <a:rPr lang="en-US" dirty="0" smtClean="0"/>
              <a:t>  Behavior is the best predictor of future performances</a:t>
            </a:r>
          </a:p>
          <a:p>
            <a:pPr lvl="1">
              <a:buNone/>
            </a:pPr>
            <a:r>
              <a:rPr lang="en-US" dirty="0" smtClean="0"/>
              <a:t>*Don’t tell a story that will hurt you</a:t>
            </a:r>
          </a:p>
          <a:p>
            <a:pPr lvl="1">
              <a:buNone/>
            </a:pPr>
            <a:r>
              <a:rPr lang="en-US" dirty="0" smtClean="0"/>
              <a:t>*If you don’t understand a question, clarify</a:t>
            </a:r>
          </a:p>
          <a:p>
            <a:pPr lvl="1">
              <a:buNone/>
            </a:pPr>
            <a:r>
              <a:rPr lang="en-US" dirty="0" smtClean="0"/>
              <a:t>*Explain what you hoped to show from your story</a:t>
            </a:r>
          </a:p>
          <a:p>
            <a:pPr>
              <a:buNone/>
            </a:pPr>
            <a:r>
              <a:rPr lang="en-US" dirty="0" smtClean="0"/>
              <a:t>       *Ask for feedback </a:t>
            </a:r>
          </a:p>
          <a:p>
            <a:pPr>
              <a:buNone/>
            </a:pPr>
            <a:r>
              <a:rPr lang="en-US" dirty="0" smtClean="0"/>
              <a:t>       *Don’t be intimidated</a:t>
            </a:r>
          </a:p>
          <a:p>
            <a:pPr lvl="1">
              <a:buNone/>
            </a:pPr>
            <a:endParaRPr lang="en-US" dirty="0" smtClean="0"/>
          </a:p>
          <a:p>
            <a:pPr>
              <a:buNone/>
            </a:pPr>
            <a:r>
              <a:rPr lang="en-US" b="1" u="sng" dirty="0" smtClean="0">
                <a:solidFill>
                  <a:srgbClr val="FF00FF"/>
                </a:solidFill>
              </a:rPr>
              <a:t>Unrelated questions</a:t>
            </a:r>
          </a:p>
          <a:p>
            <a:pPr>
              <a:buNone/>
            </a:pPr>
            <a:r>
              <a:rPr lang="en-US" dirty="0" smtClean="0"/>
              <a:t>   Make your best to make it related</a:t>
            </a:r>
          </a:p>
          <a:p>
            <a:pPr lvl="1">
              <a:buNone/>
            </a:pPr>
            <a:r>
              <a:rPr lang="en-US" dirty="0" smtClean="0"/>
              <a:t>*Who would you want with you if you were stranded on a deserted island? </a:t>
            </a:r>
          </a:p>
          <a:p>
            <a:pPr>
              <a:buNone/>
            </a:pPr>
            <a:r>
              <a:rPr lang="en-US" dirty="0" smtClean="0"/>
              <a:t>                  –A boat builder thus showing your resourcefulness.</a:t>
            </a:r>
          </a:p>
          <a:p>
            <a:endParaRPr lang="en-US" dirty="0"/>
          </a:p>
        </p:txBody>
      </p:sp>
      <p:pic>
        <p:nvPicPr>
          <p:cNvPr id="5" name="Content Placeholder 4" descr="8_IMG_20200508_011717.jpg"/>
          <p:cNvPicPr>
            <a:picLocks noGrp="1" noChangeAspect="1"/>
          </p:cNvPicPr>
          <p:nvPr>
            <p:ph sz="half" idx="2"/>
          </p:nvPr>
        </p:nvPicPr>
        <p:blipFill>
          <a:blip r:embed="rId2"/>
          <a:stretch>
            <a:fillRect/>
          </a:stretch>
        </p:blipFill>
        <p:spPr>
          <a:xfrm>
            <a:off x="4648200" y="1676401"/>
            <a:ext cx="4038600" cy="3731948"/>
          </a:xfrm>
        </p:spPr>
      </p:pic>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How Do You Formulate Your Answers?</a:t>
            </a: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b="1" dirty="0" smtClean="0"/>
              <a:t>  </a:t>
            </a:r>
            <a:r>
              <a:rPr lang="en-US" b="1" dirty="0" smtClean="0">
                <a:solidFill>
                  <a:srgbClr val="FF00FF"/>
                </a:solidFill>
              </a:rPr>
              <a:t>* S:</a:t>
            </a:r>
            <a:r>
              <a:rPr lang="en-US" b="1" dirty="0" smtClean="0"/>
              <a:t> Situation</a:t>
            </a:r>
          </a:p>
          <a:p>
            <a:pPr>
              <a:buNone/>
            </a:pPr>
            <a:r>
              <a:rPr lang="en-US" b="1" dirty="0" smtClean="0"/>
              <a:t>  </a:t>
            </a:r>
            <a:r>
              <a:rPr lang="en-US" b="1" dirty="0" smtClean="0">
                <a:solidFill>
                  <a:srgbClr val="FF00FF"/>
                </a:solidFill>
              </a:rPr>
              <a:t>*T:</a:t>
            </a:r>
            <a:r>
              <a:rPr lang="en-US" b="1" dirty="0" smtClean="0"/>
              <a:t> Task</a:t>
            </a:r>
          </a:p>
          <a:p>
            <a:pPr>
              <a:buNone/>
            </a:pPr>
            <a:r>
              <a:rPr lang="en-US" b="1" dirty="0" smtClean="0">
                <a:solidFill>
                  <a:srgbClr val="FF00FF"/>
                </a:solidFill>
              </a:rPr>
              <a:t>  *A: </a:t>
            </a:r>
            <a:r>
              <a:rPr lang="en-US" b="1" dirty="0" smtClean="0"/>
              <a:t>Action</a:t>
            </a:r>
          </a:p>
          <a:p>
            <a:pPr>
              <a:buNone/>
            </a:pPr>
            <a:r>
              <a:rPr lang="en-US" b="1" dirty="0" smtClean="0"/>
              <a:t>  </a:t>
            </a:r>
            <a:r>
              <a:rPr lang="en-US" b="1" dirty="0" smtClean="0">
                <a:solidFill>
                  <a:srgbClr val="FF00FF"/>
                </a:solidFill>
              </a:rPr>
              <a:t>*R:</a:t>
            </a:r>
            <a:r>
              <a:rPr lang="en-US" b="1" dirty="0" smtClean="0"/>
              <a:t> Result</a:t>
            </a:r>
            <a:endParaRPr lang="en-US" dirty="0" smtClean="0"/>
          </a:p>
          <a:p>
            <a:endParaRPr lang="en-US" dirty="0"/>
          </a:p>
        </p:txBody>
      </p:sp>
      <p:pic>
        <p:nvPicPr>
          <p:cNvPr id="5" name="Content Placeholder 4" descr="7_IMG_20200508_011742.jpg"/>
          <p:cNvPicPr>
            <a:picLocks noGrp="1" noChangeAspect="1"/>
          </p:cNvPicPr>
          <p:nvPr>
            <p:ph sz="half" idx="2"/>
          </p:nvPr>
        </p:nvPicPr>
        <p:blipFill>
          <a:blip r:embed="rId2"/>
          <a:stretch>
            <a:fillRect/>
          </a:stretch>
        </p:blipFill>
        <p:spPr>
          <a:xfrm>
            <a:off x="4648200" y="1752600"/>
            <a:ext cx="4038600" cy="2057400"/>
          </a:xfrm>
        </p:spPr>
      </p:pic>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Interview Types</a:t>
            </a:r>
            <a:r>
              <a:rPr lang="en-US" b="1" dirty="0" smtClean="0"/>
              <a:t/>
            </a:r>
            <a:br>
              <a:rPr lang="en-US" b="1" dirty="0" smtClean="0"/>
            </a:b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*Screening interviews</a:t>
            </a:r>
          </a:p>
          <a:p>
            <a:pPr>
              <a:buNone/>
            </a:pPr>
            <a:r>
              <a:rPr lang="en-US" dirty="0" smtClean="0"/>
              <a:t>*Sequential interviews</a:t>
            </a:r>
          </a:p>
          <a:p>
            <a:pPr>
              <a:buNone/>
            </a:pPr>
            <a:r>
              <a:rPr lang="en-US" dirty="0" smtClean="0"/>
              <a:t>*Group interviews</a:t>
            </a:r>
          </a:p>
          <a:p>
            <a:pPr>
              <a:buNone/>
            </a:pPr>
            <a:r>
              <a:rPr lang="en-US" dirty="0" smtClean="0"/>
              <a:t>*Stress interviews (take control)</a:t>
            </a:r>
          </a:p>
          <a:p>
            <a:pPr>
              <a:buNone/>
            </a:pPr>
            <a:r>
              <a:rPr lang="en-US" dirty="0" smtClean="0"/>
              <a:t>*Performance interviews (show case your skills)</a:t>
            </a:r>
          </a:p>
          <a:p>
            <a:pPr>
              <a:buNone/>
            </a:pPr>
            <a:r>
              <a:rPr lang="en-US" dirty="0" smtClean="0"/>
              <a:t>*Testing</a:t>
            </a:r>
          </a:p>
          <a:p>
            <a:pPr>
              <a:buNone/>
            </a:pPr>
            <a:r>
              <a:rPr lang="en-US" dirty="0" smtClean="0"/>
              <a:t>*Computer assisted interviews</a:t>
            </a:r>
          </a:p>
          <a:p>
            <a:pPr>
              <a:buNone/>
            </a:pPr>
            <a:r>
              <a:rPr lang="en-US" dirty="0" smtClean="0"/>
              <a:t>*Mealtime interviews</a:t>
            </a:r>
          </a:p>
          <a:p>
            <a:pPr>
              <a:buNone/>
            </a:pPr>
            <a:r>
              <a:rPr lang="en-US" dirty="0" smtClean="0"/>
              <a:t>*Out-of-town interviews</a:t>
            </a:r>
          </a:p>
          <a:p>
            <a:endParaRPr lang="en-US" dirty="0"/>
          </a:p>
        </p:txBody>
      </p:sp>
      <p:pic>
        <p:nvPicPr>
          <p:cNvPr id="5" name="Content Placeholder 4" descr="5_IMG_20200508_011826.jpg"/>
          <p:cNvPicPr>
            <a:picLocks noGrp="1" noChangeAspect="1"/>
          </p:cNvPicPr>
          <p:nvPr>
            <p:ph sz="half" idx="2"/>
          </p:nvPr>
        </p:nvPicPr>
        <p:blipFill>
          <a:blip r:embed="rId2"/>
          <a:stretch>
            <a:fillRect/>
          </a:stretch>
        </p:blipFill>
        <p:spPr>
          <a:xfrm>
            <a:off x="4648200" y="1676400"/>
            <a:ext cx="4038600" cy="3733800"/>
          </a:xfrm>
        </p:spPr>
      </p:pic>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Handling negatives or objections</a:t>
            </a:r>
            <a:endParaRPr lang="en-US" dirty="0">
              <a:solidFill>
                <a:srgbClr val="C00000"/>
              </a:solidFill>
            </a:endParaRPr>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*Be positive -never complain</a:t>
            </a:r>
          </a:p>
          <a:p>
            <a:pPr>
              <a:buNone/>
            </a:pPr>
            <a:r>
              <a:rPr lang="en-US" dirty="0" smtClean="0"/>
              <a:t>*Recognize stereotypes and biases</a:t>
            </a:r>
          </a:p>
          <a:p>
            <a:pPr>
              <a:buNone/>
            </a:pPr>
            <a:r>
              <a:rPr lang="en-US" dirty="0" smtClean="0"/>
              <a:t>*Stress your strengths</a:t>
            </a:r>
          </a:p>
          <a:p>
            <a:pPr>
              <a:buNone/>
            </a:pPr>
            <a:r>
              <a:rPr lang="en-US" dirty="0" smtClean="0"/>
              <a:t>*Use examples that show your reasons and motivations -avoid yes or no answers</a:t>
            </a:r>
          </a:p>
          <a:p>
            <a:pPr>
              <a:buNone/>
            </a:pPr>
            <a:r>
              <a:rPr lang="en-US" dirty="0" smtClean="0"/>
              <a:t>*The underlying questions is always “why should I hire you” -give them reason</a:t>
            </a:r>
          </a:p>
          <a:p>
            <a:endParaRPr lang="en-US" dirty="0"/>
          </a:p>
        </p:txBody>
      </p:sp>
      <p:pic>
        <p:nvPicPr>
          <p:cNvPr id="5" name="Content Placeholder 4" descr="3_IMG_20200508_214128.jpg"/>
          <p:cNvPicPr>
            <a:picLocks noGrp="1" noChangeAspect="1"/>
          </p:cNvPicPr>
          <p:nvPr>
            <p:ph sz="half" idx="2"/>
          </p:nvPr>
        </p:nvPicPr>
        <p:blipFill>
          <a:blip r:embed="rId2"/>
          <a:stretch>
            <a:fillRect/>
          </a:stretch>
        </p:blipFill>
        <p:spPr>
          <a:xfrm>
            <a:off x="4648200" y="1600200"/>
            <a:ext cx="4038600" cy="3809999"/>
          </a:xfrm>
        </p:spPr>
      </p:pic>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Discussing a weakness</a:t>
            </a:r>
            <a:endParaRPr lang="en-US" dirty="0">
              <a:solidFill>
                <a:srgbClr val="C00000"/>
              </a:solidFill>
            </a:endParaRPr>
          </a:p>
        </p:txBody>
      </p:sp>
      <p:sp>
        <p:nvSpPr>
          <p:cNvPr id="3" name="Content Placeholder 2"/>
          <p:cNvSpPr>
            <a:spLocks noGrp="1"/>
          </p:cNvSpPr>
          <p:nvPr>
            <p:ph sz="half" idx="1"/>
          </p:nvPr>
        </p:nvSpPr>
        <p:spPr/>
        <p:txBody>
          <a:bodyPr>
            <a:normAutofit lnSpcReduction="10000"/>
          </a:bodyPr>
          <a:lstStyle/>
          <a:p>
            <a:pPr>
              <a:buNone/>
            </a:pPr>
            <a:r>
              <a:rPr lang="en-US" dirty="0" smtClean="0"/>
              <a:t>*Discuss a negative which is not related to the job</a:t>
            </a:r>
          </a:p>
          <a:p>
            <a:pPr>
              <a:buNone/>
            </a:pPr>
            <a:r>
              <a:rPr lang="en-US" dirty="0" smtClean="0"/>
              <a:t>*Discuss a negative an employer already knows, but make up for it in another way</a:t>
            </a:r>
          </a:p>
          <a:p>
            <a:pPr>
              <a:buNone/>
            </a:pPr>
            <a:r>
              <a:rPr lang="en-US" dirty="0" smtClean="0"/>
              <a:t>*Discuss a negative you have improved on</a:t>
            </a:r>
          </a:p>
          <a:p>
            <a:pPr>
              <a:buNone/>
            </a:pPr>
            <a:r>
              <a:rPr lang="en-US" dirty="0" smtClean="0"/>
              <a:t>*Discuss a negative that can become a positive </a:t>
            </a:r>
          </a:p>
          <a:p>
            <a:endParaRPr lang="en-US" dirty="0"/>
          </a:p>
        </p:txBody>
      </p:sp>
      <p:pic>
        <p:nvPicPr>
          <p:cNvPr id="5" name="Content Placeholder 4" descr="4_IMG_20200508_011849.jpg"/>
          <p:cNvPicPr>
            <a:picLocks noGrp="1" noChangeAspect="1"/>
          </p:cNvPicPr>
          <p:nvPr>
            <p:ph sz="half" idx="2"/>
          </p:nvPr>
        </p:nvPicPr>
        <p:blipFill>
          <a:blip r:embed="rId2"/>
          <a:stretch>
            <a:fillRect/>
          </a:stretch>
        </p:blipFill>
        <p:spPr>
          <a:xfrm>
            <a:off x="4648200" y="1752600"/>
            <a:ext cx="4038600" cy="3886199"/>
          </a:xfrm>
        </p:spPr>
      </p:pic>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Illegal Questions</a:t>
            </a:r>
            <a:r>
              <a:rPr lang="en-US" b="1" dirty="0" smtClean="0"/>
              <a:t/>
            </a:r>
            <a:br>
              <a:rPr lang="en-US" b="1" dirty="0" smtClean="0"/>
            </a:br>
            <a:endParaRPr lang="en-US" dirty="0"/>
          </a:p>
        </p:txBody>
      </p:sp>
      <p:sp>
        <p:nvSpPr>
          <p:cNvPr id="3" name="Content Placeholder 2"/>
          <p:cNvSpPr>
            <a:spLocks noGrp="1"/>
          </p:cNvSpPr>
          <p:nvPr>
            <p:ph sz="half" idx="1"/>
          </p:nvPr>
        </p:nvSpPr>
        <p:spPr/>
        <p:txBody>
          <a:bodyPr>
            <a:normAutofit fontScale="92500" lnSpcReduction="20000"/>
          </a:bodyPr>
          <a:lstStyle/>
          <a:p>
            <a:pPr>
              <a:buNone/>
            </a:pPr>
            <a:r>
              <a:rPr lang="en-US" dirty="0" smtClean="0"/>
              <a:t>*Most employers are familiar with the laws regarding what questions they can ask and what they can not ask.</a:t>
            </a:r>
          </a:p>
          <a:p>
            <a:pPr>
              <a:buNone/>
            </a:pPr>
            <a:r>
              <a:rPr lang="en-US" dirty="0" smtClean="0"/>
              <a:t>*If you feel a question is inappropriate, don’t get upset and refuse to answer. Ask the question “Can you tell me how that pertains to the job” in a polite and respective way</a:t>
            </a:r>
          </a:p>
          <a:p>
            <a:endParaRPr lang="en-US" dirty="0"/>
          </a:p>
        </p:txBody>
      </p:sp>
      <p:pic>
        <p:nvPicPr>
          <p:cNvPr id="5" name="Content Placeholder 4" descr="10_IMG_20200508_011614.jpg"/>
          <p:cNvPicPr>
            <a:picLocks noGrp="1" noChangeAspect="1"/>
          </p:cNvPicPr>
          <p:nvPr>
            <p:ph sz="half" idx="2"/>
          </p:nvPr>
        </p:nvPicPr>
        <p:blipFill>
          <a:blip r:embed="rId2"/>
          <a:stretch>
            <a:fillRect/>
          </a:stretch>
        </p:blipFill>
        <p:spPr>
          <a:xfrm>
            <a:off x="4648200" y="1905000"/>
            <a:ext cx="4038600" cy="3657600"/>
          </a:xfrm>
        </p:spPr>
      </p:pic>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Asking Questions</a:t>
            </a:r>
            <a:r>
              <a:rPr lang="en-US" b="1" dirty="0" smtClean="0"/>
              <a:t/>
            </a:r>
            <a:br>
              <a:rPr lang="en-US" b="1" dirty="0" smtClean="0"/>
            </a:b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*You should have questions prepared. It is your chance to interview the interviewer. </a:t>
            </a:r>
          </a:p>
          <a:p>
            <a:pPr>
              <a:buNone/>
            </a:pPr>
            <a:r>
              <a:rPr lang="en-US" dirty="0" smtClean="0"/>
              <a:t>*Don’t ask questions that can be readily found on company brochures.</a:t>
            </a:r>
          </a:p>
          <a:p>
            <a:pPr>
              <a:buNone/>
            </a:pPr>
            <a:r>
              <a:rPr lang="en-US" dirty="0" smtClean="0"/>
              <a:t>*Ask questions that will directly affect you or shows your interest in the companies success</a:t>
            </a:r>
            <a:endParaRPr lang="en-US" dirty="0"/>
          </a:p>
        </p:txBody>
      </p:sp>
      <p:pic>
        <p:nvPicPr>
          <p:cNvPr id="5" name="Content Placeholder 4" descr="0_IMG_20200508_214230.jpg"/>
          <p:cNvPicPr>
            <a:picLocks noGrp="1" noChangeAspect="1"/>
          </p:cNvPicPr>
          <p:nvPr>
            <p:ph sz="half" idx="2"/>
          </p:nvPr>
        </p:nvPicPr>
        <p:blipFill>
          <a:blip r:embed="rId2"/>
          <a:stretch>
            <a:fillRect/>
          </a:stretch>
        </p:blipFill>
        <p:spPr>
          <a:xfrm>
            <a:off x="4648200" y="1676400"/>
            <a:ext cx="4038600" cy="3810000"/>
          </a:xfrm>
        </p:spPr>
      </p:pic>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lgerian" pitchFamily="82" charset="0"/>
              </a:rPr>
              <a:t>TOPICS</a:t>
            </a:r>
            <a:endParaRPr lang="en-US" b="1" dirty="0">
              <a:solidFill>
                <a:srgbClr val="C00000"/>
              </a:solidFill>
              <a:latin typeface="Algerian" pitchFamily="82" charset="0"/>
            </a:endParaRPr>
          </a:p>
        </p:txBody>
      </p:sp>
      <p:sp>
        <p:nvSpPr>
          <p:cNvPr id="3" name="Content Placeholder 2"/>
          <p:cNvSpPr>
            <a:spLocks noGrp="1"/>
          </p:cNvSpPr>
          <p:nvPr>
            <p:ph idx="1"/>
          </p:nvPr>
        </p:nvSpPr>
        <p:spPr/>
        <p:txBody>
          <a:bodyPr>
            <a:noAutofit/>
          </a:bodyPr>
          <a:lstStyle/>
          <a:p>
            <a:r>
              <a:rPr lang="en-US" sz="2000" b="1" dirty="0" smtClean="0"/>
              <a:t>What is a Mock Interview?</a:t>
            </a:r>
          </a:p>
          <a:p>
            <a:r>
              <a:rPr lang="en-US" sz="2000" b="1" dirty="0" smtClean="0"/>
              <a:t>Purpose </a:t>
            </a:r>
          </a:p>
          <a:p>
            <a:r>
              <a:rPr lang="en-US" sz="2000" b="1" dirty="0" smtClean="0"/>
              <a:t>Scheduling / Preparing </a:t>
            </a:r>
          </a:p>
          <a:p>
            <a:r>
              <a:rPr lang="en-US" sz="2000" b="1" dirty="0" smtClean="0"/>
              <a:t>No-Show Policy</a:t>
            </a:r>
          </a:p>
          <a:p>
            <a:r>
              <a:rPr lang="en-US" sz="2000" b="1" dirty="0" smtClean="0"/>
              <a:t>Optional Recording of Mock Interview</a:t>
            </a:r>
          </a:p>
          <a:p>
            <a:r>
              <a:rPr lang="en-US" sz="2000" b="1" dirty="0" smtClean="0"/>
              <a:t>What to Expect: From Start to Finish </a:t>
            </a:r>
          </a:p>
          <a:p>
            <a:r>
              <a:rPr lang="en-US" sz="2000" b="1" dirty="0" smtClean="0"/>
              <a:t>Preparing for your Mock Interview</a:t>
            </a:r>
          </a:p>
          <a:p>
            <a:r>
              <a:rPr lang="en-US" sz="2000" b="1" dirty="0" smtClean="0"/>
              <a:t>First Impressions </a:t>
            </a:r>
          </a:p>
          <a:p>
            <a:r>
              <a:rPr lang="en-US" sz="2000" b="1" dirty="0" smtClean="0"/>
              <a:t>Dress for Success</a:t>
            </a:r>
          </a:p>
          <a:p>
            <a:r>
              <a:rPr lang="en-US" sz="2000" b="1" dirty="0" smtClean="0"/>
              <a:t>Image Tips for Men</a:t>
            </a:r>
          </a:p>
          <a:p>
            <a:r>
              <a:rPr lang="en-US" sz="2000" b="1" dirty="0" smtClean="0"/>
              <a:t>Image Tips for Women</a:t>
            </a:r>
          </a:p>
          <a:p>
            <a:r>
              <a:rPr lang="en-US" sz="2000" b="1" dirty="0" smtClean="0"/>
              <a:t>Image Tips for All</a:t>
            </a:r>
            <a:br>
              <a:rPr lang="en-US" sz="2000" b="1" dirty="0" smtClean="0"/>
            </a:br>
            <a:r>
              <a:rPr lang="en-US" sz="2000" dirty="0" smtClean="0"/>
              <a:t/>
            </a:r>
            <a:br>
              <a:rPr lang="en-US" sz="2000" dirty="0" smtClean="0"/>
            </a:br>
            <a:r>
              <a:rPr lang="en-US" sz="2000" dirty="0" smtClean="0"/>
              <a:t/>
            </a:r>
            <a:br>
              <a:rPr lang="en-US" sz="2000" dirty="0" smtClean="0"/>
            </a:b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The Close</a:t>
            </a:r>
            <a:br>
              <a:rPr lang="en-US" b="1" dirty="0" smtClean="0">
                <a:solidFill>
                  <a:srgbClr val="C00000"/>
                </a:solidFill>
              </a:rPr>
            </a:br>
            <a:endParaRPr lang="en-US" dirty="0">
              <a:solidFill>
                <a:srgbClr val="C00000"/>
              </a:solidFill>
            </a:endParaRPr>
          </a:p>
        </p:txBody>
      </p:sp>
      <p:sp>
        <p:nvSpPr>
          <p:cNvPr id="3" name="Content Placeholder 2"/>
          <p:cNvSpPr>
            <a:spLocks noGrp="1"/>
          </p:cNvSpPr>
          <p:nvPr>
            <p:ph sz="half" idx="1"/>
          </p:nvPr>
        </p:nvSpPr>
        <p:spPr/>
        <p:txBody>
          <a:bodyPr/>
          <a:lstStyle/>
          <a:p>
            <a:pPr>
              <a:buNone/>
            </a:pPr>
            <a:r>
              <a:rPr lang="en-US" dirty="0" smtClean="0"/>
              <a:t>*Thank them for their time</a:t>
            </a:r>
          </a:p>
          <a:p>
            <a:pPr>
              <a:buNone/>
            </a:pPr>
            <a:r>
              <a:rPr lang="en-US" dirty="0" smtClean="0"/>
              <a:t>*Restate your interests and strengths</a:t>
            </a:r>
          </a:p>
          <a:p>
            <a:pPr>
              <a:buNone/>
            </a:pPr>
            <a:r>
              <a:rPr lang="en-US" dirty="0" smtClean="0"/>
              <a:t>*Ask what type of follow-up you should expect</a:t>
            </a:r>
          </a:p>
          <a:p>
            <a:pPr>
              <a:buNone/>
            </a:pPr>
            <a:r>
              <a:rPr lang="en-US" dirty="0" smtClean="0"/>
              <a:t>*Send thank-you notes to each interviewer</a:t>
            </a:r>
          </a:p>
          <a:p>
            <a:endParaRPr lang="en-US" dirty="0"/>
          </a:p>
        </p:txBody>
      </p:sp>
      <p:pic>
        <p:nvPicPr>
          <p:cNvPr id="5" name="Content Placeholder 4" descr="1_IMG_20200508_214207.jpg"/>
          <p:cNvPicPr>
            <a:picLocks noGrp="1" noChangeAspect="1"/>
          </p:cNvPicPr>
          <p:nvPr>
            <p:ph sz="half" idx="2"/>
          </p:nvPr>
        </p:nvPicPr>
        <p:blipFill>
          <a:blip r:embed="rId2"/>
          <a:stretch>
            <a:fillRect/>
          </a:stretch>
        </p:blipFill>
        <p:spPr>
          <a:xfrm>
            <a:off x="4648200" y="1828800"/>
            <a:ext cx="4038600" cy="3255088"/>
          </a:xfrm>
        </p:spPr>
      </p:pic>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How You Will Be Evaluated</a:t>
            </a:r>
            <a:endParaRPr lang="en-US" dirty="0">
              <a:solidFill>
                <a:srgbClr val="C00000"/>
              </a:solidFill>
            </a:endParaRPr>
          </a:p>
        </p:txBody>
      </p:sp>
      <p:graphicFrame>
        <p:nvGraphicFramePr>
          <p:cNvPr id="4" name="Content Placeholder 3"/>
          <p:cNvGraphicFramePr>
            <a:graphicFrameLocks noGrp="1"/>
          </p:cNvGraphicFramePr>
          <p:nvPr>
            <p:ph idx="1"/>
          </p:nvPr>
        </p:nvGraphicFramePr>
        <p:xfrm>
          <a:off x="457200" y="1600200"/>
          <a:ext cx="8229600" cy="329692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sz="1800" kern="1200" dirty="0" smtClean="0">
                          <a:solidFill>
                            <a:schemeClr val="dk1"/>
                          </a:solidFill>
                          <a:latin typeface="+mn-lt"/>
                          <a:ea typeface="+mn-ea"/>
                          <a:cs typeface="+mn-cs"/>
                        </a:rPr>
                        <a:t>Appearance </a:t>
                      </a:r>
                      <a:endParaRPr lang="en-US" dirty="0"/>
                    </a:p>
                  </a:txBody>
                  <a:tcPr/>
                </a:tc>
                <a:tc>
                  <a:txBody>
                    <a:bodyPr/>
                    <a:lstStyle/>
                    <a:p>
                      <a:r>
                        <a:rPr lang="en-US" sz="1800" kern="1200" dirty="0" smtClean="0">
                          <a:solidFill>
                            <a:schemeClr val="dk1"/>
                          </a:solidFill>
                          <a:latin typeface="+mn-lt"/>
                          <a:ea typeface="+mn-ea"/>
                          <a:cs typeface="+mn-cs"/>
                        </a:rPr>
                        <a:t>* Attire should be interview/ business professional dress </a:t>
                      </a:r>
                    </a:p>
                    <a:p>
                      <a:r>
                        <a:rPr lang="en-US" sz="1800" kern="1200" dirty="0" smtClean="0">
                          <a:solidFill>
                            <a:schemeClr val="dk1"/>
                          </a:solidFill>
                          <a:latin typeface="+mn-lt"/>
                          <a:ea typeface="+mn-ea"/>
                          <a:cs typeface="+mn-cs"/>
                        </a:rPr>
                        <a:t>* Dress neatly and appropriately (conservative, not trendy) </a:t>
                      </a:r>
                    </a:p>
                  </a:txBody>
                  <a:tcPr/>
                </a:tc>
              </a:tr>
              <a:tr h="370840">
                <a:tc>
                  <a:txBody>
                    <a:bodyPr/>
                    <a:lstStyle/>
                    <a:p>
                      <a:r>
                        <a:rPr lang="en-US" sz="1800" kern="1200" dirty="0" smtClean="0">
                          <a:solidFill>
                            <a:schemeClr val="dk1"/>
                          </a:solidFill>
                          <a:latin typeface="+mn-lt"/>
                          <a:ea typeface="+mn-ea"/>
                          <a:cs typeface="+mn-cs"/>
                        </a:rPr>
                        <a:t>Greeting/ Introduction </a:t>
                      </a:r>
                      <a:endParaRPr lang="en-US" dirty="0"/>
                    </a:p>
                  </a:txBody>
                  <a:tcPr/>
                </a:tc>
                <a:tc>
                  <a:txBody>
                    <a:bodyPr/>
                    <a:lstStyle/>
                    <a:p>
                      <a:r>
                        <a:rPr lang="en-US" sz="1800" kern="1200" dirty="0" smtClean="0">
                          <a:solidFill>
                            <a:schemeClr val="dk1"/>
                          </a:solidFill>
                          <a:latin typeface="+mn-lt"/>
                          <a:ea typeface="+mn-ea"/>
                          <a:cs typeface="+mn-cs"/>
                        </a:rPr>
                        <a:t>* Stand to greet interviewer with a firm handshake/ professional greeting </a:t>
                      </a:r>
                    </a:p>
                    <a:p>
                      <a:r>
                        <a:rPr lang="en-US" sz="1800" kern="1200" dirty="0" smtClean="0">
                          <a:solidFill>
                            <a:schemeClr val="dk1"/>
                          </a:solidFill>
                          <a:latin typeface="+mn-lt"/>
                          <a:ea typeface="+mn-ea"/>
                          <a:cs typeface="+mn-cs"/>
                        </a:rPr>
                        <a:t>* Maintain good eye contact with the interviewer and smile </a:t>
                      </a:r>
                    </a:p>
                    <a:p>
                      <a:r>
                        <a:rPr lang="en-US" sz="1800" kern="1200" dirty="0" smtClean="0">
                          <a:solidFill>
                            <a:schemeClr val="dk1"/>
                          </a:solidFill>
                          <a:latin typeface="+mn-lt"/>
                          <a:ea typeface="+mn-ea"/>
                          <a:cs typeface="+mn-cs"/>
                        </a:rPr>
                        <a:t>* Be ready to easily pick up your belongings and go to your interview </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11988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sz="1800" kern="1200" dirty="0" smtClean="0">
                          <a:solidFill>
                            <a:schemeClr val="dk1"/>
                          </a:solidFill>
                          <a:latin typeface="+mn-lt"/>
                          <a:ea typeface="+mn-ea"/>
                          <a:cs typeface="+mn-cs"/>
                        </a:rPr>
                        <a:t>Body Language </a:t>
                      </a:r>
                      <a:endParaRPr lang="en-US" dirty="0"/>
                    </a:p>
                  </a:txBody>
                  <a:tcPr/>
                </a:tc>
                <a:tc>
                  <a:txBody>
                    <a:bodyPr/>
                    <a:lstStyle/>
                    <a:p>
                      <a:r>
                        <a:rPr lang="en-US" sz="1800" kern="1200" dirty="0" smtClean="0">
                          <a:solidFill>
                            <a:schemeClr val="dk1"/>
                          </a:solidFill>
                          <a:latin typeface="+mn-lt"/>
                          <a:ea typeface="+mn-ea"/>
                          <a:cs typeface="+mn-cs"/>
                        </a:rPr>
                        <a:t>* Maintain good eye contact and good posture; avoid fidgeting </a:t>
                      </a:r>
                    </a:p>
                    <a:p>
                      <a:r>
                        <a:rPr lang="en-US" sz="1800" kern="1200" dirty="0" smtClean="0">
                          <a:solidFill>
                            <a:schemeClr val="dk1"/>
                          </a:solidFill>
                          <a:latin typeface="+mn-lt"/>
                          <a:ea typeface="+mn-ea"/>
                          <a:cs typeface="+mn-cs"/>
                        </a:rPr>
                        <a:t>*Use subtle but effective gestures when speaking </a:t>
                      </a:r>
                    </a:p>
                    <a:p>
                      <a:r>
                        <a:rPr lang="en-US" sz="1800" kern="1200" dirty="0" smtClean="0">
                          <a:solidFill>
                            <a:schemeClr val="dk1"/>
                          </a:solidFill>
                          <a:latin typeface="+mn-lt"/>
                          <a:ea typeface="+mn-ea"/>
                          <a:cs typeface="+mn-cs"/>
                        </a:rPr>
                        <a:t>*Pay attention to your non-</a:t>
                      </a:r>
                      <a:r>
                        <a:rPr lang="en-US" sz="1800" kern="1200" dirty="0" err="1" smtClean="0">
                          <a:solidFill>
                            <a:schemeClr val="dk1"/>
                          </a:solidFill>
                          <a:latin typeface="+mn-lt"/>
                          <a:ea typeface="+mn-ea"/>
                          <a:cs typeface="+mn-cs"/>
                        </a:rPr>
                        <a:t>verbals</a:t>
                      </a:r>
                      <a:r>
                        <a:rPr lang="en-US" sz="1800" kern="1200" dirty="0" smtClean="0">
                          <a:solidFill>
                            <a:schemeClr val="dk1"/>
                          </a:solidFill>
                          <a:latin typeface="+mn-lt"/>
                          <a:ea typeface="+mn-ea"/>
                          <a:cs typeface="+mn-cs"/>
                        </a:rPr>
                        <a:t> (voice projection, nervous habits) </a:t>
                      </a:r>
                    </a:p>
                  </a:txBody>
                  <a:tcPr/>
                </a:tc>
              </a:tr>
              <a:tr h="370840">
                <a:tc>
                  <a:txBody>
                    <a:bodyPr/>
                    <a:lstStyle/>
                    <a:p>
                      <a:r>
                        <a:rPr lang="en-US" sz="1800" kern="1200" dirty="0" smtClean="0">
                          <a:solidFill>
                            <a:schemeClr val="dk1"/>
                          </a:solidFill>
                          <a:latin typeface="+mn-lt"/>
                          <a:ea typeface="+mn-ea"/>
                          <a:cs typeface="+mn-cs"/>
                        </a:rPr>
                        <a:t>Attitude About Work/ Working with Others </a:t>
                      </a:r>
                      <a:endParaRPr lang="en-US" dirty="0"/>
                    </a:p>
                  </a:txBody>
                  <a:tcPr/>
                </a:tc>
                <a:tc>
                  <a:txBody>
                    <a:bodyPr/>
                    <a:lstStyle/>
                    <a:p>
                      <a:r>
                        <a:rPr lang="en-US" sz="1800" kern="1200" dirty="0" smtClean="0">
                          <a:solidFill>
                            <a:schemeClr val="dk1"/>
                          </a:solidFill>
                          <a:latin typeface="+mn-lt"/>
                          <a:ea typeface="+mn-ea"/>
                          <a:cs typeface="+mn-cs"/>
                        </a:rPr>
                        <a:t>* Demonstrate enthusiasm and sincerity in your answers </a:t>
                      </a:r>
                    </a:p>
                    <a:p>
                      <a:r>
                        <a:rPr lang="en-US" sz="1800" kern="1200" dirty="0" smtClean="0">
                          <a:solidFill>
                            <a:schemeClr val="dk1"/>
                          </a:solidFill>
                          <a:latin typeface="+mn-lt"/>
                          <a:ea typeface="+mn-ea"/>
                          <a:cs typeface="+mn-cs"/>
                        </a:rPr>
                        <a:t>*Be genuine; don’t say what you think the interviewer wants to hear </a:t>
                      </a:r>
                    </a:p>
                    <a:p>
                      <a:r>
                        <a:rPr lang="en-US" sz="1800" kern="1200" dirty="0" smtClean="0">
                          <a:solidFill>
                            <a:schemeClr val="dk1"/>
                          </a:solidFill>
                          <a:latin typeface="+mn-lt"/>
                          <a:ea typeface="+mn-ea"/>
                          <a:cs typeface="+mn-cs"/>
                        </a:rPr>
                        <a:t>*Stay positive; when talking about challenges don’t blame/ judge </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11988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sz="1800" kern="1200" dirty="0" smtClean="0">
                          <a:solidFill>
                            <a:schemeClr val="dk1"/>
                          </a:solidFill>
                          <a:latin typeface="+mn-lt"/>
                          <a:ea typeface="+mn-ea"/>
                          <a:cs typeface="+mn-cs"/>
                        </a:rPr>
                        <a:t>Responses to Interview Questions </a:t>
                      </a:r>
                      <a:endParaRPr lang="en-US" dirty="0"/>
                    </a:p>
                  </a:txBody>
                  <a:tcPr/>
                </a:tc>
                <a:tc>
                  <a:txBody>
                    <a:bodyPr/>
                    <a:lstStyle/>
                    <a:p>
                      <a:r>
                        <a:rPr lang="en-US" sz="1800" kern="1200" dirty="0" smtClean="0">
                          <a:solidFill>
                            <a:schemeClr val="dk1"/>
                          </a:solidFill>
                          <a:latin typeface="+mn-lt"/>
                          <a:ea typeface="+mn-ea"/>
                          <a:cs typeface="+mn-cs"/>
                        </a:rPr>
                        <a:t>* Demonstrate research conducted before the interview </a:t>
                      </a:r>
                    </a:p>
                    <a:p>
                      <a:r>
                        <a:rPr lang="en-US" sz="1800" kern="1200" dirty="0" smtClean="0">
                          <a:solidFill>
                            <a:schemeClr val="dk1"/>
                          </a:solidFill>
                          <a:latin typeface="+mn-lt"/>
                          <a:ea typeface="+mn-ea"/>
                          <a:cs typeface="+mn-cs"/>
                        </a:rPr>
                        <a:t>* Speak with confidence </a:t>
                      </a:r>
                    </a:p>
                    <a:p>
                      <a:endParaRPr lang="en-US" dirty="0"/>
                    </a:p>
                  </a:txBody>
                  <a:tcPr/>
                </a:tc>
              </a:tr>
              <a:tr h="370840">
                <a:tc>
                  <a:txBody>
                    <a:bodyPr/>
                    <a:lstStyle/>
                    <a:p>
                      <a:r>
                        <a:rPr lang="en-US" sz="1800" kern="1200" dirty="0" smtClean="0">
                          <a:solidFill>
                            <a:schemeClr val="dk1"/>
                          </a:solidFill>
                          <a:latin typeface="+mn-lt"/>
                          <a:ea typeface="+mn-ea"/>
                          <a:cs typeface="+mn-cs"/>
                        </a:rPr>
                        <a:t>Oral Communication </a:t>
                      </a:r>
                      <a:endParaRPr lang="en-US" dirty="0"/>
                    </a:p>
                  </a:txBody>
                  <a:tcPr/>
                </a:tc>
                <a:tc>
                  <a:txBody>
                    <a:bodyPr/>
                    <a:lstStyle/>
                    <a:p>
                      <a:r>
                        <a:rPr lang="en-US" sz="1800" kern="1200" dirty="0" smtClean="0">
                          <a:solidFill>
                            <a:schemeClr val="dk1"/>
                          </a:solidFill>
                          <a:latin typeface="+mn-lt"/>
                          <a:ea typeface="+mn-ea"/>
                          <a:cs typeface="+mn-cs"/>
                        </a:rPr>
                        <a:t>*Speak clearly and concisely; be polite and tactful </a:t>
                      </a:r>
                    </a:p>
                    <a:p>
                      <a:r>
                        <a:rPr lang="en-US" sz="1800" kern="1200" dirty="0" smtClean="0">
                          <a:solidFill>
                            <a:schemeClr val="dk1"/>
                          </a:solidFill>
                          <a:latin typeface="+mn-lt"/>
                          <a:ea typeface="+mn-ea"/>
                          <a:cs typeface="+mn-cs"/>
                        </a:rPr>
                        <a:t>*Include enough detail to give a clear picture of your experiences, but not too much that your answer is unfocused </a:t>
                      </a:r>
                    </a:p>
                    <a:p>
                      <a:r>
                        <a:rPr lang="en-US" sz="1800" kern="1200" dirty="0" smtClean="0">
                          <a:solidFill>
                            <a:schemeClr val="dk1"/>
                          </a:solidFill>
                          <a:latin typeface="+mn-lt"/>
                          <a:ea typeface="+mn-ea"/>
                          <a:cs typeface="+mn-cs"/>
                        </a:rPr>
                        <a:t>*Try to think through your response before answering a question </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183388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sz="1800" kern="1200" dirty="0" smtClean="0">
                          <a:solidFill>
                            <a:schemeClr val="dk1"/>
                          </a:solidFill>
                          <a:latin typeface="+mn-lt"/>
                          <a:ea typeface="+mn-ea"/>
                          <a:cs typeface="+mn-cs"/>
                        </a:rPr>
                        <a:t>Preparation </a:t>
                      </a:r>
                      <a:endParaRPr lang="en-US" dirty="0"/>
                    </a:p>
                  </a:txBody>
                  <a:tcPr/>
                </a:tc>
                <a:tc>
                  <a:txBody>
                    <a:bodyPr/>
                    <a:lstStyle/>
                    <a:p>
                      <a:r>
                        <a:rPr lang="en-US" sz="1800" kern="1200" dirty="0" smtClean="0">
                          <a:solidFill>
                            <a:schemeClr val="dk1"/>
                          </a:solidFill>
                          <a:latin typeface="+mn-lt"/>
                          <a:ea typeface="+mn-ea"/>
                          <a:cs typeface="+mn-cs"/>
                        </a:rPr>
                        <a:t>*Prepare questions for your interviewer based on research </a:t>
                      </a:r>
                    </a:p>
                    <a:p>
                      <a:r>
                        <a:rPr lang="en-US" sz="1800" kern="1200" dirty="0" smtClean="0">
                          <a:solidFill>
                            <a:schemeClr val="dk1"/>
                          </a:solidFill>
                          <a:latin typeface="+mn-lt"/>
                          <a:ea typeface="+mn-ea"/>
                          <a:cs typeface="+mn-cs"/>
                        </a:rPr>
                        <a:t>*Practice answering interview questions ahead of time </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REFERENCE</a:t>
            </a:r>
            <a:endParaRPr lang="en-US" dirty="0">
              <a:solidFill>
                <a:srgbClr val="C00000"/>
              </a:solidFill>
            </a:endParaRPr>
          </a:p>
        </p:txBody>
      </p:sp>
      <p:sp>
        <p:nvSpPr>
          <p:cNvPr id="3" name="Content Placeholder 2"/>
          <p:cNvSpPr>
            <a:spLocks noGrp="1"/>
          </p:cNvSpPr>
          <p:nvPr>
            <p:ph idx="1"/>
          </p:nvPr>
        </p:nvSpPr>
        <p:spPr/>
        <p:txBody>
          <a:bodyPr/>
          <a:lstStyle/>
          <a:p>
            <a:r>
              <a:rPr lang="en-US" u="sng" dirty="0" smtClean="0">
                <a:solidFill>
                  <a:srgbClr val="FFC000"/>
                </a:solidFill>
              </a:rPr>
              <a:t>www.google.com.</a:t>
            </a:r>
          </a:p>
          <a:p>
            <a:r>
              <a:rPr lang="en-US" u="sng" dirty="0" smtClean="0">
                <a:solidFill>
                  <a:srgbClr val="FFC000"/>
                </a:solidFill>
              </a:rPr>
              <a:t>www. wikipedia.com.</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CONTACT DETAILS</a:t>
            </a:r>
            <a:endParaRPr lang="en-US" dirty="0">
              <a:solidFill>
                <a:srgbClr val="C00000"/>
              </a:solidFill>
            </a:endParaRPr>
          </a:p>
        </p:txBody>
      </p:sp>
      <p:sp>
        <p:nvSpPr>
          <p:cNvPr id="3" name="Content Placeholder 2"/>
          <p:cNvSpPr>
            <a:spLocks noGrp="1"/>
          </p:cNvSpPr>
          <p:nvPr>
            <p:ph idx="1"/>
          </p:nvPr>
        </p:nvSpPr>
        <p:spPr/>
        <p:txBody>
          <a:bodyPr/>
          <a:lstStyle/>
          <a:p>
            <a:pPr>
              <a:buNone/>
            </a:pPr>
            <a:r>
              <a:rPr lang="en-US" b="1" dirty="0" smtClean="0"/>
              <a:t> </a:t>
            </a:r>
          </a:p>
          <a:p>
            <a:pPr>
              <a:buNone/>
            </a:pPr>
            <a:endParaRPr lang="en-US" b="1" dirty="0" smtClean="0"/>
          </a:p>
          <a:p>
            <a:pPr>
              <a:buNone/>
            </a:pPr>
            <a:r>
              <a:rPr lang="en-US" b="1" dirty="0" smtClean="0">
                <a:solidFill>
                  <a:schemeClr val="accent6">
                    <a:lumMod val="60000"/>
                    <a:lumOff val="40000"/>
                  </a:schemeClr>
                </a:solidFill>
              </a:rPr>
              <a:t>       EMAIL </a:t>
            </a:r>
            <a:r>
              <a:rPr lang="en-US" dirty="0" smtClean="0">
                <a:solidFill>
                  <a:schemeClr val="accent6">
                    <a:lumMod val="60000"/>
                    <a:lumOff val="40000"/>
                  </a:schemeClr>
                </a:solidFill>
              </a:rPr>
              <a:t>: </a:t>
            </a:r>
            <a:r>
              <a:rPr lang="en-US" dirty="0" smtClean="0">
                <a:solidFill>
                  <a:schemeClr val="accent4">
                    <a:lumMod val="20000"/>
                    <a:lumOff val="80000"/>
                  </a:schemeClr>
                </a:solidFill>
              </a:rPr>
              <a:t>dr.kaynattawar@gmail.com</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b="1" dirty="0" smtClean="0"/>
          </a:p>
          <a:p>
            <a:pPr>
              <a:buNone/>
            </a:pPr>
            <a:endParaRPr lang="en-US" b="1" dirty="0" smtClean="0"/>
          </a:p>
          <a:p>
            <a:pPr>
              <a:buNone/>
            </a:pPr>
            <a:endParaRPr lang="en-US" b="1" dirty="0" smtClean="0"/>
          </a:p>
          <a:p>
            <a:pPr>
              <a:buNone/>
            </a:pPr>
            <a:r>
              <a:rPr lang="en-US" b="1" dirty="0" smtClean="0">
                <a:solidFill>
                  <a:srgbClr val="C00000"/>
                </a:solidFill>
              </a:rPr>
              <a:t>                          </a:t>
            </a:r>
            <a:r>
              <a:rPr lang="en-US" sz="4800" b="1" dirty="0" smtClean="0">
                <a:solidFill>
                  <a:srgbClr val="C00000"/>
                </a:solidFill>
                <a:latin typeface="Algerian" pitchFamily="82" charset="0"/>
              </a:rPr>
              <a:t>THANK YOU</a:t>
            </a:r>
            <a:endParaRPr lang="en-US" sz="4800" b="1" dirty="0">
              <a:solidFill>
                <a:srgbClr val="C00000"/>
              </a:solidFill>
              <a:latin typeface="Algerian" pitchFamily="8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Body Image</a:t>
            </a:r>
          </a:p>
          <a:p>
            <a:r>
              <a:rPr lang="en-US" b="1" dirty="0" smtClean="0"/>
              <a:t>Voice Image</a:t>
            </a:r>
          </a:p>
          <a:p>
            <a:r>
              <a:rPr lang="en-US" sz="2900" b="1" dirty="0" smtClean="0"/>
              <a:t>INTERVIEWING ATTIRE</a:t>
            </a:r>
          </a:p>
          <a:p>
            <a:r>
              <a:rPr lang="en-US" b="1" dirty="0" smtClean="0"/>
              <a:t>Be Prepared</a:t>
            </a:r>
          </a:p>
          <a:p>
            <a:r>
              <a:rPr lang="en-US" b="1" dirty="0" smtClean="0"/>
              <a:t>Interview Checklist</a:t>
            </a:r>
          </a:p>
          <a:p>
            <a:r>
              <a:rPr lang="en-US" b="1" dirty="0" smtClean="0"/>
              <a:t>Central Themes of Questions</a:t>
            </a:r>
          </a:p>
          <a:p>
            <a:r>
              <a:rPr lang="en-US" b="1" dirty="0" smtClean="0"/>
              <a:t>How will the questions be asked?</a:t>
            </a:r>
          </a:p>
          <a:p>
            <a:r>
              <a:rPr lang="en-US" b="1" dirty="0" smtClean="0"/>
              <a:t>Questions</a:t>
            </a:r>
          </a:p>
          <a:p>
            <a:r>
              <a:rPr lang="en-US" b="1" dirty="0" smtClean="0"/>
              <a:t>How Do You Formulate Your Answers?</a:t>
            </a:r>
          </a:p>
          <a:p>
            <a:r>
              <a:rPr lang="en-US" b="1" dirty="0" smtClean="0"/>
              <a:t>Interview Types</a:t>
            </a:r>
          </a:p>
          <a:p>
            <a:r>
              <a:rPr lang="en-US" b="1" dirty="0" smtClean="0"/>
              <a:t>Handling negatives or objections</a:t>
            </a:r>
          </a:p>
          <a:p>
            <a:r>
              <a:rPr lang="en-US" b="1" dirty="0" smtClean="0"/>
              <a:t>Discussing a weakness</a:t>
            </a:r>
            <a:br>
              <a:rPr lang="en-US" b="1" dirty="0" smtClean="0"/>
            </a:br>
            <a:r>
              <a:rPr lang="en-US" b="1" dirty="0" smtClean="0"/>
              <a:t> </a:t>
            </a:r>
            <a:r>
              <a:rPr lang="en-US" dirty="0" smtClean="0"/>
              <a:t/>
            </a:r>
            <a:br>
              <a:rPr lang="en-US" dirty="0" smtClean="0"/>
            </a:br>
            <a:r>
              <a:rPr lang="en-US" b="1" dirty="0" smtClean="0"/>
              <a:t/>
            </a:r>
            <a:br>
              <a:rPr lang="en-US" b="1" dirty="0" smtClean="0"/>
            </a:b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smtClean="0"/>
              <a:t>Illegal Questions</a:t>
            </a:r>
          </a:p>
          <a:p>
            <a:r>
              <a:rPr lang="en-US" sz="2400" b="1" dirty="0" smtClean="0"/>
              <a:t>Asking Questions</a:t>
            </a:r>
          </a:p>
          <a:p>
            <a:r>
              <a:rPr lang="en-US" sz="2400" b="1" dirty="0" smtClean="0"/>
              <a:t>The Close</a:t>
            </a:r>
          </a:p>
          <a:p>
            <a:r>
              <a:rPr lang="en-US" sz="2400" b="1" dirty="0" smtClean="0"/>
              <a:t>How You Will Be Evaluated</a:t>
            </a:r>
            <a:br>
              <a:rPr lang="en-US" sz="2400" b="1" dirty="0" smtClean="0"/>
            </a:br>
            <a:r>
              <a:rPr lang="en-US" sz="2400" b="1" dirty="0" smtClean="0"/>
              <a:t/>
            </a:r>
            <a:br>
              <a:rPr lang="en-US" sz="2400" b="1" dirty="0" smtClean="0"/>
            </a:br>
            <a:r>
              <a:rPr lang="en-US" b="1" dirty="0" smtClean="0"/>
              <a:t/>
            </a:r>
            <a:br>
              <a:rPr lang="en-US" b="1"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C00000"/>
                </a:solidFill>
              </a:rPr>
              <a:t>What is a Mock Interview? </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92500"/>
          </a:bodyPr>
          <a:lstStyle/>
          <a:p>
            <a:r>
              <a:rPr lang="en-US" dirty="0" smtClean="0"/>
              <a:t>A simulation interview conducted by Career Advisors. </a:t>
            </a:r>
          </a:p>
          <a:p>
            <a:r>
              <a:rPr lang="en-US" dirty="0" smtClean="0"/>
              <a:t> The role of a mock interviewer is to advise about interviewing and appropriate questions to ask as well as to guide you to resources about interviewing. </a:t>
            </a:r>
          </a:p>
          <a:p>
            <a:pPr>
              <a:buNone/>
            </a:pPr>
            <a:r>
              <a:rPr lang="en-US" dirty="0" smtClean="0"/>
              <a:t> </a:t>
            </a:r>
          </a:p>
          <a:p>
            <a:endParaRPr lang="en-US" dirty="0"/>
          </a:p>
        </p:txBody>
      </p:sp>
      <p:pic>
        <p:nvPicPr>
          <p:cNvPr id="5" name="Content Placeholder 4" descr="23_IMG_20200507_172532.jpg"/>
          <p:cNvPicPr>
            <a:picLocks noGrp="1" noChangeAspect="1"/>
          </p:cNvPicPr>
          <p:nvPr>
            <p:ph sz="half" idx="2"/>
          </p:nvPr>
        </p:nvPicPr>
        <p:blipFill>
          <a:blip r:embed="rId2"/>
          <a:stretch>
            <a:fillRect/>
          </a:stretch>
        </p:blipFill>
        <p:spPr>
          <a:xfrm>
            <a:off x="4648200" y="1828800"/>
            <a:ext cx="4038600" cy="3505200"/>
          </a:xfrm>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Purpose</a:t>
            </a:r>
            <a:endParaRPr lang="en-US" dirty="0">
              <a:solidFill>
                <a:srgbClr val="C00000"/>
              </a:solidFill>
            </a:endParaRPr>
          </a:p>
        </p:txBody>
      </p:sp>
      <p:sp>
        <p:nvSpPr>
          <p:cNvPr id="3" name="Content Placeholder 2"/>
          <p:cNvSpPr>
            <a:spLocks noGrp="1"/>
          </p:cNvSpPr>
          <p:nvPr>
            <p:ph sz="half" idx="1"/>
          </p:nvPr>
        </p:nvSpPr>
        <p:spPr/>
        <p:txBody>
          <a:bodyPr>
            <a:normAutofit lnSpcReduction="10000"/>
          </a:bodyPr>
          <a:lstStyle/>
          <a:p>
            <a:r>
              <a:rPr lang="en-US" dirty="0" smtClean="0"/>
              <a:t>Through practice, increase comfort and confidence during the interview process and enhance interviewing skills. </a:t>
            </a:r>
          </a:p>
          <a:p>
            <a:r>
              <a:rPr lang="en-US" dirty="0" smtClean="0"/>
              <a:t> Provide feedback to aid in assessing current strengths and weaknesses with your interviewing skills. </a:t>
            </a:r>
          </a:p>
          <a:p>
            <a:endParaRPr lang="en-US" dirty="0" smtClean="0"/>
          </a:p>
          <a:p>
            <a:endParaRPr lang="en-US" dirty="0"/>
          </a:p>
        </p:txBody>
      </p:sp>
      <p:pic>
        <p:nvPicPr>
          <p:cNvPr id="5" name="Content Placeholder 4" descr="1588859121538_22_IMG_20200507_172551.jpg"/>
          <p:cNvPicPr>
            <a:picLocks noGrp="1" noChangeAspect="1"/>
          </p:cNvPicPr>
          <p:nvPr>
            <p:ph sz="half" idx="2"/>
          </p:nvPr>
        </p:nvPicPr>
        <p:blipFill>
          <a:blip r:embed="rId2"/>
          <a:stretch>
            <a:fillRect/>
          </a:stretch>
        </p:blipFill>
        <p:spPr>
          <a:xfrm>
            <a:off x="4648200" y="1676400"/>
            <a:ext cx="4038600" cy="3810000"/>
          </a:xfrm>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Scheduling / Preparing </a:t>
            </a:r>
            <a:endParaRPr lang="en-US" dirty="0">
              <a:solidFill>
                <a:srgbClr val="C00000"/>
              </a:solidFill>
            </a:endParaRPr>
          </a:p>
        </p:txBody>
      </p:sp>
      <p:sp>
        <p:nvSpPr>
          <p:cNvPr id="3" name="Content Placeholder 2"/>
          <p:cNvSpPr>
            <a:spLocks noGrp="1"/>
          </p:cNvSpPr>
          <p:nvPr>
            <p:ph sz="half" idx="1"/>
          </p:nvPr>
        </p:nvSpPr>
        <p:spPr/>
        <p:txBody>
          <a:bodyPr>
            <a:normAutofit fontScale="47500" lnSpcReduction="20000"/>
          </a:bodyPr>
          <a:lstStyle/>
          <a:p>
            <a:r>
              <a:rPr lang="en-US" sz="2900" dirty="0" smtClean="0"/>
              <a:t>Call the front desk at 540-231-6241 to schedule your mock interview. </a:t>
            </a:r>
          </a:p>
          <a:p>
            <a:r>
              <a:rPr lang="en-US" sz="2900" dirty="0" smtClean="0"/>
              <a:t> After scheduling, you will receive a confirmation e-mail with information to help you prepare, including information about interview attire. </a:t>
            </a:r>
          </a:p>
          <a:p>
            <a:r>
              <a:rPr lang="en-US" sz="2900" dirty="0" smtClean="0"/>
              <a:t>At least 24 business hours before your interview reply to your confirmation e-mail with your updated resume, personal statement, job description, or other helpful documents for your mock interviewer to review. </a:t>
            </a:r>
          </a:p>
          <a:p>
            <a:r>
              <a:rPr lang="en-US" sz="2900" dirty="0" smtClean="0"/>
              <a:t> Review the interviewing section in the career planning guide as well as tips provided throughout this document. </a:t>
            </a:r>
          </a:p>
          <a:p>
            <a:r>
              <a:rPr lang="en-US" sz="2900" dirty="0" smtClean="0"/>
              <a:t>Business/ professional dress is required for your mock interview. </a:t>
            </a:r>
          </a:p>
          <a:p>
            <a:r>
              <a:rPr lang="en-US" sz="2900" dirty="0" smtClean="0"/>
              <a:t>Arrive 10-15 minutes early for your mock interview and check in at the front desk. </a:t>
            </a:r>
          </a:p>
          <a:p>
            <a:endParaRPr lang="en-US" dirty="0" smtClean="0"/>
          </a:p>
          <a:p>
            <a:endParaRPr lang="en-US" dirty="0"/>
          </a:p>
        </p:txBody>
      </p:sp>
      <p:pic>
        <p:nvPicPr>
          <p:cNvPr id="5" name="Content Placeholder 4" descr="21_IMG_20200507_183409.jpg"/>
          <p:cNvPicPr>
            <a:picLocks noGrp="1" noChangeAspect="1"/>
          </p:cNvPicPr>
          <p:nvPr>
            <p:ph sz="half" idx="2"/>
          </p:nvPr>
        </p:nvPicPr>
        <p:blipFill>
          <a:blip r:embed="rId2"/>
          <a:stretch>
            <a:fillRect/>
          </a:stretch>
        </p:blipFill>
        <p:spPr>
          <a:xfrm>
            <a:off x="4648200" y="1600201"/>
            <a:ext cx="4038600" cy="3505200"/>
          </a:xfrm>
        </p:spPr>
      </p:pic>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DR. KAYNAT TAWAR</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237</TotalTime>
  <Words>2195</Words>
  <Application>Microsoft Office PowerPoint</Application>
  <PresentationFormat>On-screen Show (4:3)</PresentationFormat>
  <Paragraphs>358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Apex</vt:lpstr>
      <vt:lpstr>Slide 1</vt:lpstr>
      <vt:lpstr>Slide 2</vt:lpstr>
      <vt:lpstr>RELEVANT TOPICS ON MOCK INTERVIEW      FOR</vt:lpstr>
      <vt:lpstr>TOPICS</vt:lpstr>
      <vt:lpstr>Slide 5</vt:lpstr>
      <vt:lpstr>Slide 6</vt:lpstr>
      <vt:lpstr> What is a Mock Interview?  </vt:lpstr>
      <vt:lpstr>Purpose</vt:lpstr>
      <vt:lpstr>Scheduling / Preparing </vt:lpstr>
      <vt:lpstr>No-Show Policy</vt:lpstr>
      <vt:lpstr> Optional Recording of Mock Interview  </vt:lpstr>
      <vt:lpstr>What to Expect: From Start to Finish </vt:lpstr>
      <vt:lpstr>Preparing for your Mock Interview</vt:lpstr>
      <vt:lpstr>First Impressions</vt:lpstr>
      <vt:lpstr>Dress for Success</vt:lpstr>
      <vt:lpstr>Image Tips for Men</vt:lpstr>
      <vt:lpstr>Slide 17</vt:lpstr>
      <vt:lpstr>Slide 18</vt:lpstr>
      <vt:lpstr>Slide 19</vt:lpstr>
      <vt:lpstr>Slide 20</vt:lpstr>
      <vt:lpstr>Image Tips for Women</vt:lpstr>
      <vt:lpstr>Slide 22</vt:lpstr>
      <vt:lpstr>Slide 23</vt:lpstr>
      <vt:lpstr> Image Tips for All </vt:lpstr>
      <vt:lpstr> Body Image </vt:lpstr>
      <vt:lpstr>Slide 26</vt:lpstr>
      <vt:lpstr>Voice Image</vt:lpstr>
      <vt:lpstr>INTERVIEWING ATTIRE</vt:lpstr>
      <vt:lpstr>Be Prepared</vt:lpstr>
      <vt:lpstr>Interview Checklist</vt:lpstr>
      <vt:lpstr>Central Themes of Questions</vt:lpstr>
      <vt:lpstr> How will the questions be asked? </vt:lpstr>
      <vt:lpstr> Questions </vt:lpstr>
      <vt:lpstr>How Do You Formulate Your Answers?</vt:lpstr>
      <vt:lpstr> Interview Types </vt:lpstr>
      <vt:lpstr>Handling negatives or objections</vt:lpstr>
      <vt:lpstr>Discussing a weakness</vt:lpstr>
      <vt:lpstr>Illegal Questions </vt:lpstr>
      <vt:lpstr> Asking Questions </vt:lpstr>
      <vt:lpstr> The Close </vt:lpstr>
      <vt:lpstr>How You Will Be Evaluated</vt:lpstr>
      <vt:lpstr>Slide 42</vt:lpstr>
      <vt:lpstr>Slide 43</vt:lpstr>
      <vt:lpstr>Slide 44</vt:lpstr>
      <vt:lpstr>REFERENCE</vt:lpstr>
      <vt:lpstr>CONTACT DETAILS</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hp</cp:lastModifiedBy>
  <cp:revision>127</cp:revision>
  <dcterms:created xsi:type="dcterms:W3CDTF">2006-08-16T00:00:00Z</dcterms:created>
  <dcterms:modified xsi:type="dcterms:W3CDTF">2020-05-09T11:32:17Z</dcterms:modified>
</cp:coreProperties>
</file>