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sldIdLst>
    <p:sldId id="307" r:id="rId2"/>
    <p:sldId id="299" r:id="rId3"/>
    <p:sldId id="305" r:id="rId4"/>
    <p:sldId id="303" r:id="rId5"/>
    <p:sldId id="304" r:id="rId6"/>
    <p:sldId id="256" r:id="rId7"/>
    <p:sldId id="257" r:id="rId8"/>
    <p:sldId id="258" r:id="rId9"/>
    <p:sldId id="259" r:id="rId10"/>
    <p:sldId id="260" r:id="rId11"/>
    <p:sldId id="261" r:id="rId12"/>
    <p:sldId id="262" r:id="rId13"/>
    <p:sldId id="263" r:id="rId14"/>
    <p:sldId id="264" r:id="rId15"/>
    <p:sldId id="265" r:id="rId16"/>
    <p:sldId id="297" r:id="rId17"/>
    <p:sldId id="267" r:id="rId18"/>
    <p:sldId id="298" r:id="rId19"/>
    <p:sldId id="270" r:id="rId20"/>
    <p:sldId id="271" r:id="rId21"/>
    <p:sldId id="272" r:id="rId22"/>
    <p:sldId id="268" r:id="rId23"/>
    <p:sldId id="269" r:id="rId24"/>
    <p:sldId id="273" r:id="rId25"/>
    <p:sldId id="274" r:id="rId26"/>
    <p:sldId id="275" r:id="rId27"/>
    <p:sldId id="301" r:id="rId28"/>
    <p:sldId id="302" r:id="rId29"/>
    <p:sldId id="278" r:id="rId30"/>
    <p:sldId id="279" r:id="rId31"/>
    <p:sldId id="280" r:id="rId32"/>
    <p:sldId id="284" r:id="rId33"/>
    <p:sldId id="283"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300" r:id="rId47"/>
    <p:sldId id="308" r:id="rId48"/>
    <p:sldId id="309" r:id="rId49"/>
    <p:sldId id="31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FDF46-BFCA-4C82-93A1-DE5998BDAA8C}" type="datetimeFigureOut">
              <a:rPr lang="en-US" smtClean="0"/>
              <a:t>5/6/2020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60719F-96CA-4814-B244-B9B9CFE943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C1D7A23-2CE6-4902-A167-9C4FC81C9DC4}" type="datetime1">
              <a:rPr lang="en-US" smtClean="0"/>
              <a:t>5/6/2020</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DR. KAYNAT TAWAR</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9908D8-E5F5-45E7-871A-BFEDBDF9C248}" type="datetime1">
              <a:rPr lang="en-US" smtClean="0"/>
              <a:t>5/6/2020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BF81F50-9459-420D-A5EF-6F93C9FC7C1E}" type="datetime1">
              <a:rPr lang="en-US" smtClean="0"/>
              <a:t>5/6/2020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DR. KAYNAT TAWAR</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EB021C-D67B-4673-B7EF-1DEDE4E78424}" type="datetime1">
              <a:rPr lang="en-US" smtClean="0"/>
              <a:t>5/6/2020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D9C9F87-3E58-4150-A4AC-2A8DA71A4D11}" type="datetime1">
              <a:rPr lang="en-US" smtClean="0"/>
              <a:t>5/6/2020</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DR. KAYNAT TAWAR</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D125AB9-7C91-411C-9E31-7780B3C2C63D}" type="datetime1">
              <a:rPr lang="en-US" smtClean="0"/>
              <a:t>5/6/2020</a:t>
            </a:fld>
            <a:endParaRPr lang="en-US" dirty="0"/>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DR. KAYNAT TAWAR</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9A149F1-5048-4B3F-BEC4-90150C13D79C}" type="datetime1">
              <a:rPr lang="en-US" smtClean="0"/>
              <a:t>5/6/2020</a:t>
            </a:fld>
            <a:endParaRPr lang="en-US" dirty="0"/>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DR. KAYNAT TAWAR</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46612A-1F53-4DDE-A059-3F291C64EB72}" type="datetime1">
              <a:rPr lang="en-US" smtClean="0"/>
              <a:t>5/6/2020</a:t>
            </a:fld>
            <a:endParaRPr lang="en-US" dirty="0"/>
          </a:p>
        </p:txBody>
      </p:sp>
      <p:sp>
        <p:nvSpPr>
          <p:cNvPr id="4" name="Footer Placeholder 3"/>
          <p:cNvSpPr>
            <a:spLocks noGrp="1"/>
          </p:cNvSpPr>
          <p:nvPr>
            <p:ph type="ftr" sz="quarter" idx="11"/>
          </p:nvPr>
        </p:nvSpPr>
        <p:spPr/>
        <p:txBody>
          <a:bodyPr/>
          <a:lstStyle/>
          <a:p>
            <a:r>
              <a:rPr lang="en-US" smtClean="0"/>
              <a:t>DR. KAYNAT TAWAR</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229A9-942E-4DA9-8867-BF2DB85F0878}" type="datetime1">
              <a:rPr lang="en-US" smtClean="0"/>
              <a:t>5/6/2020</a:t>
            </a:fld>
            <a:endParaRPr lang="en-US" dirty="0"/>
          </a:p>
        </p:txBody>
      </p:sp>
      <p:sp>
        <p:nvSpPr>
          <p:cNvPr id="3" name="Footer Placeholder 2"/>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F4C4F1-A49D-49A5-8ADE-CE25365A8EB3}" type="datetime1">
              <a:rPr lang="en-US" smtClean="0"/>
              <a:t>5/6/2020</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B4BE625-2E84-449C-861E-0BDC2F3AA947}" type="datetime1">
              <a:rPr lang="en-US" smtClean="0"/>
              <a:t>5/6/2020</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DR. KAYNAT TAWAR</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6F8D8E0-35E4-4FBC-A9E9-22CF76B1F92B}" type="datetime1">
              <a:rPr lang="en-US" smtClean="0"/>
              <a:t>5/6/2020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DR. KAYNAT TAWAR</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studymafia.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smtClean="0">
                <a:solidFill>
                  <a:srgbClr val="C00000"/>
                </a:solidFill>
                <a:latin typeface="Algerian" pitchFamily="82" charset="0"/>
              </a:rPr>
              <a:t>SCHOOL OF STUDIES IN COMMERCE</a:t>
            </a:r>
            <a:br>
              <a:rPr lang="en-US" sz="2800" b="1" dirty="0" smtClean="0">
                <a:solidFill>
                  <a:srgbClr val="C00000"/>
                </a:solidFill>
                <a:latin typeface="Algerian" pitchFamily="82" charset="0"/>
              </a:rPr>
            </a:br>
            <a:r>
              <a:rPr lang="en-US" sz="2800" b="1" dirty="0" smtClean="0">
                <a:solidFill>
                  <a:srgbClr val="C00000"/>
                </a:solidFill>
                <a:latin typeface="Algerian" pitchFamily="82" charset="0"/>
              </a:rPr>
              <a:t>VIKRAM UNIVERSITY, UJJAIN (M.P.)</a:t>
            </a:r>
            <a:br>
              <a:rPr lang="en-US" sz="2800" b="1" dirty="0" smtClean="0">
                <a:solidFill>
                  <a:srgbClr val="C00000"/>
                </a:solidFill>
                <a:latin typeface="Algerian" pitchFamily="82" charset="0"/>
              </a:rPr>
            </a:br>
            <a:endParaRPr lang="en-US" sz="2800" dirty="0">
              <a:solidFill>
                <a:srgbClr val="C00000"/>
              </a:solidFill>
              <a:latin typeface="Algerian" pitchFamily="82" charset="0"/>
            </a:endParaRP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Later 1990s introduction us to HTML emails taking over plain text </a:t>
            </a:r>
            <a:r>
              <a:rPr lang="en-US" dirty="0" smtClean="0"/>
              <a:t>E-mails</a:t>
            </a:r>
            <a:r>
              <a:rPr lang="en-US" dirty="0" smtClean="0"/>
              <a:t>.</a:t>
            </a:r>
          </a:p>
          <a:p>
            <a:r>
              <a:rPr lang="en-US" dirty="0" smtClean="0"/>
              <a:t>1993-1997 Yahoo! Mail, AOL, Hotmail and Gmail get recognized as </a:t>
            </a:r>
            <a:r>
              <a:rPr lang="en-US" dirty="0" smtClean="0"/>
              <a:t>E-mail </a:t>
            </a:r>
            <a:r>
              <a:rPr lang="en-US" dirty="0" smtClean="0"/>
              <a:t>clients.</a:t>
            </a:r>
          </a:p>
          <a:p>
            <a:r>
              <a:rPr lang="en-US" dirty="0" smtClean="0"/>
              <a:t>2014 integration of CSS along with HTML brought in the era of interactive </a:t>
            </a:r>
            <a:r>
              <a:rPr lang="en-US" dirty="0" smtClean="0"/>
              <a:t>E-mails</a:t>
            </a:r>
            <a:r>
              <a:rPr lang="en-US" dirty="0" smtClean="0"/>
              <a:t>.</a:t>
            </a:r>
          </a:p>
          <a:p>
            <a:r>
              <a:rPr lang="en-US" dirty="0" smtClean="0"/>
              <a:t>2015 CSS animation within </a:t>
            </a:r>
            <a:r>
              <a:rPr lang="en-US" dirty="0" smtClean="0"/>
              <a:t>E-mail </a:t>
            </a:r>
            <a:r>
              <a:rPr lang="en-US" dirty="0" smtClean="0"/>
              <a:t>gains momentum.</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USES </a:t>
            </a:r>
            <a:r>
              <a:rPr lang="en-US" b="1" dirty="0" smtClean="0">
                <a:solidFill>
                  <a:schemeClr val="accent4">
                    <a:lumMod val="75000"/>
                  </a:schemeClr>
                </a:solidFill>
              </a:rPr>
              <a:t>OF </a:t>
            </a:r>
            <a:r>
              <a:rPr lang="en-US" b="1" dirty="0" smtClean="0">
                <a:solidFill>
                  <a:schemeClr val="accent4">
                    <a:lumMod val="75000"/>
                  </a:schemeClr>
                </a:solidFill>
              </a:rPr>
              <a:t>E-MAIL</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a:bodyPr>
          <a:lstStyle/>
          <a:p>
            <a:r>
              <a:rPr lang="en-US" dirty="0" smtClean="0"/>
              <a:t>Exchange of information</a:t>
            </a:r>
          </a:p>
          <a:p>
            <a:r>
              <a:rPr lang="en-US" dirty="0" smtClean="0"/>
              <a:t>Group work</a:t>
            </a:r>
          </a:p>
          <a:p>
            <a:r>
              <a:rPr lang="en-US" dirty="0" smtClean="0"/>
              <a:t>Problem solving</a:t>
            </a:r>
          </a:p>
          <a:p>
            <a:r>
              <a:rPr lang="en-US" dirty="0" smtClean="0"/>
              <a:t>Attaching files</a:t>
            </a:r>
          </a:p>
          <a:p>
            <a:r>
              <a:rPr lang="en-US" dirty="0" smtClean="0"/>
              <a:t>Forwarding</a:t>
            </a:r>
          </a:p>
          <a:p>
            <a:r>
              <a:rPr lang="en-US" dirty="0" smtClean="0"/>
              <a:t>Staying in touch </a:t>
            </a:r>
          </a:p>
          <a:p>
            <a:r>
              <a:rPr lang="en-US" dirty="0" smtClean="0"/>
              <a:t>Collaborate projects </a:t>
            </a:r>
          </a:p>
          <a:p>
            <a:pPr>
              <a:buNone/>
            </a:pPr>
            <a:r>
              <a:rPr lang="en-US" dirty="0" smtClean="0"/>
              <a:t>            </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ADVANTAGES </a:t>
            </a:r>
            <a:r>
              <a:rPr lang="en-US" b="1" dirty="0" smtClean="0">
                <a:solidFill>
                  <a:schemeClr val="accent4">
                    <a:lumMod val="75000"/>
                  </a:schemeClr>
                </a:solidFill>
              </a:rPr>
              <a:t>OF E-MAIL</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Emails are delivered extremely fast when compared to traditional post.</a:t>
            </a:r>
          </a:p>
          <a:p>
            <a:r>
              <a:rPr lang="en-US" dirty="0" smtClean="0"/>
              <a:t>Emails can be sent 24 hours a day, 365 days a year.</a:t>
            </a:r>
          </a:p>
          <a:p>
            <a:r>
              <a:rPr lang="en-US" dirty="0" smtClean="0"/>
              <a:t>Webmail means emails can be sent and received from any computer, anywhere in the world, that has an internet connection.</a:t>
            </a:r>
          </a:p>
          <a:p>
            <a:r>
              <a:rPr lang="en-US" dirty="0" smtClean="0"/>
              <a:t>Cheap – when using broadband, each mail sent is effectively free. Dial – up users are charged at local call rates but it only takes a few seconds (for conventional email, e.g. text only) to send an email.</a:t>
            </a:r>
          </a:p>
          <a:p>
            <a:r>
              <a:rPr lang="en-US" dirty="0" smtClean="0"/>
              <a:t>Email can be sent to one person or several people.</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rPr>
              <a:t>   DISADVANTAGES </a:t>
            </a:r>
            <a:r>
              <a:rPr lang="en-US" b="1" dirty="0" smtClean="0">
                <a:solidFill>
                  <a:schemeClr val="accent4">
                    <a:lumMod val="75000"/>
                  </a:schemeClr>
                </a:solidFill>
              </a:rPr>
              <a:t>OF E-MAIL</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The recipient needs access to the internet to receive </a:t>
            </a:r>
            <a:r>
              <a:rPr lang="en-US" dirty="0" smtClean="0"/>
              <a:t>E-mail</a:t>
            </a:r>
            <a:r>
              <a:rPr lang="en-US" dirty="0" smtClean="0"/>
              <a:t>.</a:t>
            </a:r>
          </a:p>
          <a:p>
            <a:r>
              <a:rPr lang="en-US" dirty="0" smtClean="0"/>
              <a:t>Viruses are easily spread via email attachments (most email providers scan </a:t>
            </a:r>
            <a:r>
              <a:rPr lang="en-US" dirty="0" smtClean="0"/>
              <a:t>E-mails </a:t>
            </a:r>
            <a:r>
              <a:rPr lang="en-US" dirty="0" smtClean="0"/>
              <a:t>for viruses on your behalf)</a:t>
            </a:r>
          </a:p>
          <a:p>
            <a:r>
              <a:rPr lang="en-US" dirty="0" smtClean="0"/>
              <a:t>Phishing – sending an </a:t>
            </a:r>
            <a:r>
              <a:rPr lang="en-US" dirty="0" smtClean="0"/>
              <a:t>E-mail </a:t>
            </a:r>
            <a:r>
              <a:rPr lang="en-US" dirty="0" smtClean="0"/>
              <a:t>to a user falsely claiming to be a legitimate company to scam the user into providing information, such as personal information and bank account numbers on a bogus website. The details will then be used for identity theft.</a:t>
            </a:r>
          </a:p>
          <a:p>
            <a:r>
              <a:rPr lang="en-US" dirty="0" smtClean="0"/>
              <a:t>No guarantee the mail will be read until the user logs on and check their </a:t>
            </a:r>
            <a:r>
              <a:rPr lang="en-US" dirty="0" smtClean="0"/>
              <a:t>E-mail</a:t>
            </a:r>
            <a:r>
              <a:rPr lang="en-US" dirty="0" smtClean="0"/>
              <a:t>.</a:t>
            </a:r>
          </a:p>
          <a:p>
            <a:r>
              <a:rPr lang="en-US" dirty="0" smtClean="0"/>
              <a:t>Spam – unsolicited </a:t>
            </a:r>
            <a:r>
              <a:rPr lang="en-US" dirty="0" smtClean="0"/>
              <a:t>E-mail</a:t>
            </a:r>
            <a:r>
              <a:rPr lang="en-US" dirty="0" smtClean="0"/>
              <a:t>, e.g. junk mail.</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BUILDING </a:t>
            </a:r>
            <a:r>
              <a:rPr lang="en-US" b="1" dirty="0" smtClean="0">
                <a:solidFill>
                  <a:schemeClr val="accent4">
                    <a:lumMod val="75000"/>
                  </a:schemeClr>
                </a:solidFill>
              </a:rPr>
              <a:t>RAPPORT</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a:bodyPr>
          <a:lstStyle/>
          <a:p>
            <a:r>
              <a:rPr lang="en-US" b="1" dirty="0" smtClean="0">
                <a:solidFill>
                  <a:srgbClr val="00B050"/>
                </a:solidFill>
              </a:rPr>
              <a:t>WHAT IS RAPPORT ?</a:t>
            </a:r>
          </a:p>
          <a:p>
            <a:pPr>
              <a:buNone/>
            </a:pPr>
            <a:r>
              <a:rPr lang="en-US" dirty="0" smtClean="0"/>
              <a:t>    * Dictionary </a:t>
            </a:r>
            <a:r>
              <a:rPr lang="en-US" dirty="0" smtClean="0"/>
              <a:t>(Oxford American) defines rapport has a harmonious and understanding relationship between people.</a:t>
            </a:r>
          </a:p>
          <a:p>
            <a:pPr>
              <a:buNone/>
            </a:pPr>
            <a:r>
              <a:rPr lang="en-US" dirty="0" smtClean="0"/>
              <a:t>    * In </a:t>
            </a:r>
            <a:r>
              <a:rPr lang="en-US" dirty="0" smtClean="0"/>
              <a:t>other words rapport is getting on well with another person, or group of people, by having things in common ; this makes the communication process easier and usually more effective.</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2_IMG_20200505_164505.jpg"/>
          <p:cNvPicPr>
            <a:picLocks noGrp="1" noChangeAspect="1"/>
          </p:cNvPicPr>
          <p:nvPr>
            <p:ph sz="quarter" idx="1"/>
          </p:nvPr>
        </p:nvPicPr>
        <p:blipFill>
          <a:blip r:embed="rId2"/>
          <a:stretch>
            <a:fillRect/>
          </a:stretch>
        </p:blipFill>
        <p:spPr>
          <a:xfrm>
            <a:off x="1371601" y="1487368"/>
            <a:ext cx="6248804" cy="4456232"/>
          </a:xfrm>
        </p:spPr>
      </p:pic>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RAPPORT</a:t>
            </a:r>
            <a:endParaRPr lang="en-US" b="1" dirty="0">
              <a:solidFill>
                <a:schemeClr val="accent4">
                  <a:lumMod val="75000"/>
                </a:schemeClr>
              </a:solidFill>
            </a:endParaRPr>
          </a:p>
        </p:txBody>
      </p:sp>
      <p:sp>
        <p:nvSpPr>
          <p:cNvPr id="3" name="Content Placeholder 2"/>
          <p:cNvSpPr>
            <a:spLocks noGrp="1"/>
          </p:cNvSpPr>
          <p:nvPr>
            <p:ph sz="quarter" idx="1"/>
          </p:nvPr>
        </p:nvSpPr>
        <p:spPr>
          <a:xfrm>
            <a:off x="457200" y="1600200"/>
            <a:ext cx="8229600" cy="990599"/>
          </a:xfrm>
        </p:spPr>
        <p:txBody>
          <a:bodyPr>
            <a:normAutofit/>
          </a:bodyPr>
          <a:lstStyle/>
          <a:p>
            <a:r>
              <a:rPr lang="en-US" dirty="0" smtClean="0">
                <a:solidFill>
                  <a:srgbClr val="00B050"/>
                </a:solidFill>
              </a:rPr>
              <a:t>Developing a relationship built on trust.</a:t>
            </a:r>
          </a:p>
          <a:p>
            <a:endParaRPr lang="en-US" dirty="0"/>
          </a:p>
        </p:txBody>
      </p:sp>
      <p:pic>
        <p:nvPicPr>
          <p:cNvPr id="5" name="Content Placeholder 4" descr="1_IMG_20200505_164542.jpg"/>
          <p:cNvPicPr>
            <a:picLocks noGrp="1" noChangeAspect="1"/>
          </p:cNvPicPr>
          <p:nvPr>
            <p:ph sz="quarter" idx="2"/>
          </p:nvPr>
        </p:nvPicPr>
        <p:blipFill>
          <a:blip r:embed="rId2"/>
          <a:stretch>
            <a:fillRect/>
          </a:stretch>
        </p:blipFill>
        <p:spPr>
          <a:xfrm>
            <a:off x="830542" y="2438401"/>
            <a:ext cx="7490845" cy="3352799"/>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16</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RAPPORT</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a:bodyPr>
          <a:lstStyle/>
          <a:p>
            <a:r>
              <a:rPr lang="en-US" dirty="0" smtClean="0"/>
              <a:t>The art of customer service is making people feel special.</a:t>
            </a:r>
          </a:p>
          <a:p>
            <a:r>
              <a:rPr lang="en-US" dirty="0" smtClean="0"/>
              <a:t>Making people feel special is one of the essential elements in forming good customer relationships.</a:t>
            </a:r>
          </a:p>
          <a:p>
            <a:r>
              <a:rPr lang="en-US" dirty="0" smtClean="0"/>
              <a:t>You can show that you think a customer is worth your time and attention in many ways. It is this ability to show that you feel this and not just say it – that makes good customer relationship.</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0_IMG_20200505_165056.jpg"/>
          <p:cNvPicPr>
            <a:picLocks noGrp="1" noChangeAspect="1"/>
          </p:cNvPicPr>
          <p:nvPr>
            <p:ph sz="quarter" idx="1"/>
          </p:nvPr>
        </p:nvPicPr>
        <p:blipFill>
          <a:blip r:embed="rId2"/>
          <a:stretch>
            <a:fillRect/>
          </a:stretch>
        </p:blipFill>
        <p:spPr>
          <a:xfrm>
            <a:off x="1583388" y="1646237"/>
            <a:ext cx="5977223" cy="3992563"/>
          </a:xfrm>
        </p:spPr>
      </p:pic>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4 A’s FORMULA</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lstStyle/>
          <a:p>
            <a:pPr>
              <a:buNone/>
            </a:pPr>
            <a:r>
              <a:rPr lang="en-US" dirty="0" smtClean="0">
                <a:solidFill>
                  <a:srgbClr val="00B050"/>
                </a:solidFill>
              </a:rPr>
              <a:t>   </a:t>
            </a:r>
            <a:r>
              <a:rPr lang="en-US" b="1" dirty="0" smtClean="0">
                <a:solidFill>
                  <a:srgbClr val="00B050"/>
                </a:solidFill>
              </a:rPr>
              <a:t>By using the 4 A’s formula.</a:t>
            </a:r>
          </a:p>
          <a:p>
            <a:r>
              <a:rPr lang="en-US" dirty="0" smtClean="0"/>
              <a:t>ASSURE </a:t>
            </a:r>
          </a:p>
          <a:p>
            <a:r>
              <a:rPr lang="en-US" dirty="0" smtClean="0"/>
              <a:t>ACKNOWLEDGE </a:t>
            </a:r>
          </a:p>
          <a:p>
            <a:r>
              <a:rPr lang="en-US" dirty="0" smtClean="0"/>
              <a:t>AFFIRM</a:t>
            </a:r>
          </a:p>
          <a:p>
            <a:r>
              <a:rPr lang="en-US" dirty="0" smtClean="0"/>
              <a:t>APPRECIATE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buNone/>
            </a:pPr>
            <a:r>
              <a:rPr lang="en-US" sz="7200" b="1" dirty="0" smtClean="0"/>
              <a:t>   </a:t>
            </a:r>
          </a:p>
          <a:p>
            <a:pPr>
              <a:buNone/>
            </a:pPr>
            <a:r>
              <a:rPr lang="en-US" sz="7200" b="1" dirty="0" smtClean="0">
                <a:solidFill>
                  <a:srgbClr val="C00000"/>
                </a:solidFill>
                <a:latin typeface="Algerian" pitchFamily="82" charset="0"/>
              </a:rPr>
              <a:t>E-MAIL</a:t>
            </a:r>
          </a:p>
          <a:p>
            <a:pPr>
              <a:buNone/>
            </a:pPr>
            <a:endParaRPr lang="en-US" sz="7200" b="1" dirty="0" smtClean="0"/>
          </a:p>
          <a:p>
            <a:pPr>
              <a:buNone/>
            </a:pPr>
            <a:r>
              <a:rPr lang="en-US" b="1" dirty="0" smtClean="0">
                <a:solidFill>
                  <a:srgbClr val="00B050"/>
                </a:solidFill>
                <a:latin typeface="Algerian" pitchFamily="82" charset="0"/>
              </a:rPr>
              <a:t>LECTURE BY:</a:t>
            </a:r>
          </a:p>
          <a:p>
            <a:pPr>
              <a:buNone/>
            </a:pPr>
            <a:r>
              <a:rPr lang="en-US" b="1" dirty="0" smtClean="0">
                <a:solidFill>
                  <a:srgbClr val="00B050"/>
                </a:solidFill>
                <a:latin typeface="Algerian" pitchFamily="82" charset="0"/>
              </a:rPr>
              <a:t>DR. KAYNAT TAWAR</a:t>
            </a:r>
            <a:endParaRPr lang="en-US" b="1" dirty="0">
              <a:solidFill>
                <a:srgbClr val="00B050"/>
              </a:solidFill>
              <a:latin typeface="Algerian" pitchFamily="82" charset="0"/>
            </a:endParaRPr>
          </a:p>
        </p:txBody>
      </p:sp>
      <p:pic>
        <p:nvPicPr>
          <p:cNvPr id="5" name="Content Placeholder 4" descr="4_IMG_20200505_161004.jpg"/>
          <p:cNvPicPr>
            <a:picLocks noGrp="1" noChangeAspect="1"/>
          </p:cNvPicPr>
          <p:nvPr>
            <p:ph sz="quarter" idx="2"/>
          </p:nvPr>
        </p:nvPicPr>
        <p:blipFill>
          <a:blip r:embed="rId2"/>
          <a:stretch>
            <a:fillRect/>
          </a:stretch>
        </p:blipFill>
        <p:spPr>
          <a:xfrm>
            <a:off x="4845050" y="2554622"/>
            <a:ext cx="3886200" cy="2640932"/>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2</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solidFill>
                  <a:srgbClr val="00B050"/>
                </a:solidFill>
              </a:rPr>
              <a:t>ASSURE :</a:t>
            </a:r>
            <a:r>
              <a:rPr lang="en-US" dirty="0" smtClean="0">
                <a:solidFill>
                  <a:srgbClr val="00B050"/>
                </a:solidFill>
              </a:rPr>
              <a:t> </a:t>
            </a:r>
            <a:r>
              <a:rPr lang="en-US" dirty="0" smtClean="0"/>
              <a:t>I assure you we can solve this.</a:t>
            </a:r>
          </a:p>
          <a:p>
            <a:pPr>
              <a:buNone/>
            </a:pPr>
            <a:r>
              <a:rPr lang="en-US" dirty="0" smtClean="0"/>
              <a:t>    Everyone likes to know you can help them.</a:t>
            </a:r>
          </a:p>
          <a:p>
            <a:pPr>
              <a:buNone/>
            </a:pPr>
            <a:endParaRPr lang="en-US" dirty="0" smtClean="0"/>
          </a:p>
          <a:p>
            <a:r>
              <a:rPr lang="en-US" b="1" dirty="0" smtClean="0">
                <a:solidFill>
                  <a:srgbClr val="00B050"/>
                </a:solidFill>
              </a:rPr>
              <a:t>ACKNOWLEDGE :</a:t>
            </a:r>
            <a:r>
              <a:rPr lang="en-US" dirty="0" smtClean="0"/>
              <a:t> I can help you….</a:t>
            </a:r>
          </a:p>
          <a:p>
            <a:endParaRPr lang="en-US" dirty="0" smtClean="0"/>
          </a:p>
          <a:p>
            <a:endParaRPr lang="en-US" dirty="0" smtClean="0"/>
          </a:p>
          <a:p>
            <a:pPr>
              <a:buNone/>
            </a:pPr>
            <a:r>
              <a:rPr lang="en-US" dirty="0" smtClean="0"/>
              <a:t>   </a:t>
            </a:r>
            <a:r>
              <a:rPr lang="en-US" b="1" dirty="0" smtClean="0">
                <a:solidFill>
                  <a:srgbClr val="00B050"/>
                </a:solidFill>
              </a:rPr>
              <a:t>** Note :</a:t>
            </a:r>
          </a:p>
          <a:p>
            <a:pPr>
              <a:buNone/>
            </a:pPr>
            <a:r>
              <a:rPr lang="en-US" dirty="0" smtClean="0"/>
              <a:t>    Always acknowledge the customer’s opening statement.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smtClean="0">
                <a:solidFill>
                  <a:srgbClr val="00B050"/>
                </a:solidFill>
              </a:rPr>
              <a:t>AFFIRM :</a:t>
            </a:r>
            <a:r>
              <a:rPr lang="en-US" dirty="0" smtClean="0">
                <a:solidFill>
                  <a:srgbClr val="00B050"/>
                </a:solidFill>
              </a:rPr>
              <a:t> </a:t>
            </a:r>
            <a:r>
              <a:rPr lang="en-US" dirty="0" smtClean="0"/>
              <a:t>That is a great choice !</a:t>
            </a:r>
          </a:p>
          <a:p>
            <a:pPr>
              <a:buNone/>
            </a:pPr>
            <a:r>
              <a:rPr lang="en-US" dirty="0" smtClean="0"/>
              <a:t>    Such as “ I like your sense of humor.”</a:t>
            </a:r>
          </a:p>
          <a:p>
            <a:pPr>
              <a:buNone/>
            </a:pPr>
            <a:endParaRPr lang="en-US" dirty="0" smtClean="0"/>
          </a:p>
          <a:p>
            <a:r>
              <a:rPr lang="en-US" b="1" dirty="0" smtClean="0">
                <a:solidFill>
                  <a:srgbClr val="00B050"/>
                </a:solidFill>
              </a:rPr>
              <a:t>APPRECIATE : </a:t>
            </a:r>
            <a:r>
              <a:rPr lang="en-US" dirty="0" smtClean="0"/>
              <a:t>Thank you for your patience…. </a:t>
            </a:r>
            <a:r>
              <a:rPr lang="en-US" dirty="0" smtClean="0"/>
              <a:t>Or </a:t>
            </a:r>
            <a:r>
              <a:rPr lang="en-US" dirty="0" smtClean="0"/>
              <a:t>I appreciate your patience, thank you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21</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CUSTOMER’S </a:t>
            </a:r>
            <a:r>
              <a:rPr lang="en-US" b="1" dirty="0" smtClean="0">
                <a:solidFill>
                  <a:schemeClr val="accent4">
                    <a:lumMod val="75000"/>
                  </a:schemeClr>
                </a:solidFill>
              </a:rPr>
              <a:t>NEEDS</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a:bodyPr>
          <a:lstStyle/>
          <a:p>
            <a:r>
              <a:rPr lang="en-US" dirty="0" smtClean="0"/>
              <a:t>They need to feel welcome.</a:t>
            </a:r>
          </a:p>
          <a:p>
            <a:r>
              <a:rPr lang="en-US" dirty="0" smtClean="0"/>
              <a:t>They need to feel comfortable.</a:t>
            </a:r>
          </a:p>
          <a:p>
            <a:r>
              <a:rPr lang="en-US" dirty="0" smtClean="0"/>
              <a:t>They need to be understood.</a:t>
            </a:r>
          </a:p>
          <a:p>
            <a:r>
              <a:rPr lang="en-US" dirty="0" smtClean="0"/>
              <a:t>They need assistance.</a:t>
            </a:r>
          </a:p>
          <a:p>
            <a:r>
              <a:rPr lang="en-US" dirty="0" smtClean="0"/>
              <a:t>They need to feel important.</a:t>
            </a:r>
          </a:p>
          <a:p>
            <a:r>
              <a:rPr lang="en-US" dirty="0" smtClean="0"/>
              <a:t>They need to be recognized.</a:t>
            </a:r>
          </a:p>
          <a:p>
            <a:r>
              <a:rPr lang="en-US" dirty="0" smtClean="0"/>
              <a:t>They need to be treated with respect.</a:t>
            </a:r>
          </a:p>
          <a:p>
            <a:r>
              <a:rPr lang="en-US" dirty="0" smtClean="0"/>
              <a:t>they need to be listened to.</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22</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It’s all about communicating effectively in your life to strengthen your connection with people and ensure you are understood.</a:t>
            </a:r>
            <a:endParaRPr lang="en-US" dirty="0"/>
          </a:p>
        </p:txBody>
      </p:sp>
      <p:sp>
        <p:nvSpPr>
          <p:cNvPr id="4" name="Content Placeholder 3"/>
          <p:cNvSpPr>
            <a:spLocks noGrp="1"/>
          </p:cNvSpPr>
          <p:nvPr>
            <p:ph sz="quarter" idx="2"/>
          </p:nvPr>
        </p:nvSpPr>
        <p:spPr>
          <a:xfrm>
            <a:off x="4648200" y="1676401"/>
            <a:ext cx="4038600" cy="4038600"/>
          </a:xfrm>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4648200" y="1676400"/>
            <a:ext cx="4056859" cy="4038600"/>
          </a:xfrm>
          <a:prstGeom prst="rect">
            <a:avLst/>
          </a:prstGeom>
          <a:noFill/>
          <a:ln w="9525">
            <a:noFill/>
            <a:miter lim="800000"/>
            <a:headEnd/>
            <a:tailEnd/>
          </a:ln>
          <a:effectLst/>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23</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rPr>
              <a:t>IMPACT </a:t>
            </a:r>
            <a:r>
              <a:rPr lang="en-US" b="1" dirty="0" smtClean="0">
                <a:solidFill>
                  <a:schemeClr val="accent4">
                    <a:lumMod val="75000"/>
                  </a:schemeClr>
                </a:solidFill>
              </a:rPr>
              <a:t>OF E-MAIL ON BUSINESS</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a:bodyPr>
          <a:lstStyle/>
          <a:p>
            <a:r>
              <a:rPr lang="en-US" dirty="0" smtClean="0"/>
              <a:t>E-mail </a:t>
            </a:r>
            <a:r>
              <a:rPr lang="en-US" dirty="0" smtClean="0"/>
              <a:t>is widely used as a form of business communication and overall it is highly effective communication tool.</a:t>
            </a:r>
          </a:p>
          <a:p>
            <a:r>
              <a:rPr lang="en-US" dirty="0" smtClean="0"/>
              <a:t>E-mail </a:t>
            </a:r>
            <a:r>
              <a:rPr lang="en-US" dirty="0" smtClean="0"/>
              <a:t>is inexpensive, only requiring an internet connection that is generally already present in the business.</a:t>
            </a:r>
          </a:p>
          <a:p>
            <a:r>
              <a:rPr lang="en-US" dirty="0" smtClean="0"/>
              <a:t>From the CEO to the Janitorial staff and even temporary employees of the business can send and receive email communications.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More than 34% of the people worldwide use email. That’s about 2.5 billion people. It’s predicted to increase 2.8 billion email users in next 2 years.</a:t>
            </a:r>
          </a:p>
          <a:p>
            <a:r>
              <a:rPr lang="en-US" dirty="0" smtClean="0"/>
              <a:t>E-mail </a:t>
            </a:r>
            <a:r>
              <a:rPr lang="en-US" dirty="0" smtClean="0"/>
              <a:t>marketing is also a very personal way of reaching your target customers.</a:t>
            </a:r>
          </a:p>
          <a:p>
            <a:r>
              <a:rPr lang="en-US" dirty="0" smtClean="0"/>
              <a:t>Social media is a great channel for interacting with your audience and strengthening your personal relationships with them.</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E-mail </a:t>
            </a:r>
            <a:r>
              <a:rPr lang="en-US" dirty="0" smtClean="0"/>
              <a:t>marketing allows business owners to reach a large number of consumers at a rate of nearly nothing per message.</a:t>
            </a:r>
          </a:p>
          <a:p>
            <a:r>
              <a:rPr lang="en-US" dirty="0" smtClean="0"/>
              <a:t>A message from top level management to lower level management can convey in short time.</a:t>
            </a:r>
          </a:p>
          <a:p>
            <a:r>
              <a:rPr lang="en-US" dirty="0" smtClean="0"/>
              <a:t>E-mail </a:t>
            </a:r>
            <a:r>
              <a:rPr lang="en-US" dirty="0" smtClean="0"/>
              <a:t>convey product’s characteristics in low cost and short time. Its save time.</a:t>
            </a:r>
          </a:p>
          <a:p>
            <a:r>
              <a:rPr lang="en-US" dirty="0" smtClean="0"/>
              <a:t>More secure.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rPr>
              <a:t>    WRITING </a:t>
            </a:r>
            <a:r>
              <a:rPr lang="en-US" b="1" dirty="0" smtClean="0">
                <a:solidFill>
                  <a:schemeClr val="accent4">
                    <a:lumMod val="75000"/>
                  </a:schemeClr>
                </a:solidFill>
              </a:rPr>
              <a:t>A BUSINESS </a:t>
            </a:r>
            <a:r>
              <a:rPr lang="en-US" b="1" dirty="0" smtClean="0">
                <a:solidFill>
                  <a:schemeClr val="accent4">
                    <a:lumMod val="75000"/>
                  </a:schemeClr>
                </a:solidFill>
              </a:rPr>
              <a:t>E-MAIL</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fontScale="70000" lnSpcReduction="20000"/>
          </a:bodyPr>
          <a:lstStyle/>
          <a:p>
            <a:r>
              <a:rPr lang="en-US" dirty="0" smtClean="0"/>
              <a:t>From a business perspective, many of us have little or no experience as authors or writers.</a:t>
            </a:r>
          </a:p>
          <a:p>
            <a:r>
              <a:rPr lang="en-US" dirty="0" smtClean="0"/>
              <a:t>As a result, </a:t>
            </a:r>
            <a:r>
              <a:rPr lang="en-US" dirty="0" smtClean="0"/>
              <a:t>E-mails </a:t>
            </a:r>
            <a:r>
              <a:rPr lang="en-US" dirty="0" smtClean="0"/>
              <a:t>are often sent that exhibit poor use of grammar or punctuation; incorrect spelling; and incomplete, outdated or conflicting information.</a:t>
            </a:r>
          </a:p>
          <a:p>
            <a:r>
              <a:rPr lang="en-US" dirty="0" smtClean="0"/>
              <a:t>E-mails </a:t>
            </a:r>
            <a:r>
              <a:rPr lang="en-US" dirty="0" smtClean="0"/>
              <a:t>are legal documents.</a:t>
            </a:r>
          </a:p>
          <a:p>
            <a:r>
              <a:rPr lang="en-US" dirty="0" smtClean="0"/>
              <a:t>E-mail </a:t>
            </a:r>
            <a:r>
              <a:rPr lang="en-US" dirty="0" smtClean="0"/>
              <a:t>is admissible in court.</a:t>
            </a:r>
          </a:p>
          <a:p>
            <a:r>
              <a:rPr lang="en-US" dirty="0" smtClean="0"/>
              <a:t>Never write anything in an email that you do not want to be released to the public.</a:t>
            </a:r>
          </a:p>
          <a:p>
            <a:r>
              <a:rPr lang="en-US" dirty="0" smtClean="0"/>
              <a:t>Always assume that your entire professional and personal network could read your </a:t>
            </a:r>
            <a:r>
              <a:rPr lang="en-US" dirty="0" smtClean="0"/>
              <a:t>E-mail</a:t>
            </a:r>
            <a:r>
              <a:rPr lang="en-US" dirty="0" smtClean="0"/>
              <a:t>. </a:t>
            </a:r>
          </a:p>
          <a:p>
            <a:endParaRPr lang="en-US" dirty="0"/>
          </a:p>
        </p:txBody>
      </p:sp>
      <p:pic>
        <p:nvPicPr>
          <p:cNvPr id="5" name="Content Placeholder 4" descr="4_IMG_20200506_144932.jpg"/>
          <p:cNvPicPr>
            <a:picLocks noGrp="1" noChangeAspect="1"/>
          </p:cNvPicPr>
          <p:nvPr>
            <p:ph sz="quarter" idx="2"/>
          </p:nvPr>
        </p:nvPicPr>
        <p:blipFill>
          <a:blip r:embed="rId2"/>
          <a:stretch>
            <a:fillRect/>
          </a:stretch>
        </p:blipFill>
        <p:spPr>
          <a:xfrm>
            <a:off x="4876800" y="1905000"/>
            <a:ext cx="3505200" cy="3886200"/>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27</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rPr>
              <a:t> WHEN E-MAIL IS </a:t>
            </a:r>
            <a:r>
              <a:rPr lang="en-US" b="1" dirty="0" smtClean="0">
                <a:solidFill>
                  <a:schemeClr val="accent4">
                    <a:lumMod val="75000"/>
                  </a:schemeClr>
                </a:solidFill>
              </a:rPr>
              <a:t>APPROPRIATE ?</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You need to get in touch with someone who is hard to reach.</a:t>
            </a:r>
          </a:p>
          <a:p>
            <a:r>
              <a:rPr lang="en-US" dirty="0" smtClean="0"/>
              <a:t>You need to send someone a file.</a:t>
            </a:r>
          </a:p>
          <a:p>
            <a:r>
              <a:rPr lang="en-US" dirty="0" smtClean="0"/>
              <a:t>The information is not time sensitive.</a:t>
            </a:r>
          </a:p>
          <a:p>
            <a:r>
              <a:rPr lang="en-US" dirty="0" smtClean="0"/>
              <a:t>You need a written record of the communication.</a:t>
            </a:r>
          </a:p>
          <a:p>
            <a:endParaRPr lang="en-US" dirty="0"/>
          </a:p>
        </p:txBody>
      </p:sp>
      <p:pic>
        <p:nvPicPr>
          <p:cNvPr id="5" name="Content Placeholder 4" descr="3_IMG_20200506_145000.jpg"/>
          <p:cNvPicPr>
            <a:picLocks noGrp="1" noChangeAspect="1"/>
          </p:cNvPicPr>
          <p:nvPr>
            <p:ph sz="quarter" idx="2"/>
          </p:nvPr>
        </p:nvPicPr>
        <p:blipFill>
          <a:blip r:embed="rId2"/>
          <a:stretch>
            <a:fillRect/>
          </a:stretch>
        </p:blipFill>
        <p:spPr>
          <a:xfrm>
            <a:off x="4876800" y="1828800"/>
            <a:ext cx="3581400" cy="3657600"/>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28</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4">
                    <a:lumMod val="75000"/>
                  </a:schemeClr>
                </a:solidFill>
              </a:rPr>
              <a:t>  WHEN  E-MAIL IS NOT APPROPRIATE ?</a:t>
            </a:r>
            <a:endParaRPr lang="en-US" sz="3600" b="1"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dirty="0" smtClean="0"/>
              <a:t>The information is highly confidential.</a:t>
            </a:r>
          </a:p>
          <a:p>
            <a:r>
              <a:rPr lang="en-US" dirty="0" smtClean="0"/>
              <a:t>Your message is emotionally charged.</a:t>
            </a:r>
          </a:p>
          <a:p>
            <a:r>
              <a:rPr lang="en-US" dirty="0" smtClean="0"/>
              <a:t>Your message is long and complicated, or requires additional in – depth discussion.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Algerian" pitchFamily="82" charset="0"/>
              </a:rPr>
              <a:t>RELEVANT TOPICS </a:t>
            </a:r>
            <a:r>
              <a:rPr lang="en-US" b="1" dirty="0" smtClean="0">
                <a:solidFill>
                  <a:srgbClr val="FF0000"/>
                </a:solidFill>
                <a:latin typeface="Algerian" pitchFamily="82" charset="0"/>
              </a:rPr>
              <a:t>ON E-MAIL FOR</a:t>
            </a:r>
            <a:endParaRPr lang="en-US" b="1" dirty="0">
              <a:solidFill>
                <a:srgbClr val="FF0000"/>
              </a:solidFill>
              <a:latin typeface="Algerian" pitchFamily="82" charset="0"/>
            </a:endParaRPr>
          </a:p>
        </p:txBody>
      </p:sp>
      <p:sp>
        <p:nvSpPr>
          <p:cNvPr id="3" name="Content Placeholder 2"/>
          <p:cNvSpPr>
            <a:spLocks noGrp="1"/>
          </p:cNvSpPr>
          <p:nvPr>
            <p:ph sz="quarter" idx="1"/>
          </p:nvPr>
        </p:nvSpPr>
        <p:spPr/>
        <p:txBody>
          <a:bodyPr/>
          <a:lstStyle/>
          <a:p>
            <a:endParaRPr lang="en-US" b="1" dirty="0" smtClean="0">
              <a:solidFill>
                <a:srgbClr val="00B050"/>
              </a:solidFill>
            </a:endParaRPr>
          </a:p>
          <a:p>
            <a:r>
              <a:rPr lang="en-US" b="1" dirty="0" smtClean="0">
                <a:solidFill>
                  <a:srgbClr val="00B050"/>
                </a:solidFill>
              </a:rPr>
              <a:t>B.COM </a:t>
            </a:r>
            <a:r>
              <a:rPr lang="en-US" b="1" dirty="0" smtClean="0">
                <a:solidFill>
                  <a:srgbClr val="00B050"/>
                </a:solidFill>
              </a:rPr>
              <a:t>(HONS.)</a:t>
            </a:r>
          </a:p>
          <a:p>
            <a:r>
              <a:rPr lang="en-US" b="1" dirty="0" smtClean="0">
                <a:solidFill>
                  <a:srgbClr val="00B050"/>
                </a:solidFill>
              </a:rPr>
              <a:t>B.B.A. (HONS.)</a:t>
            </a:r>
          </a:p>
          <a:p>
            <a:r>
              <a:rPr lang="en-US" b="1" dirty="0" smtClean="0">
                <a:solidFill>
                  <a:srgbClr val="00B050"/>
                </a:solidFill>
              </a:rPr>
              <a:t>M.COM.</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accent4">
                    <a:lumMod val="75000"/>
                  </a:schemeClr>
                </a:solidFill>
              </a:rPr>
              <a:t>POINT TO BE CONSIDERED WHILE WRITING E-MAIL.</a:t>
            </a:r>
            <a:endParaRPr lang="en-US" sz="3600" b="1" dirty="0">
              <a:solidFill>
                <a:schemeClr val="accent4">
                  <a:lumMod val="75000"/>
                </a:schemeClr>
              </a:solidFill>
            </a:endParaRPr>
          </a:p>
        </p:txBody>
      </p:sp>
      <p:sp>
        <p:nvSpPr>
          <p:cNvPr id="3" name="Content Placeholder 2"/>
          <p:cNvSpPr>
            <a:spLocks noGrp="1"/>
          </p:cNvSpPr>
          <p:nvPr>
            <p:ph sz="quarter" idx="1"/>
          </p:nvPr>
        </p:nvSpPr>
        <p:spPr/>
        <p:txBody>
          <a:bodyPr>
            <a:normAutofit lnSpcReduction="10000"/>
          </a:bodyPr>
          <a:lstStyle/>
          <a:p>
            <a:r>
              <a:rPr lang="en-US" b="1" dirty="0" smtClean="0">
                <a:solidFill>
                  <a:srgbClr val="00B050"/>
                </a:solidFill>
              </a:rPr>
              <a:t>Be S.M.A.R.T.</a:t>
            </a:r>
          </a:p>
          <a:p>
            <a:r>
              <a:rPr lang="en-US" b="1" dirty="0" smtClean="0">
                <a:solidFill>
                  <a:srgbClr val="00B050"/>
                </a:solidFill>
              </a:rPr>
              <a:t>Specific.</a:t>
            </a:r>
          </a:p>
          <a:p>
            <a:r>
              <a:rPr lang="en-US" b="1" dirty="0" smtClean="0">
                <a:solidFill>
                  <a:srgbClr val="00B050"/>
                </a:solidFill>
              </a:rPr>
              <a:t>Measurable.</a:t>
            </a:r>
          </a:p>
          <a:p>
            <a:r>
              <a:rPr lang="en-US" b="1" dirty="0" smtClean="0">
                <a:solidFill>
                  <a:srgbClr val="00B050"/>
                </a:solidFill>
              </a:rPr>
              <a:t>Attainable.</a:t>
            </a:r>
          </a:p>
          <a:p>
            <a:r>
              <a:rPr lang="en-US" b="1" dirty="0" smtClean="0">
                <a:solidFill>
                  <a:srgbClr val="00B050"/>
                </a:solidFill>
              </a:rPr>
              <a:t>Realistic.</a:t>
            </a:r>
          </a:p>
          <a:p>
            <a:r>
              <a:rPr lang="en-US" b="1" dirty="0" smtClean="0">
                <a:solidFill>
                  <a:srgbClr val="00B050"/>
                </a:solidFill>
              </a:rPr>
              <a:t>Time – bound.</a:t>
            </a:r>
          </a:p>
          <a:p>
            <a:pPr>
              <a:buNone/>
            </a:pPr>
            <a:r>
              <a:rPr lang="en-US" dirty="0" smtClean="0"/>
              <a:t>                      Just like goals, business emails should state the purpose, the required action and the timeline for the action.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30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b="1" dirty="0" smtClean="0">
                <a:solidFill>
                  <a:srgbClr val="00B050"/>
                </a:solidFill>
              </a:rPr>
              <a:t>ATTRACTION :</a:t>
            </a:r>
            <a:r>
              <a:rPr lang="en-US" b="1" dirty="0" smtClean="0"/>
              <a:t> </a:t>
            </a:r>
            <a:r>
              <a:rPr lang="en-US" dirty="0" smtClean="0"/>
              <a:t>Gain the attraction of the reader with an interesting introductory sentence.</a:t>
            </a:r>
          </a:p>
          <a:p>
            <a:r>
              <a:rPr lang="en-US" b="1" dirty="0" smtClean="0">
                <a:solidFill>
                  <a:srgbClr val="00B050"/>
                </a:solidFill>
              </a:rPr>
              <a:t>INTEREST :</a:t>
            </a:r>
            <a:r>
              <a:rPr lang="en-US" b="1" dirty="0" smtClean="0"/>
              <a:t> </a:t>
            </a:r>
            <a:r>
              <a:rPr lang="en-US" dirty="0" smtClean="0"/>
              <a:t>Empathize with the problem, or state the benefit to the reader.</a:t>
            </a:r>
          </a:p>
          <a:p>
            <a:r>
              <a:rPr lang="en-US" b="1" dirty="0" smtClean="0">
                <a:solidFill>
                  <a:srgbClr val="00B050"/>
                </a:solidFill>
              </a:rPr>
              <a:t>DESIRE :</a:t>
            </a:r>
            <a:r>
              <a:rPr lang="en-US" dirty="0" smtClean="0">
                <a:solidFill>
                  <a:srgbClr val="00B050"/>
                </a:solidFill>
              </a:rPr>
              <a:t> </a:t>
            </a:r>
            <a:r>
              <a:rPr lang="en-US" dirty="0" smtClean="0"/>
              <a:t>Make an offer to make your prospect desire your product.</a:t>
            </a:r>
          </a:p>
          <a:p>
            <a:r>
              <a:rPr lang="en-US" b="1" dirty="0" smtClean="0">
                <a:solidFill>
                  <a:srgbClr val="00B050"/>
                </a:solidFill>
              </a:rPr>
              <a:t>ACTION :</a:t>
            </a:r>
            <a:r>
              <a:rPr lang="en-US" dirty="0" smtClean="0">
                <a:solidFill>
                  <a:srgbClr val="00B050"/>
                </a:solidFill>
              </a:rPr>
              <a:t> </a:t>
            </a:r>
            <a:r>
              <a:rPr lang="en-US" dirty="0" smtClean="0"/>
              <a:t>Give a call to action to get your prospect to make the decision you want.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b="1" dirty="0" smtClean="0">
                <a:solidFill>
                  <a:srgbClr val="00B050"/>
                </a:solidFill>
              </a:rPr>
              <a:t>*WRITE </a:t>
            </a:r>
            <a:r>
              <a:rPr lang="en-US" b="1" dirty="0" smtClean="0">
                <a:solidFill>
                  <a:srgbClr val="00B050"/>
                </a:solidFill>
              </a:rPr>
              <a:t>A POSITIVE TONE : </a:t>
            </a:r>
            <a:r>
              <a:rPr lang="en-US" dirty="0" smtClean="0"/>
              <a:t>Communication via. </a:t>
            </a:r>
            <a:r>
              <a:rPr lang="en-US" dirty="0" smtClean="0"/>
              <a:t>       E-mail </a:t>
            </a:r>
            <a:r>
              <a:rPr lang="en-US" dirty="0" smtClean="0"/>
              <a:t>is not supported by gesture, voice inflection or other cues and can easily be misread.</a:t>
            </a:r>
          </a:p>
          <a:p>
            <a:pPr>
              <a:buNone/>
            </a:pPr>
            <a:r>
              <a:rPr lang="en-US" dirty="0" smtClean="0"/>
              <a:t>                          Emoticons are sometimes used to convey the nuances of verbal communication. Emoticons are not acceptable in business and should not be used.  </a:t>
            </a:r>
          </a:p>
          <a:p>
            <a:endParaRPr lang="en-US" dirty="0"/>
          </a:p>
        </p:txBody>
      </p:sp>
      <p:pic>
        <p:nvPicPr>
          <p:cNvPr id="5" name="Content Placeholder 4" descr="5_IMG_20200506_144836.jpg"/>
          <p:cNvPicPr>
            <a:picLocks noGrp="1" noChangeAspect="1"/>
          </p:cNvPicPr>
          <p:nvPr>
            <p:ph sz="quarter" idx="2"/>
          </p:nvPr>
        </p:nvPicPr>
        <p:blipFill>
          <a:blip r:embed="rId2"/>
          <a:stretch>
            <a:fillRect/>
          </a:stretch>
        </p:blipFill>
        <p:spPr>
          <a:xfrm>
            <a:off x="4648200" y="1981200"/>
            <a:ext cx="3552825" cy="3505200"/>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32</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85000" lnSpcReduction="10000"/>
          </a:bodyPr>
          <a:lstStyle/>
          <a:p>
            <a:r>
              <a:rPr lang="en-US" sz="2600" b="1" dirty="0" smtClean="0">
                <a:solidFill>
                  <a:srgbClr val="00B050"/>
                </a:solidFill>
              </a:rPr>
              <a:t>THINK BEFORE YOU TYPE !</a:t>
            </a:r>
          </a:p>
          <a:p>
            <a:pPr>
              <a:buNone/>
            </a:pPr>
            <a:r>
              <a:rPr lang="en-US" dirty="0" smtClean="0"/>
              <a:t>      * Who is the audience ?</a:t>
            </a:r>
          </a:p>
          <a:p>
            <a:pPr>
              <a:buNone/>
            </a:pPr>
            <a:r>
              <a:rPr lang="en-US" dirty="0" smtClean="0"/>
              <a:t>      * What is the purpose ?</a:t>
            </a:r>
          </a:p>
          <a:p>
            <a:pPr>
              <a:buNone/>
            </a:pPr>
            <a:r>
              <a:rPr lang="en-US" dirty="0" smtClean="0"/>
              <a:t>      * Organize your thoughts in a logical sequence.</a:t>
            </a:r>
          </a:p>
          <a:p>
            <a:endParaRPr lang="en-US" dirty="0" smtClean="0"/>
          </a:p>
          <a:p>
            <a:r>
              <a:rPr lang="en-US" b="1" dirty="0" smtClean="0">
                <a:solidFill>
                  <a:srgbClr val="00B050"/>
                </a:solidFill>
              </a:rPr>
              <a:t>BE BRIEF AND TO THE POINT : </a:t>
            </a:r>
            <a:r>
              <a:rPr lang="en-US" dirty="0" smtClean="0"/>
              <a:t>Deliver the news up front and include the action you require.</a:t>
            </a:r>
            <a:endParaRPr lang="en-US" dirty="0"/>
          </a:p>
        </p:txBody>
      </p:sp>
      <p:pic>
        <p:nvPicPr>
          <p:cNvPr id="5" name="Content Placeholder 4" descr="1588763488843_2_IMG_20200506_145636.jpg"/>
          <p:cNvPicPr>
            <a:picLocks noGrp="1" noChangeAspect="1"/>
          </p:cNvPicPr>
          <p:nvPr>
            <p:ph sz="quarter" idx="2"/>
          </p:nvPr>
        </p:nvPicPr>
        <p:blipFill>
          <a:blip r:embed="rId2"/>
          <a:stretch>
            <a:fillRect/>
          </a:stretch>
        </p:blipFill>
        <p:spPr>
          <a:xfrm>
            <a:off x="5029200" y="1828800"/>
            <a:ext cx="3124200" cy="3482181"/>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33</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sz="2400" b="1" dirty="0" smtClean="0">
                <a:solidFill>
                  <a:srgbClr val="00B050"/>
                </a:solidFill>
              </a:rPr>
              <a:t>GREETINGS, CLOSINGS AND SIGNATURES : </a:t>
            </a:r>
          </a:p>
          <a:p>
            <a:pPr>
              <a:buNone/>
            </a:pPr>
            <a:r>
              <a:rPr lang="en-US" dirty="0" smtClean="0"/>
              <a:t>    * Always use a professional greeting.</a:t>
            </a:r>
          </a:p>
          <a:p>
            <a:pPr>
              <a:buNone/>
            </a:pPr>
            <a:r>
              <a:rPr lang="en-US" dirty="0" smtClean="0"/>
              <a:t>    * “Hello Mr. Carman.”</a:t>
            </a:r>
          </a:p>
          <a:p>
            <a:pPr>
              <a:buNone/>
            </a:pPr>
            <a:r>
              <a:rPr lang="en-US" dirty="0" smtClean="0"/>
              <a:t>    * Regards, Sincerely, Respectfully, Thank you.</a:t>
            </a:r>
          </a:p>
          <a:p>
            <a:pPr>
              <a:buNone/>
            </a:pPr>
            <a:endParaRPr lang="en-US" dirty="0"/>
          </a:p>
        </p:txBody>
      </p:sp>
      <p:pic>
        <p:nvPicPr>
          <p:cNvPr id="5" name="Content Placeholder 4" descr="1_IMG_20200506_150143.jpg"/>
          <p:cNvPicPr>
            <a:picLocks noGrp="1" noChangeAspect="1"/>
          </p:cNvPicPr>
          <p:nvPr>
            <p:ph sz="quarter" idx="2"/>
          </p:nvPr>
        </p:nvPicPr>
        <p:blipFill>
          <a:blip r:embed="rId2"/>
          <a:stretch>
            <a:fillRect/>
          </a:stretch>
        </p:blipFill>
        <p:spPr>
          <a:xfrm>
            <a:off x="4572000" y="2514600"/>
            <a:ext cx="4114800" cy="2133600"/>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34</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solidFill>
                  <a:srgbClr val="00B050"/>
                </a:solidFill>
              </a:rPr>
              <a:t>PROOFREAD  ALL  EMAIL :</a:t>
            </a:r>
          </a:p>
          <a:p>
            <a:pPr>
              <a:buNone/>
            </a:pPr>
            <a:r>
              <a:rPr lang="en-US" dirty="0" smtClean="0"/>
              <a:t>     * Spell check and grammar check all messages.</a:t>
            </a:r>
          </a:p>
          <a:p>
            <a:pPr>
              <a:buNone/>
            </a:pPr>
            <a:r>
              <a:rPr lang="en-US" dirty="0" smtClean="0"/>
              <a:t>     * Re-read messages before sending, out loud if needed.</a:t>
            </a:r>
          </a:p>
          <a:p>
            <a:pPr>
              <a:buNone/>
            </a:pPr>
            <a:r>
              <a:rPr lang="en-US" dirty="0" smtClean="0"/>
              <a:t>     * Never write E-mails in capital letters, use sentences case when emailing.</a:t>
            </a:r>
          </a:p>
          <a:p>
            <a:pPr>
              <a:buNone/>
            </a:pPr>
            <a:r>
              <a:rPr lang="en-US" dirty="0" smtClean="0"/>
              <a:t>     * Double check all names that may be used in the body of the E-mail, to ensure they are spelled correctly.</a:t>
            </a:r>
            <a:endParaRPr lang="en-US" dirty="0"/>
          </a:p>
        </p:txBody>
      </p:sp>
      <p:pic>
        <p:nvPicPr>
          <p:cNvPr id="5" name="Content Placeholder 4" descr="0_IMG_20200506_152451.jpg"/>
          <p:cNvPicPr>
            <a:picLocks noGrp="1" noChangeAspect="1"/>
          </p:cNvPicPr>
          <p:nvPr>
            <p:ph sz="quarter" idx="2"/>
          </p:nvPr>
        </p:nvPicPr>
        <p:blipFill>
          <a:blip r:embed="rId2"/>
          <a:stretch>
            <a:fillRect/>
          </a:stretch>
        </p:blipFill>
        <p:spPr>
          <a:xfrm>
            <a:off x="4953000" y="2133600"/>
            <a:ext cx="3276600" cy="3048000"/>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35</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WHO SHOULD BE COPIED ?</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b="1" dirty="0" smtClean="0">
                <a:solidFill>
                  <a:srgbClr val="00B050"/>
                </a:solidFill>
              </a:rPr>
              <a:t>Cc:  vs. Bcc:</a:t>
            </a:r>
          </a:p>
          <a:p>
            <a:pPr>
              <a:buNone/>
            </a:pPr>
            <a:r>
              <a:rPr lang="en-US" dirty="0" smtClean="0"/>
              <a:t>   * Only copy those who are directly involved.</a:t>
            </a:r>
          </a:p>
          <a:p>
            <a:pPr>
              <a:buNone/>
            </a:pPr>
            <a:r>
              <a:rPr lang="en-US" dirty="0" smtClean="0"/>
              <a:t>   * Any recipients in the To : Cc: fields will be able to see the addresses of everyone else who received it.</a:t>
            </a:r>
          </a:p>
          <a:p>
            <a:pPr>
              <a:buNone/>
            </a:pPr>
            <a:r>
              <a:rPr lang="en-US" dirty="0" smtClean="0"/>
              <a:t>  * Bcc is useful for sending to a large distribution list, so recipients will not see a huge list of names.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36</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FILES, FONTS AND FORMATS</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dirty="0" smtClean="0"/>
              <a:t>Use an appropriate font and point size.</a:t>
            </a:r>
          </a:p>
          <a:p>
            <a:r>
              <a:rPr lang="en-US" dirty="0" smtClean="0"/>
              <a:t>Use space to separate paragraphs into separate blocks of text.</a:t>
            </a:r>
          </a:p>
          <a:p>
            <a:r>
              <a:rPr lang="en-US" dirty="0" smtClean="0"/>
              <a:t>Bullet important details.</a:t>
            </a:r>
          </a:p>
          <a:p>
            <a:r>
              <a:rPr lang="en-US" dirty="0" smtClean="0"/>
              <a:t>Use bold type or capital letters to highlight critical information, such as due dates.</a:t>
            </a:r>
          </a:p>
          <a:p>
            <a:r>
              <a:rPr lang="en-US" dirty="0" smtClean="0"/>
              <a:t>Do not send large attachments, instead, send a link to a shared network resource.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37</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SUBJECT LINES</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b="1" dirty="0" smtClean="0">
                <a:solidFill>
                  <a:srgbClr val="00B050"/>
                </a:solidFill>
              </a:rPr>
              <a:t>SUBJECT LINES :</a:t>
            </a:r>
          </a:p>
          <a:p>
            <a:pPr>
              <a:buNone/>
            </a:pPr>
            <a:r>
              <a:rPr lang="en-US" dirty="0" smtClean="0"/>
              <a:t>   * Write the subject lines first so you don’t forget it.</a:t>
            </a:r>
          </a:p>
          <a:p>
            <a:pPr>
              <a:buNone/>
            </a:pPr>
            <a:r>
              <a:rPr lang="en-US" dirty="0" smtClean="0"/>
              <a:t>   * An email with a blank subject will likely go unread or get lost.</a:t>
            </a:r>
          </a:p>
          <a:p>
            <a:pPr>
              <a:buNone/>
            </a:pPr>
            <a:r>
              <a:rPr lang="en-US" dirty="0" smtClean="0"/>
              <a:t>   * Be clear and specific about the topic of the      E-mail.</a:t>
            </a:r>
          </a:p>
          <a:p>
            <a:pPr>
              <a:buNone/>
            </a:pPr>
            <a:r>
              <a:rPr lang="en-US" dirty="0" smtClean="0"/>
              <a:t>  * Keep it short ! </a:t>
            </a:r>
            <a:endParaRPr lang="en-US" dirty="0"/>
          </a:p>
        </p:txBody>
      </p:sp>
      <p:pic>
        <p:nvPicPr>
          <p:cNvPr id="5" name="Content Placeholder 4" descr="7_IMG_20200506_155036.jpg"/>
          <p:cNvPicPr>
            <a:picLocks noGrp="1" noChangeAspect="1"/>
          </p:cNvPicPr>
          <p:nvPr>
            <p:ph sz="quarter" idx="2"/>
          </p:nvPr>
        </p:nvPicPr>
        <p:blipFill>
          <a:blip r:embed="rId2"/>
          <a:stretch>
            <a:fillRect/>
          </a:stretch>
        </p:blipFill>
        <p:spPr>
          <a:xfrm>
            <a:off x="4572000" y="1905000"/>
            <a:ext cx="3790950" cy="3733799"/>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38</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 </a:t>
            </a:r>
            <a:r>
              <a:rPr lang="en-US" dirty="0" smtClean="0"/>
              <a:t>* Avoid words in ALL CAPS or special characters like exclamation points !</a:t>
            </a:r>
          </a:p>
          <a:p>
            <a:pPr>
              <a:buNone/>
            </a:pPr>
            <a:r>
              <a:rPr lang="en-US" dirty="0" smtClean="0"/>
              <a:t> * E-mails like this can end up in the spam filter.</a:t>
            </a:r>
          </a:p>
          <a:p>
            <a:pPr>
              <a:buNone/>
            </a:pPr>
            <a:r>
              <a:rPr lang="en-US" dirty="0" smtClean="0"/>
              <a:t> * Indicate if a response is needed at the end of subject.</a:t>
            </a:r>
          </a:p>
          <a:p>
            <a:pPr>
              <a:buNone/>
            </a:pPr>
            <a:r>
              <a:rPr lang="en-US" dirty="0" smtClean="0"/>
              <a:t> * i.e. “ proposed changes to documents – please respond by Friday.”</a:t>
            </a:r>
            <a:endParaRPr lang="en-US" dirty="0"/>
          </a:p>
        </p:txBody>
      </p:sp>
      <p:pic>
        <p:nvPicPr>
          <p:cNvPr id="5" name="Content Placeholder 4" descr="6_IMG_20200506_155348.jpg"/>
          <p:cNvPicPr>
            <a:picLocks noGrp="1" noChangeAspect="1"/>
          </p:cNvPicPr>
          <p:nvPr>
            <p:ph sz="quarter" idx="2"/>
          </p:nvPr>
        </p:nvPicPr>
        <p:blipFill>
          <a:blip r:embed="rId2"/>
          <a:stretch>
            <a:fillRect/>
          </a:stretch>
        </p:blipFill>
        <p:spPr>
          <a:xfrm>
            <a:off x="4887912" y="2093913"/>
            <a:ext cx="3800475" cy="3562350"/>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39</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lgerian" pitchFamily="82" charset="0"/>
              </a:rPr>
              <a:t>                     TOPICS</a:t>
            </a:r>
            <a:endParaRPr lang="en-US" b="1" dirty="0">
              <a:solidFill>
                <a:srgbClr val="C00000"/>
              </a:solidFill>
              <a:latin typeface="Algerian" pitchFamily="82" charset="0"/>
            </a:endParaRPr>
          </a:p>
        </p:txBody>
      </p:sp>
      <p:sp>
        <p:nvSpPr>
          <p:cNvPr id="3" name="Content Placeholder 2"/>
          <p:cNvSpPr>
            <a:spLocks noGrp="1"/>
          </p:cNvSpPr>
          <p:nvPr>
            <p:ph sz="quarter" idx="1"/>
          </p:nvPr>
        </p:nvSpPr>
        <p:spPr/>
        <p:txBody>
          <a:bodyPr>
            <a:normAutofit lnSpcReduction="10000"/>
          </a:bodyPr>
          <a:lstStyle/>
          <a:p>
            <a:r>
              <a:rPr lang="en-US" sz="2000" b="1" dirty="0" smtClean="0">
                <a:solidFill>
                  <a:schemeClr val="accent5">
                    <a:lumMod val="50000"/>
                  </a:schemeClr>
                </a:solidFill>
              </a:rPr>
              <a:t>WHAT IS E-MAIL</a:t>
            </a:r>
            <a:r>
              <a:rPr lang="en-US" sz="2000" b="1" dirty="0" smtClean="0">
                <a:solidFill>
                  <a:schemeClr val="accent5">
                    <a:lumMod val="50000"/>
                  </a:schemeClr>
                </a:solidFill>
              </a:rPr>
              <a:t>?</a:t>
            </a:r>
          </a:p>
          <a:p>
            <a:r>
              <a:rPr lang="en-US" sz="2000" b="1" dirty="0" smtClean="0">
                <a:solidFill>
                  <a:schemeClr val="accent5">
                    <a:lumMod val="50000"/>
                  </a:schemeClr>
                </a:solidFill>
              </a:rPr>
              <a:t>EVOLUTION OF </a:t>
            </a:r>
            <a:r>
              <a:rPr lang="en-US" sz="2000" b="1" dirty="0" smtClean="0">
                <a:solidFill>
                  <a:schemeClr val="accent5">
                    <a:lumMod val="50000"/>
                  </a:schemeClr>
                </a:solidFill>
              </a:rPr>
              <a:t>E-MAIL.</a:t>
            </a:r>
          </a:p>
          <a:p>
            <a:r>
              <a:rPr lang="en-US" sz="2000" b="1" dirty="0" smtClean="0">
                <a:solidFill>
                  <a:schemeClr val="accent5">
                    <a:lumMod val="50000"/>
                  </a:schemeClr>
                </a:solidFill>
              </a:rPr>
              <a:t>USES OF </a:t>
            </a:r>
            <a:r>
              <a:rPr lang="en-US" sz="2000" b="1" dirty="0" smtClean="0">
                <a:solidFill>
                  <a:schemeClr val="accent5">
                    <a:lumMod val="50000"/>
                  </a:schemeClr>
                </a:solidFill>
              </a:rPr>
              <a:t>E-MAIL.</a:t>
            </a:r>
          </a:p>
          <a:p>
            <a:r>
              <a:rPr lang="en-US" sz="2000" b="1" dirty="0" smtClean="0">
                <a:solidFill>
                  <a:schemeClr val="accent5">
                    <a:lumMod val="50000"/>
                  </a:schemeClr>
                </a:solidFill>
              </a:rPr>
              <a:t>ADVANTAGES OF </a:t>
            </a:r>
            <a:r>
              <a:rPr lang="en-US" sz="2000" b="1" dirty="0" smtClean="0">
                <a:solidFill>
                  <a:schemeClr val="accent5">
                    <a:lumMod val="50000"/>
                  </a:schemeClr>
                </a:solidFill>
              </a:rPr>
              <a:t>E-MAIL.</a:t>
            </a:r>
          </a:p>
          <a:p>
            <a:r>
              <a:rPr lang="en-US" sz="2000" b="1" dirty="0" smtClean="0">
                <a:solidFill>
                  <a:schemeClr val="accent5">
                    <a:lumMod val="50000"/>
                  </a:schemeClr>
                </a:solidFill>
              </a:rPr>
              <a:t>DISADVANTAGES OF </a:t>
            </a:r>
            <a:r>
              <a:rPr lang="en-US" sz="2000" b="1" dirty="0" smtClean="0">
                <a:solidFill>
                  <a:schemeClr val="accent5">
                    <a:lumMod val="50000"/>
                  </a:schemeClr>
                </a:solidFill>
              </a:rPr>
              <a:t>E-MAIL.</a:t>
            </a:r>
          </a:p>
          <a:p>
            <a:r>
              <a:rPr lang="en-US" sz="2000" b="1" dirty="0" smtClean="0">
                <a:solidFill>
                  <a:schemeClr val="accent5">
                    <a:lumMod val="50000"/>
                  </a:schemeClr>
                </a:solidFill>
              </a:rPr>
              <a:t>BUILDING </a:t>
            </a:r>
            <a:r>
              <a:rPr lang="en-US" sz="2000" b="1" dirty="0" smtClean="0">
                <a:solidFill>
                  <a:schemeClr val="accent5">
                    <a:lumMod val="50000"/>
                  </a:schemeClr>
                </a:solidFill>
              </a:rPr>
              <a:t>RAPPORT.</a:t>
            </a:r>
          </a:p>
          <a:p>
            <a:r>
              <a:rPr lang="en-US" sz="2000" b="1" dirty="0" smtClean="0">
                <a:solidFill>
                  <a:schemeClr val="accent5">
                    <a:lumMod val="50000"/>
                  </a:schemeClr>
                </a:solidFill>
              </a:rPr>
              <a:t>RAPPORT.</a:t>
            </a:r>
          </a:p>
          <a:p>
            <a:r>
              <a:rPr lang="en-US" sz="2000" b="1" dirty="0" smtClean="0">
                <a:solidFill>
                  <a:schemeClr val="accent5">
                    <a:lumMod val="50000"/>
                  </a:schemeClr>
                </a:solidFill>
              </a:rPr>
              <a:t>4 A’s </a:t>
            </a:r>
            <a:r>
              <a:rPr lang="en-US" sz="2000" b="1" dirty="0" smtClean="0">
                <a:solidFill>
                  <a:schemeClr val="accent5">
                    <a:lumMod val="50000"/>
                  </a:schemeClr>
                </a:solidFill>
              </a:rPr>
              <a:t>FORMULA.</a:t>
            </a:r>
          </a:p>
          <a:p>
            <a:r>
              <a:rPr lang="en-US" sz="2000" b="1" dirty="0" smtClean="0">
                <a:solidFill>
                  <a:schemeClr val="accent5">
                    <a:lumMod val="50000"/>
                  </a:schemeClr>
                </a:solidFill>
              </a:rPr>
              <a:t>CUSTOMER’S </a:t>
            </a:r>
            <a:r>
              <a:rPr lang="en-US" sz="2000" b="1" dirty="0" smtClean="0">
                <a:solidFill>
                  <a:schemeClr val="accent5">
                    <a:lumMod val="50000"/>
                  </a:schemeClr>
                </a:solidFill>
              </a:rPr>
              <a:t>NEEDS.</a:t>
            </a:r>
          </a:p>
          <a:p>
            <a:r>
              <a:rPr lang="en-US" sz="2000" b="1" dirty="0" smtClean="0">
                <a:solidFill>
                  <a:schemeClr val="accent5">
                    <a:lumMod val="50000"/>
                  </a:schemeClr>
                </a:solidFill>
              </a:rPr>
              <a:t>IMPACT OF E-MAIL ON </a:t>
            </a:r>
            <a:r>
              <a:rPr lang="en-US" sz="2000" b="1" dirty="0" smtClean="0">
                <a:solidFill>
                  <a:schemeClr val="accent5">
                    <a:lumMod val="50000"/>
                  </a:schemeClr>
                </a:solidFill>
              </a:rPr>
              <a:t>BUSINESS.</a:t>
            </a:r>
          </a:p>
          <a:p>
            <a:r>
              <a:rPr lang="en-US" sz="2000" b="1" dirty="0" smtClean="0">
                <a:solidFill>
                  <a:schemeClr val="accent5">
                    <a:lumMod val="50000"/>
                  </a:schemeClr>
                </a:solidFill>
              </a:rPr>
              <a:t>WRITING A BUSINESS </a:t>
            </a:r>
            <a:r>
              <a:rPr lang="en-US" sz="2000" b="1" dirty="0" smtClean="0">
                <a:solidFill>
                  <a:schemeClr val="accent5">
                    <a:lumMod val="50000"/>
                  </a:schemeClr>
                </a:solidFill>
              </a:rPr>
              <a:t>E-MAIL.</a:t>
            </a:r>
          </a:p>
          <a:p>
            <a:r>
              <a:rPr lang="en-US" sz="2000" b="1" dirty="0" smtClean="0">
                <a:solidFill>
                  <a:schemeClr val="accent5">
                    <a:lumMod val="50000"/>
                  </a:schemeClr>
                </a:solidFill>
              </a:rPr>
              <a:t>WHEN </a:t>
            </a:r>
            <a:r>
              <a:rPr lang="en-US" sz="2000" b="1" dirty="0" smtClean="0">
                <a:solidFill>
                  <a:schemeClr val="accent5">
                    <a:lumMod val="50000"/>
                  </a:schemeClr>
                </a:solidFill>
              </a:rPr>
              <a:t> E-MAIL IS </a:t>
            </a:r>
            <a:r>
              <a:rPr lang="en-US" sz="2000" b="1" dirty="0" smtClean="0">
                <a:solidFill>
                  <a:schemeClr val="accent5">
                    <a:lumMod val="50000"/>
                  </a:schemeClr>
                </a:solidFill>
              </a:rPr>
              <a:t>APPROPRIATE </a:t>
            </a:r>
            <a:r>
              <a:rPr lang="en-US" sz="2000" b="1" dirty="0" smtClean="0">
                <a:solidFill>
                  <a:schemeClr val="accent5">
                    <a:lumMod val="50000"/>
                  </a:schemeClr>
                </a:solidFill>
              </a:rPr>
              <a:t>?</a:t>
            </a: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_IMG_20200506_155437.jpg"/>
          <p:cNvPicPr>
            <a:picLocks noGrp="1" noChangeAspect="1"/>
          </p:cNvPicPr>
          <p:nvPr>
            <p:ph sz="quarter" idx="1"/>
          </p:nvPr>
        </p:nvPicPr>
        <p:blipFill>
          <a:blip r:embed="rId2"/>
          <a:stretch>
            <a:fillRect/>
          </a:stretch>
        </p:blipFill>
        <p:spPr>
          <a:xfrm>
            <a:off x="569915" y="1600201"/>
            <a:ext cx="8004170" cy="3810000"/>
          </a:xfrm>
        </p:spPr>
      </p:pic>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40</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_IMG_20200506_155533.jpg"/>
          <p:cNvPicPr>
            <a:picLocks noGrp="1" noChangeAspect="1"/>
          </p:cNvPicPr>
          <p:nvPr>
            <p:ph sz="quarter" idx="1"/>
          </p:nvPr>
        </p:nvPicPr>
        <p:blipFill>
          <a:blip r:embed="rId2"/>
          <a:stretch>
            <a:fillRect/>
          </a:stretch>
        </p:blipFill>
        <p:spPr>
          <a:xfrm>
            <a:off x="636195" y="1600201"/>
            <a:ext cx="7871609" cy="3810000"/>
          </a:xfrm>
        </p:spPr>
      </p:pic>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41</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b="1" dirty="0" smtClean="0">
                <a:solidFill>
                  <a:srgbClr val="00B050"/>
                </a:solidFill>
              </a:rPr>
              <a:t>CLOSINGS – Dos </a:t>
            </a:r>
            <a:r>
              <a:rPr lang="en-US" b="1" dirty="0" smtClean="0"/>
              <a:t>:</a:t>
            </a:r>
          </a:p>
          <a:p>
            <a:pPr>
              <a:buNone/>
            </a:pPr>
            <a:endParaRPr lang="en-US" dirty="0" smtClean="0"/>
          </a:p>
          <a:p>
            <a:r>
              <a:rPr lang="en-US" b="1" dirty="0" smtClean="0">
                <a:solidFill>
                  <a:srgbClr val="0070C0"/>
                </a:solidFill>
              </a:rPr>
              <a:t>“Best” </a:t>
            </a:r>
          </a:p>
          <a:p>
            <a:pPr>
              <a:buNone/>
            </a:pPr>
            <a:r>
              <a:rPr lang="en-US" dirty="0" smtClean="0"/>
              <a:t>     * Experts agree – “best “ is safe, in offensive and almost universally appropriate.</a:t>
            </a:r>
          </a:p>
          <a:p>
            <a:pPr>
              <a:buNone/>
            </a:pPr>
            <a:r>
              <a:rPr lang="en-US" dirty="0" smtClean="0"/>
              <a:t>     * Variations include “all the best” and “best wishes.”</a:t>
            </a:r>
          </a:p>
          <a:p>
            <a:endParaRPr lang="en-US" dirty="0" smtClean="0"/>
          </a:p>
          <a:p>
            <a:r>
              <a:rPr lang="en-US" b="1" dirty="0" smtClean="0">
                <a:solidFill>
                  <a:srgbClr val="0070C0"/>
                </a:solidFill>
              </a:rPr>
              <a:t>“Regards”</a:t>
            </a:r>
          </a:p>
          <a:p>
            <a:pPr>
              <a:buNone/>
            </a:pPr>
            <a:r>
              <a:rPr lang="en-US" dirty="0" smtClean="0"/>
              <a:t> </a:t>
            </a:r>
            <a:r>
              <a:rPr lang="en-US" dirty="0" smtClean="0"/>
              <a:t>    * Another simple and common sign-off.</a:t>
            </a:r>
          </a:p>
          <a:p>
            <a:pPr>
              <a:buNone/>
            </a:pPr>
            <a:r>
              <a:rPr lang="en-US" dirty="0" smtClean="0"/>
              <a:t>     * Variations include “best regards” , “kind regards”, and “warm regards”.</a:t>
            </a:r>
            <a:endParaRPr lang="en-US" dirty="0"/>
          </a:p>
        </p:txBody>
      </p:sp>
      <p:pic>
        <p:nvPicPr>
          <p:cNvPr id="5" name="Content Placeholder 4" descr="3_IMG_20200506_160149.jpg"/>
          <p:cNvPicPr>
            <a:picLocks noGrp="1" noChangeAspect="1"/>
          </p:cNvPicPr>
          <p:nvPr>
            <p:ph sz="quarter" idx="2"/>
          </p:nvPr>
        </p:nvPicPr>
        <p:blipFill>
          <a:blip r:embed="rId2"/>
          <a:stretch>
            <a:fillRect/>
          </a:stretch>
        </p:blipFill>
        <p:spPr>
          <a:xfrm>
            <a:off x="5034826" y="1600201"/>
            <a:ext cx="3265347" cy="3733799"/>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42</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b="1" dirty="0" smtClean="0">
                <a:solidFill>
                  <a:srgbClr val="00B050"/>
                </a:solidFill>
              </a:rPr>
              <a:t>CLOSING – DON’TS</a:t>
            </a:r>
          </a:p>
          <a:p>
            <a:endParaRPr lang="en-US" dirty="0" smtClean="0"/>
          </a:p>
          <a:p>
            <a:pPr>
              <a:buNone/>
            </a:pPr>
            <a:r>
              <a:rPr lang="en-US" dirty="0" smtClean="0"/>
              <a:t> </a:t>
            </a:r>
            <a:r>
              <a:rPr lang="en-US" b="1" dirty="0" smtClean="0">
                <a:solidFill>
                  <a:srgbClr val="0070C0"/>
                </a:solidFill>
              </a:rPr>
              <a:t>* “Thanks”</a:t>
            </a:r>
          </a:p>
          <a:p>
            <a:pPr>
              <a:buNone/>
            </a:pPr>
            <a:r>
              <a:rPr lang="en-US" dirty="0" smtClean="0"/>
              <a:t>      While it can be a good sign-off when it is sincere, many times variations of “thanks” are used as a command disguised as premature gratitude.</a:t>
            </a:r>
          </a:p>
          <a:p>
            <a:endParaRPr lang="en-US" dirty="0" smtClean="0"/>
          </a:p>
          <a:p>
            <a:pPr>
              <a:buNone/>
            </a:pPr>
            <a:r>
              <a:rPr lang="en-US" dirty="0" smtClean="0">
                <a:solidFill>
                  <a:srgbClr val="0070C0"/>
                </a:solidFill>
              </a:rPr>
              <a:t> </a:t>
            </a:r>
            <a:r>
              <a:rPr lang="en-US" b="1" dirty="0" smtClean="0">
                <a:solidFill>
                  <a:srgbClr val="0070C0"/>
                </a:solidFill>
              </a:rPr>
              <a:t>* “sincerely”, “yours truly”, “yours faithfully”</a:t>
            </a:r>
          </a:p>
          <a:p>
            <a:pPr>
              <a:buNone/>
            </a:pPr>
            <a:r>
              <a:rPr lang="en-US" dirty="0" smtClean="0"/>
              <a:t>       Can appear as overly formal and stuffy - use with caution.</a:t>
            </a:r>
            <a:endParaRPr lang="en-US" dirty="0"/>
          </a:p>
        </p:txBody>
      </p:sp>
      <p:pic>
        <p:nvPicPr>
          <p:cNvPr id="5" name="Content Placeholder 4" descr="2_IMG_20200506_160841.jpg"/>
          <p:cNvPicPr>
            <a:picLocks noGrp="1" noChangeAspect="1"/>
          </p:cNvPicPr>
          <p:nvPr>
            <p:ph sz="quarter" idx="2"/>
          </p:nvPr>
        </p:nvPicPr>
        <p:blipFill>
          <a:blip r:embed="rId2"/>
          <a:stretch>
            <a:fillRect/>
          </a:stretch>
        </p:blipFill>
        <p:spPr>
          <a:xfrm>
            <a:off x="5033962" y="1972469"/>
            <a:ext cx="3267075" cy="3361531"/>
          </a:xfrm>
        </p:spPr>
      </p:pic>
      <p:sp>
        <p:nvSpPr>
          <p:cNvPr id="6" name="Slide Number Placeholder 5"/>
          <p:cNvSpPr>
            <a:spLocks noGrp="1"/>
          </p:cNvSpPr>
          <p:nvPr>
            <p:ph type="sldNum" sz="quarter" idx="16"/>
          </p:nvPr>
        </p:nvSpPr>
        <p:spPr/>
        <p:txBody>
          <a:bodyPr>
            <a:normAutofit fontScale="85000" lnSpcReduction="20000"/>
          </a:bodyPr>
          <a:lstStyle/>
          <a:p>
            <a:fld id="{B6F15528-21DE-4FAA-801E-634DDDAF4B2B}" type="slidenum">
              <a:rPr lang="en-US" smtClean="0"/>
              <a:pPr/>
              <a:t>43</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b="1" dirty="0" smtClean="0">
                <a:solidFill>
                  <a:srgbClr val="00B050"/>
                </a:solidFill>
              </a:rPr>
              <a:t>CLOSING – </a:t>
            </a:r>
            <a:r>
              <a:rPr lang="en-US" b="1" dirty="0" smtClean="0">
                <a:solidFill>
                  <a:srgbClr val="00B050"/>
                </a:solidFill>
              </a:rPr>
              <a:t>DON’TS</a:t>
            </a:r>
          </a:p>
          <a:p>
            <a:endParaRPr lang="en-US" dirty="0" smtClean="0"/>
          </a:p>
          <a:p>
            <a:pPr>
              <a:buNone/>
            </a:pPr>
            <a:r>
              <a:rPr lang="en-US" dirty="0" smtClean="0"/>
              <a:t>  </a:t>
            </a:r>
            <a:r>
              <a:rPr lang="en-US" b="1" dirty="0" smtClean="0">
                <a:solidFill>
                  <a:srgbClr val="0070C0"/>
                </a:solidFill>
              </a:rPr>
              <a:t>* “XOXO”, “THX”</a:t>
            </a:r>
          </a:p>
          <a:p>
            <a:pPr>
              <a:buNone/>
            </a:pPr>
            <a:r>
              <a:rPr lang="en-US" dirty="0" smtClean="0"/>
              <a:t>     In business E-mails, abbreviations and emoticons are not appropriate.</a:t>
            </a:r>
          </a:p>
          <a:p>
            <a:endParaRPr lang="en-US" dirty="0" smtClean="0"/>
          </a:p>
          <a:p>
            <a:pPr>
              <a:buNone/>
            </a:pPr>
            <a:r>
              <a:rPr lang="en-US" dirty="0" smtClean="0"/>
              <a:t>  </a:t>
            </a:r>
            <a:r>
              <a:rPr lang="en-US" b="1" dirty="0" smtClean="0">
                <a:solidFill>
                  <a:srgbClr val="0070C0"/>
                </a:solidFill>
              </a:rPr>
              <a:t>* “cheers” or “ciao”</a:t>
            </a:r>
          </a:p>
          <a:p>
            <a:pPr>
              <a:buNone/>
            </a:pPr>
            <a:r>
              <a:rPr lang="en-US" dirty="0" smtClean="0"/>
              <a:t>     If you wouldn’t say it in real life, don’t use it in an E-mail.</a:t>
            </a:r>
            <a:endParaRPr lang="en-US" dirty="0" smtClean="0"/>
          </a:p>
          <a:p>
            <a:endParaRPr lang="en-US" dirty="0"/>
          </a:p>
        </p:txBody>
      </p:sp>
      <p:pic>
        <p:nvPicPr>
          <p:cNvPr id="6" name="Content Placeholder 5" descr="0_IMG_20200506_164002.jpg"/>
          <p:cNvPicPr>
            <a:picLocks noGrp="1" noChangeAspect="1"/>
          </p:cNvPicPr>
          <p:nvPr>
            <p:ph sz="quarter" idx="2"/>
          </p:nvPr>
        </p:nvPicPr>
        <p:blipFill>
          <a:blip r:embed="rId2"/>
          <a:stretch>
            <a:fillRect/>
          </a:stretch>
        </p:blipFill>
        <p:spPr>
          <a:xfrm>
            <a:off x="4648200" y="2590800"/>
            <a:ext cx="4038600" cy="2427829"/>
          </a:xfrm>
        </p:spPr>
      </p:pic>
      <p:sp>
        <p:nvSpPr>
          <p:cNvPr id="7" name="Slide Number Placeholder 6"/>
          <p:cNvSpPr>
            <a:spLocks noGrp="1"/>
          </p:cNvSpPr>
          <p:nvPr>
            <p:ph type="sldNum" sz="quarter" idx="16"/>
          </p:nvPr>
        </p:nvSpPr>
        <p:spPr/>
        <p:txBody>
          <a:bodyPr/>
          <a:lstStyle/>
          <a:p>
            <a:fld id="{B6F15528-21DE-4FAA-801E-634DDDAF4B2B}" type="slidenum">
              <a:rPr lang="en-US" smtClean="0"/>
              <a:pPr/>
              <a:t>44</a:t>
            </a:fld>
            <a:endParaRPr lang="en-US" dirty="0"/>
          </a:p>
        </p:txBody>
      </p:sp>
      <p:sp>
        <p:nvSpPr>
          <p:cNvPr id="8" name="Footer Placeholder 7"/>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SIGNATURE</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dirty="0" smtClean="0"/>
              <a:t>If you don’t have a signature already, make one now.</a:t>
            </a:r>
          </a:p>
          <a:p>
            <a:r>
              <a:rPr lang="en-US" dirty="0" smtClean="0"/>
              <a:t>They promote your business, get you more customers, make it easier to contact you, and look more professional.</a:t>
            </a:r>
            <a:endParaRPr lang="en-US" dirty="0"/>
          </a:p>
        </p:txBody>
      </p:sp>
      <p:pic>
        <p:nvPicPr>
          <p:cNvPr id="5" name="Content Placeholder 4" descr="0_IMG_20200506_161639.jpg"/>
          <p:cNvPicPr>
            <a:picLocks noGrp="1" noChangeAspect="1"/>
          </p:cNvPicPr>
          <p:nvPr>
            <p:ph sz="quarter" idx="2"/>
          </p:nvPr>
        </p:nvPicPr>
        <p:blipFill>
          <a:blip r:embed="rId2"/>
          <a:stretch>
            <a:fillRect/>
          </a:stretch>
        </p:blipFill>
        <p:spPr>
          <a:xfrm>
            <a:off x="4572000" y="2590800"/>
            <a:ext cx="4114800" cy="2133600"/>
          </a:xfrm>
        </p:spPr>
      </p:pic>
      <p:sp>
        <p:nvSpPr>
          <p:cNvPr id="6" name="Slide Number Placeholder 5"/>
          <p:cNvSpPr>
            <a:spLocks noGrp="1"/>
          </p:cNvSpPr>
          <p:nvPr>
            <p:ph type="sldNum" sz="quarter" idx="16"/>
          </p:nvPr>
        </p:nvSpPr>
        <p:spPr/>
        <p:txBody>
          <a:bodyPr/>
          <a:lstStyle/>
          <a:p>
            <a:fld id="{B6F15528-21DE-4FAA-801E-634DDDAF4B2B}" type="slidenum">
              <a:rPr lang="en-US" smtClean="0"/>
              <a:pPr/>
              <a:t>45</a:t>
            </a:fld>
            <a:endParaRPr lang="en-US" dirty="0"/>
          </a:p>
        </p:txBody>
      </p:sp>
      <p:sp>
        <p:nvSpPr>
          <p:cNvPr id="7" name="Footer Placeholder 6"/>
          <p:cNvSpPr>
            <a:spLocks noGrp="1"/>
          </p:cNvSpPr>
          <p:nvPr>
            <p:ph type="ftr" sz="quarter" idx="17"/>
          </p:nvPr>
        </p:nvSpPr>
        <p:spPr/>
        <p:txBody>
          <a:bodyPr/>
          <a:lstStyle/>
          <a:p>
            <a:r>
              <a:rPr lang="en-US" smtClean="0"/>
              <a:t>DR. KAYNAT TAWAR</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_IMG_20200505_161039.jpg"/>
          <p:cNvPicPr>
            <a:picLocks noGrp="1" noChangeAspect="1"/>
          </p:cNvPicPr>
          <p:nvPr>
            <p:ph sz="quarter" idx="1"/>
          </p:nvPr>
        </p:nvPicPr>
        <p:blipFill>
          <a:blip r:embed="rId2"/>
          <a:stretch>
            <a:fillRect/>
          </a:stretch>
        </p:blipFill>
        <p:spPr>
          <a:xfrm>
            <a:off x="1447800" y="1600200"/>
            <a:ext cx="5867399" cy="3882231"/>
          </a:xfrm>
        </p:spPr>
      </p:pic>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lgerian" pitchFamily="82" charset="0"/>
              </a:rPr>
              <a:t>                REFERENCE</a:t>
            </a:r>
            <a:endParaRPr lang="en-US" dirty="0">
              <a:solidFill>
                <a:srgbClr val="C00000"/>
              </a:solidFill>
              <a:latin typeface="Algerian" pitchFamily="82" charset="0"/>
            </a:endParaRPr>
          </a:p>
        </p:txBody>
      </p:sp>
      <p:sp>
        <p:nvSpPr>
          <p:cNvPr id="3" name="Content Placeholder 2"/>
          <p:cNvSpPr>
            <a:spLocks noGrp="1"/>
          </p:cNvSpPr>
          <p:nvPr>
            <p:ph sz="quarter" idx="1"/>
          </p:nvPr>
        </p:nvSpPr>
        <p:spPr/>
        <p:txBody>
          <a:bodyPr/>
          <a:lstStyle/>
          <a:p>
            <a:r>
              <a:rPr lang="en-US" u="sng" dirty="0" smtClean="0">
                <a:solidFill>
                  <a:srgbClr val="FFC000"/>
                </a:solidFill>
              </a:rPr>
              <a:t>www.google.com.</a:t>
            </a:r>
          </a:p>
          <a:p>
            <a:r>
              <a:rPr lang="en-US" u="sng" dirty="0" smtClean="0">
                <a:solidFill>
                  <a:srgbClr val="FFC000"/>
                </a:solidFill>
              </a:rPr>
              <a:t>www. wikipedia.com.</a:t>
            </a:r>
          </a:p>
          <a:p>
            <a:r>
              <a:rPr lang="en-US" dirty="0" smtClean="0">
                <a:solidFill>
                  <a:srgbClr val="FFC000"/>
                </a:solidFill>
                <a:hlinkClick r:id="rId2"/>
              </a:rPr>
              <a:t>www.studymafia.org</a:t>
            </a:r>
            <a:endParaRPr lang="en-US" dirty="0" smtClean="0">
              <a:solidFill>
                <a:srgbClr val="FFC00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lgerian" pitchFamily="82" charset="0"/>
              </a:rPr>
              <a:t>         CONTACT  DETAILS</a:t>
            </a:r>
            <a:endParaRPr lang="en-US" dirty="0">
              <a:solidFill>
                <a:srgbClr val="C00000"/>
              </a:solidFill>
              <a:latin typeface="Algerian" pitchFamily="82" charset="0"/>
            </a:endParaRPr>
          </a:p>
        </p:txBody>
      </p:sp>
      <p:sp>
        <p:nvSpPr>
          <p:cNvPr id="3" name="Content Placeholder 2"/>
          <p:cNvSpPr>
            <a:spLocks noGrp="1"/>
          </p:cNvSpPr>
          <p:nvPr>
            <p:ph sz="quarter" idx="1"/>
          </p:nvPr>
        </p:nvSpPr>
        <p:spPr/>
        <p:txBody>
          <a:bodyPr/>
          <a:lstStyle/>
          <a:p>
            <a:pPr>
              <a:buNone/>
            </a:pPr>
            <a:r>
              <a:rPr lang="en-US" b="1" dirty="0" smtClean="0"/>
              <a:t>    </a:t>
            </a:r>
          </a:p>
          <a:p>
            <a:pPr>
              <a:buNone/>
            </a:pPr>
            <a:endParaRPr lang="en-US" b="1" dirty="0" smtClean="0"/>
          </a:p>
          <a:p>
            <a:pPr>
              <a:buNone/>
            </a:pPr>
            <a:endParaRPr lang="en-US" b="1" dirty="0" smtClean="0"/>
          </a:p>
          <a:p>
            <a:pPr>
              <a:buNone/>
            </a:pPr>
            <a:r>
              <a:rPr lang="en-US" b="1" dirty="0" smtClean="0"/>
              <a:t> </a:t>
            </a:r>
            <a:r>
              <a:rPr lang="en-US" b="1" dirty="0" smtClean="0"/>
              <a:t>       </a:t>
            </a:r>
            <a:r>
              <a:rPr lang="en-US" b="1" dirty="0" smtClean="0">
                <a:solidFill>
                  <a:srgbClr val="00B050"/>
                </a:solidFill>
              </a:rPr>
              <a:t>EMAIL :</a:t>
            </a:r>
            <a:r>
              <a:rPr lang="en-US" dirty="0" smtClean="0"/>
              <a:t> </a:t>
            </a:r>
            <a:r>
              <a:rPr lang="en-US" dirty="0" smtClean="0">
                <a:solidFill>
                  <a:srgbClr val="FF0000"/>
                </a:solidFill>
              </a:rPr>
              <a:t>dr.kaynattawar@gmail.com</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endParaRPr lang="en-US" b="1" dirty="0" smtClean="0"/>
          </a:p>
          <a:p>
            <a:pPr>
              <a:buNone/>
            </a:pPr>
            <a:endParaRPr lang="en-US" b="1" dirty="0" smtClean="0"/>
          </a:p>
          <a:p>
            <a:pPr>
              <a:buNone/>
            </a:pPr>
            <a:endParaRPr lang="en-US" b="1" dirty="0" smtClean="0"/>
          </a:p>
          <a:p>
            <a:pPr>
              <a:buNone/>
            </a:pPr>
            <a:r>
              <a:rPr lang="en-US" b="1" dirty="0" smtClean="0"/>
              <a:t> </a:t>
            </a:r>
            <a:r>
              <a:rPr lang="en-US" b="1" dirty="0" smtClean="0"/>
              <a:t>                  </a:t>
            </a:r>
            <a:r>
              <a:rPr lang="en-US" sz="6600" b="1" dirty="0" smtClean="0">
                <a:solidFill>
                  <a:srgbClr val="C00000"/>
                </a:solidFill>
                <a:latin typeface="Algerian" pitchFamily="82" charset="0"/>
              </a:rPr>
              <a:t>THANK </a:t>
            </a:r>
            <a:r>
              <a:rPr lang="en-US" sz="6600" b="1" dirty="0" smtClean="0">
                <a:solidFill>
                  <a:srgbClr val="C00000"/>
                </a:solidFill>
                <a:latin typeface="Algerian" pitchFamily="82" charset="0"/>
              </a:rPr>
              <a:t>YOU</a:t>
            </a:r>
            <a:endParaRPr lang="en-US" sz="6600" dirty="0">
              <a:solidFill>
                <a:srgbClr val="C00000"/>
              </a:solidFill>
              <a:latin typeface="Algerian" pitchFamily="82" charset="0"/>
            </a:endParaRPr>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49</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b="1" dirty="0" smtClean="0">
                <a:solidFill>
                  <a:schemeClr val="accent5">
                    <a:lumMod val="50000"/>
                  </a:schemeClr>
                </a:solidFill>
              </a:rPr>
              <a:t>WHEN  E-MAIL IS NOT APPROPRIATE ?</a:t>
            </a:r>
          </a:p>
          <a:p>
            <a:r>
              <a:rPr lang="en-US" sz="2800" b="1" dirty="0" smtClean="0">
                <a:solidFill>
                  <a:schemeClr val="accent5">
                    <a:lumMod val="50000"/>
                  </a:schemeClr>
                </a:solidFill>
              </a:rPr>
              <a:t>POINT TO BE CONSIDERED WHILE WRITING E-MAIL.</a:t>
            </a:r>
          </a:p>
          <a:p>
            <a:r>
              <a:rPr lang="en-US" sz="2800" b="1" dirty="0" smtClean="0">
                <a:solidFill>
                  <a:schemeClr val="accent5">
                    <a:lumMod val="50000"/>
                  </a:schemeClr>
                </a:solidFill>
              </a:rPr>
              <a:t>WHO SHOULD BE COPIED ?</a:t>
            </a:r>
          </a:p>
          <a:p>
            <a:r>
              <a:rPr lang="en-US" sz="2800" b="1" dirty="0" smtClean="0">
                <a:solidFill>
                  <a:schemeClr val="accent5">
                    <a:lumMod val="50000"/>
                  </a:schemeClr>
                </a:solidFill>
              </a:rPr>
              <a:t>FILES, FONTS AND FORMATS.</a:t>
            </a:r>
          </a:p>
          <a:p>
            <a:r>
              <a:rPr lang="en-US" sz="2800" b="1" dirty="0" smtClean="0">
                <a:solidFill>
                  <a:schemeClr val="accent5">
                    <a:lumMod val="50000"/>
                  </a:schemeClr>
                </a:solidFill>
              </a:rPr>
              <a:t>SUBJECT LINES.</a:t>
            </a:r>
          </a:p>
          <a:p>
            <a:r>
              <a:rPr lang="en-US" sz="2800" b="1" dirty="0" smtClean="0">
                <a:solidFill>
                  <a:schemeClr val="accent5">
                    <a:lumMod val="50000"/>
                  </a:schemeClr>
                </a:solidFill>
              </a:rPr>
              <a:t>SIGNATURE.</a:t>
            </a:r>
            <a:endParaRPr lang="en-US" sz="2800" dirty="0" smtClean="0">
              <a:solidFill>
                <a:schemeClr val="accent5">
                  <a:lumMod val="50000"/>
                </a:schemeClr>
              </a:solidFill>
            </a:endParaRPr>
          </a:p>
          <a:p>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WHAT </a:t>
            </a:r>
            <a:r>
              <a:rPr lang="en-US" b="1" dirty="0" smtClean="0">
                <a:solidFill>
                  <a:schemeClr val="accent4">
                    <a:lumMod val="75000"/>
                  </a:schemeClr>
                </a:solidFill>
              </a:rPr>
              <a:t>IS E-MAIL?</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normAutofit/>
          </a:bodyPr>
          <a:lstStyle/>
          <a:p>
            <a:r>
              <a:rPr lang="en-US" dirty="0" smtClean="0"/>
              <a:t>E-mail (electronic mail) is the exchange of computer- stored massages by telecommunication.</a:t>
            </a:r>
          </a:p>
          <a:p>
            <a:r>
              <a:rPr lang="en-US" dirty="0" smtClean="0"/>
              <a:t>E- mail messages are usually encoded in ASSCII (American standard code for information interchange) text.</a:t>
            </a:r>
          </a:p>
          <a:p>
            <a:r>
              <a:rPr lang="en-US" dirty="0" smtClean="0"/>
              <a:t>You can also send non-text files, such as graphic images and sound files, as attachments.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E-mail was one of the first uses of the internet and is still the most popular use.</a:t>
            </a:r>
          </a:p>
          <a:p>
            <a:r>
              <a:rPr lang="en-US" dirty="0" smtClean="0"/>
              <a:t>According to a CNN article, in 2001, the international data corporation (DIC) predicted the number of emails sent each day would exceed 39 billion by 2016. but in 2014, the IDC reported that 36 billion emails were already being sent daily, and they expected the number to double by 2019.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5_IMG_20200505_160825.jpg"/>
          <p:cNvPicPr>
            <a:picLocks noGrp="1" noChangeAspect="1"/>
          </p:cNvPicPr>
          <p:nvPr>
            <p:ph sz="quarter" idx="1"/>
          </p:nvPr>
        </p:nvPicPr>
        <p:blipFill>
          <a:blip r:embed="rId2"/>
          <a:stretch>
            <a:fillRect/>
          </a:stretch>
        </p:blipFill>
        <p:spPr>
          <a:xfrm>
            <a:off x="1210709" y="1646237"/>
            <a:ext cx="6722581" cy="4144963"/>
          </a:xfrm>
        </p:spPr>
      </p:pic>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       EVOLUTION </a:t>
            </a:r>
            <a:r>
              <a:rPr lang="en-US" b="1" dirty="0" smtClean="0">
                <a:solidFill>
                  <a:schemeClr val="accent4">
                    <a:lumMod val="75000"/>
                  </a:schemeClr>
                </a:solidFill>
              </a:rPr>
              <a:t>OF </a:t>
            </a:r>
            <a:r>
              <a:rPr lang="en-US" b="1" dirty="0" smtClean="0">
                <a:solidFill>
                  <a:schemeClr val="accent4">
                    <a:lumMod val="75000"/>
                  </a:schemeClr>
                </a:solidFill>
              </a:rPr>
              <a:t>E-MAIL</a:t>
            </a:r>
            <a:endParaRPr lang="en-US" b="1"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dirty="0" smtClean="0"/>
              <a:t>Its been 47 years since Ray Tomlinson sent the first ever </a:t>
            </a:r>
            <a:r>
              <a:rPr lang="en-US" dirty="0" smtClean="0"/>
              <a:t>E-mail</a:t>
            </a:r>
            <a:r>
              <a:rPr lang="en-US" dirty="0" smtClean="0"/>
              <a:t>.</a:t>
            </a:r>
          </a:p>
          <a:p>
            <a:r>
              <a:rPr lang="en-US" dirty="0" smtClean="0"/>
              <a:t>1971, the first network mail was sent on ARPANET and this was the first step for electronic mail, fondly called “E-mail”.</a:t>
            </a:r>
          </a:p>
          <a:p>
            <a:r>
              <a:rPr lang="en-US" dirty="0" smtClean="0"/>
              <a:t>1988, first commercial </a:t>
            </a:r>
            <a:r>
              <a:rPr lang="en-US" dirty="0" smtClean="0"/>
              <a:t>E-mail </a:t>
            </a:r>
            <a:r>
              <a:rPr lang="en-US" dirty="0" smtClean="0"/>
              <a:t>client, Microsoft mail is released for Mac.</a:t>
            </a:r>
          </a:p>
          <a:p>
            <a:r>
              <a:rPr lang="en-US" dirty="0" smtClean="0"/>
              <a:t>Till 1990, pure text </a:t>
            </a:r>
            <a:r>
              <a:rPr lang="en-US" dirty="0" smtClean="0"/>
              <a:t>E-mails </a:t>
            </a:r>
            <a:r>
              <a:rPr lang="en-US" dirty="0" smtClean="0"/>
              <a:t>were used.</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322</TotalTime>
  <Words>2277</Words>
  <Application>Microsoft Office PowerPoint</Application>
  <PresentationFormat>On-screen Show (4:3)</PresentationFormat>
  <Paragraphs>319</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Median</vt:lpstr>
      <vt:lpstr>SCHOOL OF STUDIES IN COMMERCE VIKRAM UNIVERSITY, UJJAIN (M.P.) </vt:lpstr>
      <vt:lpstr>Slide 2</vt:lpstr>
      <vt:lpstr>RELEVANT TOPICS ON E-MAIL FOR</vt:lpstr>
      <vt:lpstr>                     TOPICS</vt:lpstr>
      <vt:lpstr>Slide 5</vt:lpstr>
      <vt:lpstr>           WHAT IS E-MAIL?</vt:lpstr>
      <vt:lpstr>Slide 7</vt:lpstr>
      <vt:lpstr>Slide 8</vt:lpstr>
      <vt:lpstr>       EVOLUTION OF E-MAIL</vt:lpstr>
      <vt:lpstr>Slide 10</vt:lpstr>
      <vt:lpstr>              USES OF E-MAIL</vt:lpstr>
      <vt:lpstr>    ADVANTAGES OF E-MAIL</vt:lpstr>
      <vt:lpstr>   DISADVANTAGES OF E-MAIL</vt:lpstr>
      <vt:lpstr>           BUILDING RAPPORT</vt:lpstr>
      <vt:lpstr>Slide 15</vt:lpstr>
      <vt:lpstr>                   RAPPORT</vt:lpstr>
      <vt:lpstr>                  RAPPORT</vt:lpstr>
      <vt:lpstr>Slide 18</vt:lpstr>
      <vt:lpstr>            4 A’s FORMULA</vt:lpstr>
      <vt:lpstr>Slide 20</vt:lpstr>
      <vt:lpstr>Slide 21</vt:lpstr>
      <vt:lpstr>        CUSTOMER’S NEEDS</vt:lpstr>
      <vt:lpstr>Slide 23</vt:lpstr>
      <vt:lpstr>IMPACT OF E-MAIL ON BUSINESS</vt:lpstr>
      <vt:lpstr>Slide 25</vt:lpstr>
      <vt:lpstr>Slide 26</vt:lpstr>
      <vt:lpstr>    WRITING A BUSINESS E-MAIL</vt:lpstr>
      <vt:lpstr> WHEN E-MAIL IS APPROPRIATE ?</vt:lpstr>
      <vt:lpstr>  WHEN  E-MAIL IS NOT APPROPRIATE ?</vt:lpstr>
      <vt:lpstr>POINT TO BE CONSIDERED WHILE WRITING E-MAIL.</vt:lpstr>
      <vt:lpstr>Slide 31</vt:lpstr>
      <vt:lpstr>Slide 32</vt:lpstr>
      <vt:lpstr>Slide 33</vt:lpstr>
      <vt:lpstr>Slide 34</vt:lpstr>
      <vt:lpstr>Slide 35</vt:lpstr>
      <vt:lpstr>    WHO SHOULD BE COPIED ?</vt:lpstr>
      <vt:lpstr>   FILES, FONTS AND FORMATS</vt:lpstr>
      <vt:lpstr>              SUBJECT LINES</vt:lpstr>
      <vt:lpstr>Slide 39</vt:lpstr>
      <vt:lpstr>Slide 40</vt:lpstr>
      <vt:lpstr>Slide 41</vt:lpstr>
      <vt:lpstr>Slide 42</vt:lpstr>
      <vt:lpstr>Slide 43</vt:lpstr>
      <vt:lpstr>Slide 44</vt:lpstr>
      <vt:lpstr>                 SIGNATURE</vt:lpstr>
      <vt:lpstr>Slide 46</vt:lpstr>
      <vt:lpstr>                REFERENCE</vt:lpstr>
      <vt:lpstr>         CONTACT  DETAILS</vt:lpstr>
      <vt:lpstr>Slide 49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hp</cp:lastModifiedBy>
  <cp:revision>140</cp:revision>
  <dcterms:created xsi:type="dcterms:W3CDTF">2006-08-16T00:00:00Z</dcterms:created>
  <dcterms:modified xsi:type="dcterms:W3CDTF">2020-05-06T12:36:06Z</dcterms:modified>
</cp:coreProperties>
</file>