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83" r:id="rId2"/>
    <p:sldId id="288" r:id="rId3"/>
    <p:sldId id="285" r:id="rId4"/>
    <p:sldId id="286" r:id="rId5"/>
    <p:sldId id="287" r:id="rId6"/>
    <p:sldId id="256" r:id="rId7"/>
    <p:sldId id="257" r:id="rId8"/>
    <p:sldId id="289"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AB28D-D380-4058-AA97-2E8727111D17}" type="datetimeFigureOut">
              <a:rPr lang="en-US" smtClean="0"/>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C15C6B-3062-40AD-823D-08131657BE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F922468-BD44-4573-95C9-EF1013306C6A}" type="datetime1">
              <a:rPr lang="en-US" smtClean="0"/>
              <a:t>5/2/2020</a:t>
            </a:fld>
            <a:endParaRPr lang="en-US" dirty="0"/>
          </a:p>
        </p:txBody>
      </p:sp>
      <p:sp>
        <p:nvSpPr>
          <p:cNvPr id="19" name="Footer Placeholder 18"/>
          <p:cNvSpPr>
            <a:spLocks noGrp="1"/>
          </p:cNvSpPr>
          <p:nvPr>
            <p:ph type="ftr" sz="quarter" idx="11"/>
          </p:nvPr>
        </p:nvSpPr>
        <p:spPr/>
        <p:txBody>
          <a:bodyPr/>
          <a:lstStyle/>
          <a:p>
            <a:r>
              <a:rPr lang="en-US" smtClean="0"/>
              <a:t>DR KAYNAT TAWAR</a:t>
            </a:r>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B18844-4C0F-494E-9246-31BA96EECE80}" type="datetime1">
              <a:rPr lang="en-US" smtClean="0"/>
              <a:t>5/2/2020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6912-9631-4C11-880D-B2E87B12329C}" type="datetime1">
              <a:rPr lang="en-US" smtClean="0"/>
              <a:t>5/2/2020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0AF336-D41E-48FF-8E79-2D51551284A6}" type="datetime1">
              <a:rPr lang="en-US" smtClean="0"/>
              <a:t>5/2/2020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3D0CF8-6C7D-4C65-A8CF-D542AC6C0DC0}" type="datetime1">
              <a:rPr lang="en-US" smtClean="0"/>
              <a:t>5/2/2020</a:t>
            </a:fld>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5C177B-73FB-428F-B5F8-8BF728BD0209}" type="datetime1">
              <a:rPr lang="en-US" smtClean="0"/>
              <a:t>5/2/2020</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EAAE29-D029-4F9E-BC9E-C1306255E03A}" type="datetime1">
              <a:rPr lang="en-US" smtClean="0"/>
              <a:t>5/2/2020</a:t>
            </a:fld>
            <a:endParaRPr lang="en-US" dirty="0"/>
          </a:p>
        </p:txBody>
      </p:sp>
      <p:sp>
        <p:nvSpPr>
          <p:cNvPr id="8" name="Footer Placeholder 7"/>
          <p:cNvSpPr>
            <a:spLocks noGrp="1"/>
          </p:cNvSpPr>
          <p:nvPr>
            <p:ph type="ftr" sz="quarter" idx="11"/>
          </p:nvPr>
        </p:nvSpPr>
        <p:spPr/>
        <p:txBody>
          <a:bodyPr/>
          <a:lstStyle/>
          <a:p>
            <a:r>
              <a:rPr lang="en-US" smtClean="0"/>
              <a:t>DR KAYNAT TAWAR</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0D6684-399B-41EA-8E90-AAD06BC49C16}" type="datetime1">
              <a:rPr lang="en-US" smtClean="0"/>
              <a:t>5/2/2020</a:t>
            </a:fld>
            <a:endParaRPr lang="en-US" dirty="0"/>
          </a:p>
        </p:txBody>
      </p:sp>
      <p:sp>
        <p:nvSpPr>
          <p:cNvPr id="4" name="Footer Placeholder 3"/>
          <p:cNvSpPr>
            <a:spLocks noGrp="1"/>
          </p:cNvSpPr>
          <p:nvPr>
            <p:ph type="ftr" sz="quarter" idx="11"/>
          </p:nvPr>
        </p:nvSpPr>
        <p:spPr/>
        <p:txBody>
          <a:bodyPr/>
          <a:lstStyle/>
          <a:p>
            <a:r>
              <a:rPr lang="en-US" smtClean="0"/>
              <a:t>DR KAYNAT TAWAR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35B45-E972-4A2D-B5DD-07C864F6D444}" type="datetime1">
              <a:rPr lang="en-US" smtClean="0"/>
              <a:t>5/2/2020</a:t>
            </a:fld>
            <a:endParaRPr lang="en-US" dirty="0"/>
          </a:p>
        </p:txBody>
      </p:sp>
      <p:sp>
        <p:nvSpPr>
          <p:cNvPr id="3" name="Footer Placeholder 2"/>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8B460E-BBFA-419F-BF6B-BCB175C2FB5E}" type="datetime1">
              <a:rPr lang="en-US" smtClean="0"/>
              <a:t>5/2/2020</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B4641D-E0D0-4C51-9624-62E136A2B1CF}" type="datetime1">
              <a:rPr lang="en-US" smtClean="0"/>
              <a:t>5/2/2020</a:t>
            </a:fld>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AC356B-C8DF-4DF4-98DC-64CE45059076}" type="datetime1">
              <a:rPr lang="en-US" smtClean="0"/>
              <a:t>5/2/2020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 KAYNAT TAWAR</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SCHOOL OF STUDIES IN COMMERCE</a:t>
            </a:r>
            <a:br>
              <a:rPr lang="en-US" sz="4000" b="1" dirty="0" smtClean="0"/>
            </a:br>
            <a:r>
              <a:rPr lang="en-US" sz="4000" b="1" dirty="0" smtClean="0"/>
              <a:t>VIKRAM UNIVERSITY, UJJAIN (M.P.)</a:t>
            </a:r>
            <a:r>
              <a:rPr lang="en-US" sz="4000" dirty="0" smtClean="0"/>
              <a:t/>
            </a:r>
            <a:br>
              <a:rPr lang="en-US" sz="4000" dirty="0" smtClean="0"/>
            </a:br>
            <a:endParaRPr lang="en-US" sz="4000" dirty="0"/>
          </a:p>
        </p:txBody>
      </p:sp>
      <p:sp>
        <p:nvSpPr>
          <p:cNvPr id="3" name="Subtitle 2"/>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COGNITIVE OBJECTIVES</a:t>
            </a:r>
            <a:br>
              <a:rPr lang="en-US" b="1" dirty="0" smtClean="0"/>
            </a:br>
            <a:endParaRPr lang="en-US" b="1" dirty="0"/>
          </a:p>
        </p:txBody>
      </p:sp>
      <p:sp>
        <p:nvSpPr>
          <p:cNvPr id="3" name="Content Placeholder 2"/>
          <p:cNvSpPr>
            <a:spLocks noGrp="1"/>
          </p:cNvSpPr>
          <p:nvPr>
            <p:ph idx="1"/>
          </p:nvPr>
        </p:nvSpPr>
        <p:spPr/>
        <p:txBody>
          <a:bodyPr/>
          <a:lstStyle/>
          <a:p>
            <a:r>
              <a:rPr lang="en-US" dirty="0" smtClean="0"/>
              <a:t>To develop higher cognitive abilities.</a:t>
            </a:r>
          </a:p>
          <a:p>
            <a:r>
              <a:rPr lang="en-US" dirty="0" smtClean="0"/>
              <a:t>To develop the ability of responding.</a:t>
            </a:r>
          </a:p>
          <a:p>
            <a:r>
              <a:rPr lang="en-US" dirty="0" smtClean="0"/>
              <a:t>To develop the ability of keen observation of experience, feelings and to present them effectively.</a:t>
            </a:r>
          </a:p>
          <a:p>
            <a:r>
              <a:rPr lang="en-US" dirty="0" smtClean="0"/>
              <a:t>To develop the ability to seek clarification and defend the ideas of others effectively.</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AFFECTIVE OBJECTIVES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To develop the feeling of tolerance.</a:t>
            </a:r>
          </a:p>
          <a:p>
            <a:r>
              <a:rPr lang="en-US" dirty="0" smtClean="0"/>
              <a:t>To develop the feelings co-operation.</a:t>
            </a:r>
          </a:p>
          <a:p>
            <a:r>
              <a:rPr lang="en-US" dirty="0" smtClean="0"/>
              <a:t>To develop the emotional ability among the participants of the seminar.</a:t>
            </a:r>
          </a:p>
          <a:p>
            <a:r>
              <a:rPr lang="en-US" dirty="0" smtClean="0"/>
              <a:t>To acquire the goods manners of putting questions and answering the questions of others effectively.</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SEMINAR</a:t>
            </a:r>
            <a:endParaRPr lang="en-US" b="1" dirty="0"/>
          </a:p>
        </p:txBody>
      </p:sp>
      <p:sp>
        <p:nvSpPr>
          <p:cNvPr id="3" name="Content Placeholder 2"/>
          <p:cNvSpPr>
            <a:spLocks noGrp="1"/>
          </p:cNvSpPr>
          <p:nvPr>
            <p:ph idx="1"/>
          </p:nvPr>
        </p:nvSpPr>
        <p:spPr/>
        <p:txBody>
          <a:bodyPr/>
          <a:lstStyle/>
          <a:p>
            <a:r>
              <a:rPr lang="en-US" dirty="0" smtClean="0"/>
              <a:t>MINI SEMINAR</a:t>
            </a:r>
          </a:p>
          <a:p>
            <a:r>
              <a:rPr lang="en-US" dirty="0" smtClean="0"/>
              <a:t>MAIN SEMINAR</a:t>
            </a:r>
          </a:p>
          <a:p>
            <a:r>
              <a:rPr lang="en-US" dirty="0" smtClean="0"/>
              <a:t>NATIONAL SEMINAR</a:t>
            </a:r>
          </a:p>
          <a:p>
            <a:r>
              <a:rPr lang="en-US" dirty="0" smtClean="0"/>
              <a:t>INTERNATIONAL SEMINAR</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DIFFERENT PERSONNEL</a:t>
            </a:r>
            <a:endParaRPr lang="en-US" b="1" dirty="0"/>
          </a:p>
        </p:txBody>
      </p:sp>
      <p:pic>
        <p:nvPicPr>
          <p:cNvPr id="4" name="Content Placeholder 3" descr="ROLE OF.jpg"/>
          <p:cNvPicPr>
            <a:picLocks noGrp="1" noChangeAspect="1"/>
          </p:cNvPicPr>
          <p:nvPr>
            <p:ph idx="1"/>
          </p:nvPr>
        </p:nvPicPr>
        <p:blipFill>
          <a:blip r:embed="rId2"/>
          <a:stretch>
            <a:fillRect/>
          </a:stretch>
        </p:blipFill>
        <p:spPr>
          <a:xfrm>
            <a:off x="2590800" y="2362200"/>
            <a:ext cx="3810000" cy="3048000"/>
          </a:xfrm>
        </p:spPr>
      </p:pic>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ORGANISERS</a:t>
            </a:r>
            <a:endParaRPr lang="en-US" b="1" dirty="0"/>
          </a:p>
        </p:txBody>
      </p:sp>
      <p:sp>
        <p:nvSpPr>
          <p:cNvPr id="3" name="Content Placeholder 2"/>
          <p:cNvSpPr>
            <a:spLocks noGrp="1"/>
          </p:cNvSpPr>
          <p:nvPr>
            <p:ph idx="1"/>
          </p:nvPr>
        </p:nvSpPr>
        <p:spPr>
          <a:xfrm>
            <a:off x="533400" y="1676400"/>
            <a:ext cx="8229600" cy="4525963"/>
          </a:xfrm>
        </p:spPr>
        <p:txBody>
          <a:bodyPr>
            <a:noAutofit/>
          </a:bodyPr>
          <a:lstStyle/>
          <a:p>
            <a:r>
              <a:rPr lang="en-US" sz="2000" dirty="0" smtClean="0"/>
              <a:t>I</a:t>
            </a:r>
            <a:r>
              <a:rPr lang="en-US" sz="2000" dirty="0" smtClean="0"/>
              <a:t>t is the organizers who decides the topic of seminar.</a:t>
            </a:r>
          </a:p>
          <a:p>
            <a:r>
              <a:rPr lang="en-US" sz="2000" dirty="0" smtClean="0"/>
              <a:t>Topic are related to the current trends or recent developments in the clinical or nursing education.</a:t>
            </a:r>
          </a:p>
          <a:p>
            <a:r>
              <a:rPr lang="en-US" sz="2000" dirty="0" smtClean="0"/>
              <a:t>Once the topic is decided and objectives are formulated, organizers start searching for a suitable chairperson and select an eminent person who is well versed in the concerned topic as the chairperson. In consultation with the chairperson, organizers modifies the objectives if needed, finalize the various aspects of the topic and select speakers.</a:t>
            </a:r>
          </a:p>
          <a:p>
            <a:r>
              <a:rPr lang="en-US" sz="2000" dirty="0" smtClean="0"/>
              <a:t>Date and time is fixed according to the convenience of the chairperson and speakers.</a:t>
            </a:r>
          </a:p>
          <a:p>
            <a:r>
              <a:rPr lang="en-US" sz="2000" dirty="0" smtClean="0"/>
              <a:t>In case of national or international seminars, large scale preparation is needed and organizers have to form various committees like invitation committee, finance committee academic committee, etc. and co-ordinate effectively for the successful conduction of the seminar. </a:t>
            </a:r>
            <a:endParaRPr lang="en-US" sz="2000"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CHAIRPERSON</a:t>
            </a:r>
            <a:endParaRPr lang="en-US" b="1" dirty="0"/>
          </a:p>
        </p:txBody>
      </p:sp>
      <p:sp>
        <p:nvSpPr>
          <p:cNvPr id="3" name="Content Placeholder 2"/>
          <p:cNvSpPr>
            <a:spLocks noGrp="1"/>
          </p:cNvSpPr>
          <p:nvPr>
            <p:ph idx="1"/>
          </p:nvPr>
        </p:nvSpPr>
        <p:spPr/>
        <p:txBody>
          <a:bodyPr>
            <a:normAutofit lnSpcReduction="10000"/>
          </a:bodyPr>
          <a:lstStyle/>
          <a:p>
            <a:r>
              <a:rPr lang="en-US" dirty="0" smtClean="0"/>
              <a:t>Chairperson should possess in depth knowledge regarding the topic and it is duty to guide the seminar in a fruitful manner.</a:t>
            </a:r>
          </a:p>
          <a:p>
            <a:r>
              <a:rPr lang="en-US" dirty="0" smtClean="0"/>
              <a:t>Seminar begins with an introductory speech by the chairperson.</a:t>
            </a:r>
          </a:p>
          <a:p>
            <a:r>
              <a:rPr lang="en-US" dirty="0" smtClean="0"/>
              <a:t>In the introductory talk, he justifies the topic selection by stating its relevance and importance in the current context and introduces the speakers by highlighting their achievements.</a:t>
            </a:r>
          </a:p>
          <a:p>
            <a:r>
              <a:rPr lang="en-US" dirty="0" smtClean="0"/>
              <a:t>After the introductory speech chairperson invites speakers according to the order.</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When one speaker completes his speech, he gives a brief summary of it and invites next speaker to present his viewpoints.</a:t>
            </a:r>
          </a:p>
          <a:p>
            <a:r>
              <a:rPr lang="en-US" dirty="0" smtClean="0"/>
              <a:t>Once all the speakers complete their presentations, chairperson opens the discussion session by inviting participants to come out with their doubts, clarifications and contribution.</a:t>
            </a:r>
          </a:p>
          <a:p>
            <a:r>
              <a:rPr lang="en-US" dirty="0" smtClean="0"/>
              <a:t>Some chairperson prefer discussion after each speaker completes the presentation.</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SPEAKERS</a:t>
            </a:r>
            <a:endParaRPr lang="en-US" b="1" dirty="0"/>
          </a:p>
        </p:txBody>
      </p:sp>
      <p:sp>
        <p:nvSpPr>
          <p:cNvPr id="3" name="Content Placeholder 2"/>
          <p:cNvSpPr>
            <a:spLocks noGrp="1"/>
          </p:cNvSpPr>
          <p:nvPr>
            <p:ph idx="1"/>
          </p:nvPr>
        </p:nvSpPr>
        <p:spPr/>
        <p:txBody>
          <a:bodyPr>
            <a:normAutofit/>
          </a:bodyPr>
          <a:lstStyle/>
          <a:p>
            <a:r>
              <a:rPr lang="en-US" dirty="0" smtClean="0"/>
              <a:t>Success of a seminar depends on how well the discussion session is utilized by the participants.</a:t>
            </a:r>
          </a:p>
          <a:p>
            <a:r>
              <a:rPr lang="en-US" dirty="0" smtClean="0"/>
              <a:t>The quality and quantity of the information presented by the speakers have a direct role in preparing the participants for the discussion session.</a:t>
            </a:r>
          </a:p>
          <a:p>
            <a:r>
              <a:rPr lang="en-US" dirty="0" smtClean="0"/>
              <a:t>Success of the seminar is largely determined by the performance of the speakers.</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Speakers have to prepare and hand over the study materials to the organizers in advance so that organizers can combine all study materials in a user friendly way.</a:t>
            </a:r>
          </a:p>
          <a:p>
            <a:r>
              <a:rPr lang="en-US" dirty="0" smtClean="0"/>
              <a:t>Study material is given to the participants one or two hours before the seminar. Speakers are expected to present the relevant information in an interesting and comprehensible manner with the help of suitable audio – visual aids.</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PARTICIPANTS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Objectives of seminars are framed in accordance with the learning needs of the participants.</a:t>
            </a:r>
          </a:p>
          <a:p>
            <a:r>
              <a:rPr lang="en-US" dirty="0" smtClean="0"/>
              <a:t>Always participants make the seminar very live and interesting.</a:t>
            </a:r>
          </a:p>
          <a:p>
            <a:r>
              <a:rPr lang="en-US" dirty="0" smtClean="0"/>
              <a:t>They have to prepare themselves well in advance and the study material issued by the organizers before the seminar will also provide the required information in a condensed form.</a:t>
            </a:r>
          </a:p>
          <a:p>
            <a:r>
              <a:rPr lang="en-US" dirty="0" smtClean="0"/>
              <a:t>They have to utilize the discussion session by asking questions, seeking clarifications and expressing their viewpoints. Participants should use discussion to enrich their knowledge rather than testing the knowledge of the speakers or the chairperson.</a:t>
            </a:r>
          </a:p>
          <a:p>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343400"/>
            <a:ext cx="5602288" cy="609600"/>
          </a:xfrm>
        </p:spPr>
        <p:txBody>
          <a:bodyPr>
            <a:noAutofit/>
          </a:bodyPr>
          <a:lstStyle/>
          <a:p>
            <a:r>
              <a:rPr lang="en-US" sz="4000" dirty="0" smtClean="0"/>
              <a:t>SEMINAR PARTICIPATION</a:t>
            </a:r>
            <a:endParaRPr lang="en-US" sz="4000" dirty="0"/>
          </a:p>
        </p:txBody>
      </p:sp>
      <p:sp>
        <p:nvSpPr>
          <p:cNvPr id="4" name="Text Placeholder 3"/>
          <p:cNvSpPr>
            <a:spLocks noGrp="1"/>
          </p:cNvSpPr>
          <p:nvPr>
            <p:ph type="body" sz="half" idx="2"/>
          </p:nvPr>
        </p:nvSpPr>
        <p:spPr>
          <a:xfrm>
            <a:off x="609600" y="5105401"/>
            <a:ext cx="8153400" cy="838200"/>
          </a:xfrm>
        </p:spPr>
        <p:txBody>
          <a:bodyPr>
            <a:normAutofit fontScale="25000" lnSpcReduction="20000"/>
          </a:bodyPr>
          <a:lstStyle/>
          <a:p>
            <a:r>
              <a:rPr lang="en-US" sz="2800" b="1" dirty="0" smtClean="0"/>
              <a:t> </a:t>
            </a:r>
          </a:p>
          <a:p>
            <a:endParaRPr lang="en-US" sz="2800" b="1" dirty="0" smtClean="0"/>
          </a:p>
          <a:p>
            <a:endParaRPr lang="en-US" sz="2800" b="1" dirty="0" smtClean="0"/>
          </a:p>
          <a:p>
            <a:endParaRPr lang="en-US" sz="2800" b="1" dirty="0" smtClean="0"/>
          </a:p>
          <a:p>
            <a:r>
              <a:rPr lang="en-US" sz="8000" b="1" dirty="0" smtClean="0">
                <a:solidFill>
                  <a:srgbClr val="C00000"/>
                </a:solidFill>
              </a:rPr>
              <a:t>                           LECTURE BY  : DR KAYNAT TAWAR</a:t>
            </a:r>
            <a:endParaRPr lang="en-US" sz="8000" b="1" dirty="0">
              <a:solidFill>
                <a:srgbClr val="C00000"/>
              </a:solidFill>
            </a:endParaRPr>
          </a:p>
        </p:txBody>
      </p:sp>
      <p:sp>
        <p:nvSpPr>
          <p:cNvPr id="7" name="Footer Placeholder 6"/>
          <p:cNvSpPr>
            <a:spLocks noGrp="1"/>
          </p:cNvSpPr>
          <p:nvPr>
            <p:ph type="ftr" sz="quarter" idx="11"/>
          </p:nvPr>
        </p:nvSpPr>
        <p:spPr/>
        <p:txBody>
          <a:bodyPr/>
          <a:lstStyle/>
          <a:p>
            <a:r>
              <a:rPr lang="en-US" smtClean="0"/>
              <a:t>DR KAYNAT TAWAR</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5" name="Picture Placeholder 4" descr="SEMINAR.jpg"/>
          <p:cNvPicPr>
            <a:picLocks noGrp="1" noChangeAspect="1"/>
          </p:cNvPicPr>
          <p:nvPr>
            <p:ph type="pic" idx="1"/>
          </p:nvPr>
        </p:nvPicPr>
        <p:blipFill>
          <a:blip r:embed="rId2"/>
          <a:srcRect l="14366" r="14366"/>
          <a:stretch>
            <a:fillRect/>
          </a:stretch>
        </p:blipFill>
        <p:spPr>
          <a:xfrm>
            <a:off x="2057400" y="457200"/>
            <a:ext cx="4572000" cy="3429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SEMINAR TECHNIQUE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Organizers make necessary arrangement for the seminar and distribute study material to the participants one or two hours before the seminar.</a:t>
            </a:r>
          </a:p>
          <a:p>
            <a:r>
              <a:rPr lang="en-US" dirty="0" smtClean="0"/>
              <a:t>Seminar begins with an introductory speech by the chairperson.</a:t>
            </a:r>
          </a:p>
          <a:p>
            <a:r>
              <a:rPr lang="en-US" dirty="0" smtClean="0"/>
              <a:t>Chairperson then invites the speakers to present the latest information about different aspects of the seminar topic.</a:t>
            </a:r>
          </a:p>
          <a:p>
            <a:r>
              <a:rPr lang="en-US" dirty="0" smtClean="0"/>
              <a:t>After each speech chairperson has to </a:t>
            </a:r>
            <a:r>
              <a:rPr lang="en-US" dirty="0" err="1" smtClean="0"/>
              <a:t>summarise</a:t>
            </a:r>
            <a:r>
              <a:rPr lang="en-US" dirty="0" smtClean="0"/>
              <a:t> it before inviting the next speaker.</a:t>
            </a:r>
          </a:p>
          <a:p>
            <a:r>
              <a:rPr lang="en-US" dirty="0" smtClean="0"/>
              <a:t>After all speakers presented the information on various aspects of the topic, chairperson opens the discussion session by inviting questions, clarifications and contributions.</a:t>
            </a:r>
          </a:p>
          <a:p>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Questions and clarifications should be addressed to the chairperson instead of addressing directly to the speakers.</a:t>
            </a:r>
          </a:p>
          <a:p>
            <a:r>
              <a:rPr lang="en-US" dirty="0" smtClean="0"/>
              <a:t>Chairperson then invite the concerned speaker, chairperson himself can clear the doubt.</a:t>
            </a:r>
          </a:p>
          <a:p>
            <a:r>
              <a:rPr lang="en-US" dirty="0" smtClean="0"/>
              <a:t>Seminar will come to an end after the discussion session with concluding note by the chairperson.</a:t>
            </a:r>
          </a:p>
          <a:p>
            <a:r>
              <a:rPr lang="en-US" dirty="0" smtClean="0"/>
              <a:t>In the concluding note, chairperson summarizes the whole information exchanged in the seminar and congratulate organizers, speakers and participant.</a:t>
            </a:r>
          </a:p>
          <a:p>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REQUIREMENTS OF SEMINAR</a:t>
            </a:r>
            <a:endParaRPr lang="en-US" b="1" dirty="0"/>
          </a:p>
        </p:txBody>
      </p:sp>
      <p:sp>
        <p:nvSpPr>
          <p:cNvPr id="3" name="Content Placeholder 2"/>
          <p:cNvSpPr>
            <a:spLocks noGrp="1"/>
          </p:cNvSpPr>
          <p:nvPr>
            <p:ph idx="1"/>
          </p:nvPr>
        </p:nvSpPr>
        <p:spPr/>
        <p:txBody>
          <a:bodyPr>
            <a:normAutofit/>
          </a:bodyPr>
          <a:lstStyle/>
          <a:p>
            <a:r>
              <a:rPr lang="en-US" dirty="0" smtClean="0"/>
              <a:t>Teacher is a leader.</a:t>
            </a:r>
          </a:p>
          <a:p>
            <a:r>
              <a:rPr lang="en-US" dirty="0" smtClean="0"/>
              <a:t>10-15 members are participants.</a:t>
            </a:r>
          </a:p>
          <a:p>
            <a:r>
              <a:rPr lang="en-US" dirty="0" smtClean="0"/>
              <a:t>The topic is presented by the students taking 15-20 minutes time.</a:t>
            </a:r>
          </a:p>
          <a:p>
            <a:r>
              <a:rPr lang="en-US" dirty="0" smtClean="0"/>
              <a:t>Duration is 1-2 hours.</a:t>
            </a:r>
          </a:p>
          <a:p>
            <a:r>
              <a:rPr lang="en-US" dirty="0" smtClean="0"/>
              <a:t>Leader should keep the discussion within the limits of problem discussed.</a:t>
            </a:r>
          </a:p>
          <a:p>
            <a:r>
              <a:rPr lang="en-US" dirty="0" smtClean="0"/>
              <a:t>Students present their data in an  informal way under the leadership of the teacher.</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Care should be taken to avoid stereotype.</a:t>
            </a:r>
          </a:p>
          <a:p>
            <a:r>
              <a:rPr lang="en-US" dirty="0" smtClean="0"/>
              <a:t>All the members take part in discussion in an informal way but orderly in manner.</a:t>
            </a:r>
          </a:p>
          <a:p>
            <a:r>
              <a:rPr lang="en-US" dirty="0" smtClean="0"/>
              <a:t>The chairperson should be skilled in encouraging the timid participants.</a:t>
            </a:r>
          </a:p>
          <a:p>
            <a:r>
              <a:rPr lang="en-US" dirty="0" smtClean="0"/>
              <a:t>A student secretary should record the problems which arise and the solution given.</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SEMINAR</a:t>
            </a:r>
            <a:endParaRPr lang="en-US" b="1" dirty="0"/>
          </a:p>
        </p:txBody>
      </p:sp>
      <p:sp>
        <p:nvSpPr>
          <p:cNvPr id="3" name="Content Placeholder 2"/>
          <p:cNvSpPr>
            <a:spLocks noGrp="1"/>
          </p:cNvSpPr>
          <p:nvPr>
            <p:ph idx="1"/>
          </p:nvPr>
        </p:nvSpPr>
        <p:spPr/>
        <p:txBody>
          <a:bodyPr>
            <a:normAutofit/>
          </a:bodyPr>
          <a:lstStyle/>
          <a:p>
            <a:r>
              <a:rPr lang="en-US" dirty="0" smtClean="0"/>
              <a:t>Role of the student is active; it presupposes that student has background knowledge.</a:t>
            </a:r>
          </a:p>
          <a:p>
            <a:r>
              <a:rPr lang="en-US" dirty="0" smtClean="0"/>
              <a:t>If properly conduct, the seminar teaches the method of scientific analysis and techniques of research.</a:t>
            </a:r>
          </a:p>
          <a:p>
            <a:r>
              <a:rPr lang="en-US" dirty="0" smtClean="0"/>
              <a:t>The group as a whole and the individual students try to solve problems.</a:t>
            </a:r>
          </a:p>
          <a:p>
            <a:r>
              <a:rPr lang="en-US" dirty="0" smtClean="0"/>
              <a:t>Exchange of facts and attempts to </a:t>
            </a:r>
            <a:r>
              <a:rPr lang="en-US" dirty="0" err="1" smtClean="0"/>
              <a:t>crystalize</a:t>
            </a:r>
            <a:r>
              <a:rPr lang="en-US" dirty="0" smtClean="0"/>
              <a:t> the group opinion which is sound and workable. </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By participation, in the solution of problems the student becomes more articulate and develops a more critical point of view and organized, scientific approach towards issue.</a:t>
            </a:r>
          </a:p>
          <a:p>
            <a:r>
              <a:rPr lang="en-US" dirty="0" smtClean="0"/>
              <a:t>Seminar gives training in self – learning and promotes independent thinking.</a:t>
            </a:r>
          </a:p>
          <a:p>
            <a:r>
              <a:rPr lang="en-US" dirty="0" smtClean="0"/>
              <a:t>Ability to see and solve our own problems is increased because personal difficulties can be compared with those of the group.</a:t>
            </a:r>
          </a:p>
          <a:p>
            <a:r>
              <a:rPr lang="en-US" dirty="0" smtClean="0"/>
              <a:t>Skillfully directed, seminar promotes group spirit and cooperativeness.</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 OF SEMINAR</a:t>
            </a:r>
            <a:endParaRPr lang="en-US" b="1" dirty="0"/>
          </a:p>
        </p:txBody>
      </p:sp>
      <p:sp>
        <p:nvSpPr>
          <p:cNvPr id="3" name="Content Placeholder 2"/>
          <p:cNvSpPr>
            <a:spLocks noGrp="1"/>
          </p:cNvSpPr>
          <p:nvPr>
            <p:ph idx="1"/>
          </p:nvPr>
        </p:nvSpPr>
        <p:spPr/>
        <p:txBody>
          <a:bodyPr/>
          <a:lstStyle/>
          <a:p>
            <a:r>
              <a:rPr lang="en-US" dirty="0" smtClean="0"/>
              <a:t>Time consuming.</a:t>
            </a:r>
          </a:p>
          <a:p>
            <a:r>
              <a:rPr lang="en-US" dirty="0" smtClean="0"/>
              <a:t>Cannot be applied to new students.</a:t>
            </a:r>
          </a:p>
          <a:p>
            <a:r>
              <a:rPr lang="en-US" dirty="0" smtClean="0"/>
              <a:t>Timid students cannot improved.</a:t>
            </a:r>
          </a:p>
          <a:p>
            <a:r>
              <a:rPr lang="en-US" dirty="0" smtClean="0"/>
              <a:t>If subject knowledge is poor, unnecessary discussion arises.</a:t>
            </a:r>
          </a:p>
          <a:p>
            <a:r>
              <a:rPr lang="en-US" dirty="0" smtClean="0"/>
              <a:t>The approach to problems extends to their professional and personal activities.</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CONDUCTING OF A SEMINAR</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establishing of an environment that contributes to the purposes of the seminar is of importance and requires a skilled teacher.</a:t>
            </a:r>
          </a:p>
          <a:p>
            <a:r>
              <a:rPr lang="en-US" dirty="0" smtClean="0"/>
              <a:t>A motivating learning situation that is not too highly organized or too relaxed is essential.</a:t>
            </a:r>
          </a:p>
          <a:p>
            <a:r>
              <a:rPr lang="en-US" dirty="0" smtClean="0"/>
              <a:t>The discussion needs to be kept active, while at the same time the orderly development of the subject content should be maintained.</a:t>
            </a:r>
          </a:p>
          <a:p>
            <a:r>
              <a:rPr lang="en-US" dirty="0" smtClean="0"/>
              <a:t>The teacher usually guides the seminar, however student carry out this function under the guidance of teacher.</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RULES FOR CONDUCTING A SEMINAR</a:t>
            </a:r>
            <a:endParaRPr lang="en-US" b="1" dirty="0"/>
          </a:p>
        </p:txBody>
      </p:sp>
      <p:sp>
        <p:nvSpPr>
          <p:cNvPr id="3" name="Content Placeholder 2"/>
          <p:cNvSpPr>
            <a:spLocks noGrp="1"/>
          </p:cNvSpPr>
          <p:nvPr>
            <p:ph idx="1"/>
          </p:nvPr>
        </p:nvSpPr>
        <p:spPr/>
        <p:txBody>
          <a:bodyPr>
            <a:normAutofit lnSpcReduction="10000"/>
          </a:bodyPr>
          <a:lstStyle/>
          <a:p>
            <a:r>
              <a:rPr lang="en-US" dirty="0" smtClean="0"/>
              <a:t>Define the purpose of the discussion.</a:t>
            </a:r>
          </a:p>
          <a:p>
            <a:r>
              <a:rPr lang="en-US" dirty="0" smtClean="0"/>
              <a:t>Relate the topic of discussion to the main concept or the objectives to be attained.</a:t>
            </a:r>
          </a:p>
          <a:p>
            <a:r>
              <a:rPr lang="en-US" dirty="0" smtClean="0"/>
              <a:t>Direct and focus the discussion on the topic.</a:t>
            </a:r>
          </a:p>
          <a:p>
            <a:r>
              <a:rPr lang="en-US" dirty="0" smtClean="0"/>
              <a:t>Helps students express their ideas.</a:t>
            </a:r>
          </a:p>
          <a:p>
            <a:r>
              <a:rPr lang="en-US" dirty="0" smtClean="0"/>
              <a:t>Keep the discussion at a high level of interest so that students will listen attentively to those who are contributing ideas.</a:t>
            </a:r>
          </a:p>
          <a:p>
            <a:r>
              <a:rPr lang="en-US" dirty="0" smtClean="0"/>
              <a:t>Plan comments and questions the relate to the subject and will also help to guide the discussion.</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Set time limitations for each person to contribute.</a:t>
            </a:r>
          </a:p>
          <a:p>
            <a:r>
              <a:rPr lang="en-US" dirty="0" smtClean="0"/>
              <a:t>Guard against monopoly of the discussion by any members of the seminar.</a:t>
            </a:r>
          </a:p>
          <a:p>
            <a:r>
              <a:rPr lang="en-US" dirty="0" smtClean="0"/>
              <a:t>Plan for a summary at intervals during discussion and also at the end and relate the ideas expressed to the purpose of discussion.</a:t>
            </a:r>
          </a:p>
          <a:p>
            <a:r>
              <a:rPr lang="en-US" dirty="0" smtClean="0"/>
              <a:t>Have the discussion recorded either by a student as a recording secretary or have it tape recording.</a:t>
            </a:r>
          </a:p>
          <a:p>
            <a:r>
              <a:rPr lang="en-US" dirty="0" smtClean="0"/>
              <a:t>Plan for teacher and student self–evaluation of the progress made towards the immediate objectives.</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RELEVANT  </a:t>
            </a:r>
            <a:r>
              <a:rPr lang="en-US" sz="3600" b="1" dirty="0" smtClean="0"/>
              <a:t>TOPICS </a:t>
            </a:r>
            <a:r>
              <a:rPr lang="en-US" sz="3600" b="1" dirty="0" smtClean="0"/>
              <a:t> ON  SEMINAR PARTICIPATION   FOR</a:t>
            </a:r>
            <a:endParaRPr lang="en-US" sz="3600" b="1" dirty="0"/>
          </a:p>
        </p:txBody>
      </p:sp>
      <p:sp>
        <p:nvSpPr>
          <p:cNvPr id="3" name="Content Placeholder 2"/>
          <p:cNvSpPr>
            <a:spLocks noGrp="1"/>
          </p:cNvSpPr>
          <p:nvPr>
            <p:ph idx="1"/>
          </p:nvPr>
        </p:nvSpPr>
        <p:spPr/>
        <p:txBody>
          <a:bodyPr/>
          <a:lstStyle/>
          <a:p>
            <a:endParaRPr lang="en-US" dirty="0" smtClean="0"/>
          </a:p>
          <a:p>
            <a:r>
              <a:rPr lang="en-US" dirty="0" smtClean="0"/>
              <a:t>B.COM </a:t>
            </a:r>
            <a:r>
              <a:rPr lang="en-US" dirty="0" smtClean="0"/>
              <a:t>(HONS.)</a:t>
            </a:r>
          </a:p>
          <a:p>
            <a:r>
              <a:rPr lang="en-US" dirty="0" smtClean="0"/>
              <a:t>B.B.A. (HONS.)</a:t>
            </a:r>
          </a:p>
          <a:p>
            <a:r>
              <a:rPr lang="en-US" dirty="0" smtClean="0"/>
              <a:t>M.COM.</a:t>
            </a:r>
          </a:p>
          <a:p>
            <a:pPr>
              <a:buNone/>
            </a:pP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 OF THE ORGANISER / CONVENER  IN SEMINAR</a:t>
            </a:r>
            <a:endParaRPr lang="en-US" b="1" dirty="0"/>
          </a:p>
        </p:txBody>
      </p:sp>
      <p:sp>
        <p:nvSpPr>
          <p:cNvPr id="3" name="Content Placeholder 2"/>
          <p:cNvSpPr>
            <a:spLocks noGrp="1"/>
          </p:cNvSpPr>
          <p:nvPr>
            <p:ph idx="1"/>
          </p:nvPr>
        </p:nvSpPr>
        <p:spPr/>
        <p:txBody>
          <a:bodyPr>
            <a:normAutofit/>
          </a:bodyPr>
          <a:lstStyle/>
          <a:p>
            <a:r>
              <a:rPr lang="en-US" dirty="0" smtClean="0"/>
              <a:t>Selecting the topic.</a:t>
            </a:r>
          </a:p>
          <a:p>
            <a:r>
              <a:rPr lang="en-US" dirty="0" smtClean="0"/>
              <a:t>Remaining in the background at the seminar, but sitting where she / he can see the whole group.</a:t>
            </a:r>
          </a:p>
          <a:p>
            <a:r>
              <a:rPr lang="en-US" dirty="0" smtClean="0"/>
              <a:t>Being prepare to help out in the initial stages of using the method, where there are long silences.</a:t>
            </a:r>
          </a:p>
          <a:p>
            <a:r>
              <a:rPr lang="en-US" dirty="0" smtClean="0"/>
              <a:t>See that no essential points are overlooked and that gross inaccuracies are corrected.</a:t>
            </a:r>
          </a:p>
          <a:p>
            <a:r>
              <a:rPr lang="en-US" dirty="0" smtClean="0"/>
              <a:t>See that all have a share in the discussion and that irrelevant discussion is avoided.</a:t>
            </a:r>
          </a:p>
          <a:p>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a:t>
            </a:r>
            <a:endParaRPr lang="en-US" dirty="0"/>
          </a:p>
        </p:txBody>
      </p:sp>
      <p:sp>
        <p:nvSpPr>
          <p:cNvPr id="3" name="Content Placeholder 2"/>
          <p:cNvSpPr>
            <a:spLocks noGrp="1"/>
          </p:cNvSpPr>
          <p:nvPr>
            <p:ph idx="1"/>
          </p:nvPr>
        </p:nvSpPr>
        <p:spPr/>
        <p:txBody>
          <a:bodyPr/>
          <a:lstStyle/>
          <a:p>
            <a:endParaRPr lang="en-US" b="1" u="sng" dirty="0" smtClean="0">
              <a:solidFill>
                <a:srgbClr val="00B0F0"/>
              </a:solidFill>
            </a:endParaRPr>
          </a:p>
          <a:p>
            <a:r>
              <a:rPr lang="en-US" b="1" u="sng" dirty="0" smtClean="0">
                <a:solidFill>
                  <a:schemeClr val="accent2">
                    <a:lumMod val="50000"/>
                  </a:schemeClr>
                </a:solidFill>
              </a:rPr>
              <a:t>www.google.com</a:t>
            </a:r>
            <a:r>
              <a:rPr lang="en-US" b="1" u="sng" dirty="0" smtClean="0">
                <a:solidFill>
                  <a:schemeClr val="accent2">
                    <a:lumMod val="50000"/>
                  </a:schemeClr>
                </a:solidFill>
              </a:rPr>
              <a:t>.</a:t>
            </a:r>
          </a:p>
          <a:p>
            <a:r>
              <a:rPr lang="en-US" b="1" u="sng" dirty="0" smtClean="0">
                <a:solidFill>
                  <a:schemeClr val="accent2">
                    <a:lumMod val="50000"/>
                  </a:schemeClr>
                </a:solidFill>
              </a:rPr>
              <a:t>www. wikipedia.com.</a:t>
            </a:r>
          </a:p>
          <a:p>
            <a:pPr>
              <a:buNone/>
            </a:pPr>
            <a:endParaRPr lang="en-US" dirty="0">
              <a:solidFill>
                <a:schemeClr val="bg2">
                  <a:lumMod val="10000"/>
                </a:schemeClr>
              </a:solidFill>
            </a:endParaRPr>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CONTACT </a:t>
            </a:r>
            <a:r>
              <a:rPr lang="en-US" b="1" dirty="0" smtClean="0"/>
              <a:t>DETAILS</a:t>
            </a:r>
            <a:endParaRPr lang="en-US" dirty="0"/>
          </a:p>
        </p:txBody>
      </p:sp>
      <p:sp>
        <p:nvSpPr>
          <p:cNvPr id="3" name="Content Placeholder 2"/>
          <p:cNvSpPr>
            <a:spLocks noGrp="1"/>
          </p:cNvSpPr>
          <p:nvPr>
            <p:ph idx="1"/>
          </p:nvPr>
        </p:nvSpPr>
        <p:spPr/>
        <p:txBody>
          <a:bodyPr/>
          <a:lstStyle/>
          <a:p>
            <a:pPr>
              <a:buNone/>
            </a:pPr>
            <a:endParaRPr lang="en-US" b="1" dirty="0" smtClean="0">
              <a:solidFill>
                <a:srgbClr val="0070C0"/>
              </a:solidFill>
            </a:endParaRPr>
          </a:p>
          <a:p>
            <a:pPr>
              <a:buNone/>
            </a:pPr>
            <a:endParaRPr lang="en-US" b="1" dirty="0" smtClean="0">
              <a:solidFill>
                <a:srgbClr val="0070C0"/>
              </a:solidFill>
            </a:endParaRPr>
          </a:p>
          <a:p>
            <a:pPr>
              <a:buNone/>
            </a:pPr>
            <a:r>
              <a:rPr lang="en-US" b="1" dirty="0" smtClean="0">
                <a:solidFill>
                  <a:srgbClr val="0070C0"/>
                </a:solidFill>
              </a:rPr>
              <a:t> </a:t>
            </a:r>
            <a:r>
              <a:rPr lang="en-US" b="1" dirty="0" smtClean="0">
                <a:solidFill>
                  <a:srgbClr val="0070C0"/>
                </a:solidFill>
              </a:rPr>
              <a:t>      </a:t>
            </a:r>
            <a:r>
              <a:rPr lang="en-US" b="1" dirty="0" smtClean="0">
                <a:solidFill>
                  <a:srgbClr val="002060"/>
                </a:solidFill>
              </a:rPr>
              <a:t> EMAIL </a:t>
            </a:r>
            <a:r>
              <a:rPr lang="en-US" b="1" dirty="0" smtClean="0">
                <a:solidFill>
                  <a:srgbClr val="C00000"/>
                </a:solidFill>
              </a:rPr>
              <a:t>:</a:t>
            </a:r>
            <a:r>
              <a:rPr lang="en-US" dirty="0" smtClean="0">
                <a:solidFill>
                  <a:srgbClr val="C00000"/>
                </a:solidFill>
              </a:rPr>
              <a:t> </a:t>
            </a:r>
            <a:r>
              <a:rPr lang="en-US" b="1" dirty="0" smtClean="0">
                <a:solidFill>
                  <a:srgbClr val="C00000"/>
                </a:solidFill>
              </a:rPr>
              <a:t>dr.kaynattawar@gmail.com</a:t>
            </a:r>
            <a:endParaRPr lang="en-US" dirty="0">
              <a:solidFill>
                <a:srgbClr val="C00000"/>
              </a:solidFill>
            </a:endParaRPr>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6600" b="1" dirty="0" smtClean="0">
              <a:solidFill>
                <a:srgbClr val="C00000"/>
              </a:solidFill>
            </a:endParaRPr>
          </a:p>
          <a:p>
            <a:pPr>
              <a:buNone/>
            </a:pPr>
            <a:r>
              <a:rPr lang="en-US" sz="6600" b="1" dirty="0" smtClean="0">
                <a:solidFill>
                  <a:srgbClr val="C00000"/>
                </a:solidFill>
              </a:rPr>
              <a:t> </a:t>
            </a:r>
            <a:r>
              <a:rPr lang="en-US" sz="6600" b="1" dirty="0" smtClean="0">
                <a:solidFill>
                  <a:srgbClr val="C00000"/>
                </a:solidFill>
              </a:rPr>
              <a:t>       </a:t>
            </a:r>
            <a:r>
              <a:rPr lang="en-US" sz="6600" b="1" dirty="0" smtClean="0">
                <a:solidFill>
                  <a:srgbClr val="C00000"/>
                </a:solidFill>
              </a:rPr>
              <a:t>THANK YOU</a:t>
            </a:r>
            <a:endParaRPr lang="en-US" sz="6600"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TOPICS</a:t>
            </a:r>
            <a:endParaRPr lang="en-US" b="1" dirty="0"/>
          </a:p>
        </p:txBody>
      </p:sp>
      <p:sp>
        <p:nvSpPr>
          <p:cNvPr id="3" name="Content Placeholder 2"/>
          <p:cNvSpPr>
            <a:spLocks noGrp="1"/>
          </p:cNvSpPr>
          <p:nvPr>
            <p:ph idx="1"/>
          </p:nvPr>
        </p:nvSpPr>
        <p:spPr/>
        <p:txBody>
          <a:bodyPr>
            <a:noAutofit/>
          </a:bodyPr>
          <a:lstStyle/>
          <a:p>
            <a:r>
              <a:rPr lang="en-US" sz="2000" b="1" dirty="0" smtClean="0"/>
              <a:t>MEANING</a:t>
            </a:r>
          </a:p>
          <a:p>
            <a:r>
              <a:rPr lang="en-US" sz="2000" b="1" dirty="0" smtClean="0"/>
              <a:t>DEFINITION</a:t>
            </a:r>
          </a:p>
          <a:p>
            <a:r>
              <a:rPr lang="en-US" sz="2000" b="1" dirty="0" smtClean="0"/>
              <a:t>THE SEMINAR IS A METHOD OF TEACHING</a:t>
            </a:r>
            <a:endParaRPr lang="en-US" sz="2000" b="1" dirty="0" smtClean="0"/>
          </a:p>
          <a:p>
            <a:r>
              <a:rPr lang="en-US" sz="2000" b="1" dirty="0" smtClean="0"/>
              <a:t>OBJECTIVES OF SEMINAR </a:t>
            </a:r>
            <a:r>
              <a:rPr lang="en-US" sz="2000" b="1" dirty="0" smtClean="0"/>
              <a:t>METHOD</a:t>
            </a:r>
          </a:p>
          <a:p>
            <a:pPr>
              <a:buNone/>
            </a:pPr>
            <a:r>
              <a:rPr lang="en-US" sz="2000" b="1" dirty="0" smtClean="0"/>
              <a:t>               *COGNITIVE OBJECTIVES</a:t>
            </a:r>
          </a:p>
          <a:p>
            <a:pPr>
              <a:buNone/>
            </a:pPr>
            <a:r>
              <a:rPr lang="en-US" sz="2000" b="1" dirty="0" smtClean="0"/>
              <a:t>               *AFFECTIVE OBJECTIVES</a:t>
            </a:r>
          </a:p>
          <a:p>
            <a:r>
              <a:rPr lang="en-US" sz="2000" b="1" dirty="0" smtClean="0"/>
              <a:t>CLASSIFICATION OF </a:t>
            </a:r>
            <a:r>
              <a:rPr lang="en-US" sz="2000" b="1" dirty="0" smtClean="0"/>
              <a:t>SEMINAR</a:t>
            </a:r>
          </a:p>
          <a:p>
            <a:r>
              <a:rPr lang="en-US" sz="2000" b="1" dirty="0" smtClean="0"/>
              <a:t>ROLE OF DIFFERENT </a:t>
            </a:r>
            <a:r>
              <a:rPr lang="en-US" sz="2000" b="1" dirty="0" smtClean="0"/>
              <a:t>PERSONNEL</a:t>
            </a:r>
          </a:p>
          <a:p>
            <a:pPr>
              <a:buNone/>
            </a:pPr>
            <a:r>
              <a:rPr lang="en-US" sz="2000" b="1" dirty="0" smtClean="0"/>
              <a:t>              *ROLE </a:t>
            </a:r>
            <a:r>
              <a:rPr lang="en-US" sz="2000" b="1" dirty="0" smtClean="0"/>
              <a:t>OF </a:t>
            </a:r>
            <a:r>
              <a:rPr lang="en-US" sz="2000" b="1" dirty="0" smtClean="0"/>
              <a:t>ORGANISERS</a:t>
            </a:r>
          </a:p>
          <a:p>
            <a:pPr>
              <a:buNone/>
            </a:pPr>
            <a:r>
              <a:rPr lang="en-US" sz="2000" b="1" dirty="0" smtClean="0"/>
              <a:t>              *ROLE </a:t>
            </a:r>
            <a:r>
              <a:rPr lang="en-US" sz="2000" b="1" dirty="0" smtClean="0"/>
              <a:t>OF </a:t>
            </a:r>
            <a:r>
              <a:rPr lang="en-US" sz="2000" b="1" dirty="0" smtClean="0"/>
              <a:t>CHAIRPERSON</a:t>
            </a:r>
          </a:p>
          <a:p>
            <a:pPr>
              <a:buNone/>
            </a:pPr>
            <a:r>
              <a:rPr lang="en-US" sz="2000" b="1" dirty="0" smtClean="0"/>
              <a:t>              *ROLE </a:t>
            </a:r>
            <a:r>
              <a:rPr lang="en-US" sz="2000" b="1" dirty="0" smtClean="0"/>
              <a:t>OF </a:t>
            </a:r>
            <a:r>
              <a:rPr lang="en-US" sz="2000" b="1" dirty="0" smtClean="0"/>
              <a:t>SPEAKERS</a:t>
            </a:r>
          </a:p>
          <a:p>
            <a:pPr>
              <a:buNone/>
            </a:pPr>
            <a:r>
              <a:rPr lang="en-US" sz="2000" b="1" dirty="0" smtClean="0"/>
              <a:t>              *ROLE </a:t>
            </a:r>
            <a:r>
              <a:rPr lang="en-US" sz="2000" b="1" dirty="0" smtClean="0"/>
              <a:t>OF </a:t>
            </a:r>
            <a:r>
              <a:rPr lang="en-US" sz="2000" b="1" dirty="0" smtClean="0"/>
              <a:t>PARTICIPANTS</a:t>
            </a:r>
          </a:p>
          <a:p>
            <a:r>
              <a:rPr lang="en-US" sz="2000" dirty="0" smtClean="0"/>
              <a:t/>
            </a:r>
            <a:br>
              <a:rPr lang="en-US" sz="2000" dirty="0" smtClean="0"/>
            </a:br>
            <a:endParaRPr lang="en-US" sz="2000"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SEMINAR TECHNIQUE</a:t>
            </a:r>
          </a:p>
          <a:p>
            <a:r>
              <a:rPr lang="en-US" b="1" dirty="0" smtClean="0"/>
              <a:t>REQUIREMENTS OF SEMINAR</a:t>
            </a:r>
          </a:p>
          <a:p>
            <a:r>
              <a:rPr lang="en-US" b="1" dirty="0" smtClean="0"/>
              <a:t>ADVANTAGES OF SEMINAR</a:t>
            </a:r>
          </a:p>
          <a:p>
            <a:r>
              <a:rPr lang="en-US" b="1" dirty="0" smtClean="0"/>
              <a:t>DISADVANTAGES OF SEMINAR</a:t>
            </a:r>
          </a:p>
          <a:p>
            <a:r>
              <a:rPr lang="en-US" b="1" dirty="0" smtClean="0"/>
              <a:t>CONDUCTING OF A SEMINAR</a:t>
            </a:r>
          </a:p>
          <a:p>
            <a:r>
              <a:rPr lang="en-US" b="1" dirty="0" smtClean="0"/>
              <a:t>THE RULES FOR CONDUCTING A SEMINAR</a:t>
            </a:r>
          </a:p>
          <a:p>
            <a:r>
              <a:rPr lang="en-US" b="1" dirty="0" smtClean="0"/>
              <a:t>FUNCTION OF THE ORGANISER / CONVENER  IN SEMINAR</a:t>
            </a:r>
            <a:endParaRPr lang="en-US" b="1"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a:t>
            </a:r>
            <a:endParaRPr lang="en-US" b="1" dirty="0"/>
          </a:p>
        </p:txBody>
      </p:sp>
      <p:sp>
        <p:nvSpPr>
          <p:cNvPr id="3" name="Content Placeholder 2"/>
          <p:cNvSpPr>
            <a:spLocks noGrp="1"/>
          </p:cNvSpPr>
          <p:nvPr>
            <p:ph idx="1"/>
          </p:nvPr>
        </p:nvSpPr>
        <p:spPr/>
        <p:txBody>
          <a:bodyPr/>
          <a:lstStyle/>
          <a:p>
            <a:pPr>
              <a:buNone/>
            </a:pPr>
            <a:r>
              <a:rPr lang="en-US" dirty="0" smtClean="0"/>
              <a:t>      A seminar as an instructional technique involves generating situation for a group to have guided interaction among themselves on different aspects or components of a topic, which is generally presented by one or more members. </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idx="1"/>
          </p:nvPr>
        </p:nvSpPr>
        <p:spPr/>
        <p:txBody>
          <a:bodyPr/>
          <a:lstStyle/>
          <a:p>
            <a:pPr>
              <a:buNone/>
            </a:pPr>
            <a:endParaRPr lang="en-US" dirty="0"/>
          </a:p>
        </p:txBody>
      </p:sp>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
        <p:nvSpPr>
          <p:cNvPr id="4" name="Rounded Rectangle 3"/>
          <p:cNvSpPr/>
          <p:nvPr/>
        </p:nvSpPr>
        <p:spPr>
          <a:xfrm>
            <a:off x="1143000" y="1905000"/>
            <a:ext cx="7010400" cy="3429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lgerian" pitchFamily="82" charset="0"/>
              </a:rPr>
              <a:t>Seminar is an instructional technique of higher learning which involves paper reading on a theme and followed by the group discussion to clarify the complex aspects of theme</a:t>
            </a:r>
            <a:r>
              <a:rPr lang="en-US" sz="2800" dirty="0" smtClean="0"/>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SEMINAR IS A METHOD OF TEACHING</a:t>
            </a:r>
            <a:endParaRPr lang="en-US" sz="3600" b="1" dirty="0"/>
          </a:p>
        </p:txBody>
      </p:sp>
      <p:pic>
        <p:nvPicPr>
          <p:cNvPr id="4" name="Content Placeholder 3" descr="SEE.jpg"/>
          <p:cNvPicPr>
            <a:picLocks noGrp="1" noChangeAspect="1"/>
          </p:cNvPicPr>
          <p:nvPr>
            <p:ph idx="1"/>
          </p:nvPr>
        </p:nvPicPr>
        <p:blipFill>
          <a:blip r:embed="rId2"/>
          <a:stretch>
            <a:fillRect/>
          </a:stretch>
        </p:blipFill>
        <p:spPr>
          <a:xfrm>
            <a:off x="1066800" y="2030079"/>
            <a:ext cx="6997484" cy="3608721"/>
          </a:xfrm>
        </p:spPr>
      </p:pic>
      <p:sp>
        <p:nvSpPr>
          <p:cNvPr id="6" name="Footer Placeholder 5"/>
          <p:cNvSpPr>
            <a:spLocks noGrp="1"/>
          </p:cNvSpPr>
          <p:nvPr>
            <p:ph type="ftr" sz="quarter" idx="11"/>
          </p:nvPr>
        </p:nvSpPr>
        <p:spPr/>
        <p:txBody>
          <a:bodyPr/>
          <a:lstStyle/>
          <a:p>
            <a:r>
              <a:rPr lang="en-US" smtClean="0"/>
              <a:t>DR KAYNAT TAWAR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 OF SEMINAR METHOD</a:t>
            </a:r>
            <a:endParaRPr lang="en-US" b="1" dirty="0"/>
          </a:p>
        </p:txBody>
      </p:sp>
      <p:sp>
        <p:nvSpPr>
          <p:cNvPr id="3" name="Content Placeholder 2"/>
          <p:cNvSpPr>
            <a:spLocks noGrp="1"/>
          </p:cNvSpPr>
          <p:nvPr>
            <p:ph idx="1"/>
          </p:nvPr>
        </p:nvSpPr>
        <p:spPr/>
        <p:txBody>
          <a:bodyPr/>
          <a:lstStyle/>
          <a:p>
            <a:endParaRPr lang="en-US" dirty="0" smtClean="0"/>
          </a:p>
          <a:p>
            <a:r>
              <a:rPr lang="en-US" dirty="0" smtClean="0"/>
              <a:t>COGNITIVE OBJECTIVES</a:t>
            </a:r>
          </a:p>
          <a:p>
            <a:r>
              <a:rPr lang="en-US" dirty="0" smtClean="0"/>
              <a:t>AFFECTIVE OBJECTIVES</a:t>
            </a:r>
            <a:endParaRPr lang="en-US" dirty="0"/>
          </a:p>
        </p:txBody>
      </p:sp>
      <p:sp>
        <p:nvSpPr>
          <p:cNvPr id="5" name="Footer Placeholder 4"/>
          <p:cNvSpPr>
            <a:spLocks noGrp="1"/>
          </p:cNvSpPr>
          <p:nvPr>
            <p:ph type="ftr" sz="quarter" idx="11"/>
          </p:nvPr>
        </p:nvSpPr>
        <p:spPr/>
        <p:txBody>
          <a:bodyPr/>
          <a:lstStyle/>
          <a:p>
            <a:r>
              <a:rPr lang="en-US" smtClean="0"/>
              <a:t>DR KAYNAT TAWAR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1727</Words>
  <Application>Microsoft Office PowerPoint</Application>
  <PresentationFormat>On-screen Show (4:3)</PresentationFormat>
  <Paragraphs>219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SCHOOL OF STUDIES IN COMMERCE VIKRAM UNIVERSITY, UJJAIN (M.P.) </vt:lpstr>
      <vt:lpstr>SEMINAR PARTICIPATION</vt:lpstr>
      <vt:lpstr>RELEVANT  TOPICS  ON  SEMINAR PARTICIPATION   FOR</vt:lpstr>
      <vt:lpstr>TOPICS</vt:lpstr>
      <vt:lpstr>Slide 5</vt:lpstr>
      <vt:lpstr>MEANING</vt:lpstr>
      <vt:lpstr>DEFINITION</vt:lpstr>
      <vt:lpstr>THE SEMINAR IS A METHOD OF TEACHING</vt:lpstr>
      <vt:lpstr>OBJECTIVES OF SEMINAR METHOD</vt:lpstr>
      <vt:lpstr> COGNITIVE OBJECTIVES </vt:lpstr>
      <vt:lpstr>AFFECTIVE OBJECTIVES</vt:lpstr>
      <vt:lpstr>CLASSIFICATION OF SEMINAR</vt:lpstr>
      <vt:lpstr>ROLE OF DIFFERENT PERSONNEL</vt:lpstr>
      <vt:lpstr>ROLE OF ORGANISERS</vt:lpstr>
      <vt:lpstr>ROLE OF CHAIRPERSON</vt:lpstr>
      <vt:lpstr>Slide 16</vt:lpstr>
      <vt:lpstr>ROLE OF SPEAKERS</vt:lpstr>
      <vt:lpstr>Slide 18</vt:lpstr>
      <vt:lpstr>ROLE OF PARTICIPANTS</vt:lpstr>
      <vt:lpstr>SEMINAR TECHNIQUE</vt:lpstr>
      <vt:lpstr>Slide 21</vt:lpstr>
      <vt:lpstr>REQUIREMENTS OF SEMINAR</vt:lpstr>
      <vt:lpstr>Slide 23</vt:lpstr>
      <vt:lpstr>ADVANTAGES OF SEMINAR</vt:lpstr>
      <vt:lpstr>Slide 25</vt:lpstr>
      <vt:lpstr>DISADVANTAGES OF SEMINAR</vt:lpstr>
      <vt:lpstr>CONDUCTING OF A SEMINAR</vt:lpstr>
      <vt:lpstr>THE RULES FOR CONDUCTING A SEMINAR</vt:lpstr>
      <vt:lpstr>Slide 29</vt:lpstr>
      <vt:lpstr>FUNCTION OF THE ORGANISER / CONVENER  IN SEMINAR</vt:lpstr>
      <vt:lpstr>REFERENCE</vt:lpstr>
      <vt:lpstr>   CONTACT DETAILS</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dc:title>
  <dc:creator>Administrator</dc:creator>
  <cp:lastModifiedBy>hp</cp:lastModifiedBy>
  <cp:revision>67</cp:revision>
  <dcterms:created xsi:type="dcterms:W3CDTF">2006-08-16T00:00:00Z</dcterms:created>
  <dcterms:modified xsi:type="dcterms:W3CDTF">2020-05-02T11:47:57Z</dcterms:modified>
</cp:coreProperties>
</file>