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8"/>
  </p:notesMasterIdLst>
  <p:sldIdLst>
    <p:sldId id="256" r:id="rId2"/>
    <p:sldId id="382" r:id="rId3"/>
    <p:sldId id="369" r:id="rId4"/>
    <p:sldId id="371" r:id="rId5"/>
    <p:sldId id="372" r:id="rId6"/>
    <p:sldId id="373" r:id="rId7"/>
    <p:sldId id="374" r:id="rId8"/>
    <p:sldId id="375" r:id="rId9"/>
    <p:sldId id="376" r:id="rId10"/>
    <p:sldId id="377" r:id="rId11"/>
    <p:sldId id="378" r:id="rId12"/>
    <p:sldId id="257" r:id="rId13"/>
    <p:sldId id="258" r:id="rId14"/>
    <p:sldId id="259" r:id="rId15"/>
    <p:sldId id="260" r:id="rId16"/>
    <p:sldId id="280" r:id="rId17"/>
    <p:sldId id="281" r:id="rId18"/>
    <p:sldId id="282" r:id="rId19"/>
    <p:sldId id="283" r:id="rId20"/>
    <p:sldId id="284" r:id="rId21"/>
    <p:sldId id="285" r:id="rId22"/>
    <p:sldId id="286" r:id="rId23"/>
    <p:sldId id="287" r:id="rId24"/>
    <p:sldId id="288" r:id="rId25"/>
    <p:sldId id="272" r:id="rId26"/>
    <p:sldId id="277" r:id="rId27"/>
    <p:sldId id="278" r:id="rId28"/>
    <p:sldId id="279" r:id="rId29"/>
    <p:sldId id="261" r:id="rId30"/>
    <p:sldId id="262"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38" r:id="rId52"/>
    <p:sldId id="339" r:id="rId53"/>
    <p:sldId id="263" r:id="rId54"/>
    <p:sldId id="336" r:id="rId55"/>
    <p:sldId id="337" r:id="rId56"/>
    <p:sldId id="264" r:id="rId57"/>
    <p:sldId id="265" r:id="rId58"/>
    <p:sldId id="266" r:id="rId59"/>
    <p:sldId id="267" r:id="rId60"/>
    <p:sldId id="268" r:id="rId61"/>
    <p:sldId id="269" r:id="rId62"/>
    <p:sldId id="270" r:id="rId63"/>
    <p:sldId id="271" r:id="rId64"/>
    <p:sldId id="273" r:id="rId65"/>
    <p:sldId id="274" r:id="rId66"/>
    <p:sldId id="275" r:id="rId67"/>
    <p:sldId id="276" r:id="rId68"/>
    <p:sldId id="289" r:id="rId69"/>
    <p:sldId id="290" r:id="rId70"/>
    <p:sldId id="291" r:id="rId71"/>
    <p:sldId id="292" r:id="rId72"/>
    <p:sldId id="293" r:id="rId73"/>
    <p:sldId id="294" r:id="rId74"/>
    <p:sldId id="340" r:id="rId75"/>
    <p:sldId id="295" r:id="rId76"/>
    <p:sldId id="316" r:id="rId77"/>
    <p:sldId id="317" r:id="rId78"/>
    <p:sldId id="358" r:id="rId79"/>
    <p:sldId id="318" r:id="rId80"/>
    <p:sldId id="319" r:id="rId81"/>
    <p:sldId id="353" r:id="rId82"/>
    <p:sldId id="320" r:id="rId83"/>
    <p:sldId id="321" r:id="rId84"/>
    <p:sldId id="354" r:id="rId85"/>
    <p:sldId id="347" r:id="rId86"/>
    <p:sldId id="348" r:id="rId87"/>
    <p:sldId id="357" r:id="rId88"/>
    <p:sldId id="322" r:id="rId89"/>
    <p:sldId id="323" r:id="rId90"/>
    <p:sldId id="356" r:id="rId91"/>
    <p:sldId id="324" r:id="rId92"/>
    <p:sldId id="325" r:id="rId93"/>
    <p:sldId id="355" r:id="rId94"/>
    <p:sldId id="326" r:id="rId95"/>
    <p:sldId id="327" r:id="rId96"/>
    <p:sldId id="359" r:id="rId97"/>
    <p:sldId id="328" r:id="rId98"/>
    <p:sldId id="329" r:id="rId99"/>
    <p:sldId id="360" r:id="rId100"/>
    <p:sldId id="342" r:id="rId101"/>
    <p:sldId id="330" r:id="rId102"/>
    <p:sldId id="361" r:id="rId103"/>
    <p:sldId id="341" r:id="rId104"/>
    <p:sldId id="331" r:id="rId105"/>
    <p:sldId id="362" r:id="rId106"/>
    <p:sldId id="343" r:id="rId107"/>
    <p:sldId id="332" r:id="rId108"/>
    <p:sldId id="363" r:id="rId109"/>
    <p:sldId id="333" r:id="rId110"/>
    <p:sldId id="344" r:id="rId111"/>
    <p:sldId id="364" r:id="rId112"/>
    <p:sldId id="334" r:id="rId113"/>
    <p:sldId id="345" r:id="rId114"/>
    <p:sldId id="365" r:id="rId115"/>
    <p:sldId id="335" r:id="rId116"/>
    <p:sldId id="346" r:id="rId117"/>
    <p:sldId id="366" r:id="rId118"/>
    <p:sldId id="349" r:id="rId119"/>
    <p:sldId id="370" r:id="rId120"/>
    <p:sldId id="350" r:id="rId121"/>
    <p:sldId id="351" r:id="rId122"/>
    <p:sldId id="352" r:id="rId123"/>
    <p:sldId id="367" r:id="rId124"/>
    <p:sldId id="379" r:id="rId125"/>
    <p:sldId id="380" r:id="rId126"/>
    <p:sldId id="381"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D66A6-5D1A-4136-A568-8083491F4ECD}" type="datetimeFigureOut">
              <a:rPr lang="en-US" smtClean="0"/>
              <a:pPr/>
              <a:t>5/30/2020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845CE-B923-475C-B5D9-02017F4752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6845CE-B923-475C-B5D9-02017F475200}" type="slidenum">
              <a:rPr lang="en-US" smtClean="0"/>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F1BEF07-D879-4064-AA4D-91E46295CF2A}" type="datetime1">
              <a:rPr lang="en-US" smtClean="0"/>
              <a:t>5/30/2020</a:t>
            </a:fld>
            <a:endParaRPr lang="en-US"/>
          </a:p>
        </p:txBody>
      </p:sp>
      <p:sp>
        <p:nvSpPr>
          <p:cNvPr id="17" name="Footer Placeholder 16"/>
          <p:cNvSpPr>
            <a:spLocks noGrp="1"/>
          </p:cNvSpPr>
          <p:nvPr>
            <p:ph type="ftr" sz="quarter" idx="11"/>
          </p:nvPr>
        </p:nvSpPr>
        <p:spPr/>
        <p:txBody>
          <a:bodyPr/>
          <a:lstStyle>
            <a:extLst/>
          </a:lstStyle>
          <a:p>
            <a:r>
              <a:rPr lang="en-US" smtClean="0"/>
              <a:t>DR.  KAYNAT TAWAR</a:t>
            </a:r>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655819-6435-4E6E-B837-6B6E3754DB7B}" type="datetime1">
              <a:rPr lang="en-US" smtClean="0"/>
              <a:t>5/30/2020</a:t>
            </a:fld>
            <a:endParaRPr lang="en-US"/>
          </a:p>
        </p:txBody>
      </p:sp>
      <p:sp>
        <p:nvSpPr>
          <p:cNvPr id="5" name="Footer Placeholder 4"/>
          <p:cNvSpPr>
            <a:spLocks noGrp="1"/>
          </p:cNvSpPr>
          <p:nvPr>
            <p:ph type="ftr" sz="quarter" idx="11"/>
          </p:nvPr>
        </p:nvSpPr>
        <p:spPr/>
        <p:txBody>
          <a:bodyPr/>
          <a:lstStyle>
            <a:extLst/>
          </a:lstStyle>
          <a:p>
            <a:r>
              <a:rPr lang="en-US" smtClean="0"/>
              <a:t>DR.  KAYNAT TAWAR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274086-F543-4A67-BF4D-B1DE424ABBD5}" type="datetime1">
              <a:rPr lang="en-US" smtClean="0"/>
              <a:t>5/30/2020</a:t>
            </a:fld>
            <a:endParaRPr lang="en-US"/>
          </a:p>
        </p:txBody>
      </p:sp>
      <p:sp>
        <p:nvSpPr>
          <p:cNvPr id="5" name="Footer Placeholder 4"/>
          <p:cNvSpPr>
            <a:spLocks noGrp="1"/>
          </p:cNvSpPr>
          <p:nvPr>
            <p:ph type="ftr" sz="quarter" idx="11"/>
          </p:nvPr>
        </p:nvSpPr>
        <p:spPr/>
        <p:txBody>
          <a:bodyPr/>
          <a:lstStyle>
            <a:extLst/>
          </a:lstStyle>
          <a:p>
            <a:r>
              <a:rPr lang="en-US" smtClean="0"/>
              <a:t>DR.  KAYNAT TAWAR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2671A2-3F5C-43AD-9CF5-7AA5A0FC9D66}" type="datetime1">
              <a:rPr lang="en-US" smtClean="0"/>
              <a:t>5/30/2020</a:t>
            </a:fld>
            <a:endParaRPr lang="en-US"/>
          </a:p>
        </p:txBody>
      </p:sp>
      <p:sp>
        <p:nvSpPr>
          <p:cNvPr id="5" name="Footer Placeholder 4"/>
          <p:cNvSpPr>
            <a:spLocks noGrp="1"/>
          </p:cNvSpPr>
          <p:nvPr>
            <p:ph type="ftr" sz="quarter" idx="11"/>
          </p:nvPr>
        </p:nvSpPr>
        <p:spPr/>
        <p:txBody>
          <a:bodyPr/>
          <a:lstStyle>
            <a:extLst/>
          </a:lstStyle>
          <a:p>
            <a:r>
              <a:rPr lang="en-US" smtClean="0"/>
              <a:t>DR.  KAYNAT TAWAR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C2C5D4-5837-4D7C-80A3-A0609F4264F5}" type="datetime1">
              <a:rPr lang="en-US" smtClean="0"/>
              <a:t>5/30/2020</a:t>
            </a:fld>
            <a:endParaRPr lang="en-US"/>
          </a:p>
        </p:txBody>
      </p:sp>
      <p:sp>
        <p:nvSpPr>
          <p:cNvPr id="5" name="Footer Placeholder 4"/>
          <p:cNvSpPr>
            <a:spLocks noGrp="1"/>
          </p:cNvSpPr>
          <p:nvPr>
            <p:ph type="ftr" sz="quarter" idx="11"/>
          </p:nvPr>
        </p:nvSpPr>
        <p:spPr/>
        <p:txBody>
          <a:bodyPr/>
          <a:lstStyle>
            <a:extLst/>
          </a:lstStyle>
          <a:p>
            <a:r>
              <a:rPr lang="en-US" smtClean="0"/>
              <a:t>DR.  KAYNAT TAWAR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4470B3C-F413-40E5-B870-5D067A4A2231}" type="datetime1">
              <a:rPr lang="en-US" smtClean="0"/>
              <a:t>5/30/2020</a:t>
            </a:fld>
            <a:endParaRPr lang="en-US"/>
          </a:p>
        </p:txBody>
      </p:sp>
      <p:sp>
        <p:nvSpPr>
          <p:cNvPr id="6" name="Footer Placeholder 5"/>
          <p:cNvSpPr>
            <a:spLocks noGrp="1"/>
          </p:cNvSpPr>
          <p:nvPr>
            <p:ph type="ftr" sz="quarter" idx="11"/>
          </p:nvPr>
        </p:nvSpPr>
        <p:spPr/>
        <p:txBody>
          <a:bodyPr/>
          <a:lstStyle>
            <a:extLst/>
          </a:lstStyle>
          <a:p>
            <a:r>
              <a:rPr lang="en-US" smtClean="0"/>
              <a:t>DR.  KAYNAT TAWAR</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C84A8BF-FCC0-4F78-B6EE-C719728DBE9D}" type="datetime1">
              <a:rPr lang="en-US" smtClean="0"/>
              <a:t>5/30/2020</a:t>
            </a:fld>
            <a:endParaRPr lang="en-US"/>
          </a:p>
        </p:txBody>
      </p:sp>
      <p:sp>
        <p:nvSpPr>
          <p:cNvPr id="8" name="Footer Placeholder 7"/>
          <p:cNvSpPr>
            <a:spLocks noGrp="1"/>
          </p:cNvSpPr>
          <p:nvPr>
            <p:ph type="ftr" sz="quarter" idx="11"/>
          </p:nvPr>
        </p:nvSpPr>
        <p:spPr/>
        <p:txBody>
          <a:bodyPr/>
          <a:lstStyle>
            <a:extLst/>
          </a:lstStyle>
          <a:p>
            <a:r>
              <a:rPr lang="en-US" smtClean="0"/>
              <a:t>DR.  KAYNAT TAWAR</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97E442E-8799-4B57-B75A-C51F55380149}" type="datetime1">
              <a:rPr lang="en-US" smtClean="0"/>
              <a:t>5/30/2020</a:t>
            </a:fld>
            <a:endParaRPr lang="en-US"/>
          </a:p>
        </p:txBody>
      </p:sp>
      <p:sp>
        <p:nvSpPr>
          <p:cNvPr id="4" name="Footer Placeholder 3"/>
          <p:cNvSpPr>
            <a:spLocks noGrp="1"/>
          </p:cNvSpPr>
          <p:nvPr>
            <p:ph type="ftr" sz="quarter" idx="11"/>
          </p:nvPr>
        </p:nvSpPr>
        <p:spPr/>
        <p:txBody>
          <a:bodyPr/>
          <a:lstStyle>
            <a:extLst/>
          </a:lstStyle>
          <a:p>
            <a:r>
              <a:rPr lang="en-US" smtClean="0"/>
              <a:t>DR.  KAYNAT TAWAR</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BF122E-8ECC-4A37-92D1-F4D591CD924C}" type="datetime1">
              <a:rPr lang="en-US" smtClean="0"/>
              <a:t>5/30/2020</a:t>
            </a:fld>
            <a:endParaRPr lang="en-US"/>
          </a:p>
        </p:txBody>
      </p:sp>
      <p:sp>
        <p:nvSpPr>
          <p:cNvPr id="3" name="Footer Placeholder 2"/>
          <p:cNvSpPr>
            <a:spLocks noGrp="1"/>
          </p:cNvSpPr>
          <p:nvPr>
            <p:ph type="ftr" sz="quarter" idx="11"/>
          </p:nvPr>
        </p:nvSpPr>
        <p:spPr/>
        <p:txBody>
          <a:bodyPr/>
          <a:lstStyle>
            <a:extLst/>
          </a:lstStyle>
          <a:p>
            <a:r>
              <a:rPr lang="en-US" smtClean="0"/>
              <a:t>DR.  KAYNAT TAWAR</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CA1C-7813-4A31-80FA-7BCF138A95B2}" type="datetime1">
              <a:rPr lang="en-US" smtClean="0"/>
              <a:t>5/30/2020</a:t>
            </a:fld>
            <a:endParaRPr lang="en-US"/>
          </a:p>
        </p:txBody>
      </p:sp>
      <p:sp>
        <p:nvSpPr>
          <p:cNvPr id="6" name="Footer Placeholder 5"/>
          <p:cNvSpPr>
            <a:spLocks noGrp="1"/>
          </p:cNvSpPr>
          <p:nvPr>
            <p:ph type="ftr" sz="quarter" idx="11"/>
          </p:nvPr>
        </p:nvSpPr>
        <p:spPr/>
        <p:txBody>
          <a:bodyPr/>
          <a:lstStyle>
            <a:extLst/>
          </a:lstStyle>
          <a:p>
            <a:r>
              <a:rPr lang="en-US" smtClean="0"/>
              <a:t>DR.  KAYNAT TAWAR</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4233BF8-65CC-47CF-8D62-F6958902B235}" type="datetime1">
              <a:rPr lang="en-US" smtClean="0"/>
              <a:t>5/30/2020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DR.  KAYNAT TAWAR</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1818200-7EE2-42AF-B62D-1D154349F21E}" type="datetime1">
              <a:rPr lang="en-US" smtClean="0"/>
              <a:t>5/30/2020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DR.  KAYNAT TAWAR</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solidFill>
                  <a:srgbClr val="C00000"/>
                </a:solidFill>
                <a:latin typeface="Algerian" pitchFamily="82" charset="0"/>
              </a:rPr>
              <a:t>SCHOOL OF STUDIES OF COMMERCE</a:t>
            </a:r>
            <a:br>
              <a:rPr lang="en-US" sz="3200" b="1" dirty="0" smtClean="0">
                <a:solidFill>
                  <a:srgbClr val="C00000"/>
                </a:solidFill>
                <a:latin typeface="Algerian" pitchFamily="82" charset="0"/>
              </a:rPr>
            </a:br>
            <a:r>
              <a:rPr lang="en-US" sz="3200" b="1" dirty="0" smtClean="0">
                <a:solidFill>
                  <a:srgbClr val="C00000"/>
                </a:solidFill>
                <a:latin typeface="Algerian" pitchFamily="82" charset="0"/>
              </a:rPr>
              <a:t>VIKRAM UNIVERSITY,UJJAIN (M.P.)</a:t>
            </a:r>
            <a:r>
              <a:rPr lang="en-US" sz="3200" b="1" dirty="0" smtClean="0">
                <a:solidFill>
                  <a:srgbClr val="C00000"/>
                </a:solidFill>
              </a:rPr>
              <a:t/>
            </a:r>
            <a:br>
              <a:rPr lang="en-US" sz="3200" b="1" dirty="0" smtClean="0">
                <a:solidFill>
                  <a:srgbClr val="C00000"/>
                </a:solidFill>
              </a:rPr>
            </a:br>
            <a:endParaRPr lang="en-US" sz="3200"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solidFill>
                  <a:srgbClr val="00B050"/>
                </a:solidFill>
              </a:rPr>
              <a:t>LETTER OF TRANSMITTAL</a:t>
            </a:r>
          </a:p>
          <a:p>
            <a:r>
              <a:rPr lang="en-US" b="1" dirty="0" smtClean="0">
                <a:solidFill>
                  <a:srgbClr val="00B050"/>
                </a:solidFill>
              </a:rPr>
              <a:t>GUIDELINES FOR LETTER OF TRANSMITTAL</a:t>
            </a:r>
          </a:p>
          <a:p>
            <a:r>
              <a:rPr lang="en-US" b="1" dirty="0" smtClean="0">
                <a:solidFill>
                  <a:srgbClr val="00B050"/>
                </a:solidFill>
              </a:rPr>
              <a:t>SPECIMEN OF LETTER OF </a:t>
            </a:r>
            <a:r>
              <a:rPr lang="en-US" b="1" dirty="0" smtClean="0">
                <a:solidFill>
                  <a:srgbClr val="00B050"/>
                </a:solidFill>
              </a:rPr>
              <a:t>TRANSMITTAL</a:t>
            </a:r>
          </a:p>
          <a:p>
            <a:r>
              <a:rPr lang="en-US" b="1" dirty="0" smtClean="0">
                <a:solidFill>
                  <a:srgbClr val="00B050"/>
                </a:solidFill>
              </a:rPr>
              <a:t>GOOD NEWS LETTER</a:t>
            </a:r>
          </a:p>
          <a:p>
            <a:r>
              <a:rPr lang="en-US" b="1" dirty="0" smtClean="0">
                <a:solidFill>
                  <a:srgbClr val="00B050"/>
                </a:solidFill>
              </a:rPr>
              <a:t>GUIDELINES FOR GOOD NEWS LETTER</a:t>
            </a:r>
          </a:p>
          <a:p>
            <a:r>
              <a:rPr lang="en-US" b="1" dirty="0" smtClean="0">
                <a:solidFill>
                  <a:srgbClr val="00B050"/>
                </a:solidFill>
              </a:rPr>
              <a:t>SPECIMEN OF GOOD NEWS LETTER</a:t>
            </a:r>
          </a:p>
          <a:p>
            <a:r>
              <a:rPr lang="en-US" b="1" dirty="0" smtClean="0">
                <a:solidFill>
                  <a:srgbClr val="00B050"/>
                </a:solidFill>
              </a:rPr>
              <a:t>BAD NEWS LETTER</a:t>
            </a:r>
          </a:p>
          <a:p>
            <a:r>
              <a:rPr lang="en-US" b="1" dirty="0" smtClean="0">
                <a:solidFill>
                  <a:srgbClr val="00B050"/>
                </a:solidFill>
              </a:rPr>
              <a:t>GUIDELINES FOR BAD NEWS LETTER</a:t>
            </a:r>
          </a:p>
          <a:p>
            <a:r>
              <a:rPr lang="en-US" b="1" dirty="0" smtClean="0">
                <a:solidFill>
                  <a:srgbClr val="00B050"/>
                </a:solidFill>
              </a:rPr>
              <a:t>SPECIMEN OF BAD NEWS LETTER</a:t>
            </a:r>
          </a:p>
          <a:p>
            <a:r>
              <a:rPr lang="en-US" b="1" dirty="0" smtClean="0">
                <a:solidFill>
                  <a:srgbClr val="00B050"/>
                </a:solidFill>
              </a:rPr>
              <a:t>ORDER LETTER</a:t>
            </a:r>
          </a:p>
          <a:p>
            <a:r>
              <a:rPr lang="en-US" b="1" dirty="0" smtClean="0">
                <a:solidFill>
                  <a:srgbClr val="00B050"/>
                </a:solidFill>
              </a:rPr>
              <a:t>GUIDELINES FOR ORDER LETTER</a:t>
            </a:r>
          </a:p>
          <a:p>
            <a:r>
              <a:rPr lang="en-US" b="1" dirty="0" smtClean="0">
                <a:solidFill>
                  <a:srgbClr val="00B050"/>
                </a:solidFill>
              </a:rPr>
              <a:t>SPECIMEN OF ORDER LETTER</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LETTER </a:t>
            </a:r>
            <a:r>
              <a:rPr lang="en-US" b="1" dirty="0" smtClean="0">
                <a:solidFill>
                  <a:srgbClr val="C00000"/>
                </a:solidFill>
              </a:rPr>
              <a:t>OF TRANSMITTAL</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In finance, a letter of transmittal is a type of cover letter that accompanies a document, such as a financial report or security certificate. Within financial markets it is used by a security holder to accompany certificates surrendered in an exchange or corporate action.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LETTER OF TRANSMITTAL</a:t>
            </a:r>
            <a:endParaRPr lang="en-US" b="1"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Most examples of this type will contain three short paragraphs.</a:t>
            </a:r>
          </a:p>
          <a:p>
            <a:r>
              <a:rPr lang="en-US" dirty="0" smtClean="0"/>
              <a:t>The first paragraph will state what is being transmitted and why</a:t>
            </a:r>
            <a:r>
              <a:rPr lang="en-US" b="1" dirty="0" smtClean="0"/>
              <a:t> </a:t>
            </a:r>
            <a:r>
              <a:rPr lang="en-US" dirty="0" smtClean="0"/>
              <a:t>it is being transmitted.</a:t>
            </a:r>
          </a:p>
          <a:p>
            <a:r>
              <a:rPr lang="en-US" dirty="0" smtClean="0"/>
              <a:t>The middle paragraph will describe in moderate detail the item being transmitted; for example, if a report is being transmitted, the description would include the major sections of the report and its major conclusion (s).</a:t>
            </a:r>
          </a:p>
          <a:p>
            <a:r>
              <a:rPr lang="en-US" dirty="0" smtClean="0"/>
              <a:t>The final paragraph will express hope for satisfaction with whatever is being transmitted.</a:t>
            </a:r>
          </a:p>
          <a:p>
            <a:r>
              <a:rPr lang="en-US" dirty="0" smtClean="0"/>
              <a:t>Modified block with indentions is the usual format for this type of letter. Always include an enclosure notation.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LETTER OF TRANSMITTAL</a:t>
            </a:r>
            <a:endParaRPr lang="en-US" dirty="0">
              <a:solidFill>
                <a:srgbClr val="C00000"/>
              </a:solidFill>
            </a:endParaRPr>
          </a:p>
        </p:txBody>
      </p:sp>
      <p:pic>
        <p:nvPicPr>
          <p:cNvPr id="4" name="Content Placeholder 3" descr="0_IMG_20200530_072249.jpg"/>
          <p:cNvPicPr>
            <a:picLocks noGrp="1" noChangeAspect="1"/>
          </p:cNvPicPr>
          <p:nvPr>
            <p:ph idx="1"/>
          </p:nvPr>
        </p:nvPicPr>
        <p:blipFill>
          <a:blip r:embed="rId2"/>
          <a:stretch>
            <a:fillRect/>
          </a:stretch>
        </p:blipFill>
        <p:spPr>
          <a:xfrm>
            <a:off x="2682722" y="1784350"/>
            <a:ext cx="4235755"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102</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GOOD </a:t>
            </a:r>
            <a:r>
              <a:rPr lang="en-US" b="1" dirty="0" smtClean="0">
                <a:solidFill>
                  <a:srgbClr val="C00000"/>
                </a:solidFill>
              </a:rPr>
              <a:t>NEWS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Letter that contain good news or a good message or favorable information are good news letter.</a:t>
            </a:r>
          </a:p>
          <a:p>
            <a:r>
              <a:rPr lang="en-US" dirty="0" smtClean="0"/>
              <a:t>A letter sanctioning a loan to a customer or an over-draft facility to a concern, a letter of appointment or promotion or a letter acceding to the request of a client are good news letter.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GOOD NEWS LETTER</a:t>
            </a:r>
            <a:endParaRPr lang="en-US" b="1"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Most examples of this letter type contain three short paragraphs.</a:t>
            </a:r>
          </a:p>
          <a:p>
            <a:r>
              <a:rPr lang="en-US" dirty="0" smtClean="0"/>
              <a:t>The first paragraph makes the “great” that is, the solution to the problem / complaint that the complainer has requested.</a:t>
            </a:r>
          </a:p>
          <a:p>
            <a:r>
              <a:rPr lang="en-US" dirty="0" smtClean="0"/>
              <a:t>The next longish paragraph explains in detail how the problem arose in order, if possible, to show that is was not a result of bad faith or business practice on the part of the company.</a:t>
            </a:r>
          </a:p>
          <a:p>
            <a:r>
              <a:rPr lang="en-US" dirty="0" smtClean="0"/>
              <a:t>The last paragraph hopes for satisfaction on the part of the complainer regarding the solution that has been offered.</a:t>
            </a:r>
          </a:p>
          <a:p>
            <a:r>
              <a:rPr lang="en-US" dirty="0" smtClean="0"/>
              <a:t>Usually modified block or modified block with indentions format is used with this letter type.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GOOD NEWS LETTER</a:t>
            </a:r>
            <a:endParaRPr lang="en-US" dirty="0">
              <a:solidFill>
                <a:srgbClr val="C00000"/>
              </a:solidFill>
            </a:endParaRPr>
          </a:p>
        </p:txBody>
      </p:sp>
      <p:pic>
        <p:nvPicPr>
          <p:cNvPr id="4" name="Content Placeholder 3" descr="1_IMG_20200530_072232.jpg"/>
          <p:cNvPicPr>
            <a:picLocks noGrp="1" noChangeAspect="1"/>
          </p:cNvPicPr>
          <p:nvPr>
            <p:ph idx="1"/>
          </p:nvPr>
        </p:nvPicPr>
        <p:blipFill>
          <a:blip r:embed="rId2"/>
          <a:stretch>
            <a:fillRect/>
          </a:stretch>
        </p:blipFill>
        <p:spPr>
          <a:xfrm>
            <a:off x="1679631" y="1784350"/>
            <a:ext cx="6241937"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105</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BAD </a:t>
            </a:r>
            <a:r>
              <a:rPr lang="en-US" b="1" dirty="0" smtClean="0">
                <a:solidFill>
                  <a:srgbClr val="C00000"/>
                </a:solidFill>
              </a:rPr>
              <a:t>NEWS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In business writing, a bad news message is a letter, memo, or email that conveys negative or unpleasant information- information that is likely to disappoint, upset , or even anger a reader. It is also called an indirect message or a negative message.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BAD NEWS LETTER</a:t>
            </a:r>
            <a:endParaRPr lang="en-US" b="1"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Letter of this type may contain three or more than three paragraphs, depending on the degree of detail that is presented.</a:t>
            </a:r>
          </a:p>
          <a:p>
            <a:r>
              <a:rPr lang="en-US" dirty="0" smtClean="0"/>
              <a:t>The opening paragraph is usually short and neutral with regard to the issue (i.e.... We received your letter of august 29,2019, in which you…..).</a:t>
            </a:r>
          </a:p>
          <a:p>
            <a:r>
              <a:rPr lang="en-US" dirty="0" smtClean="0"/>
              <a:t>The middle paragraph(s) explains in detail the upcoming bad news, but does not actually state the bad news (i.e. we cannot comply with your request to solve the problem) until near, but not at, the end of the paragraph: i.e., “bury” the bad news.</a:t>
            </a:r>
          </a:p>
          <a:p>
            <a:r>
              <a:rPr lang="en-US" dirty="0" smtClean="0"/>
              <a:t>The last paragraph returns to a neutral topic.</a:t>
            </a:r>
          </a:p>
          <a:p>
            <a:r>
              <a:rPr lang="en-US" dirty="0" smtClean="0"/>
              <a:t>Full block format is usually used with this letter type.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BAD NEWS LETTER</a:t>
            </a:r>
            <a:endParaRPr lang="en-US" dirty="0">
              <a:solidFill>
                <a:srgbClr val="C00000"/>
              </a:solidFill>
            </a:endParaRPr>
          </a:p>
        </p:txBody>
      </p:sp>
      <p:pic>
        <p:nvPicPr>
          <p:cNvPr id="4" name="Content Placeholder 3" descr="2_IMG_20200530_072207.jpg"/>
          <p:cNvPicPr>
            <a:picLocks noGrp="1" noChangeAspect="1"/>
          </p:cNvPicPr>
          <p:nvPr>
            <p:ph idx="1"/>
          </p:nvPr>
        </p:nvPicPr>
        <p:blipFill>
          <a:blip r:embed="rId2"/>
          <a:stretch>
            <a:fillRect/>
          </a:stretch>
        </p:blipFill>
        <p:spPr>
          <a:xfrm>
            <a:off x="1720678" y="1784350"/>
            <a:ext cx="6159843"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108</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ORDER </a:t>
            </a:r>
            <a:r>
              <a:rPr lang="en-US" b="1" dirty="0" smtClean="0">
                <a:solidFill>
                  <a:srgbClr val="C00000"/>
                </a:solidFill>
              </a:rPr>
              <a:t>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Order letter are sent by consumers or businesses to a manufacturer, retailer or order goods or services. These letter must contain specific information such as model number, name of the product, the quantity desired and expected price. Payment is sometimes included with the letter.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b="1" dirty="0" smtClean="0">
                <a:solidFill>
                  <a:srgbClr val="00B050"/>
                </a:solidFill>
              </a:rPr>
              <a:t>RECOMMENDATION  LETTER</a:t>
            </a:r>
          </a:p>
          <a:p>
            <a:r>
              <a:rPr lang="en-US" sz="2400" b="1" dirty="0" smtClean="0">
                <a:solidFill>
                  <a:srgbClr val="00B050"/>
                </a:solidFill>
              </a:rPr>
              <a:t>GUIDELINES FOR RECOMMENDATION  LETTER</a:t>
            </a:r>
          </a:p>
          <a:p>
            <a:r>
              <a:rPr lang="en-US" sz="2400" b="1" dirty="0" smtClean="0">
                <a:solidFill>
                  <a:srgbClr val="00B050"/>
                </a:solidFill>
              </a:rPr>
              <a:t>SPECIMEN OF RECOMMENDATION  LETTER</a:t>
            </a:r>
            <a:endParaRPr lang="en-US" sz="2400" dirty="0" smtClean="0">
              <a:solidFill>
                <a:srgbClr val="00B050"/>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GUIDELINES FOR ORDER LETTER</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The letter should be very precise, there is no pep talk or casual talking required here.</a:t>
            </a:r>
          </a:p>
          <a:p>
            <a:r>
              <a:rPr lang="en-US" dirty="0" smtClean="0"/>
              <a:t>The language should be easy while also being formal.</a:t>
            </a:r>
          </a:p>
          <a:p>
            <a:r>
              <a:rPr lang="en-US" dirty="0" smtClean="0"/>
              <a:t>Do not make any mistake in the specifications and quantities.</a:t>
            </a:r>
          </a:p>
          <a:p>
            <a:r>
              <a:rPr lang="en-US" dirty="0" smtClean="0"/>
              <a:t>Avoid spelling and grammatical errors.</a:t>
            </a:r>
          </a:p>
          <a:p>
            <a:r>
              <a:rPr lang="en-US" dirty="0" smtClean="0"/>
              <a:t>Stick to the topic.</a:t>
            </a:r>
          </a:p>
          <a:p>
            <a:r>
              <a:rPr lang="en-US" dirty="0" smtClean="0"/>
              <a:t>Be polite.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ORDER LETTER</a:t>
            </a:r>
            <a:endParaRPr lang="en-US" dirty="0">
              <a:solidFill>
                <a:srgbClr val="C00000"/>
              </a:solidFill>
            </a:endParaRPr>
          </a:p>
        </p:txBody>
      </p:sp>
      <p:pic>
        <p:nvPicPr>
          <p:cNvPr id="4" name="Content Placeholder 3" descr="2_IMG_20200530_070224.jpg"/>
          <p:cNvPicPr>
            <a:picLocks noGrp="1" noChangeAspect="1"/>
          </p:cNvPicPr>
          <p:nvPr>
            <p:ph idx="1"/>
          </p:nvPr>
        </p:nvPicPr>
        <p:blipFill>
          <a:blip r:embed="rId2"/>
          <a:stretch>
            <a:fillRect/>
          </a:stretch>
        </p:blipFill>
        <p:spPr>
          <a:xfrm>
            <a:off x="2294123" y="1784350"/>
            <a:ext cx="5012954"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111</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RECOMMENDATION  </a:t>
            </a:r>
            <a:r>
              <a:rPr lang="en-US" b="1" dirty="0" smtClean="0">
                <a:solidFill>
                  <a:srgbClr val="C00000"/>
                </a:solidFill>
              </a:rPr>
              <a:t>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Prospective employers often ask job applicants for letter of recommendation before they hire them. This type of letter is usually from a previous employer or professor, and it describes the sender’s relationship with and opinion of the job seeker.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RECOMMENDATION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Explain your relationship to the applicant.</a:t>
            </a:r>
          </a:p>
          <a:p>
            <a:r>
              <a:rPr lang="en-US" dirty="0" smtClean="0"/>
              <a:t>Evaluate the applicant’s skill and qualification.</a:t>
            </a:r>
          </a:p>
          <a:p>
            <a:r>
              <a:rPr lang="en-US" dirty="0" smtClean="0"/>
              <a:t>Include specific examples that illustrate the applicant’s strengths.</a:t>
            </a:r>
          </a:p>
          <a:p>
            <a:r>
              <a:rPr lang="en-US" dirty="0" smtClean="0"/>
              <a:t>Summarize why you would recommend the applicant.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RECOMMENDATION  LETTER</a:t>
            </a:r>
            <a:endParaRPr lang="en-US" dirty="0">
              <a:solidFill>
                <a:srgbClr val="C00000"/>
              </a:solidFill>
            </a:endParaRPr>
          </a:p>
        </p:txBody>
      </p:sp>
      <p:pic>
        <p:nvPicPr>
          <p:cNvPr id="4" name="Content Placeholder 3" descr="0_IMG_20200530_075528.jpg"/>
          <p:cNvPicPr>
            <a:picLocks noGrp="1" noChangeAspect="1"/>
          </p:cNvPicPr>
          <p:nvPr>
            <p:ph idx="1"/>
          </p:nvPr>
        </p:nvPicPr>
        <p:blipFill>
          <a:blip r:embed="rId2" cstate="print"/>
          <a:stretch>
            <a:fillRect/>
          </a:stretch>
        </p:blipFill>
        <p:spPr>
          <a:xfrm>
            <a:off x="2747356" y="1807210"/>
            <a:ext cx="4106487" cy="4526280"/>
          </a:xfrm>
        </p:spPr>
      </p:pic>
      <p:sp>
        <p:nvSpPr>
          <p:cNvPr id="5" name="Slide Number Placeholder 4"/>
          <p:cNvSpPr>
            <a:spLocks noGrp="1"/>
          </p:cNvSpPr>
          <p:nvPr>
            <p:ph type="sldNum" sz="quarter" idx="12"/>
          </p:nvPr>
        </p:nvSpPr>
        <p:spPr/>
        <p:txBody>
          <a:bodyPr/>
          <a:lstStyle/>
          <a:p>
            <a:fld id="{B6F15528-21DE-4FAA-801E-634DDDAF4B2B}" type="slidenum">
              <a:rPr lang="en-US" smtClean="0"/>
              <a:pPr/>
              <a:t>114</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RESIGNATION </a:t>
            </a:r>
            <a:r>
              <a:rPr lang="en-US" b="1" dirty="0" smtClean="0">
                <a:solidFill>
                  <a:srgbClr val="C00000"/>
                </a:solidFill>
              </a:rPr>
              <a:t>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When an employee plan to leave his job, a letter of resignation is usually sent to his immediate manager giving him notice and letting know when the last day of employment will be. In many cases, the employee also will detail his reason for leaving the company.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RESIGNATION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 statement that clearly says you’re going to resign.</a:t>
            </a:r>
          </a:p>
          <a:p>
            <a:r>
              <a:rPr lang="en-US" dirty="0" smtClean="0"/>
              <a:t>The date of your last day of work (based on the notice you’re giving).</a:t>
            </a:r>
          </a:p>
          <a:p>
            <a:r>
              <a:rPr lang="en-US" dirty="0" smtClean="0"/>
              <a:t>A short explanation of why you are leaving.</a:t>
            </a:r>
          </a:p>
          <a:p>
            <a:r>
              <a:rPr lang="en-US" dirty="0" smtClean="0"/>
              <a:t>A short , polite thank you at the end of the letter.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RESIGNATION LETTER</a:t>
            </a:r>
            <a:endParaRPr lang="en-US" dirty="0">
              <a:solidFill>
                <a:srgbClr val="C00000"/>
              </a:solidFill>
            </a:endParaRPr>
          </a:p>
        </p:txBody>
      </p:sp>
      <p:pic>
        <p:nvPicPr>
          <p:cNvPr id="4" name="Content Placeholder 3" descr="0_IMG_20200530_074448.jpg"/>
          <p:cNvPicPr>
            <a:picLocks noGrp="1" noChangeAspect="1"/>
          </p:cNvPicPr>
          <p:nvPr>
            <p:ph idx="1"/>
          </p:nvPr>
        </p:nvPicPr>
        <p:blipFill>
          <a:blip r:embed="rId2"/>
          <a:stretch>
            <a:fillRect/>
          </a:stretch>
        </p:blipFill>
        <p:spPr>
          <a:xfrm>
            <a:off x="1283400" y="1784350"/>
            <a:ext cx="7034400"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117</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ACKNOWLEDGMENT </a:t>
            </a:r>
            <a:r>
              <a:rPr lang="en-US" b="1" dirty="0" smtClean="0">
                <a:solidFill>
                  <a:srgbClr val="C00000"/>
                </a:solidFill>
              </a:rPr>
              <a:t>LETTERS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Acknowledgement letters acts as simple receipts. Businesses send them to let other know that they have received a prior communication, but action may or may not have taken place.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a:t>
            </a:r>
            <a:r>
              <a:rPr lang="en-US" b="1" dirty="0" smtClean="0">
                <a:solidFill>
                  <a:srgbClr val="C00000"/>
                </a:solidFill>
              </a:rPr>
              <a:t>ACKNOWLEDGMENT </a:t>
            </a:r>
            <a:r>
              <a:rPr lang="en-US" b="1" dirty="0" smtClean="0">
                <a:solidFill>
                  <a:srgbClr val="C00000"/>
                </a:solidFill>
              </a:rPr>
              <a:t>LETTERS</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    When you are beginning the letter of acknowledgement, start with a brief sentence stating that this is , indeed, a letter of acknowledgement some phrases you can included:</a:t>
            </a:r>
          </a:p>
          <a:p>
            <a:r>
              <a:rPr lang="en-US" dirty="0" smtClean="0"/>
              <a:t>I hereby acknowledgement the receipt of the following documents….</a:t>
            </a:r>
          </a:p>
          <a:p>
            <a:r>
              <a:rPr lang="en-US" dirty="0" smtClean="0"/>
              <a:t>I am acknowledging receipt of….</a:t>
            </a:r>
          </a:p>
          <a:p>
            <a:r>
              <a:rPr lang="en-US" dirty="0" smtClean="0"/>
              <a:t>We will make sure that the person responsible receives these materials immediately upon returning to the office.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INTRODUCTION</a:t>
            </a:r>
            <a:endParaRPr lang="en-US"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A business letter is usually a letter from one company to another, or between such organizations and their customers, client and other external parties. The overall style of letter depends on the relationship between the parties concerned.</a:t>
            </a:r>
          </a:p>
          <a:p>
            <a:r>
              <a:rPr lang="en-US" dirty="0" smtClean="0"/>
              <a:t>A letter, whether long or short has to be planned before it is written.</a:t>
            </a:r>
          </a:p>
          <a:p>
            <a:r>
              <a:rPr lang="en-US" dirty="0" smtClean="0"/>
              <a:t>When writing a business letter, the writer produces one-side conversation with the reader in the sense that he/she has to anticipate the reader’s questions and provide answers to those questions.</a:t>
            </a:r>
          </a:p>
          <a:p>
            <a:r>
              <a:rPr lang="en-US" dirty="0" smtClean="0"/>
              <a:t>A carelessly written letter may fail to secure an order or loan.</a:t>
            </a:r>
          </a:p>
          <a:p>
            <a:r>
              <a:rPr lang="en-US" dirty="0" smtClean="0"/>
              <a:t>Business letter assist you in sustaining your business relationships with other business and customers.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ACKNOWLEDGMENT LETTERS</a:t>
            </a:r>
            <a:endParaRPr lang="en-US" dirty="0">
              <a:solidFill>
                <a:srgbClr val="C00000"/>
              </a:solidFill>
            </a:endParaRPr>
          </a:p>
        </p:txBody>
      </p:sp>
      <p:pic>
        <p:nvPicPr>
          <p:cNvPr id="4" name="Content Placeholder 3" descr="1_IMG_20200530_074429.jpg"/>
          <p:cNvPicPr>
            <a:picLocks noGrp="1" noChangeAspect="1"/>
          </p:cNvPicPr>
          <p:nvPr>
            <p:ph idx="1"/>
          </p:nvPr>
        </p:nvPicPr>
        <p:blipFill>
          <a:blip r:embed="rId2"/>
          <a:stretch>
            <a:fillRect/>
          </a:stretch>
        </p:blipFill>
        <p:spPr>
          <a:xfrm>
            <a:off x="1169894" y="1784350"/>
            <a:ext cx="7261412"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120</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COVER LETTERS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Cover letters usually accompany a package, report or other merchandise. They are used to describe what is enclosed, why it is being sent and what the recipient should do with it, if there is any action that needs to be taken. These types of letters are generally very short and succinct.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GUIDELINES FOR COVER LETTERS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Introduce yourself.</a:t>
            </a:r>
          </a:p>
          <a:p>
            <a:r>
              <a:rPr lang="en-US" dirty="0" smtClean="0"/>
              <a:t>Mention the job (or kind of job) you’re applying for (or looking for).</a:t>
            </a:r>
          </a:p>
          <a:p>
            <a:r>
              <a:rPr lang="en-US" dirty="0" smtClean="0"/>
              <a:t>Show that your skills and experience match the skills and experience needed to do the job.</a:t>
            </a:r>
          </a:p>
          <a:p>
            <a:r>
              <a:rPr lang="en-US" dirty="0" smtClean="0"/>
              <a:t>Encourage the reader to read your resume.</a:t>
            </a:r>
          </a:p>
          <a:p>
            <a:r>
              <a:rPr lang="en-US" dirty="0" smtClean="0"/>
              <a:t>Finished with a call to action (for example, asking for an interview or a meeting).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COVER LETTERS</a:t>
            </a:r>
            <a:endParaRPr lang="en-US" dirty="0">
              <a:solidFill>
                <a:srgbClr val="C00000"/>
              </a:solidFill>
            </a:endParaRPr>
          </a:p>
        </p:txBody>
      </p:sp>
      <p:pic>
        <p:nvPicPr>
          <p:cNvPr id="4" name="Content Placeholder 3" descr="2_IMG_20200530_074413.jpg"/>
          <p:cNvPicPr>
            <a:picLocks noGrp="1" noChangeAspect="1"/>
          </p:cNvPicPr>
          <p:nvPr>
            <p:ph idx="1"/>
          </p:nvPr>
        </p:nvPicPr>
        <p:blipFill>
          <a:blip r:embed="rId2"/>
          <a:stretch>
            <a:fillRect/>
          </a:stretch>
        </p:blipFill>
        <p:spPr>
          <a:xfrm>
            <a:off x="1731092" y="1784350"/>
            <a:ext cx="6139016"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123</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lgerian" pitchFamily="82" charset="0"/>
              </a:rPr>
              <a:t>REFERENCE</a:t>
            </a:r>
            <a:endParaRPr lang="en-US" dirty="0"/>
          </a:p>
        </p:txBody>
      </p:sp>
      <p:sp>
        <p:nvSpPr>
          <p:cNvPr id="3" name="Content Placeholder 2"/>
          <p:cNvSpPr>
            <a:spLocks noGrp="1"/>
          </p:cNvSpPr>
          <p:nvPr>
            <p:ph idx="1"/>
          </p:nvPr>
        </p:nvSpPr>
        <p:spPr/>
        <p:txBody>
          <a:bodyPr/>
          <a:lstStyle/>
          <a:p>
            <a:r>
              <a:rPr lang="en-US" b="1" u="sng" dirty="0" smtClean="0">
                <a:solidFill>
                  <a:srgbClr val="00B050"/>
                </a:solidFill>
              </a:rPr>
              <a:t>www.google.com.</a:t>
            </a:r>
          </a:p>
          <a:p>
            <a:r>
              <a:rPr lang="en-US" b="1" u="sng" dirty="0" smtClean="0">
                <a:solidFill>
                  <a:srgbClr val="00B050"/>
                </a:solidFill>
              </a:rPr>
              <a:t>www. wikipedia.com.</a:t>
            </a:r>
          </a:p>
          <a:p>
            <a:r>
              <a:rPr lang="en-US" b="1" dirty="0" smtClean="0">
                <a:solidFill>
                  <a:srgbClr val="00B050"/>
                </a:solidFill>
              </a:rPr>
              <a:t>www.studymafia.org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lgerian" pitchFamily="82" charset="0"/>
              </a:rPr>
              <a:t>CONTACT  DETAILS</a:t>
            </a:r>
            <a:endParaRPr lang="en-US" dirty="0"/>
          </a:p>
        </p:txBody>
      </p:sp>
      <p:sp>
        <p:nvSpPr>
          <p:cNvPr id="3" name="Content Placeholder 2"/>
          <p:cNvSpPr>
            <a:spLocks noGrp="1"/>
          </p:cNvSpPr>
          <p:nvPr>
            <p:ph idx="1"/>
          </p:nvPr>
        </p:nvSpPr>
        <p:spPr/>
        <p:txBody>
          <a:bodyPr/>
          <a:lstStyle/>
          <a:p>
            <a:pPr>
              <a:buNone/>
            </a:pPr>
            <a:r>
              <a:rPr lang="en-US" b="1" dirty="0" smtClean="0">
                <a:solidFill>
                  <a:srgbClr val="00B050"/>
                </a:solidFill>
              </a:rPr>
              <a:t>  </a:t>
            </a:r>
          </a:p>
          <a:p>
            <a:endParaRPr lang="en-US" b="1" dirty="0" smtClean="0">
              <a:solidFill>
                <a:srgbClr val="00B050"/>
              </a:solidFill>
            </a:endParaRPr>
          </a:p>
          <a:p>
            <a:endParaRPr lang="en-US" b="1" dirty="0" smtClean="0">
              <a:solidFill>
                <a:srgbClr val="00B050"/>
              </a:solidFill>
            </a:endParaRPr>
          </a:p>
          <a:p>
            <a:pPr>
              <a:buNone/>
            </a:pPr>
            <a:r>
              <a:rPr lang="en-US" b="1" dirty="0" smtClean="0">
                <a:solidFill>
                  <a:srgbClr val="00B050"/>
                </a:solidFill>
              </a:rPr>
              <a:t> </a:t>
            </a:r>
            <a:r>
              <a:rPr lang="en-US" b="1" dirty="0" smtClean="0">
                <a:solidFill>
                  <a:srgbClr val="00B050"/>
                </a:solidFill>
              </a:rPr>
              <a:t>      EMAIL </a:t>
            </a:r>
            <a:r>
              <a:rPr lang="en-US" b="1" dirty="0" smtClean="0">
                <a:solidFill>
                  <a:srgbClr val="00B050"/>
                </a:solidFill>
              </a:rPr>
              <a:t>:</a:t>
            </a:r>
            <a:r>
              <a:rPr lang="en-US" b="1" dirty="0" smtClean="0"/>
              <a:t> </a:t>
            </a:r>
            <a:r>
              <a:rPr lang="en-US" b="1" dirty="0" smtClean="0">
                <a:solidFill>
                  <a:srgbClr val="FF0000"/>
                </a:solidFill>
              </a:rPr>
              <a:t>dr.kaynattawar@gmail.com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_IMG_20200527_192534.jpg"/>
          <p:cNvPicPr>
            <a:picLocks noGrp="1" noChangeAspect="1"/>
          </p:cNvPicPr>
          <p:nvPr>
            <p:ph idx="1"/>
          </p:nvPr>
        </p:nvPicPr>
        <p:blipFill>
          <a:blip r:embed="rId2"/>
          <a:stretch>
            <a:fillRect/>
          </a:stretch>
        </p:blipFill>
        <p:spPr>
          <a:xfrm>
            <a:off x="1756792" y="1784350"/>
            <a:ext cx="6087615"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126</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It is essential to write a business letter to maintain contacts with the external world including other businessmen, customers and government departments.</a:t>
            </a:r>
          </a:p>
          <a:p>
            <a:r>
              <a:rPr lang="en-US" dirty="0" smtClean="0"/>
              <a:t>It serve as a record for future reference.</a:t>
            </a:r>
          </a:p>
          <a:p>
            <a:r>
              <a:rPr lang="en-US" dirty="0" smtClean="0"/>
              <a:t>It is used to build goodwill.</a:t>
            </a:r>
          </a:p>
          <a:p>
            <a:pPr>
              <a:buNone/>
            </a:pPr>
            <a:r>
              <a:rPr lang="en-US" dirty="0" smtClean="0">
                <a:solidFill>
                  <a:srgbClr val="00B050"/>
                </a:solidFill>
              </a:rPr>
              <a:t>                        In other words, A business letter is a letter written in formal language, usually used when writing from one business organization to another or for correspondence between organizations and their customers, clients and other external parties.</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PURPOSES</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To inform.</a:t>
            </a:r>
          </a:p>
          <a:p>
            <a:r>
              <a:rPr lang="en-US" dirty="0" smtClean="0"/>
              <a:t>To congratulate.</a:t>
            </a:r>
          </a:p>
          <a:p>
            <a:r>
              <a:rPr lang="en-US" dirty="0" smtClean="0"/>
              <a:t>To enquire.</a:t>
            </a:r>
          </a:p>
          <a:p>
            <a:r>
              <a:rPr lang="en-US" dirty="0" smtClean="0"/>
              <a:t>To order.</a:t>
            </a:r>
          </a:p>
          <a:p>
            <a:r>
              <a:rPr lang="en-US" dirty="0" smtClean="0"/>
              <a:t>To request.</a:t>
            </a:r>
          </a:p>
          <a:p>
            <a:r>
              <a:rPr lang="en-US" dirty="0" smtClean="0"/>
              <a:t>To collect dues.</a:t>
            </a:r>
          </a:p>
          <a:p>
            <a:r>
              <a:rPr lang="en-US" dirty="0" smtClean="0"/>
              <a:t>To complain.</a:t>
            </a:r>
          </a:p>
          <a:p>
            <a:r>
              <a:rPr lang="en-US" dirty="0" smtClean="0"/>
              <a:t>To make an adjustment.</a:t>
            </a:r>
          </a:p>
          <a:p>
            <a:r>
              <a:rPr lang="en-US" dirty="0" smtClean="0"/>
              <a:t>To sale a product, service or scheme.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BASIC </a:t>
            </a:r>
            <a:r>
              <a:rPr lang="en-US" b="1" dirty="0" smtClean="0">
                <a:solidFill>
                  <a:srgbClr val="C00000"/>
                </a:solidFill>
              </a:rPr>
              <a:t>PRINCIPLES</a:t>
            </a:r>
            <a:endParaRPr lang="en-US"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Planning of the letter.</a:t>
            </a:r>
          </a:p>
          <a:p>
            <a:r>
              <a:rPr lang="en-US" dirty="0" smtClean="0"/>
              <a:t>Sincerity.</a:t>
            </a:r>
          </a:p>
          <a:p>
            <a:r>
              <a:rPr lang="en-US" dirty="0" smtClean="0"/>
              <a:t>Simplicity.</a:t>
            </a:r>
          </a:p>
          <a:p>
            <a:r>
              <a:rPr lang="en-US" dirty="0" smtClean="0"/>
              <a:t>Clarity.</a:t>
            </a:r>
          </a:p>
          <a:p>
            <a:r>
              <a:rPr lang="en-US" dirty="0" smtClean="0"/>
              <a:t>Brevity.</a:t>
            </a:r>
          </a:p>
          <a:p>
            <a:r>
              <a:rPr lang="en-US" dirty="0" smtClean="0"/>
              <a:t>Courtesy.</a:t>
            </a:r>
          </a:p>
          <a:p>
            <a:r>
              <a:rPr lang="en-US" dirty="0" smtClean="0"/>
              <a:t>Layout.</a:t>
            </a:r>
          </a:p>
          <a:p>
            <a:r>
              <a:rPr lang="en-US" dirty="0" smtClean="0"/>
              <a:t>“You” attitude.</a:t>
            </a:r>
          </a:p>
          <a:p>
            <a:r>
              <a:rPr lang="en-US" dirty="0" smtClean="0"/>
              <a:t>Concise.</a:t>
            </a:r>
          </a:p>
          <a:p>
            <a:r>
              <a:rPr lang="en-US" dirty="0" smtClean="0"/>
              <a:t>Correct.</a:t>
            </a:r>
          </a:p>
          <a:p>
            <a:r>
              <a:rPr lang="en-US" dirty="0" smtClean="0"/>
              <a:t>Complete.</a:t>
            </a:r>
          </a:p>
          <a:p>
            <a:r>
              <a:rPr lang="en-US" dirty="0" smtClean="0"/>
              <a:t>Emphasize positive side.</a:t>
            </a:r>
          </a:p>
          <a:p>
            <a:r>
              <a:rPr lang="en-US" dirty="0" smtClean="0"/>
              <a:t>Considerate.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CORRECTNESS AND COMPLETENESS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Correctness refers to concreteness or precision.</a:t>
            </a:r>
          </a:p>
          <a:p>
            <a:r>
              <a:rPr lang="en-US" dirty="0" smtClean="0"/>
              <a:t>Completeness refers to thoroughness or giving all the required details.</a:t>
            </a:r>
          </a:p>
          <a:p>
            <a:r>
              <a:rPr lang="en-US" dirty="0" smtClean="0"/>
              <a:t>To be correct and complete you need to understand the purpose of the letter and think clearly.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TO ACHIEVE CORRECTNESS AND COMPLETENESS</a:t>
            </a:r>
            <a:endParaRPr lang="en-US" b="1"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t>Use evaluative and factual words/phrases rather than abstract and general expressions.</a:t>
            </a:r>
          </a:p>
          <a:p>
            <a:r>
              <a:rPr lang="en-US" dirty="0" smtClean="0"/>
              <a:t>Use unambiguous words.</a:t>
            </a:r>
          </a:p>
          <a:p>
            <a:r>
              <a:rPr lang="en-US" dirty="0" smtClean="0"/>
              <a:t>Proof read your message for accuracy of spelling and grammar before sending.</a:t>
            </a:r>
          </a:p>
          <a:p>
            <a:r>
              <a:rPr lang="en-US" dirty="0" smtClean="0"/>
              <a:t>Check whether you have answered all the queries and provided all the details.</a:t>
            </a:r>
          </a:p>
          <a:p>
            <a:pPr>
              <a:buNone/>
            </a:pPr>
            <a:r>
              <a:rPr lang="en-US" b="1" u="sng" dirty="0" smtClean="0">
                <a:solidFill>
                  <a:schemeClr val="accent2">
                    <a:lumMod val="75000"/>
                  </a:schemeClr>
                </a:solidFill>
              </a:rPr>
              <a:t>For Example </a:t>
            </a:r>
            <a:r>
              <a:rPr lang="en-US" b="1" dirty="0" smtClean="0">
                <a:solidFill>
                  <a:schemeClr val="accent2">
                    <a:lumMod val="75000"/>
                  </a:schemeClr>
                </a:solidFill>
              </a:rPr>
              <a:t>: </a:t>
            </a:r>
            <a:r>
              <a:rPr lang="en-US" dirty="0" smtClean="0"/>
              <a:t>we need a large office.</a:t>
            </a:r>
          </a:p>
          <a:p>
            <a:pPr>
              <a:buNone/>
            </a:pPr>
            <a:r>
              <a:rPr lang="en-US" dirty="0" smtClean="0"/>
              <a:t>                       </a:t>
            </a:r>
            <a:r>
              <a:rPr lang="en-US" dirty="0" smtClean="0"/>
              <a:t>     </a:t>
            </a:r>
            <a:r>
              <a:rPr lang="en-US" dirty="0" smtClean="0"/>
              <a:t>we need at least 10,000 square a feet.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POSITIVE </a:t>
            </a:r>
            <a:r>
              <a:rPr lang="en-US" b="1" dirty="0" smtClean="0">
                <a:solidFill>
                  <a:srgbClr val="C00000"/>
                </a:solidFill>
              </a:rPr>
              <a:t>APPROACH</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Avoid words with negative connotations.</a:t>
            </a:r>
          </a:p>
          <a:p>
            <a:r>
              <a:rPr lang="en-US" dirty="0" smtClean="0"/>
              <a:t>Frame your message with words which will not hurt or offend your readers.</a:t>
            </a:r>
          </a:p>
          <a:p>
            <a:r>
              <a:rPr lang="en-US" dirty="0" smtClean="0"/>
              <a:t>Replace unpleasant words with mild terms or expressions.</a:t>
            </a:r>
          </a:p>
          <a:p>
            <a:r>
              <a:rPr lang="en-US" dirty="0" smtClean="0"/>
              <a:t>Emphasize the positive side of your message.</a:t>
            </a:r>
          </a:p>
          <a:p>
            <a:r>
              <a:rPr lang="en-US" dirty="0" smtClean="0"/>
              <a:t>Stress what is or what will be rather than what is not what will not be.</a:t>
            </a:r>
          </a:p>
          <a:p>
            <a:r>
              <a:rPr lang="en-US" dirty="0" smtClean="0"/>
              <a:t>Tell what you done or what you can do instead of what you have not done or what you cannot do.</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u="sng" dirty="0" smtClean="0">
                <a:solidFill>
                  <a:schemeClr val="accent2">
                    <a:lumMod val="75000"/>
                  </a:schemeClr>
                </a:solidFill>
              </a:rPr>
              <a:t>Negative </a:t>
            </a:r>
            <a:r>
              <a:rPr lang="en-US" b="1" dirty="0" smtClean="0">
                <a:solidFill>
                  <a:schemeClr val="accent2">
                    <a:lumMod val="75000"/>
                  </a:schemeClr>
                </a:solidFill>
              </a:rPr>
              <a:t>:</a:t>
            </a:r>
          </a:p>
          <a:p>
            <a:pPr>
              <a:buNone/>
            </a:pPr>
            <a:r>
              <a:rPr lang="en-US" dirty="0" smtClean="0"/>
              <a:t>          We never change damaged goods.</a:t>
            </a:r>
          </a:p>
          <a:p>
            <a:pPr>
              <a:buNone/>
            </a:pPr>
            <a:endParaRPr lang="en-US" dirty="0" smtClean="0"/>
          </a:p>
          <a:p>
            <a:pPr>
              <a:buNone/>
            </a:pPr>
            <a:r>
              <a:rPr lang="en-US" b="1" u="sng" dirty="0" smtClean="0">
                <a:solidFill>
                  <a:schemeClr val="accent2">
                    <a:lumMod val="75000"/>
                  </a:schemeClr>
                </a:solidFill>
              </a:rPr>
              <a:t>Positive</a:t>
            </a:r>
            <a:r>
              <a:rPr lang="en-US" b="1" dirty="0" smtClean="0">
                <a:solidFill>
                  <a:schemeClr val="accent2">
                    <a:lumMod val="75000"/>
                  </a:schemeClr>
                </a:solidFill>
              </a:rPr>
              <a:t> :</a:t>
            </a:r>
          </a:p>
          <a:p>
            <a:pPr>
              <a:buNone/>
            </a:pPr>
            <a:r>
              <a:rPr lang="en-US" dirty="0" smtClean="0"/>
              <a:t>             You may exchange the purchased goods provided they are in good condition.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a:buNone/>
            </a:pPr>
            <a:endParaRPr lang="en-US" b="1" dirty="0" smtClean="0">
              <a:solidFill>
                <a:srgbClr val="00B050"/>
              </a:solidFill>
              <a:latin typeface="Algerian" pitchFamily="82" charset="0"/>
            </a:endParaRPr>
          </a:p>
          <a:p>
            <a:pPr>
              <a:buNone/>
            </a:pPr>
            <a:endParaRPr lang="en-US" sz="3200" b="1" dirty="0" smtClean="0">
              <a:solidFill>
                <a:srgbClr val="00B050"/>
              </a:solidFill>
              <a:latin typeface="Algerian" pitchFamily="82" charset="0"/>
            </a:endParaRPr>
          </a:p>
          <a:p>
            <a:pPr>
              <a:buNone/>
            </a:pPr>
            <a:r>
              <a:rPr lang="en-US" sz="3200" b="1" dirty="0" smtClean="0">
                <a:solidFill>
                  <a:srgbClr val="C00000"/>
                </a:solidFill>
                <a:latin typeface="Algerian" pitchFamily="82" charset="0"/>
              </a:rPr>
              <a:t>BUSINESS  LETTER</a:t>
            </a:r>
          </a:p>
          <a:p>
            <a:pPr>
              <a:buNone/>
            </a:pPr>
            <a:endParaRPr lang="en-US" b="1" dirty="0" smtClean="0">
              <a:solidFill>
                <a:srgbClr val="00B050"/>
              </a:solidFill>
              <a:latin typeface="Algerian" pitchFamily="82" charset="0"/>
            </a:endParaRPr>
          </a:p>
          <a:p>
            <a:pPr>
              <a:buNone/>
            </a:pPr>
            <a:endParaRPr lang="en-US" b="1" dirty="0" smtClean="0">
              <a:solidFill>
                <a:srgbClr val="00B050"/>
              </a:solidFill>
              <a:latin typeface="Algerian" pitchFamily="82" charset="0"/>
            </a:endParaRPr>
          </a:p>
          <a:p>
            <a:pPr>
              <a:buNone/>
            </a:pPr>
            <a:endParaRPr lang="en-US" b="1" dirty="0" smtClean="0">
              <a:solidFill>
                <a:srgbClr val="00B050"/>
              </a:solidFill>
              <a:latin typeface="Algerian" pitchFamily="82" charset="0"/>
            </a:endParaRPr>
          </a:p>
          <a:p>
            <a:pPr>
              <a:buNone/>
            </a:pPr>
            <a:r>
              <a:rPr lang="en-US" b="1" dirty="0" smtClean="0">
                <a:solidFill>
                  <a:schemeClr val="accent2">
                    <a:lumMod val="75000"/>
                  </a:schemeClr>
                </a:solidFill>
                <a:latin typeface="Algerian" pitchFamily="82" charset="0"/>
              </a:rPr>
              <a:t>LECTURE </a:t>
            </a:r>
            <a:r>
              <a:rPr lang="en-US" b="1" dirty="0" smtClean="0">
                <a:solidFill>
                  <a:schemeClr val="accent2">
                    <a:lumMod val="75000"/>
                  </a:schemeClr>
                </a:solidFill>
                <a:latin typeface="Algerian" pitchFamily="82" charset="0"/>
              </a:rPr>
              <a:t>BY:</a:t>
            </a:r>
          </a:p>
          <a:p>
            <a:pPr>
              <a:buNone/>
            </a:pPr>
            <a:r>
              <a:rPr lang="en-US" b="1" dirty="0" smtClean="0">
                <a:solidFill>
                  <a:srgbClr val="00B050"/>
                </a:solidFill>
                <a:latin typeface="Algerian" pitchFamily="82" charset="0"/>
              </a:rPr>
              <a:t>DR. KAYNAT TAWAR</a:t>
            </a:r>
          </a:p>
          <a:p>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752600"/>
            <a:ext cx="4038600" cy="4038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COURTESY AND CONSIDERATION</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Being polite means, earning respect and sustaining your relationship with your readers.</a:t>
            </a:r>
          </a:p>
          <a:p>
            <a:r>
              <a:rPr lang="en-US" dirty="0" smtClean="0"/>
              <a:t>A rude and short letter should not be retaliated with an equivalently and vehemently rude reply.</a:t>
            </a:r>
          </a:p>
          <a:p>
            <a:r>
              <a:rPr lang="en-US" dirty="0" smtClean="0"/>
              <a:t>While writing a business letter we should be in a cool, favorable and reasonable frame of mind.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u="sng" dirty="0" smtClean="0">
                <a:solidFill>
                  <a:schemeClr val="accent2">
                    <a:lumMod val="75000"/>
                  </a:schemeClr>
                </a:solidFill>
              </a:rPr>
              <a:t>Original</a:t>
            </a:r>
            <a:r>
              <a:rPr lang="en-US" b="1" dirty="0" smtClean="0">
                <a:solidFill>
                  <a:schemeClr val="accent2">
                    <a:lumMod val="75000"/>
                  </a:schemeClr>
                </a:solidFill>
              </a:rPr>
              <a:t> :</a:t>
            </a:r>
          </a:p>
          <a:p>
            <a:pPr>
              <a:buNone/>
            </a:pPr>
            <a:r>
              <a:rPr lang="en-US" dirty="0" smtClean="0"/>
              <a:t>   Your indifferent attitude has caused a great loss.</a:t>
            </a:r>
          </a:p>
          <a:p>
            <a:endParaRPr lang="en-US" dirty="0" smtClean="0"/>
          </a:p>
          <a:p>
            <a:pPr>
              <a:buNone/>
            </a:pPr>
            <a:r>
              <a:rPr lang="en-US" b="1" u="sng" dirty="0" smtClean="0">
                <a:solidFill>
                  <a:schemeClr val="accent2">
                    <a:lumMod val="75000"/>
                  </a:schemeClr>
                </a:solidFill>
              </a:rPr>
              <a:t>Revised </a:t>
            </a:r>
            <a:r>
              <a:rPr lang="en-US" b="1" dirty="0" smtClean="0">
                <a:solidFill>
                  <a:schemeClr val="accent2">
                    <a:lumMod val="75000"/>
                  </a:schemeClr>
                </a:solidFill>
              </a:rPr>
              <a:t>:</a:t>
            </a:r>
          </a:p>
          <a:p>
            <a:pPr>
              <a:buNone/>
            </a:pPr>
            <a:r>
              <a:rPr lang="en-US" dirty="0" smtClean="0"/>
              <a:t>   Had you been a bit more careful, we could have avoided this 20% loss.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CERTAIN PHRASES WHICH EXPRESS COURTESY AND CONSIDERATION</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Many thanks for your letter dated…..</a:t>
            </a:r>
          </a:p>
          <a:p>
            <a:r>
              <a:rPr lang="en-US" dirty="0" smtClean="0"/>
              <a:t>Kindly respond to our request for……</a:t>
            </a:r>
          </a:p>
          <a:p>
            <a:r>
              <a:rPr lang="en-US" dirty="0" smtClean="0"/>
              <a:t>Please refer to our order dated…..</a:t>
            </a:r>
          </a:p>
          <a:p>
            <a:r>
              <a:rPr lang="en-US" dirty="0" smtClean="0"/>
              <a:t>You will be pleased to know that….</a:t>
            </a:r>
          </a:p>
          <a:p>
            <a:r>
              <a:rPr lang="en-US" dirty="0" smtClean="0"/>
              <a:t>We appreciate your prompt response to our…..</a:t>
            </a:r>
          </a:p>
          <a:p>
            <a:r>
              <a:rPr lang="en-US" dirty="0" smtClean="0"/>
              <a:t>We are sorry that we may not be able to grant you……</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AVOID ARTIFICAL AND ANGRY EXPRESSIONS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Please permit to say that….</a:t>
            </a:r>
          </a:p>
          <a:p>
            <a:r>
              <a:rPr lang="en-US" dirty="0" smtClean="0"/>
              <a:t>We beg to state that….</a:t>
            </a:r>
          </a:p>
          <a:p>
            <a:r>
              <a:rPr lang="en-US" dirty="0" smtClean="0"/>
              <a:t>Never has there been, nor there will be, a customer as good as you.</a:t>
            </a:r>
          </a:p>
          <a:p>
            <a:r>
              <a:rPr lang="en-US" dirty="0" smtClean="0"/>
              <a:t>I simply cannot understand your negligence.</a:t>
            </a:r>
          </a:p>
          <a:p>
            <a:r>
              <a:rPr lang="en-US" dirty="0" smtClean="0"/>
              <a:t>We have no intention of allowing this state of affairs to continue.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COHERENCE</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The topic sentence should be placed in the beginning of a paragraph so that it can give the gist of the whole paragraph immediately.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ACHIEVING THE “YOU ATTITUDE” : FOUR GUIDELINES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Never forget that your reader is a real person.</a:t>
            </a:r>
          </a:p>
          <a:p>
            <a:r>
              <a:rPr lang="en-US" dirty="0" smtClean="0"/>
              <a:t>Avoid writing cold, impersonal letter.</a:t>
            </a:r>
          </a:p>
          <a:p>
            <a:r>
              <a:rPr lang="en-US" dirty="0" smtClean="0"/>
              <a:t>Keep the reader in the forefront of your letter.</a:t>
            </a:r>
          </a:p>
          <a:p>
            <a:r>
              <a:rPr lang="en-US" dirty="0" smtClean="0"/>
              <a:t>Be courteous and tactful.</a:t>
            </a:r>
          </a:p>
          <a:p>
            <a:r>
              <a:rPr lang="en-US" dirty="0" smtClean="0"/>
              <a:t>Be neither boastful nor meek.</a:t>
            </a:r>
          </a:p>
          <a:p>
            <a:r>
              <a:rPr lang="en-US" dirty="0" smtClean="0"/>
              <a:t>Focus on the recipient’s needs, purposes or interest instead of your own.</a:t>
            </a:r>
          </a:p>
          <a:p>
            <a:r>
              <a:rPr lang="en-US" dirty="0" smtClean="0"/>
              <a:t>Recipient oriented style is called you attitude.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Use more of you and yours instead of I ,me, mine, us, our, ours etc…</a:t>
            </a:r>
          </a:p>
          <a:p>
            <a:r>
              <a:rPr lang="en-US" b="1" u="sng" dirty="0" smtClean="0">
                <a:solidFill>
                  <a:schemeClr val="accent2">
                    <a:lumMod val="75000"/>
                  </a:schemeClr>
                </a:solidFill>
              </a:rPr>
              <a:t>For Example </a:t>
            </a:r>
            <a:r>
              <a:rPr lang="en-US" b="1" dirty="0" smtClean="0">
                <a:solidFill>
                  <a:schemeClr val="accent2">
                    <a:lumMod val="75000"/>
                  </a:schemeClr>
                </a:solidFill>
              </a:rPr>
              <a:t>: </a:t>
            </a:r>
            <a:r>
              <a:rPr lang="en-US" dirty="0" smtClean="0"/>
              <a:t>we are glad we can now send our tape recorders.</a:t>
            </a:r>
          </a:p>
          <a:p>
            <a:pPr>
              <a:buNone/>
            </a:pPr>
            <a:r>
              <a:rPr lang="en-US" dirty="0" smtClean="0"/>
              <a:t>                    You would be glad to know that your tape recorders are ready for sale.</a:t>
            </a:r>
          </a:p>
          <a:p>
            <a:r>
              <a:rPr lang="en-US" dirty="0" smtClean="0"/>
              <a:t>You attitude is a matter of genuine empathy.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attitude may not help at times.</a:t>
            </a:r>
          </a:p>
          <a:p>
            <a:pPr>
              <a:buNone/>
            </a:pPr>
            <a:r>
              <a:rPr lang="en-US" b="1" dirty="0" smtClean="0">
                <a:solidFill>
                  <a:schemeClr val="accent2">
                    <a:lumMod val="75000"/>
                  </a:schemeClr>
                </a:solidFill>
              </a:rPr>
              <a:t>           </a:t>
            </a:r>
            <a:r>
              <a:rPr lang="en-US" b="1" u="sng" dirty="0" smtClean="0">
                <a:solidFill>
                  <a:schemeClr val="accent2">
                    <a:lumMod val="75000"/>
                  </a:schemeClr>
                </a:solidFill>
              </a:rPr>
              <a:t>For Example </a:t>
            </a:r>
            <a:r>
              <a:rPr lang="en-US" b="1" dirty="0" smtClean="0">
                <a:solidFill>
                  <a:schemeClr val="accent2">
                    <a:lumMod val="75000"/>
                  </a:schemeClr>
                </a:solidFill>
              </a:rPr>
              <a:t>: </a:t>
            </a:r>
            <a:r>
              <a:rPr lang="en-US" dirty="0" smtClean="0"/>
              <a:t>if someone makes mistake, minimize ill feeling by referring to the mistake impersonally rather than pointing out directly.</a:t>
            </a:r>
          </a:p>
          <a:p>
            <a:pPr>
              <a:buNone/>
            </a:pPr>
            <a:r>
              <a:rPr lang="en-US" dirty="0" smtClean="0">
                <a:solidFill>
                  <a:schemeClr val="accent2">
                    <a:lumMod val="75000"/>
                  </a:schemeClr>
                </a:solidFill>
              </a:rPr>
              <a:t>                    </a:t>
            </a:r>
            <a:r>
              <a:rPr lang="en-US" b="1" u="sng" dirty="0" smtClean="0">
                <a:solidFill>
                  <a:schemeClr val="accent2">
                    <a:lumMod val="75000"/>
                  </a:schemeClr>
                </a:solidFill>
              </a:rPr>
              <a:t>For e.g. </a:t>
            </a:r>
            <a:r>
              <a:rPr lang="en-US" dirty="0" smtClean="0">
                <a:solidFill>
                  <a:schemeClr val="accent2">
                    <a:lumMod val="75000"/>
                  </a:schemeClr>
                </a:solidFill>
              </a:rPr>
              <a:t>: </a:t>
            </a:r>
            <a:r>
              <a:rPr lang="en-US" dirty="0" smtClean="0"/>
              <a:t>we have a problem instead of “you caused a problem”.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u="sng" dirty="0" smtClean="0">
                <a:solidFill>
                  <a:schemeClr val="accent2">
                    <a:lumMod val="75000"/>
                  </a:schemeClr>
                </a:solidFill>
              </a:rPr>
              <a:t>You attitude</a:t>
            </a:r>
            <a:r>
              <a:rPr lang="en-US" b="1" dirty="0" smtClean="0">
                <a:solidFill>
                  <a:schemeClr val="accent2">
                    <a:lumMod val="75000"/>
                  </a:schemeClr>
                </a:solidFill>
              </a:rPr>
              <a:t>:</a:t>
            </a:r>
          </a:p>
          <a:p>
            <a:r>
              <a:rPr lang="en-US" dirty="0" smtClean="0"/>
              <a:t>You should never use this type of paper for photocopiers. </a:t>
            </a:r>
          </a:p>
          <a:p>
            <a:r>
              <a:rPr lang="en-US" dirty="0" smtClean="0"/>
              <a:t>You have not connected the wires properly.</a:t>
            </a:r>
          </a:p>
          <a:p>
            <a:endParaRPr lang="en-US" dirty="0" smtClean="0"/>
          </a:p>
          <a:p>
            <a:pPr>
              <a:buNone/>
            </a:pPr>
            <a:r>
              <a:rPr lang="en-US" b="1" u="sng" dirty="0" smtClean="0">
                <a:solidFill>
                  <a:schemeClr val="accent2">
                    <a:lumMod val="75000"/>
                  </a:schemeClr>
                </a:solidFill>
              </a:rPr>
              <a:t>Impersonal attitude</a:t>
            </a:r>
            <a:r>
              <a:rPr lang="en-US" b="1" dirty="0" smtClean="0">
                <a:solidFill>
                  <a:schemeClr val="accent2">
                    <a:lumMod val="75000"/>
                  </a:schemeClr>
                </a:solidFill>
              </a:rPr>
              <a:t>:</a:t>
            </a:r>
          </a:p>
          <a:p>
            <a:r>
              <a:rPr lang="en-US" dirty="0" smtClean="0"/>
              <a:t>This type of paper does not work well in photocopiers.</a:t>
            </a:r>
          </a:p>
          <a:p>
            <a:r>
              <a:rPr lang="en-US" dirty="0" smtClean="0"/>
              <a:t>The wires have not been connected properly.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SIGNIFICANCE</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Assist in sustaining business relationship.</a:t>
            </a:r>
          </a:p>
          <a:p>
            <a:r>
              <a:rPr lang="en-US" dirty="0" smtClean="0"/>
              <a:t>To convey complex information.</a:t>
            </a:r>
          </a:p>
          <a:p>
            <a:r>
              <a:rPr lang="en-US" dirty="0" smtClean="0"/>
              <a:t>Serve as permanent record.</a:t>
            </a:r>
          </a:p>
          <a:p>
            <a:r>
              <a:rPr lang="en-US" dirty="0" smtClean="0"/>
              <a:t>To reach a large and geographically diverse audience.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FF0000"/>
                </a:solidFill>
                <a:latin typeface="Algerian" pitchFamily="82" charset="0"/>
              </a:rPr>
              <a:t>RELEVANT  TOPICS  ON  </a:t>
            </a:r>
            <a:r>
              <a:rPr lang="en-US" sz="3200" b="1" dirty="0" smtClean="0">
                <a:solidFill>
                  <a:srgbClr val="FF0000"/>
                </a:solidFill>
                <a:latin typeface="Algerian" pitchFamily="82" charset="0"/>
              </a:rPr>
              <a:t>BUSINESS  LETTER  </a:t>
            </a:r>
            <a:r>
              <a:rPr lang="en-US" sz="3200" b="1" dirty="0" smtClean="0">
                <a:solidFill>
                  <a:srgbClr val="FF0000"/>
                </a:solidFill>
                <a:latin typeface="Algerian" pitchFamily="82" charset="0"/>
              </a:rPr>
              <a:t>FOR</a:t>
            </a:r>
            <a:endParaRPr lang="en-US" sz="3200" dirty="0"/>
          </a:p>
        </p:txBody>
      </p:sp>
      <p:sp>
        <p:nvSpPr>
          <p:cNvPr id="3" name="Content Placeholder 2"/>
          <p:cNvSpPr>
            <a:spLocks noGrp="1"/>
          </p:cNvSpPr>
          <p:nvPr>
            <p:ph idx="1"/>
          </p:nvPr>
        </p:nvSpPr>
        <p:spPr/>
        <p:txBody>
          <a:bodyPr/>
          <a:lstStyle/>
          <a:p>
            <a:r>
              <a:rPr lang="en-US" b="1" dirty="0" smtClean="0">
                <a:solidFill>
                  <a:schemeClr val="accent2">
                    <a:lumMod val="75000"/>
                  </a:schemeClr>
                </a:solidFill>
              </a:rPr>
              <a:t>B.COM (HONS.)</a:t>
            </a:r>
          </a:p>
          <a:p>
            <a:r>
              <a:rPr lang="en-US" b="1" dirty="0" smtClean="0">
                <a:solidFill>
                  <a:schemeClr val="accent2">
                    <a:lumMod val="75000"/>
                  </a:schemeClr>
                </a:solidFill>
              </a:rPr>
              <a:t>B.B.A. (HONS.)</a:t>
            </a:r>
          </a:p>
          <a:p>
            <a:r>
              <a:rPr lang="en-US" b="1" dirty="0" smtClean="0">
                <a:solidFill>
                  <a:schemeClr val="accent2">
                    <a:lumMod val="75000"/>
                  </a:schemeClr>
                </a:solidFill>
              </a:rPr>
              <a:t>M.COM.</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LETTER </a:t>
            </a:r>
            <a:r>
              <a:rPr lang="en-US" b="1" dirty="0" smtClean="0">
                <a:solidFill>
                  <a:srgbClr val="C00000"/>
                </a:solidFill>
              </a:rPr>
              <a:t>STRUCTURE</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Heading.</a:t>
            </a:r>
          </a:p>
          <a:p>
            <a:r>
              <a:rPr lang="en-US" dirty="0" smtClean="0"/>
              <a:t>Date.</a:t>
            </a:r>
          </a:p>
          <a:p>
            <a:r>
              <a:rPr lang="en-US" dirty="0" smtClean="0"/>
              <a:t>Inside address.</a:t>
            </a:r>
          </a:p>
          <a:p>
            <a:r>
              <a:rPr lang="en-US" dirty="0" smtClean="0"/>
              <a:t>Salutation.</a:t>
            </a:r>
          </a:p>
          <a:p>
            <a:r>
              <a:rPr lang="en-US" dirty="0" smtClean="0"/>
              <a:t>Message.</a:t>
            </a:r>
          </a:p>
          <a:p>
            <a:r>
              <a:rPr lang="en-US" dirty="0" smtClean="0"/>
              <a:t>Complementary close.</a:t>
            </a:r>
          </a:p>
          <a:p>
            <a:r>
              <a:rPr lang="en-US" dirty="0" smtClean="0"/>
              <a:t>Signature block.</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HEADING</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It is also known as letter head, it includes organization’s name, full address and telephone numbers.</a:t>
            </a:r>
          </a:p>
          <a:p>
            <a:r>
              <a:rPr lang="en-US" dirty="0" smtClean="0"/>
              <a:t>If the letter head is not used, the heading includes sender’s address.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DATE</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Date should include the month, date and year.</a:t>
            </a:r>
          </a:p>
          <a:p>
            <a:r>
              <a:rPr lang="en-US" dirty="0" smtClean="0"/>
              <a:t>Date can be written in 3 forms : March 6,2019 (American style).</a:t>
            </a:r>
          </a:p>
          <a:p>
            <a:r>
              <a:rPr lang="en-US" dirty="0" smtClean="0"/>
              <a:t>6</a:t>
            </a:r>
            <a:r>
              <a:rPr lang="en-US" baseline="30000" dirty="0" smtClean="0"/>
              <a:t>th</a:t>
            </a:r>
            <a:r>
              <a:rPr lang="en-US" dirty="0" smtClean="0"/>
              <a:t> March, 2019 (English style).</a:t>
            </a:r>
          </a:p>
          <a:p>
            <a:r>
              <a:rPr lang="en-US" dirty="0" smtClean="0"/>
              <a:t>6</a:t>
            </a:r>
            <a:r>
              <a:rPr lang="en-US" baseline="30000" dirty="0" smtClean="0"/>
              <a:t>th</a:t>
            </a:r>
            <a:r>
              <a:rPr lang="en-US" dirty="0" smtClean="0"/>
              <a:t> March , 2019 (Oxford university style).</a:t>
            </a:r>
          </a:p>
          <a:p>
            <a:r>
              <a:rPr lang="en-US" dirty="0" smtClean="0"/>
              <a:t>Date is placed on the left hand side.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INSIDE </a:t>
            </a:r>
            <a:r>
              <a:rPr lang="en-US" b="1" dirty="0" smtClean="0">
                <a:solidFill>
                  <a:srgbClr val="C00000"/>
                </a:solidFill>
              </a:rPr>
              <a:t>ADDRESS</a:t>
            </a:r>
            <a:endParaRPr lang="en-US" b="1"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Inside address include the addressee's / receiver’s name, the company’s name, street, state and zip code.</a:t>
            </a:r>
          </a:p>
          <a:p>
            <a:r>
              <a:rPr lang="en-US" dirty="0" smtClean="0"/>
              <a:t>The same address appears on the envelope.</a:t>
            </a:r>
          </a:p>
          <a:p>
            <a:r>
              <a:rPr lang="en-US" dirty="0" smtClean="0"/>
              <a:t>If you are writing internationally , the addressee’s country should follow in capital letters.</a:t>
            </a:r>
          </a:p>
          <a:p>
            <a:endParaRPr lang="en-US" dirty="0" smtClean="0"/>
          </a:p>
          <a:p>
            <a:pPr>
              <a:buNone/>
            </a:pPr>
            <a:r>
              <a:rPr lang="en-US" b="1" u="sng" dirty="0" smtClean="0">
                <a:solidFill>
                  <a:schemeClr val="accent2">
                    <a:lumMod val="75000"/>
                  </a:schemeClr>
                </a:solidFill>
              </a:rPr>
              <a:t>For example</a:t>
            </a:r>
            <a:r>
              <a:rPr lang="en-US" b="1" dirty="0" smtClean="0">
                <a:solidFill>
                  <a:schemeClr val="accent2">
                    <a:lumMod val="75000"/>
                  </a:schemeClr>
                </a:solidFill>
              </a:rPr>
              <a:t> : </a:t>
            </a:r>
          </a:p>
          <a:p>
            <a:pPr>
              <a:buNone/>
            </a:pPr>
            <a:r>
              <a:rPr lang="en-US" dirty="0" smtClean="0"/>
              <a:t>    The general manager,</a:t>
            </a:r>
          </a:p>
          <a:p>
            <a:pPr>
              <a:buNone/>
            </a:pPr>
            <a:r>
              <a:rPr lang="en-US" dirty="0" smtClean="0"/>
              <a:t>    Corporate communications inc.,</a:t>
            </a:r>
          </a:p>
          <a:p>
            <a:pPr>
              <a:buNone/>
            </a:pPr>
            <a:r>
              <a:rPr lang="en-US" dirty="0" smtClean="0"/>
              <a:t>    32465 grant,</a:t>
            </a:r>
          </a:p>
          <a:p>
            <a:pPr>
              <a:buNone/>
            </a:pPr>
            <a:r>
              <a:rPr lang="en-US" dirty="0" smtClean="0"/>
              <a:t>    Chicago Il 60758,</a:t>
            </a:r>
          </a:p>
          <a:p>
            <a:pPr>
              <a:buNone/>
            </a:pPr>
            <a:r>
              <a:rPr lang="en-US" dirty="0" smtClean="0"/>
              <a:t>    USA.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SALUTATION</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Salutation should be placed two space below the inside address.</a:t>
            </a:r>
          </a:p>
          <a:p>
            <a:r>
              <a:rPr lang="en-US" dirty="0" smtClean="0"/>
              <a:t>In the simplified letter format, salutation (Dear Sir, Dear </a:t>
            </a:r>
            <a:r>
              <a:rPr lang="en-US" dirty="0" smtClean="0"/>
              <a:t>Madam) </a:t>
            </a:r>
            <a:r>
              <a:rPr lang="en-US" dirty="0" smtClean="0"/>
              <a:t>is replaced by the subject line.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SUBJECT </a:t>
            </a:r>
            <a:r>
              <a:rPr lang="en-US" b="1" dirty="0" smtClean="0">
                <a:solidFill>
                  <a:srgbClr val="C00000"/>
                </a:solidFill>
              </a:rPr>
              <a:t>LINE</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Certain business firms prefer to write subject between inside address and the salutation.</a:t>
            </a:r>
          </a:p>
          <a:p>
            <a:r>
              <a:rPr lang="en-US" dirty="0" smtClean="0"/>
              <a:t>In the simplified block format only subject is written which indicates the topic or purpose of the letter.</a:t>
            </a:r>
          </a:p>
          <a:p>
            <a:r>
              <a:rPr lang="en-US" dirty="0" smtClean="0"/>
              <a:t>It also indicates where to file the letter for future reference.</a:t>
            </a:r>
          </a:p>
          <a:p>
            <a:r>
              <a:rPr lang="en-US" dirty="0" smtClean="0"/>
              <a:t>It usually appears below the salutation.</a:t>
            </a:r>
          </a:p>
          <a:p>
            <a:r>
              <a:rPr lang="en-US" dirty="0" smtClean="0"/>
              <a:t>Sometimes it is placed above the salutation and below the attention line.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u="sng" dirty="0" smtClean="0">
                <a:solidFill>
                  <a:schemeClr val="accent2">
                    <a:lumMod val="75000"/>
                  </a:schemeClr>
                </a:solidFill>
              </a:rPr>
              <a:t>For example</a:t>
            </a:r>
            <a:r>
              <a:rPr lang="en-US" b="1" dirty="0" smtClean="0">
                <a:solidFill>
                  <a:schemeClr val="accent2">
                    <a:lumMod val="75000"/>
                  </a:schemeClr>
                </a:solidFill>
              </a:rPr>
              <a:t>:</a:t>
            </a:r>
          </a:p>
          <a:p>
            <a:pPr>
              <a:buNone/>
            </a:pPr>
            <a:r>
              <a:rPr lang="en-US" dirty="0" smtClean="0"/>
              <a:t>  *Dear Mr. Kumar,</a:t>
            </a:r>
          </a:p>
          <a:p>
            <a:pPr>
              <a:buNone/>
            </a:pPr>
            <a:r>
              <a:rPr lang="en-US" b="1" dirty="0" smtClean="0">
                <a:solidFill>
                  <a:srgbClr val="00B050"/>
                </a:solidFill>
              </a:rPr>
              <a:t>    Subject : </a:t>
            </a:r>
            <a:r>
              <a:rPr lang="en-US" dirty="0" smtClean="0"/>
              <a:t>information regarding last week’s inspection.</a:t>
            </a:r>
          </a:p>
          <a:p>
            <a:endParaRPr lang="en-US" dirty="0" smtClean="0"/>
          </a:p>
          <a:p>
            <a:pPr>
              <a:buNone/>
            </a:pPr>
            <a:r>
              <a:rPr lang="en-US" dirty="0" smtClean="0"/>
              <a:t>   </a:t>
            </a:r>
            <a:r>
              <a:rPr lang="en-US" dirty="0" smtClean="0">
                <a:solidFill>
                  <a:srgbClr val="00B050"/>
                </a:solidFill>
              </a:rPr>
              <a:t>*Attention :</a:t>
            </a:r>
            <a:r>
              <a:rPr lang="en-US" dirty="0" smtClean="0"/>
              <a:t>personal manager</a:t>
            </a:r>
          </a:p>
          <a:p>
            <a:pPr>
              <a:buNone/>
            </a:pPr>
            <a:r>
              <a:rPr lang="en-US" dirty="0" smtClean="0">
                <a:solidFill>
                  <a:srgbClr val="00B050"/>
                </a:solidFill>
              </a:rPr>
              <a:t>    </a:t>
            </a:r>
            <a:r>
              <a:rPr lang="en-US" b="1" dirty="0" smtClean="0">
                <a:solidFill>
                  <a:srgbClr val="00B050"/>
                </a:solidFill>
              </a:rPr>
              <a:t>Subject :</a:t>
            </a:r>
            <a:r>
              <a:rPr lang="en-US" dirty="0" smtClean="0"/>
              <a:t> information regarding last week’s inspection.</a:t>
            </a:r>
          </a:p>
          <a:p>
            <a:pPr>
              <a:buNone/>
            </a:pPr>
            <a:r>
              <a:rPr lang="en-US" dirty="0" smtClean="0"/>
              <a:t>    Dear Mr. Kumar,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BODY OR SUBSTANCE OF THE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The message that a letter conveys must be divided into short paragraphs.</a:t>
            </a:r>
          </a:p>
          <a:p>
            <a:r>
              <a:rPr lang="en-US" dirty="0" smtClean="0"/>
              <a:t>Unnecessary repetition should be avoided.</a:t>
            </a:r>
          </a:p>
          <a:p>
            <a:r>
              <a:rPr lang="en-US" dirty="0" smtClean="0"/>
              <a:t>It should begin two lines below the salutation / subject line.</a:t>
            </a:r>
          </a:p>
          <a:p>
            <a:r>
              <a:rPr lang="en-US" dirty="0" smtClean="0"/>
              <a:t>Letter should contain short sentences and straight forward style.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SUBSCRIPTION OR COMPLIMENTARY CLOSING</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It marks the end of the letter.</a:t>
            </a:r>
          </a:p>
          <a:p>
            <a:r>
              <a:rPr lang="en-US" dirty="0" smtClean="0"/>
              <a:t>It contains certain courteous words.</a:t>
            </a:r>
          </a:p>
          <a:p>
            <a:r>
              <a:rPr lang="en-US" dirty="0" smtClean="0"/>
              <a:t>Use of these courteous words depends upon the tone or nature of the letter whether it is a formal or informal letter.</a:t>
            </a:r>
          </a:p>
          <a:p>
            <a:r>
              <a:rPr lang="en-US" dirty="0" smtClean="0"/>
              <a:t>Yours sincerely, yours truly, yours faithfully.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SIGNATURE </a:t>
            </a:r>
            <a:r>
              <a:rPr lang="en-US" b="1" dirty="0" smtClean="0">
                <a:solidFill>
                  <a:srgbClr val="C00000"/>
                </a:solidFill>
              </a:rPr>
              <a:t>BLOCK</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complimentary closing line is followed by the signature block, which includes your signature, name and title.</a:t>
            </a:r>
          </a:p>
          <a:p>
            <a:r>
              <a:rPr lang="en-US" dirty="0" smtClean="0"/>
              <a:t>Every letter must end with a signature to give authenticity to the information.</a:t>
            </a:r>
          </a:p>
          <a:p>
            <a:r>
              <a:rPr lang="en-US" dirty="0" smtClean="0"/>
              <a:t>An unsigned letter is of no consequence.</a:t>
            </a:r>
          </a:p>
          <a:p>
            <a:r>
              <a:rPr lang="en-US" dirty="0" smtClean="0"/>
              <a:t>Place the signature block 4 lines below the complimentary close.</a:t>
            </a:r>
          </a:p>
          <a:p>
            <a:r>
              <a:rPr lang="en-US" dirty="0" smtClean="0"/>
              <a:t>If your name leaves the reader in doubt, include the courtesy title indicating gender with or within parentheses in the signature block.</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lgerian" pitchFamily="82" charset="0"/>
              </a:rPr>
              <a:t>                        TOPICS</a:t>
            </a:r>
            <a:endParaRPr lang="en-US" b="1" dirty="0">
              <a:solidFill>
                <a:srgbClr val="C00000"/>
              </a:solidFill>
              <a:latin typeface="Algerian" pitchFamily="82" charset="0"/>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B050"/>
                </a:solidFill>
              </a:rPr>
              <a:t>INTRODUCTION</a:t>
            </a:r>
          </a:p>
          <a:p>
            <a:r>
              <a:rPr lang="en-US" b="1" dirty="0" smtClean="0">
                <a:solidFill>
                  <a:srgbClr val="00B050"/>
                </a:solidFill>
              </a:rPr>
              <a:t>PURPOSES</a:t>
            </a:r>
          </a:p>
          <a:p>
            <a:r>
              <a:rPr lang="en-US" b="1" dirty="0" smtClean="0">
                <a:solidFill>
                  <a:srgbClr val="00B050"/>
                </a:solidFill>
              </a:rPr>
              <a:t>BASIC </a:t>
            </a:r>
            <a:r>
              <a:rPr lang="en-US" b="1" dirty="0" smtClean="0">
                <a:solidFill>
                  <a:srgbClr val="00B050"/>
                </a:solidFill>
              </a:rPr>
              <a:t>PRINCIPLES</a:t>
            </a:r>
          </a:p>
          <a:p>
            <a:r>
              <a:rPr lang="en-US" b="1" dirty="0" smtClean="0">
                <a:solidFill>
                  <a:srgbClr val="00B050"/>
                </a:solidFill>
              </a:rPr>
              <a:t>CORRECTNESS AND </a:t>
            </a:r>
            <a:r>
              <a:rPr lang="en-US" b="1" dirty="0" smtClean="0">
                <a:solidFill>
                  <a:srgbClr val="00B050"/>
                </a:solidFill>
              </a:rPr>
              <a:t>COMPLETENESS</a:t>
            </a:r>
          </a:p>
          <a:p>
            <a:r>
              <a:rPr lang="en-US" b="1" dirty="0" smtClean="0">
                <a:solidFill>
                  <a:srgbClr val="00B050"/>
                </a:solidFill>
              </a:rPr>
              <a:t>TO ACHIEVE CORRECTNESS AND </a:t>
            </a:r>
            <a:r>
              <a:rPr lang="en-US" b="1" dirty="0" smtClean="0">
                <a:solidFill>
                  <a:srgbClr val="00B050"/>
                </a:solidFill>
              </a:rPr>
              <a:t>COMPLETENESS</a:t>
            </a:r>
          </a:p>
          <a:p>
            <a:r>
              <a:rPr lang="en-US" b="1" dirty="0" smtClean="0">
                <a:solidFill>
                  <a:srgbClr val="00B050"/>
                </a:solidFill>
              </a:rPr>
              <a:t>POSITIVE </a:t>
            </a:r>
            <a:r>
              <a:rPr lang="en-US" b="1" dirty="0" smtClean="0">
                <a:solidFill>
                  <a:srgbClr val="00B050"/>
                </a:solidFill>
              </a:rPr>
              <a:t>APPROACH</a:t>
            </a:r>
          </a:p>
          <a:p>
            <a:r>
              <a:rPr lang="en-US" b="1" dirty="0" smtClean="0">
                <a:solidFill>
                  <a:srgbClr val="00B050"/>
                </a:solidFill>
              </a:rPr>
              <a:t>COURTESY AND CONSIDERATION</a:t>
            </a:r>
          </a:p>
          <a:p>
            <a:r>
              <a:rPr lang="en-US" b="1" dirty="0" smtClean="0">
                <a:solidFill>
                  <a:srgbClr val="00B050"/>
                </a:solidFill>
              </a:rPr>
              <a:t>CERTAIN PHRASES WHICH EXPRESS COURTESY AND CONSIDERATION</a:t>
            </a:r>
          </a:p>
          <a:p>
            <a:r>
              <a:rPr lang="en-US" b="1" dirty="0" smtClean="0">
                <a:solidFill>
                  <a:srgbClr val="00B050"/>
                </a:solidFill>
              </a:rPr>
              <a:t>AVOID ARTIFICAL AND ANGRY EXPRESSIONS</a:t>
            </a:r>
          </a:p>
          <a:p>
            <a:r>
              <a:rPr lang="en-US" b="1" dirty="0" smtClean="0">
                <a:solidFill>
                  <a:srgbClr val="00B050"/>
                </a:solidFill>
              </a:rPr>
              <a:t>COHERENCE</a:t>
            </a:r>
          </a:p>
          <a:p>
            <a:r>
              <a:rPr lang="en-US" b="1" dirty="0" smtClean="0">
                <a:solidFill>
                  <a:srgbClr val="00B050"/>
                </a:solidFill>
              </a:rPr>
              <a:t>ACHIEVING THE “YOU ATTITUDE” : FOUR GUIDELINES</a:t>
            </a:r>
          </a:p>
          <a:p>
            <a:r>
              <a:rPr lang="en-US" b="1" dirty="0" smtClean="0">
                <a:solidFill>
                  <a:srgbClr val="00B050"/>
                </a:solidFill>
              </a:rPr>
              <a:t>SIGNIFICANCE</a:t>
            </a:r>
          </a:p>
          <a:p>
            <a:endParaRPr lang="en-US"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u="sng" dirty="0" smtClean="0">
                <a:solidFill>
                  <a:schemeClr val="accent2">
                    <a:lumMod val="75000"/>
                  </a:schemeClr>
                </a:solidFill>
              </a:rPr>
              <a:t>For Example </a:t>
            </a:r>
            <a:r>
              <a:rPr lang="en-US" b="1" dirty="0" smtClean="0">
                <a:solidFill>
                  <a:schemeClr val="accent2">
                    <a:lumMod val="75000"/>
                  </a:schemeClr>
                </a:solidFill>
              </a:rPr>
              <a:t>:</a:t>
            </a:r>
          </a:p>
          <a:p>
            <a:pPr>
              <a:buNone/>
            </a:pPr>
            <a:r>
              <a:rPr lang="en-US" dirty="0" smtClean="0"/>
              <a:t>    Sincerely </a:t>
            </a:r>
          </a:p>
          <a:p>
            <a:pPr>
              <a:buNone/>
            </a:pPr>
            <a:r>
              <a:rPr lang="en-US" dirty="0" smtClean="0"/>
              <a:t>    (</a:t>
            </a:r>
            <a:r>
              <a:rPr lang="en-US" dirty="0" err="1" smtClean="0"/>
              <a:t>ms.</a:t>
            </a:r>
            <a:r>
              <a:rPr lang="en-US" dirty="0" smtClean="0"/>
              <a:t>) </a:t>
            </a:r>
            <a:r>
              <a:rPr lang="en-US" dirty="0" err="1" smtClean="0"/>
              <a:t>Santosh</a:t>
            </a:r>
            <a:r>
              <a:rPr lang="en-US" dirty="0" smtClean="0"/>
              <a:t> Singh,</a:t>
            </a:r>
          </a:p>
          <a:p>
            <a:pPr>
              <a:buNone/>
            </a:pPr>
            <a:r>
              <a:rPr lang="en-US" dirty="0" smtClean="0"/>
              <a:t>    Senior executive.</a:t>
            </a:r>
          </a:p>
          <a:p>
            <a:pPr>
              <a:buNone/>
            </a:pPr>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If you are writing on a plain paper place the company’s name in capital letter, double space below the complimentary close.</a:t>
            </a:r>
          </a:p>
          <a:p>
            <a:r>
              <a:rPr lang="en-US" dirty="0" smtClean="0"/>
              <a:t>Include the sender’s name and title four lines below the company’s name.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u="sng" dirty="0" smtClean="0">
                <a:solidFill>
                  <a:schemeClr val="accent2">
                    <a:lumMod val="75000"/>
                  </a:schemeClr>
                </a:solidFill>
              </a:rPr>
              <a:t>For Example </a:t>
            </a:r>
            <a:r>
              <a:rPr lang="en-US" b="1" dirty="0" smtClean="0">
                <a:solidFill>
                  <a:schemeClr val="accent2">
                    <a:lumMod val="75000"/>
                  </a:schemeClr>
                </a:solidFill>
              </a:rPr>
              <a:t>:</a:t>
            </a:r>
          </a:p>
          <a:p>
            <a:pPr>
              <a:buNone/>
            </a:pPr>
            <a:r>
              <a:rPr lang="en-US" dirty="0" smtClean="0"/>
              <a:t>    Sincerely ,</a:t>
            </a:r>
          </a:p>
          <a:p>
            <a:pPr>
              <a:buNone/>
            </a:pPr>
            <a:r>
              <a:rPr lang="en-US" dirty="0" smtClean="0"/>
              <a:t>    Wentworth industries,</a:t>
            </a:r>
          </a:p>
          <a:p>
            <a:pPr>
              <a:buNone/>
            </a:pPr>
            <a:r>
              <a:rPr lang="en-US" dirty="0" smtClean="0"/>
              <a:t>    Mr. </a:t>
            </a:r>
            <a:r>
              <a:rPr lang="en-US" dirty="0" err="1" smtClean="0"/>
              <a:t>Atul</a:t>
            </a:r>
            <a:r>
              <a:rPr lang="en-US" dirty="0" smtClean="0"/>
              <a:t> </a:t>
            </a:r>
            <a:r>
              <a:rPr lang="en-US" dirty="0" err="1" smtClean="0"/>
              <a:t>chauhan</a:t>
            </a:r>
            <a:endParaRPr lang="en-US" dirty="0" smtClean="0"/>
          </a:p>
          <a:p>
            <a:pPr>
              <a:buNone/>
            </a:pPr>
            <a:r>
              <a:rPr lang="en-US" dirty="0" smtClean="0"/>
              <a:t>    President.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ADDITIONAL </a:t>
            </a:r>
            <a:r>
              <a:rPr lang="en-US" b="1" dirty="0" smtClean="0">
                <a:solidFill>
                  <a:srgbClr val="C00000"/>
                </a:solidFill>
              </a:rPr>
              <a:t>ELEMENTS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Addressee notation.</a:t>
            </a:r>
          </a:p>
          <a:p>
            <a:r>
              <a:rPr lang="en-US" dirty="0" smtClean="0"/>
              <a:t>Attention line.</a:t>
            </a:r>
          </a:p>
          <a:p>
            <a:r>
              <a:rPr lang="en-US" dirty="0" smtClean="0"/>
              <a:t>Subject line.</a:t>
            </a:r>
          </a:p>
          <a:p>
            <a:r>
              <a:rPr lang="en-US" dirty="0" smtClean="0"/>
              <a:t>Enclosures.</a:t>
            </a:r>
          </a:p>
          <a:p>
            <a:r>
              <a:rPr lang="en-US" dirty="0" smtClean="0"/>
              <a:t>Copy notation.</a:t>
            </a:r>
          </a:p>
          <a:p>
            <a:r>
              <a:rPr lang="en-US" dirty="0" smtClean="0"/>
              <a:t>Mailing notation.</a:t>
            </a:r>
          </a:p>
          <a:p>
            <a:r>
              <a:rPr lang="en-US" dirty="0" smtClean="0"/>
              <a:t>Post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ADDRESSEE </a:t>
            </a:r>
            <a:r>
              <a:rPr lang="en-US" b="1" dirty="0" smtClean="0">
                <a:solidFill>
                  <a:srgbClr val="C00000"/>
                </a:solidFill>
              </a:rPr>
              <a:t>NOTATION</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Notation generally appears a double space above the inside address, in all capital letters.</a:t>
            </a:r>
          </a:p>
          <a:p>
            <a:r>
              <a:rPr lang="en-US" dirty="0" smtClean="0"/>
              <a:t>Personal, confidential or please forward are examples of such notations.</a:t>
            </a:r>
          </a:p>
          <a:p>
            <a:pPr>
              <a:buNone/>
            </a:pPr>
            <a:endParaRPr lang="en-US" dirty="0" smtClean="0"/>
          </a:p>
          <a:p>
            <a:pPr>
              <a:buNone/>
            </a:pPr>
            <a:r>
              <a:rPr lang="en-US" b="1" u="sng" dirty="0" smtClean="0">
                <a:solidFill>
                  <a:schemeClr val="accent2">
                    <a:lumMod val="75000"/>
                  </a:schemeClr>
                </a:solidFill>
              </a:rPr>
              <a:t>For Example </a:t>
            </a:r>
            <a:r>
              <a:rPr lang="en-US" b="1" dirty="0" smtClean="0">
                <a:solidFill>
                  <a:schemeClr val="accent2">
                    <a:lumMod val="75000"/>
                  </a:schemeClr>
                </a:solidFill>
              </a:rPr>
              <a:t>:</a:t>
            </a:r>
          </a:p>
          <a:p>
            <a:pPr>
              <a:buNone/>
            </a:pPr>
            <a:r>
              <a:rPr lang="en-US" dirty="0" smtClean="0"/>
              <a:t>    Mr. Samuel David,</a:t>
            </a:r>
          </a:p>
          <a:p>
            <a:pPr>
              <a:buNone/>
            </a:pPr>
            <a:r>
              <a:rPr lang="en-US" dirty="0" smtClean="0"/>
              <a:t>    Penn state university, north halls, </a:t>
            </a:r>
          </a:p>
          <a:p>
            <a:pPr>
              <a:buNone/>
            </a:pPr>
            <a:r>
              <a:rPr lang="en-US" dirty="0" smtClean="0"/>
              <a:t>    104 Warnock commons,</a:t>
            </a:r>
          </a:p>
          <a:p>
            <a:pPr>
              <a:buNone/>
            </a:pPr>
            <a:r>
              <a:rPr lang="en-US" dirty="0" smtClean="0"/>
              <a:t>    State college, PA 16802.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ATTENTION </a:t>
            </a:r>
            <a:r>
              <a:rPr lang="en-US" b="1" dirty="0" smtClean="0">
                <a:solidFill>
                  <a:srgbClr val="C00000"/>
                </a:solidFill>
              </a:rPr>
              <a:t>LINE</a:t>
            </a:r>
            <a:endParaRPr lang="en-US" b="1"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It is used to draw the attention of a particular person or a particular department to ensure a quick and prompt action on your letter.</a:t>
            </a:r>
          </a:p>
          <a:p>
            <a:r>
              <a:rPr lang="en-US" dirty="0" smtClean="0"/>
              <a:t>You may place the attention line on the first line and use the company name as the second line of the inside address.</a:t>
            </a:r>
          </a:p>
          <a:p>
            <a:endParaRPr lang="en-US" dirty="0" smtClean="0"/>
          </a:p>
          <a:p>
            <a:pPr>
              <a:buNone/>
            </a:pPr>
            <a:r>
              <a:rPr lang="en-US" b="1" u="sng" dirty="0" smtClean="0">
                <a:solidFill>
                  <a:schemeClr val="accent2">
                    <a:lumMod val="75000"/>
                  </a:schemeClr>
                </a:solidFill>
              </a:rPr>
              <a:t>For Example </a:t>
            </a:r>
            <a:r>
              <a:rPr lang="en-US" b="1" dirty="0" smtClean="0">
                <a:solidFill>
                  <a:schemeClr val="accent2">
                    <a:lumMod val="75000"/>
                  </a:schemeClr>
                </a:solidFill>
              </a:rPr>
              <a:t>:</a:t>
            </a:r>
          </a:p>
          <a:p>
            <a:pPr>
              <a:buNone/>
            </a:pPr>
            <a:r>
              <a:rPr lang="en-US" dirty="0" smtClean="0"/>
              <a:t>     Attention scheduling coordinator </a:t>
            </a:r>
          </a:p>
          <a:p>
            <a:pPr>
              <a:buNone/>
            </a:pPr>
            <a:r>
              <a:rPr lang="en-US" dirty="0" smtClean="0"/>
              <a:t>     Peachtree lecture bureau</a:t>
            </a:r>
          </a:p>
          <a:p>
            <a:pPr>
              <a:buNone/>
            </a:pPr>
            <a:r>
              <a:rPr lang="en-US" dirty="0" smtClean="0"/>
              <a:t>     2930 S . Bennett Parkway</a:t>
            </a:r>
          </a:p>
          <a:p>
            <a:pPr>
              <a:buNone/>
            </a:pPr>
            <a:r>
              <a:rPr lang="en-US" dirty="0" smtClean="0"/>
              <a:t>     Albany, GA 31768-1324.</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ENCLOSURES</a:t>
            </a:r>
            <a:endParaRPr lang="en-US"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It indicates other relevant matter in support of the message of a letter.</a:t>
            </a:r>
          </a:p>
          <a:p>
            <a:r>
              <a:rPr lang="en-US" dirty="0" smtClean="0"/>
              <a:t>All additional papers, documents, tables, charts etc. enclosed to the letter are listed.</a:t>
            </a:r>
          </a:p>
          <a:p>
            <a:r>
              <a:rPr lang="en-US" dirty="0" smtClean="0"/>
              <a:t>This appears at the bottom of the letters.</a:t>
            </a:r>
          </a:p>
          <a:p>
            <a:r>
              <a:rPr lang="en-US" dirty="0" smtClean="0"/>
              <a:t>It may be written as “enclosures” or “encl”.</a:t>
            </a:r>
          </a:p>
          <a:p>
            <a:endParaRPr lang="en-US" dirty="0" smtClean="0"/>
          </a:p>
          <a:p>
            <a:pPr>
              <a:buNone/>
            </a:pPr>
            <a:r>
              <a:rPr lang="en-US" b="1" u="sng" dirty="0" smtClean="0">
                <a:solidFill>
                  <a:schemeClr val="accent2">
                    <a:lumMod val="75000"/>
                  </a:schemeClr>
                </a:solidFill>
              </a:rPr>
              <a:t>For example </a:t>
            </a:r>
            <a:r>
              <a:rPr lang="en-US" b="1" dirty="0" smtClean="0">
                <a:solidFill>
                  <a:schemeClr val="accent2">
                    <a:lumMod val="75000"/>
                  </a:schemeClr>
                </a:solidFill>
              </a:rPr>
              <a:t>:</a:t>
            </a:r>
          </a:p>
          <a:p>
            <a:pPr>
              <a:buNone/>
            </a:pPr>
            <a:r>
              <a:rPr lang="en-US" b="1" dirty="0" smtClean="0"/>
              <a:t>    </a:t>
            </a:r>
            <a:r>
              <a:rPr lang="en-US" b="1" dirty="0" smtClean="0">
                <a:solidFill>
                  <a:srgbClr val="00B050"/>
                </a:solidFill>
              </a:rPr>
              <a:t>Enclosures :</a:t>
            </a:r>
            <a:r>
              <a:rPr lang="en-US" b="1" dirty="0" smtClean="0"/>
              <a:t> </a:t>
            </a:r>
            <a:r>
              <a:rPr lang="en-US" dirty="0" smtClean="0"/>
              <a:t>Resume</a:t>
            </a:r>
          </a:p>
          <a:p>
            <a:pPr>
              <a:buNone/>
            </a:pPr>
            <a:r>
              <a:rPr lang="en-US" dirty="0" smtClean="0"/>
              <a:t>                           Photograph</a:t>
            </a:r>
          </a:p>
          <a:p>
            <a:pPr>
              <a:buNone/>
            </a:pPr>
            <a:r>
              <a:rPr lang="en-US" dirty="0" smtClean="0"/>
              <a:t>                           Draft</a:t>
            </a:r>
          </a:p>
          <a:p>
            <a:pPr>
              <a:buNone/>
            </a:pPr>
            <a:r>
              <a:rPr lang="en-US" dirty="0" smtClean="0">
                <a:solidFill>
                  <a:srgbClr val="00B050"/>
                </a:solidFill>
              </a:rPr>
              <a:t>     </a:t>
            </a:r>
            <a:r>
              <a:rPr lang="en-US" b="1" dirty="0" smtClean="0">
                <a:solidFill>
                  <a:srgbClr val="00B050"/>
                </a:solidFill>
              </a:rPr>
              <a:t>Enclosures : </a:t>
            </a:r>
            <a:r>
              <a:rPr lang="en-US" dirty="0" smtClean="0"/>
              <a:t>Report (10 pages)</a:t>
            </a:r>
          </a:p>
          <a:p>
            <a:pPr>
              <a:buNone/>
            </a:pPr>
            <a:r>
              <a:rPr lang="en-US" dirty="0" smtClean="0"/>
              <a:t>                             list of participants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COPY </a:t>
            </a:r>
            <a:r>
              <a:rPr lang="en-US" b="1" dirty="0" smtClean="0">
                <a:solidFill>
                  <a:srgbClr val="C00000"/>
                </a:solidFill>
              </a:rPr>
              <a:t>NOTATION</a:t>
            </a:r>
            <a:endParaRPr lang="en-US"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It indicates the same message, copies sent to various persons.</a:t>
            </a:r>
          </a:p>
          <a:p>
            <a:r>
              <a:rPr lang="en-US" dirty="0" smtClean="0"/>
              <a:t>It is mentioned against “C.C” stands for courtesy copy.</a:t>
            </a:r>
          </a:p>
          <a:p>
            <a:r>
              <a:rPr lang="en-US" dirty="0" smtClean="0"/>
              <a:t>Recipients are listed in the order of rank if they hold different ranks or in alphabetical order if they hold equal ranks.</a:t>
            </a:r>
          </a:p>
          <a:p>
            <a:endParaRPr lang="en-US" dirty="0" smtClean="0"/>
          </a:p>
          <a:p>
            <a:pPr>
              <a:buNone/>
            </a:pPr>
            <a:r>
              <a:rPr lang="en-US" b="1" u="sng" dirty="0" smtClean="0">
                <a:solidFill>
                  <a:schemeClr val="accent2">
                    <a:lumMod val="75000"/>
                  </a:schemeClr>
                </a:solidFill>
              </a:rPr>
              <a:t>For example </a:t>
            </a:r>
            <a:r>
              <a:rPr lang="en-US" b="1" dirty="0" smtClean="0">
                <a:solidFill>
                  <a:schemeClr val="accent2">
                    <a:lumMod val="75000"/>
                  </a:schemeClr>
                </a:solidFill>
              </a:rPr>
              <a:t>:</a:t>
            </a:r>
          </a:p>
          <a:p>
            <a:pPr>
              <a:buNone/>
            </a:pPr>
            <a:r>
              <a:rPr lang="en-US" dirty="0" smtClean="0"/>
              <a:t>      Chairman</a:t>
            </a:r>
          </a:p>
          <a:p>
            <a:pPr>
              <a:buNone/>
            </a:pPr>
            <a:r>
              <a:rPr lang="en-US" dirty="0" smtClean="0"/>
              <a:t>      Chief Executive Chairperson</a:t>
            </a:r>
          </a:p>
          <a:p>
            <a:pPr>
              <a:buNone/>
            </a:pPr>
            <a:r>
              <a:rPr lang="en-US" dirty="0" smtClean="0"/>
              <a:t>      Vice- Chancellor</a:t>
            </a:r>
          </a:p>
          <a:p>
            <a:pPr>
              <a:buNone/>
            </a:pPr>
            <a:r>
              <a:rPr lang="en-US" dirty="0" smtClean="0"/>
              <a:t>      Pro- Vice Chancellor</a:t>
            </a:r>
          </a:p>
          <a:p>
            <a:pPr>
              <a:buNone/>
            </a:pPr>
            <a:r>
              <a:rPr lang="en-US" dirty="0" smtClean="0"/>
              <a:t>      Director IIMS</a:t>
            </a:r>
          </a:p>
          <a:p>
            <a:pPr>
              <a:buNone/>
            </a:pPr>
            <a:r>
              <a:rPr lang="en-US" dirty="0" smtClean="0"/>
              <a:t>      Director IIEM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MAILING </a:t>
            </a:r>
            <a:r>
              <a:rPr lang="en-US" b="1" dirty="0" smtClean="0">
                <a:solidFill>
                  <a:srgbClr val="C00000"/>
                </a:solidFill>
              </a:rPr>
              <a:t>NOTATION</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It is placed at the top letter above the inside address on the left hand side.</a:t>
            </a:r>
          </a:p>
          <a:p>
            <a:r>
              <a:rPr lang="en-US" dirty="0" smtClean="0"/>
              <a:t>By registered post, by courier, by speed post etc generally appears in the capital letters to catch the attention.</a:t>
            </a:r>
          </a:p>
          <a:p>
            <a:r>
              <a:rPr lang="en-US" dirty="0" smtClean="0"/>
              <a:t>The same notation also appears on the envelope.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POST </a:t>
            </a:r>
            <a:r>
              <a:rPr lang="en-US" b="1" dirty="0" smtClean="0">
                <a:solidFill>
                  <a:srgbClr val="C00000"/>
                </a:solidFill>
              </a:rPr>
              <a:t>SCRIPT</a:t>
            </a:r>
            <a:endParaRPr lang="en-US" b="1"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t>Messages or matters included in a letter at the end which is after thought.</a:t>
            </a:r>
          </a:p>
          <a:p>
            <a:r>
              <a:rPr lang="en-US" dirty="0" smtClean="0"/>
              <a:t>Additional information typed or written after the letter is fully completed is called post script.</a:t>
            </a:r>
          </a:p>
          <a:p>
            <a:r>
              <a:rPr lang="en-US" dirty="0" smtClean="0"/>
              <a:t>It is written in the case of unplanned and unprepared with hurry and carelessness.</a:t>
            </a:r>
          </a:p>
          <a:p>
            <a:r>
              <a:rPr lang="en-US" dirty="0" smtClean="0"/>
              <a:t>Avoid post scripts as they convey an impression of poor planning.</a:t>
            </a:r>
          </a:p>
          <a:p>
            <a:r>
              <a:rPr lang="en-US" dirty="0" smtClean="0"/>
              <a:t>You can use them in sales letters as punch line.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solidFill>
                  <a:srgbClr val="00B050"/>
                </a:solidFill>
              </a:rPr>
              <a:t>LETTER STRUCTURE</a:t>
            </a:r>
          </a:p>
          <a:p>
            <a:r>
              <a:rPr lang="en-US" b="1" dirty="0" smtClean="0">
                <a:solidFill>
                  <a:srgbClr val="00B050"/>
                </a:solidFill>
              </a:rPr>
              <a:t>HEADING</a:t>
            </a:r>
          </a:p>
          <a:p>
            <a:r>
              <a:rPr lang="en-US" b="1" dirty="0" smtClean="0">
                <a:solidFill>
                  <a:srgbClr val="00B050"/>
                </a:solidFill>
              </a:rPr>
              <a:t>DATE</a:t>
            </a:r>
          </a:p>
          <a:p>
            <a:r>
              <a:rPr lang="en-US" b="1" dirty="0" smtClean="0">
                <a:solidFill>
                  <a:srgbClr val="00B050"/>
                </a:solidFill>
              </a:rPr>
              <a:t>INSIDE ADDRESS</a:t>
            </a:r>
          </a:p>
          <a:p>
            <a:r>
              <a:rPr lang="en-US" b="1" dirty="0" smtClean="0">
                <a:solidFill>
                  <a:srgbClr val="00B050"/>
                </a:solidFill>
              </a:rPr>
              <a:t>SALUTATION</a:t>
            </a:r>
            <a:endParaRPr lang="en-US" dirty="0" smtClean="0">
              <a:solidFill>
                <a:srgbClr val="00B050"/>
              </a:solidFill>
            </a:endParaRPr>
          </a:p>
          <a:p>
            <a:r>
              <a:rPr lang="en-US" b="1" dirty="0" smtClean="0">
                <a:solidFill>
                  <a:srgbClr val="00B050"/>
                </a:solidFill>
              </a:rPr>
              <a:t>SUBJECT LINE</a:t>
            </a:r>
          </a:p>
          <a:p>
            <a:r>
              <a:rPr lang="en-US" b="1" dirty="0" smtClean="0">
                <a:solidFill>
                  <a:srgbClr val="00B050"/>
                </a:solidFill>
              </a:rPr>
              <a:t>BODY OR SUBSTANCE OF THE LETTER</a:t>
            </a:r>
          </a:p>
          <a:p>
            <a:r>
              <a:rPr lang="en-US" b="1" dirty="0" smtClean="0">
                <a:solidFill>
                  <a:srgbClr val="00B050"/>
                </a:solidFill>
              </a:rPr>
              <a:t>SUBSCRIPTION OR COMPLIMENTARY CLOSING</a:t>
            </a:r>
          </a:p>
          <a:p>
            <a:r>
              <a:rPr lang="en-US" b="1" dirty="0" smtClean="0">
                <a:solidFill>
                  <a:srgbClr val="00B050"/>
                </a:solidFill>
              </a:rPr>
              <a:t>SIGNATURE BLOCK</a:t>
            </a:r>
          </a:p>
          <a:p>
            <a:r>
              <a:rPr lang="en-US" b="1" dirty="0" smtClean="0">
                <a:solidFill>
                  <a:srgbClr val="00B050"/>
                </a:solidFill>
              </a:rPr>
              <a:t>ADDITIONAL ELEMENTS</a:t>
            </a:r>
          </a:p>
          <a:p>
            <a:r>
              <a:rPr lang="en-US" b="1" dirty="0" smtClean="0">
                <a:solidFill>
                  <a:srgbClr val="00B050"/>
                </a:solidFill>
              </a:rPr>
              <a:t>ADDRESSEE NOTATION</a:t>
            </a:r>
          </a:p>
          <a:p>
            <a:r>
              <a:rPr lang="en-US" b="1" dirty="0" smtClean="0">
                <a:solidFill>
                  <a:srgbClr val="00B050"/>
                </a:solidFill>
              </a:rPr>
              <a:t>ATTENTION LINE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4800" b="1" dirty="0" smtClean="0"/>
              <a:t>Resident welfare association </a:t>
            </a:r>
            <a:r>
              <a:rPr lang="en-US" sz="4800" b="1" dirty="0" err="1" smtClean="0"/>
              <a:t>nehru</a:t>
            </a:r>
            <a:r>
              <a:rPr lang="en-US" sz="4800" b="1" dirty="0" smtClean="0"/>
              <a:t> colony, </a:t>
            </a:r>
            <a:r>
              <a:rPr lang="en-US" sz="4800" b="1" dirty="0" err="1" smtClean="0"/>
              <a:t>jawahar</a:t>
            </a:r>
            <a:r>
              <a:rPr lang="en-US" sz="4800" b="1" dirty="0" smtClean="0"/>
              <a:t> </a:t>
            </a:r>
            <a:r>
              <a:rPr lang="en-US" sz="4800" b="1" dirty="0" err="1" smtClean="0"/>
              <a:t>nagar</a:t>
            </a:r>
            <a:r>
              <a:rPr lang="en-US" sz="4800" b="1" dirty="0" smtClean="0"/>
              <a:t>, </a:t>
            </a:r>
            <a:r>
              <a:rPr lang="en-US" sz="4800" b="1" dirty="0" err="1" smtClean="0"/>
              <a:t>goa</a:t>
            </a:r>
            <a:r>
              <a:rPr lang="en-US" sz="4800" b="1" dirty="0" smtClean="0"/>
              <a:t>.</a:t>
            </a:r>
          </a:p>
          <a:p>
            <a:r>
              <a:rPr lang="en-US" sz="4800" b="1" dirty="0" smtClean="0">
                <a:solidFill>
                  <a:srgbClr val="00B050"/>
                </a:solidFill>
              </a:rPr>
              <a:t>Date  </a:t>
            </a:r>
            <a:r>
              <a:rPr lang="en-US" sz="4800" dirty="0" smtClean="0">
                <a:solidFill>
                  <a:srgbClr val="00B050"/>
                </a:solidFill>
              </a:rPr>
              <a:t>        </a:t>
            </a:r>
            <a:r>
              <a:rPr lang="en-US" sz="4800" dirty="0" smtClean="0"/>
              <a:t>                         </a:t>
            </a:r>
            <a:r>
              <a:rPr lang="en-US" sz="4800" dirty="0" smtClean="0"/>
              <a:t>      0ct </a:t>
            </a:r>
            <a:r>
              <a:rPr lang="en-US" sz="4800" dirty="0" smtClean="0"/>
              <a:t>12, 2019</a:t>
            </a:r>
          </a:p>
          <a:p>
            <a:r>
              <a:rPr lang="en-US" sz="4800" b="1" dirty="0" smtClean="0">
                <a:solidFill>
                  <a:srgbClr val="00B050"/>
                </a:solidFill>
              </a:rPr>
              <a:t>Mailing Notation</a:t>
            </a:r>
            <a:r>
              <a:rPr lang="en-US" sz="4800" dirty="0" smtClean="0">
                <a:solidFill>
                  <a:srgbClr val="00B050"/>
                </a:solidFill>
              </a:rPr>
              <a:t>               </a:t>
            </a:r>
            <a:r>
              <a:rPr lang="en-US" sz="4800" dirty="0" smtClean="0"/>
              <a:t>Speed post</a:t>
            </a:r>
          </a:p>
          <a:p>
            <a:r>
              <a:rPr lang="en-US" sz="4800" b="1" dirty="0" smtClean="0">
                <a:solidFill>
                  <a:srgbClr val="00B050"/>
                </a:solidFill>
              </a:rPr>
              <a:t>Addressee Notation</a:t>
            </a:r>
            <a:r>
              <a:rPr lang="en-US" sz="4800" dirty="0" smtClean="0">
                <a:solidFill>
                  <a:srgbClr val="00B050"/>
                </a:solidFill>
              </a:rPr>
              <a:t>          </a:t>
            </a:r>
            <a:r>
              <a:rPr lang="en-US" sz="4800" dirty="0" smtClean="0"/>
              <a:t>Personal</a:t>
            </a:r>
          </a:p>
          <a:p>
            <a:r>
              <a:rPr lang="en-US" sz="4800" b="1" dirty="0" smtClean="0">
                <a:solidFill>
                  <a:srgbClr val="00B050"/>
                </a:solidFill>
              </a:rPr>
              <a:t>Inside Address                   </a:t>
            </a:r>
            <a:r>
              <a:rPr lang="en-US" sz="4800" dirty="0" smtClean="0"/>
              <a:t>Water Works Department</a:t>
            </a:r>
          </a:p>
          <a:p>
            <a:pPr>
              <a:buNone/>
            </a:pPr>
            <a:r>
              <a:rPr lang="en-US" sz="4800" dirty="0" smtClean="0"/>
              <a:t>                                                       </a:t>
            </a:r>
            <a:r>
              <a:rPr lang="en-US" sz="4800" dirty="0" smtClean="0"/>
              <a:t>        Murthy </a:t>
            </a:r>
            <a:r>
              <a:rPr lang="en-US" sz="4800" dirty="0" smtClean="0"/>
              <a:t>Complex</a:t>
            </a:r>
          </a:p>
          <a:p>
            <a:pPr>
              <a:buNone/>
            </a:pPr>
            <a:r>
              <a:rPr lang="en-US" sz="4800" dirty="0" smtClean="0"/>
              <a:t>                                                      </a:t>
            </a:r>
            <a:r>
              <a:rPr lang="en-US" sz="4800" dirty="0" smtClean="0"/>
              <a:t>         </a:t>
            </a:r>
            <a:r>
              <a:rPr lang="en-US" sz="4800" dirty="0" err="1" smtClean="0"/>
              <a:t>Ashish</a:t>
            </a:r>
            <a:r>
              <a:rPr lang="en-US" sz="4800" dirty="0" smtClean="0"/>
              <a:t> Nagar</a:t>
            </a:r>
          </a:p>
          <a:p>
            <a:pPr>
              <a:buNone/>
            </a:pPr>
            <a:r>
              <a:rPr lang="en-US" sz="4800" dirty="0" smtClean="0"/>
              <a:t>                                                      </a:t>
            </a:r>
            <a:r>
              <a:rPr lang="en-US" sz="4800" dirty="0" smtClean="0"/>
              <a:t>          </a:t>
            </a:r>
            <a:r>
              <a:rPr lang="en-US" sz="4800" dirty="0" smtClean="0"/>
              <a:t>Goa.</a:t>
            </a:r>
          </a:p>
          <a:p>
            <a:r>
              <a:rPr lang="en-US" sz="4800" b="1" dirty="0" smtClean="0">
                <a:solidFill>
                  <a:srgbClr val="00B050"/>
                </a:solidFill>
              </a:rPr>
              <a:t>Attention Line       </a:t>
            </a:r>
            <a:r>
              <a:rPr lang="en-US" sz="4800" b="1" dirty="0" smtClean="0">
                <a:solidFill>
                  <a:srgbClr val="00B050"/>
                </a:solidFill>
              </a:rPr>
              <a:t>             </a:t>
            </a:r>
            <a:r>
              <a:rPr lang="en-US" sz="4800" dirty="0" smtClean="0"/>
              <a:t>Attention: Mr. </a:t>
            </a:r>
            <a:r>
              <a:rPr lang="en-US" sz="4800" dirty="0" err="1" smtClean="0"/>
              <a:t>Rohan</a:t>
            </a:r>
            <a:r>
              <a:rPr lang="en-US" sz="4800" dirty="0" smtClean="0"/>
              <a:t> Kumar</a:t>
            </a:r>
          </a:p>
          <a:p>
            <a:pPr>
              <a:buNone/>
            </a:pPr>
            <a:r>
              <a:rPr lang="en-US" sz="4800" dirty="0" smtClean="0"/>
              <a:t>                                                      </a:t>
            </a:r>
            <a:r>
              <a:rPr lang="en-US" sz="4800" dirty="0" smtClean="0"/>
              <a:t>        </a:t>
            </a:r>
            <a:r>
              <a:rPr lang="en-US" sz="4800" dirty="0" err="1" smtClean="0"/>
              <a:t>i</a:t>
            </a:r>
            <a:r>
              <a:rPr lang="en-US" sz="4800" dirty="0" smtClean="0"/>
              <a:t> </a:t>
            </a:r>
            <a:r>
              <a:rPr lang="en-US" sz="4800" dirty="0" err="1" smtClean="0"/>
              <a:t>ncharge</a:t>
            </a:r>
            <a:r>
              <a:rPr lang="en-US" sz="4800" dirty="0" smtClean="0"/>
              <a:t>, Water Supply</a:t>
            </a:r>
          </a:p>
          <a:p>
            <a:r>
              <a:rPr lang="en-US" sz="4800" b="1" dirty="0" smtClean="0">
                <a:solidFill>
                  <a:srgbClr val="00B050"/>
                </a:solidFill>
              </a:rPr>
              <a:t>Salutation </a:t>
            </a:r>
            <a:r>
              <a:rPr lang="en-US" sz="4800" b="1" dirty="0" smtClean="0"/>
              <a:t> </a:t>
            </a:r>
            <a:r>
              <a:rPr lang="en-US" sz="4800" dirty="0" smtClean="0"/>
              <a:t>                        Dear Mr. </a:t>
            </a:r>
            <a:r>
              <a:rPr lang="en-US" sz="4800" dirty="0" err="1" smtClean="0"/>
              <a:t>Rohan</a:t>
            </a:r>
            <a:r>
              <a:rPr lang="en-US" sz="4800" dirty="0" smtClean="0"/>
              <a:t> Kumar</a:t>
            </a:r>
          </a:p>
          <a:p>
            <a:r>
              <a:rPr lang="en-US" sz="4800" b="1" dirty="0" smtClean="0">
                <a:solidFill>
                  <a:srgbClr val="00B050"/>
                </a:solidFill>
              </a:rPr>
              <a:t>Subject Line</a:t>
            </a:r>
            <a:r>
              <a:rPr lang="en-US" sz="4800" dirty="0" smtClean="0">
                <a:solidFill>
                  <a:srgbClr val="00B050"/>
                </a:solidFill>
              </a:rPr>
              <a:t>                      </a:t>
            </a:r>
            <a:r>
              <a:rPr lang="en-US" sz="4800" dirty="0" smtClean="0"/>
              <a:t>No Water Supply on 14 </a:t>
            </a:r>
            <a:r>
              <a:rPr lang="en-US" sz="4800" dirty="0" err="1" smtClean="0"/>
              <a:t>oct</a:t>
            </a:r>
            <a:r>
              <a:rPr lang="en-US" sz="4800" dirty="0" smtClean="0"/>
              <a:t>, 2019</a:t>
            </a:r>
          </a:p>
          <a:p>
            <a:r>
              <a:rPr lang="en-US" sz="4800" b="1" dirty="0" smtClean="0">
                <a:solidFill>
                  <a:srgbClr val="00B050"/>
                </a:solidFill>
              </a:rPr>
              <a:t>Body </a:t>
            </a:r>
            <a:r>
              <a:rPr lang="en-US" sz="4800" dirty="0" smtClean="0">
                <a:solidFill>
                  <a:srgbClr val="00B050"/>
                </a:solidFill>
              </a:rPr>
              <a:t>  </a:t>
            </a:r>
            <a:r>
              <a:rPr lang="en-US" sz="4800" dirty="0" smtClean="0"/>
              <a:t>                                </a:t>
            </a:r>
            <a:r>
              <a:rPr lang="en-US" sz="4800" dirty="0" smtClean="0"/>
              <a:t>   Matter</a:t>
            </a:r>
            <a:endParaRPr lang="en-US" sz="4800" dirty="0" smtClean="0"/>
          </a:p>
          <a:p>
            <a:pPr>
              <a:buNone/>
            </a:pPr>
            <a:r>
              <a:rPr lang="en-US" sz="4800" b="1" dirty="0" smtClean="0"/>
              <a:t>   </a:t>
            </a:r>
          </a:p>
          <a:p>
            <a:pPr>
              <a:buNone/>
            </a:pPr>
            <a:r>
              <a:rPr lang="en-US" sz="4800" b="1" dirty="0" smtClean="0">
                <a:solidFill>
                  <a:schemeClr val="accent2">
                    <a:lumMod val="75000"/>
                  </a:schemeClr>
                </a:solidFill>
              </a:rPr>
              <a:t>Regards</a:t>
            </a:r>
          </a:p>
          <a:p>
            <a:r>
              <a:rPr lang="en-US" sz="4800" b="1" dirty="0" smtClean="0">
                <a:solidFill>
                  <a:srgbClr val="00B050"/>
                </a:solidFill>
              </a:rPr>
              <a:t>Complimentary close        </a:t>
            </a:r>
            <a:r>
              <a:rPr lang="en-US" sz="4800" dirty="0" smtClean="0"/>
              <a:t>yours sincerely</a:t>
            </a:r>
          </a:p>
          <a:p>
            <a:r>
              <a:rPr lang="en-US" sz="4800" b="1" dirty="0" smtClean="0">
                <a:solidFill>
                  <a:srgbClr val="00B050"/>
                </a:solidFill>
              </a:rPr>
              <a:t>Signature block</a:t>
            </a:r>
            <a:r>
              <a:rPr lang="en-US" sz="4800" dirty="0" smtClean="0">
                <a:solidFill>
                  <a:srgbClr val="00B050"/>
                </a:solidFill>
              </a:rPr>
              <a:t>                  </a:t>
            </a:r>
            <a:r>
              <a:rPr lang="en-US" sz="4800" dirty="0" err="1" smtClean="0"/>
              <a:t>mayank</a:t>
            </a:r>
            <a:r>
              <a:rPr lang="en-US" sz="4800" dirty="0" smtClean="0"/>
              <a:t>, president</a:t>
            </a:r>
          </a:p>
          <a:p>
            <a:r>
              <a:rPr lang="en-US" sz="4800" b="1" dirty="0" smtClean="0">
                <a:solidFill>
                  <a:srgbClr val="00B050"/>
                </a:solidFill>
              </a:rPr>
              <a:t>Enclosure line       </a:t>
            </a:r>
            <a:r>
              <a:rPr lang="en-US" sz="4800" b="1" dirty="0" smtClean="0"/>
              <a:t>             </a:t>
            </a:r>
            <a:r>
              <a:rPr lang="en-US" sz="4800" dirty="0" smtClean="0"/>
              <a:t>enclosure (1)</a:t>
            </a:r>
          </a:p>
          <a:p>
            <a:r>
              <a:rPr lang="en-US" sz="4800" b="1" dirty="0" smtClean="0">
                <a:solidFill>
                  <a:srgbClr val="00B050"/>
                </a:solidFill>
              </a:rPr>
              <a:t>Copy line</a:t>
            </a:r>
            <a:r>
              <a:rPr lang="en-US" sz="4800" b="1" dirty="0" smtClean="0"/>
              <a:t>                             copy : </a:t>
            </a:r>
            <a:r>
              <a:rPr lang="en-US" sz="4800" dirty="0" smtClean="0"/>
              <a:t>chairman, water board</a:t>
            </a:r>
          </a:p>
          <a:p>
            <a:r>
              <a:rPr lang="en-US" sz="4800" b="1" dirty="0" smtClean="0">
                <a:solidFill>
                  <a:srgbClr val="00B050"/>
                </a:solidFill>
              </a:rPr>
              <a:t>Post script                           </a:t>
            </a:r>
            <a:r>
              <a:rPr lang="en-US" sz="4800" b="1" dirty="0" smtClean="0"/>
              <a:t>PS: </a:t>
            </a:r>
            <a:r>
              <a:rPr lang="en-US" sz="4800" dirty="0" smtClean="0"/>
              <a:t>please instruct your office to give prior intimation in case of not supplying water on   </a:t>
            </a:r>
          </a:p>
          <a:p>
            <a:pPr>
              <a:buNone/>
            </a:pPr>
            <a:r>
              <a:rPr lang="en-US" sz="4800" dirty="0" smtClean="0"/>
              <a:t>                                                        </a:t>
            </a:r>
            <a:r>
              <a:rPr lang="en-US" sz="4800" dirty="0" smtClean="0"/>
              <a:t>       a </a:t>
            </a:r>
            <a:r>
              <a:rPr lang="en-US" sz="4800" dirty="0" smtClean="0"/>
              <a:t>particular day.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SPECIMEN OF BUSINESS LETTER</a:t>
            </a:r>
            <a:endParaRPr lang="en-US" b="1" dirty="0">
              <a:solidFill>
                <a:srgbClr val="C00000"/>
              </a:solidFill>
            </a:endParaRPr>
          </a:p>
        </p:txBody>
      </p:sp>
      <p:pic>
        <p:nvPicPr>
          <p:cNvPr id="4" name="Content Placeholder 3" descr="1_IMG_20200529_052354.jpg"/>
          <p:cNvPicPr>
            <a:picLocks noGrp="1" noChangeAspect="1"/>
          </p:cNvPicPr>
          <p:nvPr>
            <p:ph idx="1"/>
          </p:nvPr>
        </p:nvPicPr>
        <p:blipFill>
          <a:blip r:embed="rId2"/>
          <a:stretch>
            <a:fillRect/>
          </a:stretch>
        </p:blipFill>
        <p:spPr>
          <a:xfrm>
            <a:off x="929588" y="1784350"/>
            <a:ext cx="7742024"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_IMG_20200529_052445.jpg"/>
          <p:cNvPicPr>
            <a:picLocks noGrp="1" noChangeAspect="1"/>
          </p:cNvPicPr>
          <p:nvPr>
            <p:ph idx="1"/>
          </p:nvPr>
        </p:nvPicPr>
        <p:blipFill>
          <a:blip r:embed="rId2"/>
          <a:stretch>
            <a:fillRect/>
          </a:stretch>
        </p:blipFill>
        <p:spPr>
          <a:xfrm>
            <a:off x="1718106" y="1784350"/>
            <a:ext cx="6164988"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DO’s </a:t>
            </a:r>
            <a:r>
              <a:rPr lang="en-US" b="1" dirty="0" smtClean="0">
                <a:solidFill>
                  <a:srgbClr val="C00000"/>
                </a:solidFill>
              </a:rPr>
              <a:t>AND </a:t>
            </a:r>
            <a:r>
              <a:rPr lang="en-US" b="1" dirty="0" smtClean="0">
                <a:solidFill>
                  <a:srgbClr val="C00000"/>
                </a:solidFill>
              </a:rPr>
              <a:t>DONT’s</a:t>
            </a:r>
            <a:endParaRPr lang="en-US" b="1" dirty="0">
              <a:solidFill>
                <a:srgbClr val="C00000"/>
              </a:solidFill>
            </a:endParaRPr>
          </a:p>
        </p:txBody>
      </p:sp>
      <p:pic>
        <p:nvPicPr>
          <p:cNvPr id="4" name="Content Placeholder 3" descr="12_IMG_20200527_174532.jpg"/>
          <p:cNvPicPr>
            <a:picLocks noGrp="1" noChangeAspect="1"/>
          </p:cNvPicPr>
          <p:nvPr>
            <p:ph idx="1"/>
          </p:nvPr>
        </p:nvPicPr>
        <p:blipFill>
          <a:blip r:embed="rId2"/>
          <a:stretch>
            <a:fillRect/>
          </a:stretch>
        </p:blipFill>
        <p:spPr>
          <a:xfrm>
            <a:off x="1715609" y="1784350"/>
            <a:ext cx="6169981"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ADVANTAGES OF BUSINESS LETTER</a:t>
            </a:r>
            <a:endParaRPr lang="en-US" b="1"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b="1" u="sng" dirty="0" smtClean="0">
                <a:solidFill>
                  <a:srgbClr val="00B050"/>
                </a:solidFill>
              </a:rPr>
              <a:t>VALUE CREATION </a:t>
            </a:r>
            <a:r>
              <a:rPr lang="en-US" b="1" dirty="0" smtClean="0">
                <a:solidFill>
                  <a:srgbClr val="00B050"/>
                </a:solidFill>
              </a:rPr>
              <a:t>: </a:t>
            </a:r>
            <a:r>
              <a:rPr lang="en-US" dirty="0" smtClean="0"/>
              <a:t>through sales and appeal letter an image or value of the firm can be created.</a:t>
            </a:r>
          </a:p>
          <a:p>
            <a:endParaRPr lang="en-US" dirty="0" smtClean="0"/>
          </a:p>
          <a:p>
            <a:r>
              <a:rPr lang="en-US" b="1" u="sng" dirty="0" smtClean="0">
                <a:solidFill>
                  <a:srgbClr val="00B050"/>
                </a:solidFill>
              </a:rPr>
              <a:t>ACCESS</a:t>
            </a:r>
            <a:r>
              <a:rPr lang="en-US" b="1" dirty="0" smtClean="0">
                <a:solidFill>
                  <a:srgbClr val="00B050"/>
                </a:solidFill>
              </a:rPr>
              <a:t> :</a:t>
            </a:r>
            <a:r>
              <a:rPr lang="en-US" dirty="0" smtClean="0">
                <a:solidFill>
                  <a:srgbClr val="00B050"/>
                </a:solidFill>
              </a:rPr>
              <a:t> </a:t>
            </a:r>
            <a:r>
              <a:rPr lang="en-US" dirty="0" smtClean="0"/>
              <a:t>letter is widely accepted tools for communication. It has easy access to any form of business.</a:t>
            </a:r>
          </a:p>
          <a:p>
            <a:endParaRPr lang="en-US" dirty="0" smtClean="0"/>
          </a:p>
          <a:p>
            <a:r>
              <a:rPr lang="en-US" b="1" u="sng" dirty="0" smtClean="0">
                <a:solidFill>
                  <a:srgbClr val="00B050"/>
                </a:solidFill>
              </a:rPr>
              <a:t>ANNOUNCEMENT </a:t>
            </a:r>
            <a:r>
              <a:rPr lang="en-US" b="1" dirty="0" smtClean="0"/>
              <a:t>:</a:t>
            </a:r>
            <a:r>
              <a:rPr lang="en-US" dirty="0" smtClean="0"/>
              <a:t> a letter can act as an announcer. Qualities of a product, introduction of a new product, any offer for the customer can be announced by a letter.</a:t>
            </a:r>
          </a:p>
          <a:p>
            <a:endParaRPr lang="en-US" dirty="0" smtClean="0"/>
          </a:p>
          <a:p>
            <a:r>
              <a:rPr lang="en-US" b="1" u="sng" dirty="0" smtClean="0">
                <a:solidFill>
                  <a:srgbClr val="00B050"/>
                </a:solidFill>
              </a:rPr>
              <a:t>GUIDE</a:t>
            </a:r>
            <a:r>
              <a:rPr lang="en-US" b="1" dirty="0" smtClean="0">
                <a:solidFill>
                  <a:srgbClr val="00B050"/>
                </a:solidFill>
              </a:rPr>
              <a:t> :</a:t>
            </a:r>
            <a:r>
              <a:rPr lang="en-US" dirty="0" smtClean="0">
                <a:solidFill>
                  <a:srgbClr val="00B050"/>
                </a:solidFill>
              </a:rPr>
              <a:t> </a:t>
            </a:r>
            <a:r>
              <a:rPr lang="en-US" dirty="0" smtClean="0"/>
              <a:t>another advantage of letter is it can guide the guide the action of the reader. Sometimes company authorities try to guide the activities of the workers through open letter.</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DISADVANTAGES OF BUSINESS LETTER</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b="1" u="sng" dirty="0" smtClean="0">
                <a:solidFill>
                  <a:srgbClr val="00B050"/>
                </a:solidFill>
              </a:rPr>
              <a:t>COSTLY</a:t>
            </a:r>
            <a:r>
              <a:rPr lang="en-US" b="1" dirty="0" smtClean="0">
                <a:solidFill>
                  <a:srgbClr val="00B050"/>
                </a:solidFill>
              </a:rPr>
              <a:t> :</a:t>
            </a:r>
            <a:r>
              <a:rPr lang="en-US" dirty="0" smtClean="0"/>
              <a:t> In comparison to other form of communication letter is costly.</a:t>
            </a:r>
          </a:p>
          <a:p>
            <a:r>
              <a:rPr lang="en-US" b="1" u="sng" dirty="0" smtClean="0">
                <a:solidFill>
                  <a:srgbClr val="00B050"/>
                </a:solidFill>
              </a:rPr>
              <a:t>NO IMMEDIATE RESPONSE </a:t>
            </a:r>
            <a:r>
              <a:rPr lang="en-US" b="1" dirty="0" smtClean="0">
                <a:solidFill>
                  <a:srgbClr val="00B050"/>
                </a:solidFill>
              </a:rPr>
              <a:t>:</a:t>
            </a:r>
            <a:r>
              <a:rPr lang="en-US" dirty="0" smtClean="0">
                <a:solidFill>
                  <a:srgbClr val="00B050"/>
                </a:solidFill>
              </a:rPr>
              <a:t> </a:t>
            </a:r>
            <a:r>
              <a:rPr lang="en-US" dirty="0" smtClean="0"/>
              <a:t>In case of letter there is no immediate feedback.</a:t>
            </a:r>
          </a:p>
          <a:p>
            <a:r>
              <a:rPr lang="en-US" b="1" u="sng" dirty="0" smtClean="0">
                <a:solidFill>
                  <a:srgbClr val="00B050"/>
                </a:solidFill>
              </a:rPr>
              <a:t>TIME CONSUMING </a:t>
            </a:r>
            <a:r>
              <a:rPr lang="en-US" b="1" dirty="0" smtClean="0">
                <a:solidFill>
                  <a:srgbClr val="00B050"/>
                </a:solidFill>
              </a:rPr>
              <a:t>: </a:t>
            </a:r>
            <a:r>
              <a:rPr lang="en-US" b="1" dirty="0" smtClean="0"/>
              <a:t>I</a:t>
            </a:r>
            <a:r>
              <a:rPr lang="en-US" dirty="0" smtClean="0"/>
              <a:t>n this modern area of communication letter is considered as slow moving tool of communication. It takes more time than any other form of communication.</a:t>
            </a:r>
          </a:p>
          <a:p>
            <a:r>
              <a:rPr lang="en-US" b="1" u="sng" dirty="0" smtClean="0">
                <a:solidFill>
                  <a:srgbClr val="00B050"/>
                </a:solidFill>
              </a:rPr>
              <a:t>FORMALITY </a:t>
            </a:r>
            <a:r>
              <a:rPr lang="en-US" b="1" dirty="0" smtClean="0">
                <a:solidFill>
                  <a:srgbClr val="00B050"/>
                </a:solidFill>
              </a:rPr>
              <a:t>:</a:t>
            </a:r>
            <a:r>
              <a:rPr lang="en-US" dirty="0" smtClean="0"/>
              <a:t> Letter are written by following specific format and tone. Thus there is lot of formalities required in case of a letter.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TIPS </a:t>
            </a:r>
            <a:r>
              <a:rPr lang="en-US" b="1" dirty="0" smtClean="0">
                <a:solidFill>
                  <a:srgbClr val="C00000"/>
                </a:solidFill>
              </a:rPr>
              <a:t>FOR BUSINESS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Think of them as mainly persuasive documents.</a:t>
            </a:r>
          </a:p>
          <a:p>
            <a:r>
              <a:rPr lang="en-US" dirty="0" smtClean="0"/>
              <a:t>Write a reader orientated document not a writer oriented document.</a:t>
            </a:r>
          </a:p>
          <a:p>
            <a:r>
              <a:rPr lang="en-US" dirty="0" smtClean="0"/>
              <a:t>Be respectful.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PROOF </a:t>
            </a:r>
            <a:r>
              <a:rPr lang="en-US" b="1" dirty="0" smtClean="0">
                <a:solidFill>
                  <a:srgbClr val="C00000"/>
                </a:solidFill>
              </a:rPr>
              <a:t>READING YOUR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Proofread everything that has your name on it.</a:t>
            </a:r>
          </a:p>
          <a:p>
            <a:r>
              <a:rPr lang="en-US" dirty="0" smtClean="0"/>
              <a:t>Take time to proofread your letter for:</a:t>
            </a:r>
          </a:p>
          <a:p>
            <a:pPr>
              <a:buNone/>
            </a:pPr>
            <a:r>
              <a:rPr lang="en-US" dirty="0" smtClean="0">
                <a:solidFill>
                  <a:srgbClr val="00B050"/>
                </a:solidFill>
              </a:rPr>
              <a:t>          * Errors of facts</a:t>
            </a:r>
          </a:p>
          <a:p>
            <a:pPr>
              <a:buNone/>
            </a:pPr>
            <a:r>
              <a:rPr lang="en-US" dirty="0" smtClean="0">
                <a:solidFill>
                  <a:srgbClr val="00B050"/>
                </a:solidFill>
              </a:rPr>
              <a:t>          * Miscalculations </a:t>
            </a:r>
          </a:p>
          <a:p>
            <a:pPr>
              <a:buNone/>
            </a:pPr>
            <a:r>
              <a:rPr lang="en-US" dirty="0" smtClean="0">
                <a:solidFill>
                  <a:srgbClr val="00B050"/>
                </a:solidFill>
              </a:rPr>
              <a:t>          * Accuracy of prices, dates and serial numbers</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solidFill>
                  <a:srgbClr val="00B050"/>
                </a:solidFill>
              </a:rPr>
              <a:t>Full – block format </a:t>
            </a:r>
            <a:r>
              <a:rPr lang="en-US" b="1" dirty="0" smtClean="0">
                <a:solidFill>
                  <a:srgbClr val="00B050"/>
                </a:solidFill>
              </a:rPr>
              <a:t>: </a:t>
            </a:r>
            <a:r>
              <a:rPr lang="en-US" dirty="0" smtClean="0"/>
              <a:t>all text flush left, spaces between paragraphs.</a:t>
            </a:r>
          </a:p>
          <a:p>
            <a:r>
              <a:rPr lang="en-US" dirty="0" smtClean="0"/>
              <a:t>Notations of enclosures.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FEATURES OF AN EFFECTIVE BUSINESS LETTERS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Brevity.</a:t>
            </a:r>
          </a:p>
          <a:p>
            <a:r>
              <a:rPr lang="en-US" dirty="0" smtClean="0"/>
              <a:t>Clarity.</a:t>
            </a:r>
          </a:p>
          <a:p>
            <a:r>
              <a:rPr lang="en-US" dirty="0" smtClean="0"/>
              <a:t>Accuracy.</a:t>
            </a:r>
          </a:p>
          <a:p>
            <a:r>
              <a:rPr lang="en-US" dirty="0" smtClean="0"/>
              <a:t>Politeness.</a:t>
            </a:r>
          </a:p>
          <a:p>
            <a:r>
              <a:rPr lang="en-US" dirty="0" smtClean="0"/>
              <a:t>Consideration of the addressee.</a:t>
            </a:r>
          </a:p>
          <a:p>
            <a:r>
              <a:rPr lang="en-US" dirty="0" smtClean="0"/>
              <a:t>Use of jargons.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B050"/>
                </a:solidFill>
              </a:rPr>
              <a:t>ENCLOSURES</a:t>
            </a:r>
          </a:p>
          <a:p>
            <a:r>
              <a:rPr lang="en-US" b="1" dirty="0" smtClean="0">
                <a:solidFill>
                  <a:srgbClr val="00B050"/>
                </a:solidFill>
              </a:rPr>
              <a:t>COPY NOTATION</a:t>
            </a:r>
          </a:p>
          <a:p>
            <a:r>
              <a:rPr lang="en-US" b="1" dirty="0" smtClean="0">
                <a:solidFill>
                  <a:srgbClr val="00B050"/>
                </a:solidFill>
              </a:rPr>
              <a:t>MAILING NOTATION</a:t>
            </a:r>
          </a:p>
          <a:p>
            <a:r>
              <a:rPr lang="en-US" b="1" dirty="0" smtClean="0">
                <a:solidFill>
                  <a:srgbClr val="00B050"/>
                </a:solidFill>
              </a:rPr>
              <a:t>POST SCRIPT</a:t>
            </a:r>
          </a:p>
          <a:p>
            <a:r>
              <a:rPr lang="en-US" b="1" dirty="0" smtClean="0">
                <a:solidFill>
                  <a:srgbClr val="00B050"/>
                </a:solidFill>
              </a:rPr>
              <a:t>SPECIMEN OF BUSINESS LETTER</a:t>
            </a:r>
          </a:p>
          <a:p>
            <a:r>
              <a:rPr lang="en-US" b="1" dirty="0" smtClean="0">
                <a:solidFill>
                  <a:srgbClr val="00B050"/>
                </a:solidFill>
              </a:rPr>
              <a:t>DO’s AND DON’T’s</a:t>
            </a:r>
            <a:endParaRPr lang="en-US" dirty="0" smtClean="0">
              <a:solidFill>
                <a:srgbClr val="00B050"/>
              </a:solidFill>
            </a:endParaRPr>
          </a:p>
          <a:p>
            <a:r>
              <a:rPr lang="en-US" b="1" dirty="0" smtClean="0">
                <a:solidFill>
                  <a:srgbClr val="00B050"/>
                </a:solidFill>
              </a:rPr>
              <a:t>ADVANTAGES OF BUSINESS LETTER</a:t>
            </a:r>
          </a:p>
          <a:p>
            <a:r>
              <a:rPr lang="en-US" b="1" dirty="0" smtClean="0">
                <a:solidFill>
                  <a:srgbClr val="00B050"/>
                </a:solidFill>
              </a:rPr>
              <a:t>DISADVANTAGES OF BUSINESS LETTER</a:t>
            </a:r>
          </a:p>
          <a:p>
            <a:r>
              <a:rPr lang="en-US" b="1" dirty="0" smtClean="0">
                <a:solidFill>
                  <a:srgbClr val="00B050"/>
                </a:solidFill>
              </a:rPr>
              <a:t>TIPS FOR BUSINESS LETTER</a:t>
            </a:r>
          </a:p>
          <a:p>
            <a:r>
              <a:rPr lang="en-US" b="1" dirty="0" smtClean="0">
                <a:solidFill>
                  <a:srgbClr val="00B050"/>
                </a:solidFill>
              </a:rPr>
              <a:t>PROOF READING YOUR LETTER</a:t>
            </a:r>
          </a:p>
          <a:p>
            <a:r>
              <a:rPr lang="en-US" b="1" dirty="0" smtClean="0">
                <a:solidFill>
                  <a:srgbClr val="00B050"/>
                </a:solidFill>
              </a:rPr>
              <a:t>FEATURES OF AN EFFECTIVE BUSINESS LETTERS</a:t>
            </a:r>
          </a:p>
          <a:p>
            <a:r>
              <a:rPr lang="en-US" b="1" dirty="0" smtClean="0">
                <a:solidFill>
                  <a:srgbClr val="00B050"/>
                </a:solidFill>
              </a:rPr>
              <a:t>BREVITY</a:t>
            </a:r>
          </a:p>
          <a:p>
            <a:r>
              <a:rPr lang="en-US" b="1" dirty="0" smtClean="0">
                <a:solidFill>
                  <a:srgbClr val="00B050"/>
                </a:solidFill>
              </a:rPr>
              <a:t>CLARITY</a:t>
            </a:r>
            <a:endParaRPr lang="en-US" b="1" dirty="0" smtClean="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BREVITY</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Present the subject matter in brief.</a:t>
            </a:r>
          </a:p>
          <a:p>
            <a:r>
              <a:rPr lang="en-US" dirty="0" smtClean="0"/>
              <a:t>Too many words often mar the beauty of business correspondence and lead to confusion.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CLARITY</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Avoid vagueness or ambiguity.</a:t>
            </a:r>
          </a:p>
          <a:p>
            <a:r>
              <a:rPr lang="en-US" dirty="0" smtClean="0"/>
              <a:t>Business letter should be direct.</a:t>
            </a:r>
          </a:p>
          <a:p>
            <a:r>
              <a:rPr lang="en-US" dirty="0" smtClean="0"/>
              <a:t>In order to sound natural, the writer should use plain conversational English.</a:t>
            </a:r>
          </a:p>
          <a:p>
            <a:r>
              <a:rPr lang="en-US" dirty="0" smtClean="0"/>
              <a:t>Howsoever serious matter is presented in a letter, the writer should use a relaxed, clear tone.</a:t>
            </a:r>
          </a:p>
          <a:p>
            <a:r>
              <a:rPr lang="en-US" dirty="0" smtClean="0"/>
              <a:t>Too familiar style should also be avoided.</a:t>
            </a:r>
          </a:p>
          <a:p>
            <a:r>
              <a:rPr lang="en-US" dirty="0" smtClean="0"/>
              <a:t>Bombastic language can spoil even well written letter.</a:t>
            </a:r>
          </a:p>
          <a:p>
            <a:r>
              <a:rPr lang="en-US" dirty="0" smtClean="0"/>
              <a:t>Avoid ambiguous, difficult and obsolete words.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ACCURACY</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Genuine information strengthens the business relations between two business firms or two individuals.</a:t>
            </a:r>
          </a:p>
          <a:p>
            <a:r>
              <a:rPr lang="en-US" dirty="0" smtClean="0"/>
              <a:t>Hence facts mentioned must be true and genuine.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POLITENESS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Politeness is a keywords in a business letter. Therefore it should be courteously written.</a:t>
            </a:r>
          </a:p>
          <a:p>
            <a:r>
              <a:rPr lang="en-US" dirty="0" smtClean="0"/>
              <a:t>It should include the expressions such as thanks, I regret, please, my pleasure.</a:t>
            </a:r>
          </a:p>
          <a:p>
            <a:r>
              <a:rPr lang="en-US" dirty="0" smtClean="0"/>
              <a:t>Letter of request or complaint should avoid unpleasant and rude expressions.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CONSIDERATION OF THE ADDRESSEE</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Keep in view the type of the addressee or the receiver.</a:t>
            </a:r>
          </a:p>
          <a:p>
            <a:r>
              <a:rPr lang="en-US" dirty="0" smtClean="0"/>
              <a:t>Take into consideration the nature, the post an d also the mental level of the receiver so that the reader can it with ease.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USE </a:t>
            </a:r>
            <a:r>
              <a:rPr lang="en-US" b="1" dirty="0" smtClean="0">
                <a:solidFill>
                  <a:srgbClr val="C00000"/>
                </a:solidFill>
              </a:rPr>
              <a:t>OF JARGONS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The writer should use only those technical terms which the reader of the letter is sure to understand.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LAYOUTS </a:t>
            </a:r>
            <a:r>
              <a:rPr lang="en-US" b="1" dirty="0" smtClean="0">
                <a:solidFill>
                  <a:srgbClr val="C00000"/>
                </a:solidFill>
              </a:rPr>
              <a:t>OF LETTERS</a:t>
            </a:r>
            <a:endParaRPr lang="en-US" b="1" dirty="0">
              <a:solidFill>
                <a:srgbClr val="C00000"/>
              </a:solidFill>
            </a:endParaRPr>
          </a:p>
        </p:txBody>
      </p:sp>
      <p:pic>
        <p:nvPicPr>
          <p:cNvPr id="4" name="Content Placeholder 3" descr="11_IMG_20200527_174717.jpg"/>
          <p:cNvPicPr>
            <a:picLocks noGrp="1" noChangeAspect="1"/>
          </p:cNvPicPr>
          <p:nvPr>
            <p:ph idx="1"/>
          </p:nvPr>
        </p:nvPicPr>
        <p:blipFill>
          <a:blip r:embed="rId2"/>
          <a:stretch>
            <a:fillRect/>
          </a:stretch>
        </p:blipFill>
        <p:spPr>
          <a:xfrm>
            <a:off x="1649714" y="1784350"/>
            <a:ext cx="6301772"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DEMI-OFFICIAL </a:t>
            </a:r>
            <a:r>
              <a:rPr lang="en-US" b="1" dirty="0" smtClean="0">
                <a:solidFill>
                  <a:srgbClr val="C00000"/>
                </a:solidFill>
              </a:rPr>
              <a:t>FORM</a:t>
            </a:r>
            <a:endParaRPr lang="en-US" b="1" dirty="0">
              <a:solidFill>
                <a:srgbClr val="C00000"/>
              </a:solidFill>
            </a:endParaRPr>
          </a:p>
        </p:txBody>
      </p:sp>
      <p:pic>
        <p:nvPicPr>
          <p:cNvPr id="4" name="Content Placeholder 3" descr="9_IMG_20200527_192141.jpg"/>
          <p:cNvPicPr>
            <a:picLocks noGrp="1" noChangeAspect="1"/>
          </p:cNvPicPr>
          <p:nvPr>
            <p:ph idx="1"/>
          </p:nvPr>
        </p:nvPicPr>
        <p:blipFill>
          <a:blip r:embed="rId2"/>
          <a:stretch>
            <a:fillRect/>
          </a:stretch>
        </p:blipFill>
        <p:spPr>
          <a:xfrm>
            <a:off x="2591225" y="1784350"/>
            <a:ext cx="4418749"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MODIFIED </a:t>
            </a:r>
            <a:r>
              <a:rPr lang="en-US" b="1" dirty="0" smtClean="0">
                <a:solidFill>
                  <a:srgbClr val="C00000"/>
                </a:solidFill>
              </a:rPr>
              <a:t>BLOCKED FORM</a:t>
            </a:r>
            <a:endParaRPr lang="en-US" b="1" dirty="0">
              <a:solidFill>
                <a:srgbClr val="C00000"/>
              </a:solidFill>
            </a:endParaRPr>
          </a:p>
        </p:txBody>
      </p:sp>
      <p:pic>
        <p:nvPicPr>
          <p:cNvPr id="6" name="Content Placeholder 5" descr="8_IMG_20200527_192221.jpg"/>
          <p:cNvPicPr>
            <a:picLocks noGrp="1" noChangeAspect="1"/>
          </p:cNvPicPr>
          <p:nvPr>
            <p:ph idx="1"/>
          </p:nvPr>
        </p:nvPicPr>
        <p:blipFill>
          <a:blip r:embed="rId2"/>
          <a:stretch>
            <a:fillRect/>
          </a:stretch>
        </p:blipFill>
        <p:spPr>
          <a:xfrm>
            <a:off x="2546174" y="1784350"/>
            <a:ext cx="4508851" cy="4572000"/>
          </a:xfrm>
        </p:spPr>
      </p:pic>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FULL </a:t>
            </a:r>
            <a:r>
              <a:rPr lang="en-US" b="1" dirty="0" smtClean="0">
                <a:solidFill>
                  <a:srgbClr val="C00000"/>
                </a:solidFill>
              </a:rPr>
              <a:t>BLOCK FORM</a:t>
            </a:r>
            <a:endParaRPr lang="en-US" b="1" dirty="0">
              <a:solidFill>
                <a:srgbClr val="C00000"/>
              </a:solidFill>
            </a:endParaRPr>
          </a:p>
        </p:txBody>
      </p:sp>
      <p:pic>
        <p:nvPicPr>
          <p:cNvPr id="4" name="Content Placeholder 3" descr="7_IMG_20200527_192300.jpg"/>
          <p:cNvPicPr>
            <a:picLocks noGrp="1" noChangeAspect="1"/>
          </p:cNvPicPr>
          <p:nvPr>
            <p:ph idx="1"/>
          </p:nvPr>
        </p:nvPicPr>
        <p:blipFill>
          <a:blip r:embed="rId2"/>
          <a:stretch>
            <a:fillRect/>
          </a:stretch>
        </p:blipFill>
        <p:spPr>
          <a:xfrm>
            <a:off x="2492887" y="1784350"/>
            <a:ext cx="4615425"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B050"/>
                </a:solidFill>
              </a:rPr>
              <a:t>ACCURACY</a:t>
            </a:r>
          </a:p>
          <a:p>
            <a:r>
              <a:rPr lang="en-US" b="1" dirty="0" smtClean="0">
                <a:solidFill>
                  <a:srgbClr val="00B050"/>
                </a:solidFill>
              </a:rPr>
              <a:t>POLITENESS</a:t>
            </a:r>
          </a:p>
          <a:p>
            <a:r>
              <a:rPr lang="en-US" b="1" dirty="0" smtClean="0">
                <a:solidFill>
                  <a:srgbClr val="00B050"/>
                </a:solidFill>
              </a:rPr>
              <a:t>CONSIDERATION OF THE ADDRESSEE</a:t>
            </a:r>
          </a:p>
          <a:p>
            <a:r>
              <a:rPr lang="en-US" b="1" dirty="0" smtClean="0">
                <a:solidFill>
                  <a:srgbClr val="00B050"/>
                </a:solidFill>
              </a:rPr>
              <a:t>USE OF JARGONS</a:t>
            </a:r>
          </a:p>
          <a:p>
            <a:r>
              <a:rPr lang="en-US" b="1" dirty="0" smtClean="0">
                <a:solidFill>
                  <a:srgbClr val="00B050"/>
                </a:solidFill>
              </a:rPr>
              <a:t>LAYOUTS OF LETTERS</a:t>
            </a:r>
          </a:p>
          <a:p>
            <a:r>
              <a:rPr lang="en-US" b="1" dirty="0" smtClean="0">
                <a:solidFill>
                  <a:srgbClr val="00B050"/>
                </a:solidFill>
              </a:rPr>
              <a:t>DEMI-OFFICIAL </a:t>
            </a:r>
            <a:r>
              <a:rPr lang="en-US" b="1" dirty="0" smtClean="0">
                <a:solidFill>
                  <a:srgbClr val="00B050"/>
                </a:solidFill>
              </a:rPr>
              <a:t>FORM</a:t>
            </a:r>
          </a:p>
          <a:p>
            <a:r>
              <a:rPr lang="en-US" b="1" dirty="0" smtClean="0">
                <a:solidFill>
                  <a:srgbClr val="00B050"/>
                </a:solidFill>
              </a:rPr>
              <a:t>MODIFIED BLOCKED FORM</a:t>
            </a:r>
          </a:p>
          <a:p>
            <a:r>
              <a:rPr lang="en-US" b="1" dirty="0" smtClean="0">
                <a:solidFill>
                  <a:srgbClr val="00B050"/>
                </a:solidFill>
              </a:rPr>
              <a:t>FULL BLOCK FORM</a:t>
            </a:r>
          </a:p>
          <a:p>
            <a:r>
              <a:rPr lang="en-US" b="1" dirty="0" smtClean="0">
                <a:solidFill>
                  <a:srgbClr val="00B050"/>
                </a:solidFill>
              </a:rPr>
              <a:t>SEMI BLOCKED FORM</a:t>
            </a:r>
          </a:p>
          <a:p>
            <a:r>
              <a:rPr lang="en-US" b="1" dirty="0" smtClean="0">
                <a:solidFill>
                  <a:srgbClr val="00B050"/>
                </a:solidFill>
              </a:rPr>
              <a:t>HEADING PARAGRAPH</a:t>
            </a:r>
          </a:p>
          <a:p>
            <a:r>
              <a:rPr lang="en-US" b="1" dirty="0" smtClean="0">
                <a:solidFill>
                  <a:srgbClr val="00B050"/>
                </a:solidFill>
              </a:rPr>
              <a:t>NORMA-SIMLIFIED OR MEMORANDUM</a:t>
            </a:r>
          </a:p>
          <a:p>
            <a:r>
              <a:rPr lang="en-US" b="1" dirty="0" smtClean="0">
                <a:solidFill>
                  <a:srgbClr val="00B050"/>
                </a:solidFill>
              </a:rPr>
              <a:t>THE USE OF LETTERHEAD STATIONERY</a:t>
            </a:r>
          </a:p>
          <a:p>
            <a:r>
              <a:rPr lang="en-US" b="1" dirty="0" smtClean="0">
                <a:solidFill>
                  <a:srgbClr val="00B050"/>
                </a:solidFill>
              </a:rPr>
              <a:t>TYPES OF BUSINESS LETTER</a:t>
            </a:r>
          </a:p>
          <a:p>
            <a:endParaRPr lang="en-US" dirty="0" smtClean="0">
              <a:solidFill>
                <a:srgbClr val="00B050"/>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SEMI </a:t>
            </a:r>
            <a:r>
              <a:rPr lang="en-US" b="1" dirty="0" smtClean="0">
                <a:solidFill>
                  <a:srgbClr val="C00000"/>
                </a:solidFill>
              </a:rPr>
              <a:t>BLOCKED FORM</a:t>
            </a:r>
            <a:endParaRPr lang="en-US" b="1" dirty="0">
              <a:solidFill>
                <a:srgbClr val="C00000"/>
              </a:solidFill>
            </a:endParaRPr>
          </a:p>
        </p:txBody>
      </p:sp>
      <p:pic>
        <p:nvPicPr>
          <p:cNvPr id="4" name="Content Placeholder 3" descr="6_IMG_20200527_192343.jpg"/>
          <p:cNvPicPr>
            <a:picLocks noGrp="1" noChangeAspect="1"/>
          </p:cNvPicPr>
          <p:nvPr>
            <p:ph idx="1"/>
          </p:nvPr>
        </p:nvPicPr>
        <p:blipFill>
          <a:blip r:embed="rId2"/>
          <a:stretch>
            <a:fillRect/>
          </a:stretch>
        </p:blipFill>
        <p:spPr>
          <a:xfrm>
            <a:off x="2646548" y="1784350"/>
            <a:ext cx="4308104"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HEADING </a:t>
            </a:r>
            <a:r>
              <a:rPr lang="en-US" b="1" dirty="0" smtClean="0">
                <a:solidFill>
                  <a:srgbClr val="C00000"/>
                </a:solidFill>
              </a:rPr>
              <a:t>PARAGRAPH</a:t>
            </a:r>
            <a:endParaRPr lang="en-US" b="1" dirty="0">
              <a:solidFill>
                <a:srgbClr val="C00000"/>
              </a:solidFill>
            </a:endParaRPr>
          </a:p>
        </p:txBody>
      </p:sp>
      <p:pic>
        <p:nvPicPr>
          <p:cNvPr id="4" name="Content Placeholder 3" descr="5_IMG_20200527_192445.jpg"/>
          <p:cNvPicPr>
            <a:picLocks noGrp="1" noChangeAspect="1"/>
          </p:cNvPicPr>
          <p:nvPr>
            <p:ph idx="1"/>
          </p:nvPr>
        </p:nvPicPr>
        <p:blipFill>
          <a:blip r:embed="rId2"/>
          <a:stretch>
            <a:fillRect/>
          </a:stretch>
        </p:blipFill>
        <p:spPr>
          <a:xfrm>
            <a:off x="1607405" y="1784350"/>
            <a:ext cx="6386390"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NORMA-SIMLIFIED OR MEMORANDUM</a:t>
            </a:r>
            <a:endParaRPr lang="en-US" b="1" dirty="0">
              <a:solidFill>
                <a:srgbClr val="C00000"/>
              </a:solidFill>
            </a:endParaRPr>
          </a:p>
        </p:txBody>
      </p:sp>
      <p:pic>
        <p:nvPicPr>
          <p:cNvPr id="4" name="Content Placeholder 3" descr="4_IMG_20200527_192512.jpg"/>
          <p:cNvPicPr>
            <a:picLocks noGrp="1" noChangeAspect="1"/>
          </p:cNvPicPr>
          <p:nvPr>
            <p:ph idx="1"/>
          </p:nvPr>
        </p:nvPicPr>
        <p:blipFill>
          <a:blip r:embed="rId2"/>
          <a:stretch>
            <a:fillRect/>
          </a:stretch>
        </p:blipFill>
        <p:spPr>
          <a:xfrm>
            <a:off x="1277555" y="1784350"/>
            <a:ext cx="7046089"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THE USE OF LETTERHEAD STATIONERY</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When a writer is representing a company or organization, he/she should use the organization’s letterhead stationery for correspondences with people outside the organization.</a:t>
            </a:r>
          </a:p>
          <a:p>
            <a:r>
              <a:rPr lang="en-US" dirty="0" smtClean="0"/>
              <a:t>If a letter requires more than one page, the additional pages are called continuation pages are typed on plain paper, not letterhead.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_IMG_20200527_193104.jpg"/>
          <p:cNvPicPr>
            <a:picLocks noGrp="1" noChangeAspect="1"/>
          </p:cNvPicPr>
          <p:nvPr>
            <p:ph idx="1"/>
          </p:nvPr>
        </p:nvPicPr>
        <p:blipFill>
          <a:blip r:embed="rId2"/>
          <a:stretch>
            <a:fillRect/>
          </a:stretch>
        </p:blipFill>
        <p:spPr>
          <a:xfrm>
            <a:off x="2895600" y="1600200"/>
            <a:ext cx="3276600" cy="4525963"/>
          </a:xfrm>
        </p:spPr>
      </p:pic>
      <p:sp>
        <p:nvSpPr>
          <p:cNvPr id="5" name="Slide Number Placeholder 4"/>
          <p:cNvSpPr>
            <a:spLocks noGrp="1"/>
          </p:cNvSpPr>
          <p:nvPr>
            <p:ph type="sldNum" sz="quarter" idx="12"/>
          </p:nvPr>
        </p:nvSpPr>
        <p:spPr/>
        <p:txBody>
          <a:bodyPr/>
          <a:lstStyle/>
          <a:p>
            <a:fld id="{B6F15528-21DE-4FAA-801E-634DDDAF4B2B}" type="slidenum">
              <a:rPr lang="en-US" smtClean="0"/>
              <a:pPr/>
              <a:t>74</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TYPES OF BUSINESS LETTER</a:t>
            </a:r>
            <a:endParaRPr lang="en-US"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t>SALES </a:t>
            </a:r>
            <a:r>
              <a:rPr lang="en-US" b="1" dirty="0" smtClean="0"/>
              <a:t>LETTER</a:t>
            </a:r>
          </a:p>
          <a:p>
            <a:r>
              <a:rPr lang="en-US" b="1" dirty="0" smtClean="0"/>
              <a:t>COMPLAINT / CLAIM </a:t>
            </a:r>
            <a:r>
              <a:rPr lang="en-US" b="1" dirty="0" smtClean="0"/>
              <a:t>LETTER</a:t>
            </a:r>
          </a:p>
          <a:p>
            <a:r>
              <a:rPr lang="en-US" b="1" dirty="0" smtClean="0"/>
              <a:t>ADJUSTMENT </a:t>
            </a:r>
            <a:r>
              <a:rPr lang="en-US" b="1" dirty="0" smtClean="0"/>
              <a:t>LETTER</a:t>
            </a:r>
          </a:p>
          <a:p>
            <a:r>
              <a:rPr lang="en-US" b="1" dirty="0" smtClean="0"/>
              <a:t>FOLLOW UP </a:t>
            </a:r>
            <a:r>
              <a:rPr lang="en-US" b="1" dirty="0" smtClean="0"/>
              <a:t>LETTER</a:t>
            </a:r>
          </a:p>
          <a:p>
            <a:r>
              <a:rPr lang="en-US" b="1" dirty="0" smtClean="0"/>
              <a:t>COLLECTION </a:t>
            </a:r>
            <a:r>
              <a:rPr lang="en-US" b="1" dirty="0" smtClean="0"/>
              <a:t>LETTER</a:t>
            </a:r>
          </a:p>
          <a:p>
            <a:r>
              <a:rPr lang="en-US" b="1" dirty="0" smtClean="0"/>
              <a:t>ENQUIRY </a:t>
            </a:r>
            <a:r>
              <a:rPr lang="en-US" b="1" dirty="0" smtClean="0"/>
              <a:t>LETTER</a:t>
            </a:r>
          </a:p>
          <a:p>
            <a:r>
              <a:rPr lang="en-US" b="1" dirty="0" smtClean="0"/>
              <a:t>QUOTATION </a:t>
            </a:r>
            <a:r>
              <a:rPr lang="en-US" b="1" dirty="0" smtClean="0"/>
              <a:t>LETTER</a:t>
            </a:r>
          </a:p>
          <a:p>
            <a:r>
              <a:rPr lang="en-US" b="1" dirty="0" smtClean="0"/>
              <a:t>JOB APPLICATION </a:t>
            </a:r>
            <a:r>
              <a:rPr lang="en-US" b="1" dirty="0" smtClean="0"/>
              <a:t>LETTER</a:t>
            </a:r>
          </a:p>
          <a:p>
            <a:r>
              <a:rPr lang="en-US" b="1" dirty="0" smtClean="0"/>
              <a:t>LETTER OF </a:t>
            </a:r>
            <a:r>
              <a:rPr lang="en-US" b="1" dirty="0" smtClean="0"/>
              <a:t>TRANSMITTAL</a:t>
            </a:r>
          </a:p>
          <a:p>
            <a:r>
              <a:rPr lang="en-US" b="1" dirty="0" smtClean="0"/>
              <a:t>GOOD NEWS </a:t>
            </a:r>
            <a:r>
              <a:rPr lang="en-US" b="1" dirty="0" smtClean="0"/>
              <a:t>LETTER</a:t>
            </a:r>
          </a:p>
          <a:p>
            <a:r>
              <a:rPr lang="en-US" b="1" dirty="0" smtClean="0"/>
              <a:t>BAD NEWS </a:t>
            </a:r>
            <a:r>
              <a:rPr lang="en-US" b="1" dirty="0" smtClean="0"/>
              <a:t>LETTER</a:t>
            </a:r>
          </a:p>
          <a:p>
            <a:r>
              <a:rPr lang="en-US" b="1" dirty="0" smtClean="0"/>
              <a:t>ORDER </a:t>
            </a:r>
            <a:r>
              <a:rPr lang="en-US" b="1" dirty="0" smtClean="0"/>
              <a:t>LETTER</a:t>
            </a:r>
          </a:p>
          <a:p>
            <a:r>
              <a:rPr lang="en-US" b="1" dirty="0" smtClean="0"/>
              <a:t>RECOMMENDATION  LETTER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SALES </a:t>
            </a:r>
            <a:r>
              <a:rPr lang="en-US" b="1" dirty="0" smtClean="0">
                <a:solidFill>
                  <a:srgbClr val="C00000"/>
                </a:solidFill>
              </a:rPr>
              <a:t>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Sales letter is used to convince the customers for an existing product or a new particular product</a:t>
            </a:r>
          </a:p>
          <a:p>
            <a:r>
              <a:rPr lang="en-US" dirty="0" smtClean="0"/>
              <a:t>A sales letter should be persuasive and contain the main features of the product.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GUIDELINES FOR SALES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Get attention from attractive opening.</a:t>
            </a:r>
          </a:p>
          <a:p>
            <a:r>
              <a:rPr lang="en-US" dirty="0" smtClean="0"/>
              <a:t>Arouse interest in the product.</a:t>
            </a:r>
          </a:p>
          <a:p>
            <a:r>
              <a:rPr lang="en-US" dirty="0" smtClean="0"/>
              <a:t>Present reader benefit information.</a:t>
            </a:r>
          </a:p>
          <a:p>
            <a:r>
              <a:rPr lang="en-US" dirty="0" smtClean="0"/>
              <a:t>Close with a clincher sentence.</a:t>
            </a:r>
          </a:p>
          <a:p>
            <a:r>
              <a:rPr lang="en-US" dirty="0" smtClean="0"/>
              <a:t>Mention about enclosures if added.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SALES LETTER</a:t>
            </a:r>
            <a:endParaRPr lang="en-US" dirty="0">
              <a:solidFill>
                <a:srgbClr val="C00000"/>
              </a:solidFill>
            </a:endParaRPr>
          </a:p>
        </p:txBody>
      </p:sp>
      <p:pic>
        <p:nvPicPr>
          <p:cNvPr id="5" name="Content Placeholder 4" descr="5_IMG_20200530_070137.jpg"/>
          <p:cNvPicPr>
            <a:picLocks noGrp="1" noChangeAspect="1"/>
          </p:cNvPicPr>
          <p:nvPr>
            <p:ph idx="1"/>
          </p:nvPr>
        </p:nvPicPr>
        <p:blipFill>
          <a:blip r:embed="rId2" cstate="print"/>
          <a:stretch>
            <a:fillRect/>
          </a:stretch>
        </p:blipFill>
        <p:spPr>
          <a:xfrm>
            <a:off x="2776451" y="1807210"/>
            <a:ext cx="4048298" cy="4526280"/>
          </a:xfrm>
        </p:spPr>
      </p:pic>
      <p:sp>
        <p:nvSpPr>
          <p:cNvPr id="6" name="Slide Number Placeholder 5"/>
          <p:cNvSpPr>
            <a:spLocks noGrp="1"/>
          </p:cNvSpPr>
          <p:nvPr>
            <p:ph type="sldNum" sz="quarter" idx="12"/>
          </p:nvPr>
        </p:nvSpPr>
        <p:spPr/>
        <p:txBody>
          <a:bodyPr/>
          <a:lstStyle/>
          <a:p>
            <a:fld id="{B6F15528-21DE-4FAA-801E-634DDDAF4B2B}" type="slidenum">
              <a:rPr lang="en-US" smtClean="0"/>
              <a:pPr/>
              <a:t>78</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COMPLAINT </a:t>
            </a:r>
            <a:r>
              <a:rPr lang="en-US" b="1" dirty="0" smtClean="0">
                <a:solidFill>
                  <a:srgbClr val="C00000"/>
                </a:solidFill>
              </a:rPr>
              <a:t>/ CLAIM LETTER</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A claim letter is also called as complaint letter.</a:t>
            </a:r>
          </a:p>
          <a:p>
            <a:r>
              <a:rPr lang="en-US" dirty="0" smtClean="0"/>
              <a:t>It is written to rectify the mistakes made or wrongs done.</a:t>
            </a:r>
          </a:p>
          <a:p>
            <a:r>
              <a:rPr lang="en-US" dirty="0" smtClean="0"/>
              <a:t>The words and tone you choose to use in a letter complaining to a business may be the deciding factor on whether your complaint is satisfied. Be direct but tactful and always use a professional tone if you want the company to listen to you.</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solidFill>
                  <a:srgbClr val="00B050"/>
                </a:solidFill>
              </a:rPr>
              <a:t>SALES LETTER</a:t>
            </a:r>
          </a:p>
          <a:p>
            <a:r>
              <a:rPr lang="en-US" b="1" dirty="0" smtClean="0">
                <a:solidFill>
                  <a:srgbClr val="00B050"/>
                </a:solidFill>
              </a:rPr>
              <a:t>GUIDELINES FOR SALES LETTER</a:t>
            </a:r>
          </a:p>
          <a:p>
            <a:r>
              <a:rPr lang="en-US" b="1" dirty="0" smtClean="0">
                <a:solidFill>
                  <a:srgbClr val="00B050"/>
                </a:solidFill>
              </a:rPr>
              <a:t>SPECIMEN OF SALES LETTER</a:t>
            </a:r>
            <a:endParaRPr lang="en-US" dirty="0" smtClean="0">
              <a:solidFill>
                <a:srgbClr val="00B050"/>
              </a:solidFill>
            </a:endParaRPr>
          </a:p>
          <a:p>
            <a:r>
              <a:rPr lang="en-US" b="1" dirty="0" smtClean="0">
                <a:solidFill>
                  <a:srgbClr val="00B050"/>
                </a:solidFill>
              </a:rPr>
              <a:t>COMPLAINT / CLAIM LETTER</a:t>
            </a:r>
          </a:p>
          <a:p>
            <a:r>
              <a:rPr lang="en-US" b="1" dirty="0" smtClean="0">
                <a:solidFill>
                  <a:srgbClr val="00B050"/>
                </a:solidFill>
              </a:rPr>
              <a:t>GUIDELINES FOR CLAIM/ COMPLAINT LETTER</a:t>
            </a:r>
          </a:p>
          <a:p>
            <a:r>
              <a:rPr lang="en-US" b="1" dirty="0" smtClean="0">
                <a:solidFill>
                  <a:srgbClr val="00B050"/>
                </a:solidFill>
              </a:rPr>
              <a:t>SPECIMEN OF CLAIM/ COMPLAINT LETTER</a:t>
            </a:r>
          </a:p>
          <a:p>
            <a:r>
              <a:rPr lang="en-US" b="1" dirty="0" smtClean="0">
                <a:solidFill>
                  <a:srgbClr val="00B050"/>
                </a:solidFill>
              </a:rPr>
              <a:t>ADJUSTMENT LETTER</a:t>
            </a:r>
          </a:p>
          <a:p>
            <a:r>
              <a:rPr lang="en-US" b="1" dirty="0" smtClean="0">
                <a:solidFill>
                  <a:srgbClr val="00B050"/>
                </a:solidFill>
              </a:rPr>
              <a:t>GUIDELINES FOR ADJUSTMENT LETTER</a:t>
            </a:r>
          </a:p>
          <a:p>
            <a:r>
              <a:rPr lang="en-US" b="1" dirty="0" smtClean="0">
                <a:solidFill>
                  <a:srgbClr val="00B050"/>
                </a:solidFill>
              </a:rPr>
              <a:t>SPECIMEN OF ADJUSTMENT LETTER</a:t>
            </a:r>
          </a:p>
          <a:p>
            <a:r>
              <a:rPr lang="en-US" b="1" dirty="0" smtClean="0">
                <a:solidFill>
                  <a:srgbClr val="00B050"/>
                </a:solidFill>
              </a:rPr>
              <a:t>FOLLOW UP LETTER</a:t>
            </a:r>
          </a:p>
          <a:p>
            <a:r>
              <a:rPr lang="en-US" b="1" dirty="0" smtClean="0">
                <a:solidFill>
                  <a:srgbClr val="00B050"/>
                </a:solidFill>
              </a:rPr>
              <a:t>GUIDELINES FOR FOLLOW UP LETTER</a:t>
            </a:r>
          </a:p>
          <a:p>
            <a:r>
              <a:rPr lang="en-US" b="1" dirty="0" smtClean="0">
                <a:solidFill>
                  <a:srgbClr val="00B050"/>
                </a:solidFill>
              </a:rPr>
              <a:t>SPECIMEN OF FOLLOW UP LETTER</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CLAIM/ COMPLAINT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Explain clearly what has gone wrong.</a:t>
            </a:r>
          </a:p>
          <a:p>
            <a:r>
              <a:rPr lang="en-US" dirty="0" smtClean="0"/>
              <a:t>Give sufficient data if necessary.</a:t>
            </a:r>
          </a:p>
          <a:p>
            <a:r>
              <a:rPr lang="en-US" dirty="0" smtClean="0"/>
              <a:t>Motivate prompt action.</a:t>
            </a:r>
          </a:p>
          <a:p>
            <a:r>
              <a:rPr lang="en-US" dirty="0" smtClean="0"/>
              <a:t>Specify clearly what adjustment you would consider fair.</a:t>
            </a:r>
          </a:p>
          <a:p>
            <a:r>
              <a:rPr lang="en-US" dirty="0" smtClean="0"/>
              <a:t>Address the letter to a senior officer of the organization.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SPECIMEN </a:t>
            </a:r>
            <a:r>
              <a:rPr lang="en-US" b="1" dirty="0" smtClean="0">
                <a:solidFill>
                  <a:srgbClr val="C00000"/>
                </a:solidFill>
              </a:rPr>
              <a:t>OF CLAIM</a:t>
            </a:r>
            <a:r>
              <a:rPr lang="en-US" b="1" dirty="0" smtClean="0">
                <a:solidFill>
                  <a:srgbClr val="C00000"/>
                </a:solidFill>
              </a:rPr>
              <a:t>/ COMPLAINT LETTER</a:t>
            </a:r>
            <a:endParaRPr lang="en-US" dirty="0">
              <a:solidFill>
                <a:srgbClr val="C00000"/>
              </a:solidFill>
            </a:endParaRPr>
          </a:p>
        </p:txBody>
      </p:sp>
      <p:pic>
        <p:nvPicPr>
          <p:cNvPr id="4" name="Content Placeholder 3" descr="1_IMG_20200529_185146.jpg"/>
          <p:cNvPicPr>
            <a:picLocks noGrp="1" noChangeAspect="1"/>
          </p:cNvPicPr>
          <p:nvPr>
            <p:ph idx="1"/>
          </p:nvPr>
        </p:nvPicPr>
        <p:blipFill>
          <a:blip r:embed="rId2"/>
          <a:stretch>
            <a:fillRect/>
          </a:stretch>
        </p:blipFill>
        <p:spPr>
          <a:xfrm>
            <a:off x="1828800" y="1600200"/>
            <a:ext cx="5410200" cy="4525963"/>
          </a:xfrm>
        </p:spPr>
      </p:pic>
      <p:sp>
        <p:nvSpPr>
          <p:cNvPr id="5" name="Slide Number Placeholder 4"/>
          <p:cNvSpPr>
            <a:spLocks noGrp="1"/>
          </p:cNvSpPr>
          <p:nvPr>
            <p:ph type="sldNum" sz="quarter" idx="12"/>
          </p:nvPr>
        </p:nvSpPr>
        <p:spPr/>
        <p:txBody>
          <a:bodyPr/>
          <a:lstStyle/>
          <a:p>
            <a:fld id="{B6F15528-21DE-4FAA-801E-634DDDAF4B2B}" type="slidenum">
              <a:rPr lang="en-US" smtClean="0"/>
              <a:pPr/>
              <a:t>81</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ADJUSTMENT </a:t>
            </a:r>
            <a:r>
              <a:rPr lang="en-US" b="1" dirty="0" smtClean="0">
                <a:solidFill>
                  <a:srgbClr val="C00000"/>
                </a:solidFill>
              </a:rPr>
              <a:t>LETTER</a:t>
            </a:r>
            <a:endParaRPr lang="en-US" b="1"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t>Adjustment letter is a reply to a claim letter. It should not be sent in a moment of excitement or anger, take sometime to restore to one’s usual self before writing such letter.</a:t>
            </a:r>
          </a:p>
          <a:p>
            <a:r>
              <a:rPr lang="en-US" dirty="0" smtClean="0"/>
              <a:t>Adjustment letter is normally sent is response to a claim or complaint. If the adjustment is the customer’s favor, begin the letter with that news. If not, keep your tone factual and let the customer know that you understand the complaint.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ADJUSTMENT LETTER</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Convey good news first.</a:t>
            </a:r>
          </a:p>
          <a:p>
            <a:r>
              <a:rPr lang="en-US" dirty="0" smtClean="0"/>
              <a:t>Explain why things went wrong.</a:t>
            </a:r>
          </a:p>
          <a:p>
            <a:r>
              <a:rPr lang="en-US" dirty="0" smtClean="0"/>
              <a:t>Give additional information for the same product.</a:t>
            </a:r>
          </a:p>
          <a:p>
            <a:r>
              <a:rPr lang="en-US" dirty="0" smtClean="0"/>
              <a:t>Send new sales material about product in which the customer might be interested.</a:t>
            </a:r>
          </a:p>
          <a:p>
            <a:r>
              <a:rPr lang="en-US" dirty="0" smtClean="0"/>
              <a:t>Close the letter, emphasizing the action to be taken by customer.</a:t>
            </a:r>
          </a:p>
          <a:p>
            <a:r>
              <a:rPr lang="en-US" dirty="0" smtClean="0"/>
              <a:t>Address the letter to the claimant by name.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ADJUSTMENT LETTER</a:t>
            </a:r>
            <a:endParaRPr lang="en-US" dirty="0">
              <a:solidFill>
                <a:srgbClr val="C00000"/>
              </a:solidFill>
            </a:endParaRPr>
          </a:p>
        </p:txBody>
      </p:sp>
      <p:pic>
        <p:nvPicPr>
          <p:cNvPr id="4" name="Content Placeholder 3" descr="2_IMG_20200529_185130.jpg"/>
          <p:cNvPicPr>
            <a:picLocks noGrp="1" noChangeAspect="1"/>
          </p:cNvPicPr>
          <p:nvPr>
            <p:ph idx="1"/>
          </p:nvPr>
        </p:nvPicPr>
        <p:blipFill>
          <a:blip r:embed="rId2"/>
          <a:stretch>
            <a:fillRect/>
          </a:stretch>
        </p:blipFill>
        <p:spPr>
          <a:xfrm>
            <a:off x="914400" y="1857375"/>
            <a:ext cx="7772400" cy="4425950"/>
          </a:xfrm>
        </p:spPr>
      </p:pic>
      <p:sp>
        <p:nvSpPr>
          <p:cNvPr id="5" name="Slide Number Placeholder 4"/>
          <p:cNvSpPr>
            <a:spLocks noGrp="1"/>
          </p:cNvSpPr>
          <p:nvPr>
            <p:ph type="sldNum" sz="quarter" idx="12"/>
          </p:nvPr>
        </p:nvSpPr>
        <p:spPr/>
        <p:txBody>
          <a:bodyPr/>
          <a:lstStyle/>
          <a:p>
            <a:fld id="{B6F15528-21DE-4FAA-801E-634DDDAF4B2B}" type="slidenum">
              <a:rPr lang="en-US" smtClean="0"/>
              <a:pPr/>
              <a:t>84</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FOLLOW </a:t>
            </a:r>
            <a:r>
              <a:rPr lang="en-US" b="1" dirty="0" smtClean="0">
                <a:solidFill>
                  <a:srgbClr val="C00000"/>
                </a:solidFill>
              </a:rPr>
              <a:t>UP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Follow up letters are usually sent after some type of initial communication. This could be a sales department thanking a customer for an order, a businessman reviewing the outcome of a meeting or a job seeker enquiring about the status of his application. In many cases, these letters are a combination than you note and sales letter.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FOLLOW UP LETTER</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Use a follow up letter to reiterate your attributes, and the positive </a:t>
            </a:r>
            <a:r>
              <a:rPr lang="en-US" dirty="0" smtClean="0"/>
              <a:t>dimensions </a:t>
            </a:r>
            <a:r>
              <a:rPr lang="en-US" dirty="0" smtClean="0"/>
              <a:t>of a new relationship for each party. If you are representing your business, you can make a short sales pitch. If you are applying for a job, remind the potential employer of your key  skills.</a:t>
            </a:r>
          </a:p>
          <a:p>
            <a:r>
              <a:rPr lang="en-US" dirty="0" smtClean="0"/>
              <a:t>Don’t cover old ground: offer new insights to  add to your appeal.</a:t>
            </a:r>
          </a:p>
          <a:p>
            <a:r>
              <a:rPr lang="en-US" dirty="0" smtClean="0"/>
              <a:t>Make sure your follow up letter is sent within 2 days of the meeting or interview; this will help keep things fresh, and promote continuity between your performance at the interview and your letter.</a:t>
            </a:r>
          </a:p>
          <a:p>
            <a:r>
              <a:rPr lang="en-US" dirty="0" smtClean="0"/>
              <a:t>In your follow up letter, indicate how you want to proceed from this point.</a:t>
            </a:r>
          </a:p>
          <a:p>
            <a:r>
              <a:rPr lang="en-US" dirty="0" smtClean="0"/>
              <a:t>Do not convey any negative sentiments in your follow up letter.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FOLLOW UP LETTER</a:t>
            </a:r>
            <a:endParaRPr lang="en-US" dirty="0">
              <a:solidFill>
                <a:srgbClr val="C00000"/>
              </a:solidFill>
            </a:endParaRPr>
          </a:p>
        </p:txBody>
      </p:sp>
      <p:pic>
        <p:nvPicPr>
          <p:cNvPr id="4" name="Content Placeholder 3" descr="1590759045102_1590759043051_0_IMG_20200529_190003.jpg"/>
          <p:cNvPicPr>
            <a:picLocks noGrp="1" noChangeAspect="1"/>
          </p:cNvPicPr>
          <p:nvPr>
            <p:ph idx="1"/>
          </p:nvPr>
        </p:nvPicPr>
        <p:blipFill>
          <a:blip r:embed="rId2"/>
          <a:stretch>
            <a:fillRect/>
          </a:stretch>
        </p:blipFill>
        <p:spPr>
          <a:xfrm>
            <a:off x="2075567" y="1784350"/>
            <a:ext cx="5450066"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COLLECTION </a:t>
            </a:r>
            <a:r>
              <a:rPr lang="en-US" b="1" dirty="0" smtClean="0">
                <a:solidFill>
                  <a:srgbClr val="C00000"/>
                </a:solidFill>
              </a:rPr>
              <a:t>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 collection letter is written to persuade the customers to make them the delayed payment. Utmost tact should be used in reminding them which should not affect the business link.</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COLLECTION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Tone should be persuasive.</a:t>
            </a:r>
          </a:p>
          <a:p>
            <a:r>
              <a:rPr lang="en-US" dirty="0" smtClean="0"/>
              <a:t>Purpose is to get the money and maintain the business link.</a:t>
            </a:r>
          </a:p>
          <a:p>
            <a:r>
              <a:rPr lang="en-US" dirty="0" smtClean="0"/>
              <a:t>Do not use straightforward language to ask for the payment.</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solidFill>
                  <a:srgbClr val="00B050"/>
                </a:solidFill>
              </a:rPr>
              <a:t>COLLECTION LETTER</a:t>
            </a:r>
          </a:p>
          <a:p>
            <a:r>
              <a:rPr lang="en-US" b="1" dirty="0" smtClean="0">
                <a:solidFill>
                  <a:srgbClr val="00B050"/>
                </a:solidFill>
              </a:rPr>
              <a:t>GUIDELINES FOR COLLECTION LETTER</a:t>
            </a:r>
          </a:p>
          <a:p>
            <a:r>
              <a:rPr lang="en-US" b="1" dirty="0" smtClean="0">
                <a:solidFill>
                  <a:srgbClr val="00B050"/>
                </a:solidFill>
              </a:rPr>
              <a:t>SPECIMEN OF COLLECTION </a:t>
            </a:r>
            <a:r>
              <a:rPr lang="en-US" b="1" dirty="0" smtClean="0">
                <a:solidFill>
                  <a:srgbClr val="00B050"/>
                </a:solidFill>
              </a:rPr>
              <a:t>LETTER</a:t>
            </a:r>
          </a:p>
          <a:p>
            <a:r>
              <a:rPr lang="en-US" b="1" dirty="0" smtClean="0">
                <a:solidFill>
                  <a:srgbClr val="00B050"/>
                </a:solidFill>
              </a:rPr>
              <a:t>ENQUIRY LETTER</a:t>
            </a:r>
          </a:p>
          <a:p>
            <a:r>
              <a:rPr lang="en-US" b="1" dirty="0" smtClean="0">
                <a:solidFill>
                  <a:srgbClr val="00B050"/>
                </a:solidFill>
              </a:rPr>
              <a:t>GUIDELINES FOR ENQUIRY LETTER</a:t>
            </a:r>
          </a:p>
          <a:p>
            <a:r>
              <a:rPr lang="en-US" b="1" dirty="0" smtClean="0">
                <a:solidFill>
                  <a:srgbClr val="00B050"/>
                </a:solidFill>
              </a:rPr>
              <a:t>SPECIMEN OF ENQUIRY LETTER</a:t>
            </a:r>
          </a:p>
          <a:p>
            <a:r>
              <a:rPr lang="en-US" b="1" dirty="0" smtClean="0">
                <a:solidFill>
                  <a:srgbClr val="00B050"/>
                </a:solidFill>
              </a:rPr>
              <a:t>QUOTATION LETTER</a:t>
            </a:r>
          </a:p>
          <a:p>
            <a:r>
              <a:rPr lang="en-US" b="1" dirty="0" smtClean="0">
                <a:solidFill>
                  <a:srgbClr val="00B050"/>
                </a:solidFill>
              </a:rPr>
              <a:t>GUIDELINES FOR QUOTATION LETTER</a:t>
            </a:r>
          </a:p>
          <a:p>
            <a:r>
              <a:rPr lang="en-US" b="1" dirty="0" smtClean="0">
                <a:solidFill>
                  <a:srgbClr val="00B050"/>
                </a:solidFill>
              </a:rPr>
              <a:t>SPECIMEN OF QUOTATION LETTER</a:t>
            </a:r>
          </a:p>
          <a:p>
            <a:r>
              <a:rPr lang="en-US" b="1" dirty="0" smtClean="0">
                <a:solidFill>
                  <a:srgbClr val="00B050"/>
                </a:solidFill>
              </a:rPr>
              <a:t>JOB APPLICATION LETTER</a:t>
            </a:r>
          </a:p>
          <a:p>
            <a:r>
              <a:rPr lang="en-US" b="1" dirty="0" smtClean="0">
                <a:solidFill>
                  <a:srgbClr val="00B050"/>
                </a:solidFill>
              </a:rPr>
              <a:t>GUIDELINES FOR JOB APPLICATION LETTER</a:t>
            </a:r>
          </a:p>
          <a:p>
            <a:r>
              <a:rPr lang="en-US" b="1" dirty="0" smtClean="0">
                <a:solidFill>
                  <a:srgbClr val="00B050"/>
                </a:solidFill>
              </a:rPr>
              <a:t>SPECIMEN OF JOB APPLICATION </a:t>
            </a:r>
            <a:r>
              <a:rPr lang="en-US" b="1" dirty="0" smtClean="0">
                <a:solidFill>
                  <a:srgbClr val="00B050"/>
                </a:solidFill>
              </a:rPr>
              <a:t>LETTER</a:t>
            </a:r>
            <a:endParaRPr lang="en-US" b="1" dirty="0" smtClean="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COLLECTION LETTER</a:t>
            </a:r>
            <a:endParaRPr lang="en-US" dirty="0">
              <a:solidFill>
                <a:srgbClr val="C00000"/>
              </a:solidFill>
            </a:endParaRPr>
          </a:p>
        </p:txBody>
      </p:sp>
      <p:pic>
        <p:nvPicPr>
          <p:cNvPr id="4" name="Content Placeholder 3" descr="1590759040706_1_IMG_20200529_185951.jpg"/>
          <p:cNvPicPr>
            <a:picLocks noGrp="1" noChangeAspect="1"/>
          </p:cNvPicPr>
          <p:nvPr>
            <p:ph idx="1"/>
          </p:nvPr>
        </p:nvPicPr>
        <p:blipFill>
          <a:blip r:embed="rId2" cstate="print"/>
          <a:stretch>
            <a:fillRect/>
          </a:stretch>
        </p:blipFill>
        <p:spPr>
          <a:xfrm>
            <a:off x="2728652" y="1807210"/>
            <a:ext cx="4143895" cy="4526280"/>
          </a:xfrm>
        </p:spPr>
      </p:pic>
      <p:sp>
        <p:nvSpPr>
          <p:cNvPr id="5" name="Slide Number Placeholder 4"/>
          <p:cNvSpPr>
            <a:spLocks noGrp="1"/>
          </p:cNvSpPr>
          <p:nvPr>
            <p:ph type="sldNum" sz="quarter" idx="12"/>
          </p:nvPr>
        </p:nvSpPr>
        <p:spPr/>
        <p:txBody>
          <a:bodyPr/>
          <a:lstStyle/>
          <a:p>
            <a:fld id="{B6F15528-21DE-4FAA-801E-634DDDAF4B2B}" type="slidenum">
              <a:rPr lang="en-US" smtClean="0"/>
              <a:pPr/>
              <a:t>90</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ENQUIRY </a:t>
            </a:r>
            <a:r>
              <a:rPr lang="en-US" b="1" dirty="0" smtClean="0">
                <a:solidFill>
                  <a:srgbClr val="C00000"/>
                </a:solidFill>
              </a:rPr>
              <a:t>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An enquiry letter is written to seek information form other organizations. It may deal with a simple matter or a matter of wider dimensions.</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a:t>
            </a:r>
            <a:r>
              <a:rPr lang="en-US" b="1" dirty="0" smtClean="0">
                <a:solidFill>
                  <a:srgbClr val="C00000"/>
                </a:solidFill>
              </a:rPr>
              <a:t>ENQUIRY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Indicate the nature of enquiry at the beginning.</a:t>
            </a:r>
          </a:p>
          <a:p>
            <a:r>
              <a:rPr lang="en-US" dirty="0" smtClean="0"/>
              <a:t>State reasons for the enquiry.</a:t>
            </a:r>
          </a:p>
          <a:p>
            <a:r>
              <a:rPr lang="en-US" dirty="0" smtClean="0"/>
              <a:t>Clearly state what information you are seeking.</a:t>
            </a:r>
          </a:p>
          <a:p>
            <a:r>
              <a:rPr lang="en-US" dirty="0" smtClean="0"/>
              <a:t>Close with a statement which would elicit quick response.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ENQUIRY LETTER</a:t>
            </a:r>
            <a:endParaRPr lang="en-US" dirty="0">
              <a:solidFill>
                <a:srgbClr val="C00000"/>
              </a:solidFill>
            </a:endParaRPr>
          </a:p>
        </p:txBody>
      </p:sp>
      <p:pic>
        <p:nvPicPr>
          <p:cNvPr id="4" name="Content Placeholder 3" descr="4_IMG_20200530_070152.jpg"/>
          <p:cNvPicPr>
            <a:picLocks noGrp="1" noChangeAspect="1"/>
          </p:cNvPicPr>
          <p:nvPr>
            <p:ph idx="1"/>
          </p:nvPr>
        </p:nvPicPr>
        <p:blipFill>
          <a:blip r:embed="rId2" cstate="print"/>
          <a:stretch>
            <a:fillRect/>
          </a:stretch>
        </p:blipFill>
        <p:spPr>
          <a:xfrm>
            <a:off x="2553816" y="1447800"/>
            <a:ext cx="4036367" cy="4525963"/>
          </a:xfrm>
        </p:spPr>
      </p:pic>
      <p:sp>
        <p:nvSpPr>
          <p:cNvPr id="5" name="Slide Number Placeholder 4"/>
          <p:cNvSpPr>
            <a:spLocks noGrp="1"/>
          </p:cNvSpPr>
          <p:nvPr>
            <p:ph type="sldNum" sz="quarter" idx="12"/>
          </p:nvPr>
        </p:nvSpPr>
        <p:spPr/>
        <p:txBody>
          <a:bodyPr/>
          <a:lstStyle/>
          <a:p>
            <a:fld id="{B6F15528-21DE-4FAA-801E-634DDDAF4B2B}" type="slidenum">
              <a:rPr lang="en-US" smtClean="0"/>
              <a:pPr/>
              <a:t>93</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QUOTATION </a:t>
            </a:r>
            <a:r>
              <a:rPr lang="en-US" b="1" dirty="0" smtClean="0">
                <a:solidFill>
                  <a:srgbClr val="C00000"/>
                </a:solidFill>
              </a:rPr>
              <a:t>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 quotation letter is sent in reply to an enquiry letter. It should contain point by point detailed information.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QUOTATION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Mention the letter number and date of enquiry letter to which reply is made.</a:t>
            </a:r>
          </a:p>
          <a:p>
            <a:r>
              <a:rPr lang="en-US" dirty="0" smtClean="0"/>
              <a:t>Give detailed information in points.</a:t>
            </a:r>
          </a:p>
          <a:p>
            <a:r>
              <a:rPr lang="en-US" dirty="0" smtClean="0"/>
              <a:t>Mention the terms and conditioned involved.</a:t>
            </a:r>
          </a:p>
          <a:p>
            <a:r>
              <a:rPr lang="en-US" dirty="0" smtClean="0"/>
              <a:t>Keep in mind that the letter will be explained from several point of view : quality, price, promptness in reply etc….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QUOTATION LETTER</a:t>
            </a:r>
            <a:endParaRPr lang="en-US" dirty="0">
              <a:solidFill>
                <a:srgbClr val="C00000"/>
              </a:solidFill>
            </a:endParaRPr>
          </a:p>
        </p:txBody>
      </p:sp>
      <p:pic>
        <p:nvPicPr>
          <p:cNvPr id="4" name="Content Placeholder 3" descr="1590805569366_1_IMG_20200530_075515.jpg"/>
          <p:cNvPicPr>
            <a:picLocks noGrp="1" noChangeAspect="1"/>
          </p:cNvPicPr>
          <p:nvPr>
            <p:ph idx="1"/>
          </p:nvPr>
        </p:nvPicPr>
        <p:blipFill>
          <a:blip r:embed="rId2"/>
          <a:stretch>
            <a:fillRect/>
          </a:stretch>
        </p:blipFill>
        <p:spPr>
          <a:xfrm>
            <a:off x="1671320" y="1784350"/>
            <a:ext cx="6258560"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96</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   JOB </a:t>
            </a:r>
            <a:r>
              <a:rPr lang="en-US" b="1" dirty="0" smtClean="0">
                <a:solidFill>
                  <a:srgbClr val="C00000"/>
                </a:solidFill>
              </a:rPr>
              <a:t>APPLICATION LETTER</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 job application letter is like a sales letter; it is written to sell one’s services. A job application should be drafted carefully as it is related with one’s career.</a:t>
            </a:r>
          </a:p>
          <a:p>
            <a:r>
              <a:rPr lang="en-US" dirty="0" smtClean="0"/>
              <a:t>It carries sequence of information regarding the qualification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GUIDELINES FOR </a:t>
            </a:r>
            <a:r>
              <a:rPr lang="en-US" b="1" dirty="0" smtClean="0">
                <a:solidFill>
                  <a:srgbClr val="C00000"/>
                </a:solidFill>
              </a:rPr>
              <a:t>JOB APPLICATION LETTER</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00B050"/>
                </a:solidFill>
              </a:rPr>
              <a:t>   The sequence of information in job application letter usually follows the following pattern.</a:t>
            </a:r>
          </a:p>
          <a:p>
            <a:pPr>
              <a:buNone/>
            </a:pPr>
            <a:r>
              <a:rPr lang="en-US" dirty="0" smtClean="0"/>
              <a:t>     * Personal details.</a:t>
            </a:r>
          </a:p>
          <a:p>
            <a:pPr>
              <a:buNone/>
            </a:pPr>
            <a:r>
              <a:rPr lang="en-US" dirty="0" smtClean="0"/>
              <a:t>    * Educational details.</a:t>
            </a:r>
          </a:p>
          <a:p>
            <a:pPr>
              <a:buNone/>
            </a:pPr>
            <a:r>
              <a:rPr lang="en-US" dirty="0" smtClean="0"/>
              <a:t>    * Training its nature and duration.</a:t>
            </a:r>
          </a:p>
          <a:p>
            <a:pPr>
              <a:buNone/>
            </a:pPr>
            <a:r>
              <a:rPr lang="en-US" dirty="0" smtClean="0"/>
              <a:t>    * Experience organization in which you </a:t>
            </a:r>
            <a:r>
              <a:rPr lang="en-US" dirty="0" smtClean="0"/>
              <a:t>worked</a:t>
            </a:r>
            <a:r>
              <a:rPr lang="en-US" dirty="0" smtClean="0"/>
              <a:t>, nature of duties and duration.</a:t>
            </a:r>
          </a:p>
          <a:p>
            <a:pPr>
              <a:buNone/>
            </a:pPr>
            <a:r>
              <a:rPr lang="en-US" dirty="0" smtClean="0"/>
              <a:t>    * Other accomplishments – prizes and awards won, research paper and books published.</a:t>
            </a:r>
          </a:p>
          <a:p>
            <a:pPr>
              <a:buNone/>
            </a:pPr>
            <a:r>
              <a:rPr lang="en-US" dirty="0" smtClean="0"/>
              <a:t>    * References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SPECIMEN </a:t>
            </a:r>
            <a:r>
              <a:rPr lang="en-US" b="1" dirty="0" smtClean="0">
                <a:solidFill>
                  <a:srgbClr val="C00000"/>
                </a:solidFill>
              </a:rPr>
              <a:t>OF </a:t>
            </a:r>
            <a:r>
              <a:rPr lang="en-US" b="1" dirty="0" smtClean="0">
                <a:solidFill>
                  <a:srgbClr val="C00000"/>
                </a:solidFill>
              </a:rPr>
              <a:t>JOB APPLICATION LETTER</a:t>
            </a:r>
            <a:endParaRPr lang="en-US" dirty="0">
              <a:solidFill>
                <a:srgbClr val="C00000"/>
              </a:solidFill>
            </a:endParaRPr>
          </a:p>
        </p:txBody>
      </p:sp>
      <p:pic>
        <p:nvPicPr>
          <p:cNvPr id="4" name="Content Placeholder 3" descr="0_IMG_20200530_070259.jpg"/>
          <p:cNvPicPr>
            <a:picLocks noGrp="1" noChangeAspect="1"/>
          </p:cNvPicPr>
          <p:nvPr>
            <p:ph idx="1"/>
          </p:nvPr>
        </p:nvPicPr>
        <p:blipFill>
          <a:blip r:embed="rId2"/>
          <a:stretch>
            <a:fillRect/>
          </a:stretch>
        </p:blipFill>
        <p:spPr>
          <a:xfrm>
            <a:off x="2451523" y="1784350"/>
            <a:ext cx="4698154" cy="4572000"/>
          </a:xfrm>
        </p:spPr>
      </p:pic>
      <p:sp>
        <p:nvSpPr>
          <p:cNvPr id="5" name="Slide Number Placeholder 4"/>
          <p:cNvSpPr>
            <a:spLocks noGrp="1"/>
          </p:cNvSpPr>
          <p:nvPr>
            <p:ph type="sldNum" sz="quarter" idx="12"/>
          </p:nvPr>
        </p:nvSpPr>
        <p:spPr/>
        <p:txBody>
          <a:bodyPr/>
          <a:lstStyle/>
          <a:p>
            <a:fld id="{B6F15528-21DE-4FAA-801E-634DDDAF4B2B}" type="slidenum">
              <a:rPr lang="en-US" smtClean="0"/>
              <a:pPr/>
              <a:t>99</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642</TotalTime>
  <Words>5686</Words>
  <Application>Microsoft Office PowerPoint</Application>
  <PresentationFormat>On-screen Show (4:3)</PresentationFormat>
  <Paragraphs>858</Paragraphs>
  <Slides>126</Slides>
  <Notes>1</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Metro</vt:lpstr>
      <vt:lpstr>SCHOOL OF STUDIES OF COMMERCE VIKRAM UNIVERSITY,UJJAIN (M.P.) </vt:lpstr>
      <vt:lpstr>Slide 2</vt:lpstr>
      <vt:lpstr>RELEVANT  TOPICS  ON  BUSINESS  LETTER  FOR</vt:lpstr>
      <vt:lpstr>                        TOPICS</vt:lpstr>
      <vt:lpstr>Slide 5</vt:lpstr>
      <vt:lpstr>Slide 6</vt:lpstr>
      <vt:lpstr>Slide 7</vt:lpstr>
      <vt:lpstr>Slide 8</vt:lpstr>
      <vt:lpstr>Slide 9</vt:lpstr>
      <vt:lpstr>Slide 10</vt:lpstr>
      <vt:lpstr>Slide 11</vt:lpstr>
      <vt:lpstr>       INTRODUCTION</vt:lpstr>
      <vt:lpstr>Slide 13</vt:lpstr>
      <vt:lpstr>          PURPOSES</vt:lpstr>
      <vt:lpstr>    BASIC PRINCIPLES</vt:lpstr>
      <vt:lpstr>CORRECTNESS AND COMPLETENESS</vt:lpstr>
      <vt:lpstr>TO ACHIEVE CORRECTNESS AND COMPLETENESS</vt:lpstr>
      <vt:lpstr>    POSITIVE APPROACH</vt:lpstr>
      <vt:lpstr>Slide 19</vt:lpstr>
      <vt:lpstr>COURTESY AND CONSIDERATION</vt:lpstr>
      <vt:lpstr>Slide 21</vt:lpstr>
      <vt:lpstr>CERTAIN PHRASES WHICH EXPRESS COURTESY AND CONSIDERATION</vt:lpstr>
      <vt:lpstr>AVOID ARTIFICAL AND ANGRY EXPRESSIONS</vt:lpstr>
      <vt:lpstr>         COHERENCE</vt:lpstr>
      <vt:lpstr>ACHIEVING THE “YOU ATTITUDE” : FOUR GUIDELINES</vt:lpstr>
      <vt:lpstr>Slide 26</vt:lpstr>
      <vt:lpstr>Slide 27</vt:lpstr>
      <vt:lpstr>Slide 28</vt:lpstr>
      <vt:lpstr>        SIGNIFICANCE</vt:lpstr>
      <vt:lpstr>     LETTER STRUCTURE</vt:lpstr>
      <vt:lpstr>          HEADING</vt:lpstr>
      <vt:lpstr>            DATE</vt:lpstr>
      <vt:lpstr>       INSIDE ADDRESS</vt:lpstr>
      <vt:lpstr>         SALUTATION</vt:lpstr>
      <vt:lpstr>        SUBJECT LINE</vt:lpstr>
      <vt:lpstr>Slide 36</vt:lpstr>
      <vt:lpstr>BODY OR SUBSTANCE OF THE LETTER</vt:lpstr>
      <vt:lpstr>SUBSCRIPTION OR COMPLIMENTARY CLOSING</vt:lpstr>
      <vt:lpstr>      SIGNATURE BLOCK</vt:lpstr>
      <vt:lpstr>Slide 40</vt:lpstr>
      <vt:lpstr>Slide 41</vt:lpstr>
      <vt:lpstr>Slide 42</vt:lpstr>
      <vt:lpstr>    ADDITIONAL ELEMENTS</vt:lpstr>
      <vt:lpstr>     ADDRESSEE NOTATION</vt:lpstr>
      <vt:lpstr>       ATTENTION LINE</vt:lpstr>
      <vt:lpstr>         ENCLOSURES</vt:lpstr>
      <vt:lpstr>        COPY NOTATION</vt:lpstr>
      <vt:lpstr>      MAILING NOTATION</vt:lpstr>
      <vt:lpstr>         POST SCRIPT</vt:lpstr>
      <vt:lpstr>Slide 50</vt:lpstr>
      <vt:lpstr>SPECIMEN OF BUSINESS LETTER</vt:lpstr>
      <vt:lpstr>Slide 52</vt:lpstr>
      <vt:lpstr>       DO’s AND DONT’s</vt:lpstr>
      <vt:lpstr>ADVANTAGES OF BUSINESS LETTER</vt:lpstr>
      <vt:lpstr>DISADVANTAGES OF BUSINESS LETTER</vt:lpstr>
      <vt:lpstr>  TIPS FOR BUSINESS LETTER</vt:lpstr>
      <vt:lpstr>  PROOF READING YOUR LETTER</vt:lpstr>
      <vt:lpstr>Slide 58</vt:lpstr>
      <vt:lpstr>FEATURES OF AN EFFECTIVE BUSINESS LETTERS</vt:lpstr>
      <vt:lpstr>           BREVITY</vt:lpstr>
      <vt:lpstr>          CLARITY</vt:lpstr>
      <vt:lpstr>          ACCURACY</vt:lpstr>
      <vt:lpstr>         POLITENESS</vt:lpstr>
      <vt:lpstr>CONSIDERATION OF THE ADDRESSEE</vt:lpstr>
      <vt:lpstr>        USE OF JARGONS</vt:lpstr>
      <vt:lpstr>     LAYOUTS OF LETTERS</vt:lpstr>
      <vt:lpstr>     DEMI-OFFICIAL FORM</vt:lpstr>
      <vt:lpstr>    MODIFIED BLOCKED FORM</vt:lpstr>
      <vt:lpstr>      FULL BLOCK FORM</vt:lpstr>
      <vt:lpstr>    SEMI BLOCKED FORM</vt:lpstr>
      <vt:lpstr>    HEADING PARAGRAPH</vt:lpstr>
      <vt:lpstr>NORMA-SIMLIFIED OR MEMORANDUM</vt:lpstr>
      <vt:lpstr>THE USE OF LETTERHEAD STATIONERY</vt:lpstr>
      <vt:lpstr>Slide 74</vt:lpstr>
      <vt:lpstr>TYPES OF BUSINESS LETTER</vt:lpstr>
      <vt:lpstr>       SALES LETTER</vt:lpstr>
      <vt:lpstr>GUIDELINES FOR SALES LETTER</vt:lpstr>
      <vt:lpstr>SPECIMEN OF SALES LETTER</vt:lpstr>
      <vt:lpstr>  COMPLAINT / CLAIM LETTER</vt:lpstr>
      <vt:lpstr>GUIDELINES FOR CLAIM/ COMPLAINT LETTER</vt:lpstr>
      <vt:lpstr>SPECIMEN OF CLAIM/ COMPLAINT LETTER</vt:lpstr>
      <vt:lpstr>     ADJUSTMENT LETTER</vt:lpstr>
      <vt:lpstr>GUIDELINES FOR ADJUSTMENT LETTER</vt:lpstr>
      <vt:lpstr>SPECIMEN OF ADJUSTMENT LETTER</vt:lpstr>
      <vt:lpstr>     FOLLOW UP LETTER</vt:lpstr>
      <vt:lpstr>GUIDELINES FOR FOLLOW UP LETTER</vt:lpstr>
      <vt:lpstr>SPECIMEN OF FOLLOW UP LETTER</vt:lpstr>
      <vt:lpstr>     COLLECTION LETTER</vt:lpstr>
      <vt:lpstr>GUIDELINES FOR COLLECTION LETTER</vt:lpstr>
      <vt:lpstr>SPECIMEN OF COLLECTION LETTER</vt:lpstr>
      <vt:lpstr>      ENQUIRY LETTER</vt:lpstr>
      <vt:lpstr>GUIDELINES FOR ENQUIRY LETTER</vt:lpstr>
      <vt:lpstr>SPECIMEN OF ENQUIRY LETTER</vt:lpstr>
      <vt:lpstr>     QUOTATION LETTER</vt:lpstr>
      <vt:lpstr>GUIDELINES FOR QUOTATION LETTER</vt:lpstr>
      <vt:lpstr>SPECIMEN OF QUOTATION LETTER</vt:lpstr>
      <vt:lpstr>   JOB APPLICATION LETTER</vt:lpstr>
      <vt:lpstr>GUIDELINES FOR JOB APPLICATION LETTER</vt:lpstr>
      <vt:lpstr>SPECIMEN OF JOB APPLICATION LETTER</vt:lpstr>
      <vt:lpstr>    LETTER OF TRANSMITTAL</vt:lpstr>
      <vt:lpstr>GUIDELINES FOR LETTER OF TRANSMITTAL</vt:lpstr>
      <vt:lpstr>SPECIMEN OF LETTER OF TRANSMITTAL</vt:lpstr>
      <vt:lpstr>    GOOD NEWS LETTER</vt:lpstr>
      <vt:lpstr>GUIDELINES FOR GOOD NEWS LETTER</vt:lpstr>
      <vt:lpstr>SPECIMEN OF GOOD NEWS LETTER</vt:lpstr>
      <vt:lpstr>    BAD NEWS LETTER</vt:lpstr>
      <vt:lpstr>GUIDELINES FOR BAD NEWS LETTER</vt:lpstr>
      <vt:lpstr>SPECIMEN OF BAD NEWS LETTER</vt:lpstr>
      <vt:lpstr>       ORDER LETTER</vt:lpstr>
      <vt:lpstr>GUIDELINES FOR ORDER LETTER</vt:lpstr>
      <vt:lpstr>SPECIMEN OF ORDER LETTER</vt:lpstr>
      <vt:lpstr>   RECOMMENDATION  LETTER</vt:lpstr>
      <vt:lpstr>GUIDELINES FOR RECOMMENDATION  LETTER</vt:lpstr>
      <vt:lpstr>SPECIMEN OF RECOMMENDATION  LETTER</vt:lpstr>
      <vt:lpstr>    RESIGNATION LETTER</vt:lpstr>
      <vt:lpstr>GUIDELINES FOR RESIGNATION LETTER</vt:lpstr>
      <vt:lpstr>SPECIMEN OF RESIGNATION LETTER</vt:lpstr>
      <vt:lpstr>   ACKNOWLEDGMENT LETTERS</vt:lpstr>
      <vt:lpstr>GUIDELINES FOR ACKNOWLEDGMENT LETTERS</vt:lpstr>
      <vt:lpstr>SPECIMEN OF ACKNOWLEDGMENT LETTERS</vt:lpstr>
      <vt:lpstr>        COVER LETTERS</vt:lpstr>
      <vt:lpstr>GUIDELINES FOR COVER LETTERS</vt:lpstr>
      <vt:lpstr>SPECIMEN OF COVER LETTERS</vt:lpstr>
      <vt:lpstr>REFERENCE</vt:lpstr>
      <vt:lpstr>CONTACT  DETAILS</vt:lpstr>
      <vt:lpstr>Slide 126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hp</cp:lastModifiedBy>
  <cp:revision>227</cp:revision>
  <dcterms:created xsi:type="dcterms:W3CDTF">2006-08-16T00:00:00Z</dcterms:created>
  <dcterms:modified xsi:type="dcterms:W3CDTF">2020-05-30T04:07:18Z</dcterms:modified>
</cp:coreProperties>
</file>