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to-300x180.jpg"/>
          <p:cNvPicPr>
            <a:picLocks noChangeAspect="1"/>
          </p:cNvPicPr>
          <p:nvPr/>
        </p:nvPicPr>
        <p:blipFill>
          <a:blip r:embed="rId2" cstate="print"/>
          <a:stretch>
            <a:fillRect/>
          </a:stretch>
        </p:blipFill>
        <p:spPr>
          <a:xfrm>
            <a:off x="457200" y="1524000"/>
            <a:ext cx="3810000" cy="2286000"/>
          </a:xfrm>
          <a:prstGeom prst="rect">
            <a:avLst/>
          </a:prstGeom>
        </p:spPr>
      </p:pic>
      <p:sp>
        <p:nvSpPr>
          <p:cNvPr id="3" name="Rectangle 2"/>
          <p:cNvSpPr/>
          <p:nvPr/>
        </p:nvSpPr>
        <p:spPr>
          <a:xfrm>
            <a:off x="3962400" y="3718679"/>
            <a:ext cx="4572000" cy="3139321"/>
          </a:xfrm>
          <a:prstGeom prst="rect">
            <a:avLst/>
          </a:prstGeom>
        </p:spPr>
        <p:txBody>
          <a:bodyPr>
            <a:spAutoFit/>
          </a:bodyPr>
          <a:lstStyle/>
          <a:p>
            <a:r>
              <a:rPr lang="en-US" dirty="0" smtClean="0"/>
              <a:t>Presented by</a:t>
            </a:r>
          </a:p>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r>
              <a:rPr lang="en-US" dirty="0" smtClean="0"/>
              <a:t> </a:t>
            </a:r>
            <a:endParaRPr lang="en-IN" dirty="0" smtClean="0"/>
          </a:p>
          <a:p>
            <a:endParaRPr lang="en-IN" dirty="0" smtClean="0"/>
          </a:p>
          <a:p>
            <a:endParaRPr lang="en-IN" dirty="0" smtClean="0"/>
          </a:p>
          <a:p>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N" dirty="0" smtClean="0"/>
              <a:t>The areas of intellectual property that it covers are: </a:t>
            </a:r>
            <a:r>
              <a:rPr lang="en-IN" dirty="0" smtClean="0"/>
              <a:t>copyright</a:t>
            </a:r>
            <a:r>
              <a:rPr lang="en-IN" dirty="0" smtClean="0"/>
              <a:t> and related</a:t>
            </a:r>
            <a:r>
              <a:rPr lang="en-IN" u="sng" dirty="0" smtClean="0"/>
              <a:t> </a:t>
            </a:r>
            <a:r>
              <a:rPr lang="en-IN" dirty="0" smtClean="0"/>
              <a:t>rights (i.e. the rights of performers, producers of sound recordings and broadcasting organizations); trademarks including service marks; geographical</a:t>
            </a:r>
            <a:r>
              <a:rPr lang="en-IN" u="sng" dirty="0" smtClean="0"/>
              <a:t> </a:t>
            </a:r>
            <a:r>
              <a:rPr lang="en-IN" dirty="0" smtClean="0"/>
              <a:t>indications including appellations of origin; </a:t>
            </a:r>
            <a:r>
              <a:rPr lang="en-IN" dirty="0" smtClean="0"/>
              <a:t>industria</a:t>
            </a:r>
            <a:r>
              <a:rPr lang="en-IN" u="sng" dirty="0" smtClean="0"/>
              <a:t>l </a:t>
            </a:r>
            <a:r>
              <a:rPr lang="en-IN" dirty="0" smtClean="0"/>
              <a:t>designs</a:t>
            </a:r>
            <a:r>
              <a:rPr lang="en-IN" dirty="0" smtClean="0"/>
              <a:t>; patents including the protection of new varieties of plants; the </a:t>
            </a:r>
            <a:r>
              <a:rPr lang="en-IN" dirty="0" smtClean="0"/>
              <a:t>layout-designs</a:t>
            </a:r>
            <a:r>
              <a:rPr lang="en-IN" u="sng" dirty="0" smtClean="0"/>
              <a:t> </a:t>
            </a:r>
            <a:r>
              <a:rPr lang="en-IN" dirty="0" smtClean="0"/>
              <a:t>of</a:t>
            </a:r>
            <a:r>
              <a:rPr lang="en-IN" u="sng" dirty="0" smtClean="0"/>
              <a:t> </a:t>
            </a:r>
            <a:r>
              <a:rPr lang="en-IN" dirty="0" smtClean="0"/>
              <a:t>integrated</a:t>
            </a:r>
            <a:r>
              <a:rPr lang="en-IN" u="sng" dirty="0" smtClean="0"/>
              <a:t> </a:t>
            </a:r>
            <a:r>
              <a:rPr lang="en-IN" dirty="0" smtClean="0"/>
              <a:t>circuits; and undisclosed</a:t>
            </a:r>
            <a:r>
              <a:rPr lang="en-IN" u="sng" dirty="0" smtClean="0"/>
              <a:t> </a:t>
            </a:r>
            <a:r>
              <a:rPr lang="en-IN" dirty="0" smtClean="0"/>
              <a:t>information including trade secrets and test </a:t>
            </a:r>
            <a:r>
              <a:rPr lang="en-IN" dirty="0" smtClean="0"/>
              <a:t>data.</a:t>
            </a:r>
            <a:endParaRPr lang="en-IN" dirty="0"/>
          </a:p>
        </p:txBody>
      </p:sp>
      <p:sp>
        <p:nvSpPr>
          <p:cNvPr id="3" name="Title 2"/>
          <p:cNvSpPr>
            <a:spLocks noGrp="1"/>
          </p:cNvSpPr>
          <p:nvPr>
            <p:ph type="title"/>
          </p:nvPr>
        </p:nvSpPr>
        <p:spPr>
          <a:xfrm>
            <a:off x="381000" y="228600"/>
            <a:ext cx="8229600" cy="1143000"/>
          </a:xfrm>
        </p:spPr>
        <p:txBody>
          <a:bodyPr>
            <a:normAutofit fontScale="90000"/>
          </a:bodyPr>
          <a:lstStyle/>
          <a:p>
            <a:r>
              <a:rPr lang="en-IN" b="0" dirty="0" smtClean="0"/>
              <a:t/>
            </a:r>
            <a:br>
              <a:rPr lang="en-IN" b="0" dirty="0" smtClean="0"/>
            </a:br>
            <a:r>
              <a:rPr lang="en-IN" b="0" dirty="0" smtClean="0"/>
              <a:t> Agreement on Intellectual  property rights  (TRIPS) </a:t>
            </a:r>
            <a:r>
              <a:rPr lang="en-IN" b="0" dirty="0" smtClean="0"/>
              <a:t/>
            </a:r>
            <a:br>
              <a:rPr lang="en-IN" b="0"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Resolving trade disputes is one of the core activities of the WTO. A dispute arises when a member government believes another member government is violating an agreement or a commitment that it has made in the WTO. The WTO has one of the most active international dispute settlement mechanisms in the world. Since 1995, 595 disputes have been brought to the WTO and over 350 rulings have been issued</a:t>
            </a:r>
            <a:r>
              <a:rPr lang="en-IN" dirty="0" smtClean="0"/>
              <a:t>.</a:t>
            </a:r>
            <a:r>
              <a:rPr lang="en-IN" dirty="0" smtClean="0"/>
              <a:t/>
            </a:r>
            <a:br>
              <a:rPr lang="en-IN" dirty="0" smtClean="0"/>
            </a:br>
            <a:endParaRPr lang="en-IN" dirty="0"/>
          </a:p>
        </p:txBody>
      </p:sp>
      <p:sp>
        <p:nvSpPr>
          <p:cNvPr id="3" name="Title 2"/>
          <p:cNvSpPr>
            <a:spLocks noGrp="1"/>
          </p:cNvSpPr>
          <p:nvPr>
            <p:ph type="title"/>
          </p:nvPr>
        </p:nvSpPr>
        <p:spPr/>
        <p:txBody>
          <a:bodyPr/>
          <a:lstStyle/>
          <a:p>
            <a:r>
              <a:rPr lang="en-US" dirty="0" smtClean="0"/>
              <a:t>Dispute settlement</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References:</a:t>
            </a:r>
            <a:r>
              <a:rPr lang="en-IN" dirty="0" smtClean="0"/>
              <a:t> </a:t>
            </a:r>
            <a:endParaRPr lang="en-IN" dirty="0" smtClean="0"/>
          </a:p>
          <a:p>
            <a:r>
              <a:rPr lang="en-IN" dirty="0" smtClean="0"/>
              <a:t>https</a:t>
            </a:r>
            <a:r>
              <a:rPr lang="en-IN" dirty="0" smtClean="0"/>
              <a:t>://www.wto.org/index.htm</a:t>
            </a:r>
            <a:endParaRPr lang="en-US" dirty="0" smtClean="0"/>
          </a:p>
          <a:p>
            <a:endParaRPr lang="en-IN" dirty="0"/>
          </a:p>
        </p:txBody>
      </p:sp>
      <p:sp>
        <p:nvSpPr>
          <p:cNvPr id="3" name="Title 2"/>
          <p:cNvSpPr>
            <a:spLocks noGrp="1"/>
          </p:cNvSpPr>
          <p:nvPr>
            <p:ph type="title"/>
          </p:nvPr>
        </p:nvSpPr>
        <p:spPr/>
        <p:txBody>
          <a:bodyPr/>
          <a:lstStyle/>
          <a:p>
            <a:r>
              <a:rPr lang="en-US" dirty="0" smtClean="0"/>
              <a:t>World trade </a:t>
            </a:r>
            <a:r>
              <a:rPr lang="en-US" dirty="0" err="1" smtClean="0"/>
              <a:t>organtization</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mtClean="0"/>
              <a:t>                              THANK YOU</a:t>
            </a:r>
            <a:endParaRPr lang="en-IN" dirty="0"/>
          </a:p>
        </p:txBody>
      </p:sp>
      <p:sp>
        <p:nvSpPr>
          <p:cNvPr id="3" name="Title 2"/>
          <p:cNvSpPr>
            <a:spLocks noGrp="1"/>
          </p:cNvSpPr>
          <p:nvPr>
            <p:ph type="title"/>
          </p:nvPr>
        </p:nvSpPr>
        <p:spPr/>
        <p:txBody>
          <a:bodyPr/>
          <a:lstStyle/>
          <a:p>
            <a:r>
              <a:rPr lang="en-US" dirty="0" smtClean="0"/>
              <a:t> </a:t>
            </a:r>
            <a:r>
              <a:rPr lang="en-US"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IN" dirty="0" smtClean="0"/>
              <a:t>  Location</a:t>
            </a:r>
            <a:r>
              <a:rPr lang="en-IN" dirty="0" smtClean="0"/>
              <a:t>: Geneva, Switzerland</a:t>
            </a:r>
            <a:br>
              <a:rPr lang="en-IN" dirty="0" smtClean="0"/>
            </a:br>
            <a:r>
              <a:rPr lang="en-IN" dirty="0" smtClean="0"/>
              <a:t>Established: 1 January 1995</a:t>
            </a:r>
            <a:br>
              <a:rPr lang="en-IN" dirty="0" smtClean="0"/>
            </a:br>
            <a:r>
              <a:rPr lang="en-IN" dirty="0" smtClean="0"/>
              <a:t>Created by: Uruguay Round negotiations (1986-94)</a:t>
            </a:r>
            <a:br>
              <a:rPr lang="en-IN" dirty="0" smtClean="0"/>
            </a:br>
            <a:r>
              <a:rPr lang="en-IN" dirty="0" smtClean="0"/>
              <a:t>Membership:</a:t>
            </a:r>
            <a:r>
              <a:rPr lang="en-IN" dirty="0" smtClean="0"/>
              <a:t> 164 members representing 98 per cent of world trade</a:t>
            </a:r>
            <a:br>
              <a:rPr lang="en-IN" dirty="0" smtClean="0"/>
            </a:br>
            <a:r>
              <a:rPr lang="en-IN" dirty="0" smtClean="0"/>
              <a:t>Budget: 197 million Swiss francs for 2019</a:t>
            </a:r>
            <a:br>
              <a:rPr lang="en-IN" dirty="0" smtClean="0"/>
            </a:br>
            <a:r>
              <a:rPr lang="en-IN" dirty="0" smtClean="0"/>
              <a:t>Secretariat staff: 625</a:t>
            </a:r>
            <a:br>
              <a:rPr lang="en-IN" dirty="0" smtClean="0"/>
            </a:br>
            <a:r>
              <a:rPr lang="en-IN" dirty="0" smtClean="0"/>
              <a:t>Head: Roberto </a:t>
            </a:r>
            <a:r>
              <a:rPr lang="en-IN" dirty="0" err="1" smtClean="0"/>
              <a:t>Azevêdo</a:t>
            </a:r>
            <a:r>
              <a:rPr lang="en-IN" dirty="0" smtClean="0"/>
              <a:t> (Director-General)</a:t>
            </a:r>
          </a:p>
          <a:p>
            <a:pPr>
              <a:buNone/>
            </a:pPr>
            <a:r>
              <a:rPr lang="en-IN" dirty="0" smtClean="0"/>
              <a:t/>
            </a:r>
            <a:br>
              <a:rPr lang="en-IN" dirty="0" smtClean="0"/>
            </a:br>
            <a:endParaRPr lang="en-IN" dirty="0"/>
          </a:p>
        </p:txBody>
      </p:sp>
      <p:sp>
        <p:nvSpPr>
          <p:cNvPr id="2" name="Title 1"/>
          <p:cNvSpPr>
            <a:spLocks noGrp="1"/>
          </p:cNvSpPr>
          <p:nvPr>
            <p:ph type="title"/>
          </p:nvPr>
        </p:nvSpPr>
        <p:spPr/>
        <p:txBody>
          <a:bodyPr/>
          <a:lstStyle/>
          <a:p>
            <a:r>
              <a:rPr lang="en-US" dirty="0" smtClean="0"/>
              <a:t>An overview</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525963"/>
          </a:xfrm>
        </p:spPr>
        <p:txBody>
          <a:bodyPr>
            <a:normAutofit/>
          </a:bodyPr>
          <a:lstStyle/>
          <a:p>
            <a:r>
              <a:rPr lang="en-IN" dirty="0" smtClean="0"/>
              <a:t>Administering WTO trade agreements</a:t>
            </a:r>
          </a:p>
          <a:p>
            <a:r>
              <a:rPr lang="en-IN" dirty="0" smtClean="0"/>
              <a:t>Forum for trade negotiations</a:t>
            </a:r>
          </a:p>
          <a:p>
            <a:r>
              <a:rPr lang="en-IN" dirty="0" smtClean="0"/>
              <a:t>Handling trade disputes</a:t>
            </a:r>
          </a:p>
          <a:p>
            <a:r>
              <a:rPr lang="en-IN" dirty="0" smtClean="0"/>
              <a:t>Monitoring national trade policies</a:t>
            </a:r>
          </a:p>
          <a:p>
            <a:r>
              <a:rPr lang="en-IN" dirty="0" smtClean="0"/>
              <a:t>Technical assistance and training for developing countries</a:t>
            </a:r>
          </a:p>
          <a:p>
            <a:r>
              <a:rPr lang="en-IN" dirty="0" smtClean="0"/>
              <a:t>Cooperation with other international organizations</a:t>
            </a:r>
          </a:p>
          <a:p>
            <a:pPr>
              <a:buNone/>
            </a:pPr>
            <a:r>
              <a:rPr lang="en-IN" dirty="0" smtClean="0"/>
              <a:t/>
            </a:r>
            <a:br>
              <a:rPr lang="en-IN" dirty="0" smtClean="0"/>
            </a:br>
            <a:endParaRPr lang="en-IN" dirty="0" smtClean="0"/>
          </a:p>
          <a:p>
            <a:endParaRPr lang="en-IN" dirty="0"/>
          </a:p>
        </p:txBody>
      </p:sp>
      <p:sp>
        <p:nvSpPr>
          <p:cNvPr id="3" name="Title 2"/>
          <p:cNvSpPr>
            <a:spLocks noGrp="1"/>
          </p:cNvSpPr>
          <p:nvPr>
            <p:ph type="title"/>
          </p:nvPr>
        </p:nvSpPr>
        <p:spPr>
          <a:xfrm>
            <a:off x="685800" y="274638"/>
            <a:ext cx="8229600" cy="1143000"/>
          </a:xfrm>
        </p:spPr>
        <p:txBody>
          <a:bodyPr>
            <a:normAutofit/>
          </a:bodyPr>
          <a:lstStyle/>
          <a:p>
            <a:r>
              <a:rPr lang="en-US" b="0" dirty="0" smtClean="0"/>
              <a:t>Function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IN" dirty="0" smtClean="0"/>
              <a:t>   1 </a:t>
            </a:r>
            <a:r>
              <a:rPr lang="en-IN" dirty="0" smtClean="0"/>
              <a:t>... cut living costs and raise living standards</a:t>
            </a:r>
            <a:br>
              <a:rPr lang="en-IN" dirty="0" smtClean="0"/>
            </a:br>
            <a:r>
              <a:rPr lang="en-IN" dirty="0" smtClean="0"/>
              <a:t>2 ... settle disputes and reduce trade tensions</a:t>
            </a:r>
            <a:br>
              <a:rPr lang="en-IN" dirty="0" smtClean="0"/>
            </a:br>
            <a:r>
              <a:rPr lang="en-IN" dirty="0" smtClean="0"/>
              <a:t>3 ... stimulate economic growth and employment</a:t>
            </a:r>
            <a:br>
              <a:rPr lang="en-IN" dirty="0" smtClean="0"/>
            </a:br>
            <a:r>
              <a:rPr lang="en-IN" dirty="0" smtClean="0"/>
              <a:t>4 ... cut the cost of doing business internationally</a:t>
            </a:r>
            <a:br>
              <a:rPr lang="en-IN" dirty="0" smtClean="0"/>
            </a:br>
            <a:r>
              <a:rPr lang="en-IN" dirty="0" smtClean="0"/>
              <a:t>5 ... encourage good </a:t>
            </a:r>
            <a:r>
              <a:rPr lang="en-IN" dirty="0" smtClean="0"/>
              <a:t>governance</a:t>
            </a:r>
          </a:p>
          <a:p>
            <a:pPr>
              <a:buNone/>
            </a:pPr>
            <a:r>
              <a:rPr lang="en-IN" dirty="0" smtClean="0"/>
              <a:t>   6 </a:t>
            </a:r>
            <a:r>
              <a:rPr lang="en-IN" dirty="0" smtClean="0"/>
              <a:t>... help countries develop</a:t>
            </a:r>
            <a:br>
              <a:rPr lang="en-IN" dirty="0" smtClean="0"/>
            </a:br>
            <a:r>
              <a:rPr lang="en-IN" dirty="0" smtClean="0"/>
              <a:t>7 ... give the weak a stronger voice</a:t>
            </a:r>
            <a:br>
              <a:rPr lang="en-IN" dirty="0" smtClean="0"/>
            </a:br>
            <a:r>
              <a:rPr lang="en-IN" dirty="0" smtClean="0"/>
              <a:t>8 ... support the environment and health</a:t>
            </a:r>
            <a:br>
              <a:rPr lang="en-IN" dirty="0" smtClean="0"/>
            </a:br>
            <a:r>
              <a:rPr lang="en-IN" dirty="0" smtClean="0"/>
              <a:t>9 ... contribute to peace and stability</a:t>
            </a:r>
            <a:br>
              <a:rPr lang="en-IN" dirty="0" smtClean="0"/>
            </a:br>
            <a:r>
              <a:rPr lang="en-IN" dirty="0" smtClean="0"/>
              <a:t>10 ... be effective without hitting the headlines</a:t>
            </a:r>
          </a:p>
          <a:p>
            <a:pPr>
              <a:buNone/>
            </a:pPr>
            <a:endParaRPr lang="en-IN" dirty="0" smtClean="0"/>
          </a:p>
          <a:p>
            <a:endParaRPr lang="en-IN" dirty="0"/>
          </a:p>
        </p:txBody>
      </p:sp>
      <p:sp>
        <p:nvSpPr>
          <p:cNvPr id="3" name="Title 2"/>
          <p:cNvSpPr>
            <a:spLocks noGrp="1"/>
          </p:cNvSpPr>
          <p:nvPr>
            <p:ph type="title"/>
          </p:nvPr>
        </p:nvSpPr>
        <p:spPr/>
        <p:txBody>
          <a:bodyPr>
            <a:normAutofit fontScale="90000"/>
          </a:bodyPr>
          <a:lstStyle/>
          <a:p>
            <a:r>
              <a:rPr lang="en-IN" b="0" dirty="0" smtClean="0"/>
              <a:t>The WTO can ...</a:t>
            </a:r>
            <a:br>
              <a:rPr lang="en-IN" b="0"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 topmost decision-making body of the WTO is the Ministerial Conference, which usually meets every two years. It brings together all members of the WTO, all of which are countries or customs unions. The Ministerial Conference can take decisions on all matters under any of the multilateral trade agreements</a:t>
            </a:r>
            <a:r>
              <a:rPr lang="en-IN" dirty="0" smtClean="0"/>
              <a:t>.</a:t>
            </a:r>
            <a:endParaRPr lang="en-IN" dirty="0" smtClean="0"/>
          </a:p>
        </p:txBody>
      </p:sp>
      <p:sp>
        <p:nvSpPr>
          <p:cNvPr id="3" name="Title 2"/>
          <p:cNvSpPr>
            <a:spLocks noGrp="1"/>
          </p:cNvSpPr>
          <p:nvPr>
            <p:ph type="title"/>
          </p:nvPr>
        </p:nvSpPr>
        <p:spPr/>
        <p:txBody>
          <a:bodyPr>
            <a:normAutofit fontScale="90000"/>
          </a:bodyPr>
          <a:lstStyle/>
          <a:p>
            <a:r>
              <a:rPr lang="en-IN" b="0" dirty="0" smtClean="0"/>
              <a:t>Ministerial Conferences</a:t>
            </a:r>
            <a:br>
              <a:rPr lang="en-IN" b="0"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IN" dirty="0" smtClean="0"/>
              <a:t>The WTO Agriculture Agreement provides a framework for the long-term reform of agricultural trade and domestic policies, with the aim of leading to fairer competition and a less distorted sector.</a:t>
            </a:r>
          </a:p>
          <a:p>
            <a:r>
              <a:rPr lang="en-IN" dirty="0" smtClean="0"/>
              <a:t>The Agreement covers:</a:t>
            </a:r>
          </a:p>
          <a:p>
            <a:r>
              <a:rPr lang="en-IN" dirty="0" smtClean="0"/>
              <a:t>Market access — the use of trade restrictions, such as tariffs on imports</a:t>
            </a:r>
            <a:br>
              <a:rPr lang="en-IN" dirty="0" smtClean="0"/>
            </a:br>
            <a:endParaRPr lang="en-IN" dirty="0" smtClean="0"/>
          </a:p>
          <a:p>
            <a:r>
              <a:rPr lang="en-IN" dirty="0" smtClean="0"/>
              <a:t>Domestic support — the use of subsidies and other support programmes that directly stimulate production and distort trade</a:t>
            </a:r>
            <a:br>
              <a:rPr lang="en-IN" dirty="0" smtClean="0"/>
            </a:br>
            <a:endParaRPr lang="en-IN" dirty="0" smtClean="0"/>
          </a:p>
          <a:p>
            <a:r>
              <a:rPr lang="en-IN" dirty="0" smtClean="0"/>
              <a:t> Export competition — the use of export subsidies and other government support programmes that subsidize exports.</a:t>
            </a:r>
            <a:br>
              <a:rPr lang="en-IN" dirty="0" smtClean="0"/>
            </a:br>
            <a:endParaRPr lang="en-IN" dirty="0" smtClean="0"/>
          </a:p>
          <a:p>
            <a:r>
              <a:rPr lang="en-IN" dirty="0" smtClean="0"/>
              <a:t>Under the Agreement, WTO members agree to “schedules” or lists of commitments that set limits on the tariffs they can apply to individual products and on levels of domestic support and export subsidies.</a:t>
            </a:r>
          </a:p>
          <a:p>
            <a:r>
              <a:rPr lang="en-IN" dirty="0" smtClean="0"/>
              <a:t/>
            </a:r>
            <a:br>
              <a:rPr lang="en-IN" dirty="0" smtClean="0"/>
            </a:br>
            <a:endParaRPr lang="en-IN" dirty="0"/>
          </a:p>
        </p:txBody>
      </p:sp>
      <p:sp>
        <p:nvSpPr>
          <p:cNvPr id="3" name="Title 2"/>
          <p:cNvSpPr>
            <a:spLocks noGrp="1"/>
          </p:cNvSpPr>
          <p:nvPr>
            <p:ph type="title"/>
          </p:nvPr>
        </p:nvSpPr>
        <p:spPr/>
        <p:txBody>
          <a:bodyPr/>
          <a:lstStyle/>
          <a:p>
            <a:r>
              <a:rPr lang="en-IN" dirty="0" smtClean="0"/>
              <a:t> Agriculture Agreement</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If a company exports a product at a price lower than the price it normally charges on its own home market, it is said to be “dumping” the product. The WTO Agreement does not regulate the actions of companies engaged in “dumping”. Its focus is on how governments can or cannot react to dumping — it disciplines anti-dumping actions, and it is often called the “Anti-dumping Agreement”.</a:t>
            </a:r>
            <a:endParaRPr lang="en-IN" dirty="0"/>
          </a:p>
        </p:txBody>
      </p:sp>
      <p:sp>
        <p:nvSpPr>
          <p:cNvPr id="3" name="Title 2"/>
          <p:cNvSpPr>
            <a:spLocks noGrp="1"/>
          </p:cNvSpPr>
          <p:nvPr>
            <p:ph type="title"/>
          </p:nvPr>
        </p:nvSpPr>
        <p:spPr/>
        <p:txBody>
          <a:bodyPr/>
          <a:lstStyle/>
          <a:p>
            <a:r>
              <a:rPr lang="en-IN" dirty="0" smtClean="0"/>
              <a:t>Anti-dumping </a:t>
            </a:r>
            <a:r>
              <a:rPr lang="en-IN" dirty="0" smtClean="0"/>
              <a:t>Agreement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This Agreement, negotiated during the Uruguay Round, applies only to measures that affect trade in goods. Recognizing that certain investment measures can have trade-restrictive and distorting effects, it states that no Member shall apply a measure that is prohibited by the provisions of GATT Article III (national treatment) or Article XI (quantitative restrictions).</a:t>
            </a:r>
          </a:p>
          <a:p>
            <a:pPr>
              <a:buNone/>
            </a:pPr>
            <a:endParaRPr lang="en-IN" dirty="0" smtClean="0"/>
          </a:p>
          <a:p>
            <a:endParaRPr lang="en-IN" dirty="0"/>
          </a:p>
        </p:txBody>
      </p:sp>
      <p:sp>
        <p:nvSpPr>
          <p:cNvPr id="3" name="Title 2"/>
          <p:cNvSpPr>
            <a:spLocks noGrp="1"/>
          </p:cNvSpPr>
          <p:nvPr>
            <p:ph type="title"/>
          </p:nvPr>
        </p:nvSpPr>
        <p:spPr/>
        <p:txBody>
          <a:bodyPr>
            <a:normAutofit fontScale="90000"/>
          </a:bodyPr>
          <a:lstStyle/>
          <a:p>
            <a:r>
              <a:rPr lang="en-IN" b="0" dirty="0" smtClean="0"/>
              <a:t/>
            </a:r>
            <a:br>
              <a:rPr lang="en-IN" b="0" dirty="0" smtClean="0"/>
            </a:br>
            <a:r>
              <a:rPr lang="en-IN" b="0" dirty="0" smtClean="0"/>
              <a:t>Agreement on trade related investment measures(TRIMs)</a:t>
            </a:r>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N" dirty="0" smtClean="0"/>
              <a:t>Ranging from communications to transport, finance, education, tourism and environmental services, the services sector has become the backbone of the global economy and the most dynamic component of international </a:t>
            </a:r>
            <a:r>
              <a:rPr lang="en-IN" dirty="0" smtClean="0"/>
              <a:t>trade.</a:t>
            </a:r>
            <a:r>
              <a:rPr lang="en-IN" dirty="0" smtClean="0"/>
              <a:t>  Policies in relation to services trade also contribute to a wide range of national objectives, including the achievement of Sustainable Development Goals.</a:t>
            </a:r>
          </a:p>
          <a:p>
            <a:pPr>
              <a:buNone/>
            </a:pPr>
            <a:r>
              <a:rPr lang="en-IN" dirty="0" smtClean="0"/>
              <a:t/>
            </a:r>
            <a:br>
              <a:rPr lang="en-IN" dirty="0" smtClean="0"/>
            </a:br>
            <a:endParaRPr lang="en-IN" dirty="0"/>
          </a:p>
        </p:txBody>
      </p:sp>
      <p:sp>
        <p:nvSpPr>
          <p:cNvPr id="3" name="Title 2"/>
          <p:cNvSpPr>
            <a:spLocks noGrp="1"/>
          </p:cNvSpPr>
          <p:nvPr>
            <p:ph type="title"/>
          </p:nvPr>
        </p:nvSpPr>
        <p:spPr/>
        <p:txBody>
          <a:bodyPr>
            <a:normAutofit fontScale="90000"/>
          </a:bodyPr>
          <a:lstStyle/>
          <a:p>
            <a:r>
              <a:rPr lang="en-IN" b="0" dirty="0" smtClean="0"/>
              <a:t>General Agreement on Trade in Services (GATS)</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414</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Slide 1</vt:lpstr>
      <vt:lpstr>An overview</vt:lpstr>
      <vt:lpstr>Function</vt:lpstr>
      <vt:lpstr>The WTO can ... </vt:lpstr>
      <vt:lpstr>Ministerial Conferences </vt:lpstr>
      <vt:lpstr> Agriculture Agreement</vt:lpstr>
      <vt:lpstr>Anti-dumping Agreement</vt:lpstr>
      <vt:lpstr> Agreement on trade related investment measures(TRIMs) </vt:lpstr>
      <vt:lpstr>General Agreement on Trade in Services (GATS)</vt:lpstr>
      <vt:lpstr>  Agreement on Intellectual  property rights  (TRIPS)  </vt:lpstr>
      <vt:lpstr>Dispute settlement</vt:lpstr>
      <vt:lpstr>World trade organtization</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trade organization </dc:title>
  <dc:creator>ANUBHA</dc:creator>
  <cp:lastModifiedBy>ANUBHA</cp:lastModifiedBy>
  <cp:revision>7</cp:revision>
  <dcterms:created xsi:type="dcterms:W3CDTF">2006-08-16T00:00:00Z</dcterms:created>
  <dcterms:modified xsi:type="dcterms:W3CDTF">2020-05-20T11:38:40Z</dcterms:modified>
</cp:coreProperties>
</file>