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5" r:id="rId4"/>
    <p:sldId id="266" r:id="rId5"/>
    <p:sldId id="264" r:id="rId6"/>
    <p:sldId id="268" r:id="rId7"/>
    <p:sldId id="267" r:id="rId8"/>
    <p:sldId id="263" r:id="rId9"/>
    <p:sldId id="261"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5/19/2020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5/19/2020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BILATERAL AND MULTILATERAL TRADE </a:t>
            </a:r>
            <a:r>
              <a:rPr lang="en-US" dirty="0" smtClean="0"/>
              <a:t>AGREEMENT</a:t>
            </a:r>
            <a:endParaRPr lang="en-IN" dirty="0"/>
          </a:p>
        </p:txBody>
      </p:sp>
      <p:sp>
        <p:nvSpPr>
          <p:cNvPr id="3" name="Subtitle 2"/>
          <p:cNvSpPr>
            <a:spLocks noGrp="1"/>
          </p:cNvSpPr>
          <p:nvPr>
            <p:ph type="subTitle" idx="1"/>
          </p:nvPr>
        </p:nvSpPr>
        <p:spPr/>
        <p:txBody>
          <a:bodyPr>
            <a:normAutofit fontScale="77500" lnSpcReduction="20000"/>
          </a:bodyPr>
          <a:lstStyle/>
          <a:p>
            <a:r>
              <a:rPr lang="en-US" dirty="0" err="1" smtClean="0"/>
              <a:t>Dr.Anubha</a:t>
            </a:r>
            <a:r>
              <a:rPr lang="en-US" dirty="0" smtClean="0"/>
              <a:t> Gupta</a:t>
            </a:r>
          </a:p>
          <a:p>
            <a:r>
              <a:rPr lang="en-US" dirty="0" smtClean="0"/>
              <a:t>Faculty , S.S. in Commerce </a:t>
            </a:r>
            <a:r>
              <a:rPr lang="en-US" dirty="0" err="1" smtClean="0"/>
              <a:t>Vikram</a:t>
            </a:r>
            <a:r>
              <a:rPr lang="en-US" dirty="0" smtClean="0"/>
              <a:t> University</a:t>
            </a:r>
          </a:p>
          <a:p>
            <a:r>
              <a:rPr lang="en-US" dirty="0" smtClean="0"/>
              <a:t>Useful for BBA(H)/B.COM(H)/M.COM and allied subject</a:t>
            </a:r>
            <a:endParaRPr lang="en-IN" dirty="0" smtClean="0"/>
          </a:p>
          <a:p>
            <a:r>
              <a:rPr lang="en-US" dirty="0" smtClean="0"/>
              <a:t> </a:t>
            </a:r>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idx="1"/>
          </p:nvPr>
        </p:nvSpPr>
        <p:spPr/>
        <p:txBody>
          <a:bodyPr/>
          <a:lstStyle/>
          <a:p>
            <a:pPr>
              <a:buNone/>
            </a:pPr>
            <a:r>
              <a:rPr lang="en-US" dirty="0" smtClean="0"/>
              <a:t>                                   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BILATERAL TRADE AGREEMENT</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Bilateral trade is the exchange of goods &amp; services between two nations promoting trade and investment. The two countries will reduce or eliminate tariffs, import quotas, export restraints, and other trade barriers to encourage trade and investment. The agreements may be limited to certain goods and services or certain types of market entry barriers. Different types of agreements define the level of the international integration from free trade to customs and economic unions.</a:t>
            </a:r>
            <a:br>
              <a:rPr lang="en-IN" dirty="0" smtClean="0"/>
            </a:br>
            <a:endParaRPr lang="en-IN" dirty="0" smtClean="0"/>
          </a:p>
          <a:p>
            <a:pPr>
              <a:buNone/>
            </a:pPr>
            <a:endParaRPr lang="en-IN" dirty="0" smtClean="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BILATERAL TRADE AGREEMENT</a:t>
            </a:r>
            <a:endParaRPr lang="en-IN" dirty="0"/>
          </a:p>
        </p:txBody>
      </p:sp>
      <p:pic>
        <p:nvPicPr>
          <p:cNvPr id="6" name="Content Placeholder 5" descr="1539018787-5778.jpg"/>
          <p:cNvPicPr>
            <a:picLocks noGrp="1" noChangeAspect="1"/>
          </p:cNvPicPr>
          <p:nvPr>
            <p:ph idx="1"/>
          </p:nvPr>
        </p:nvPicPr>
        <p:blipFill>
          <a:blip r:embed="rId2" cstate="print"/>
          <a:stretch>
            <a:fillRect/>
          </a:stretch>
        </p:blipFill>
        <p:spPr>
          <a:xfrm>
            <a:off x="1619250" y="1744662"/>
            <a:ext cx="5905500" cy="44196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BILATERAL TRADE AGREEMENT</a:t>
            </a:r>
            <a:endParaRPr lang="en-IN" dirty="0"/>
          </a:p>
        </p:txBody>
      </p:sp>
      <p:sp>
        <p:nvSpPr>
          <p:cNvPr id="3" name="Content Placeholder 2"/>
          <p:cNvSpPr>
            <a:spLocks noGrp="1"/>
          </p:cNvSpPr>
          <p:nvPr>
            <p:ph idx="1"/>
          </p:nvPr>
        </p:nvSpPr>
        <p:spPr/>
        <p:txBody>
          <a:bodyPr/>
          <a:lstStyle/>
          <a:p>
            <a:r>
              <a:rPr lang="en-IN" dirty="0" smtClean="0"/>
              <a:t>They set rules of trade between two countries. For example, there are India-US, Canada-Peru, EU-South Africa, US-Australia and other free trade agreements.</a:t>
            </a:r>
            <a:br>
              <a:rPr lang="en-IN" dirty="0" smtClean="0"/>
            </a:b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MULTILATERAL TRADE AGREEMENT</a:t>
            </a:r>
            <a:endParaRPr lang="en-IN" dirty="0"/>
          </a:p>
        </p:txBody>
      </p:sp>
      <p:sp>
        <p:nvSpPr>
          <p:cNvPr id="3" name="Content Placeholder 2"/>
          <p:cNvSpPr>
            <a:spLocks noGrp="1"/>
          </p:cNvSpPr>
          <p:nvPr>
            <p:ph idx="1"/>
          </p:nvPr>
        </p:nvSpPr>
        <p:spPr/>
        <p:txBody>
          <a:bodyPr>
            <a:normAutofit/>
          </a:bodyPr>
          <a:lstStyle/>
          <a:p>
            <a:r>
              <a:rPr lang="en-IN" dirty="0" smtClean="0"/>
              <a:t>A multilateral trade  involving three or more parties. The agreements reduce tariff  and make it easier for international  businesses . Since they are among many countries, they are difficult to negotiate. </a:t>
            </a:r>
          </a:p>
          <a:p>
            <a:endParaRPr lang="en-IN" dirty="0" smtClean="0"/>
          </a:p>
          <a:p>
            <a:endParaRPr lang="en-IN" dirty="0" smtClean="0"/>
          </a:p>
          <a:p>
            <a:pPr>
              <a:buNone/>
            </a:pPr>
            <a:r>
              <a:rPr lang="en-IN" dirty="0" smtClean="0"/>
              <a:t/>
            </a:r>
            <a:br>
              <a:rPr lang="en-IN"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MULTILATERAL TRADE AGREEMENT</a:t>
            </a:r>
            <a:endParaRPr lang="en-IN" dirty="0"/>
          </a:p>
        </p:txBody>
      </p:sp>
      <p:pic>
        <p:nvPicPr>
          <p:cNvPr id="8" name="Content Placeholder 7" descr="G20.jpg"/>
          <p:cNvPicPr>
            <a:picLocks noGrp="1" noChangeAspect="1"/>
          </p:cNvPicPr>
          <p:nvPr>
            <p:ph idx="1"/>
          </p:nvPr>
        </p:nvPicPr>
        <p:blipFill>
          <a:blip r:embed="rId2" cstate="print"/>
          <a:stretch>
            <a:fillRect/>
          </a:stretch>
        </p:blipFill>
        <p:spPr>
          <a:xfrm>
            <a:off x="457200" y="1668462"/>
            <a:ext cx="8229600" cy="4572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MULTILATERAL TRADE</a:t>
            </a:r>
            <a:endParaRPr lang="en-IN" dirty="0"/>
          </a:p>
        </p:txBody>
      </p:sp>
      <p:sp>
        <p:nvSpPr>
          <p:cNvPr id="3" name="Content Placeholder 2"/>
          <p:cNvSpPr>
            <a:spLocks noGrp="1"/>
          </p:cNvSpPr>
          <p:nvPr>
            <p:ph idx="1"/>
          </p:nvPr>
        </p:nvSpPr>
        <p:spPr/>
        <p:txBody>
          <a:bodyPr/>
          <a:lstStyle/>
          <a:p>
            <a:r>
              <a:rPr lang="en-IN" dirty="0" smtClean="0"/>
              <a:t> Multilateral trade agreements create international trade unions, such as WTO, EU, NAFTA, etc.  For example, WTO is regulated by General Agreement on Trade and Tariffs. European Union is regulated by several treaties, such as Treaty of Rome, Treaty of Maastricht, etc.</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IN" dirty="0"/>
          </a:p>
        </p:txBody>
      </p:sp>
      <p:sp>
        <p:nvSpPr>
          <p:cNvPr id="3" name="Content Placeholder 2"/>
          <p:cNvSpPr>
            <a:spLocks noGrp="1"/>
          </p:cNvSpPr>
          <p:nvPr>
            <p:ph idx="1"/>
          </p:nvPr>
        </p:nvSpPr>
        <p:spPr/>
        <p:txBody>
          <a:bodyPr>
            <a:normAutofit fontScale="92500" lnSpcReduction="20000"/>
          </a:bodyPr>
          <a:lstStyle/>
          <a:p>
            <a:pPr>
              <a:buNone/>
            </a:pPr>
            <a:r>
              <a:rPr lang="en-IN" dirty="0" smtClean="0"/>
              <a:t>   The objectives of the bilateral trade are the same as a multilateral trade, except it is between two countries that negotiated the trade agreement.</a:t>
            </a:r>
          </a:p>
          <a:p>
            <a:r>
              <a:rPr lang="en-IN" dirty="0" smtClean="0"/>
              <a:t> Increases trade and economic growth between  countries.</a:t>
            </a:r>
          </a:p>
          <a:p>
            <a:r>
              <a:rPr lang="en-US" dirty="0" smtClean="0"/>
              <a:t>Through tariff and taxes elimination between countries have price advantages.</a:t>
            </a:r>
          </a:p>
          <a:p>
            <a:r>
              <a:rPr lang="en-US" dirty="0" smtClean="0"/>
              <a:t> product available at cheapest cost.</a:t>
            </a:r>
          </a:p>
          <a:p>
            <a:r>
              <a:rPr lang="en-US" dirty="0" smtClean="0"/>
              <a:t>All member countries treat each other equally.</a:t>
            </a:r>
            <a:endParaRPr lang="en-IN" dirty="0" smtClean="0"/>
          </a:p>
          <a:p>
            <a:r>
              <a:rPr lang="en-IN" dirty="0" smtClean="0"/>
              <a:t>it standardizes business regulations for all the trade partners.  </a:t>
            </a:r>
            <a:br>
              <a:rPr lang="en-IN" dirty="0" smtClean="0"/>
            </a:br>
            <a:endParaRPr lang="en-IN" dirty="0" smtClean="0"/>
          </a:p>
          <a:p>
            <a:endParaRPr lang="en-IN" dirty="0" smtClean="0"/>
          </a:p>
          <a:p>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IMPORTANCE </a:t>
            </a:r>
            <a:endParaRPr lang="en-IN" dirty="0"/>
          </a:p>
        </p:txBody>
      </p:sp>
      <p:sp>
        <p:nvSpPr>
          <p:cNvPr id="3" name="Content Placeholder 2"/>
          <p:cNvSpPr>
            <a:spLocks noGrp="1"/>
          </p:cNvSpPr>
          <p:nvPr>
            <p:ph idx="1"/>
          </p:nvPr>
        </p:nvSpPr>
        <p:spPr/>
        <p:txBody>
          <a:bodyPr>
            <a:normAutofit lnSpcReduction="10000"/>
          </a:bodyPr>
          <a:lstStyle/>
          <a:p>
            <a:pPr>
              <a:buNone/>
            </a:pPr>
            <a:endParaRPr lang="en-IN" dirty="0" smtClean="0"/>
          </a:p>
          <a:p>
            <a:r>
              <a:rPr lang="en-IN" dirty="0" smtClean="0"/>
              <a:t>Open a new markets for companies.</a:t>
            </a:r>
          </a:p>
          <a:p>
            <a:r>
              <a:rPr lang="en-IN" dirty="0" smtClean="0"/>
              <a:t>more job opportunities because of new market.</a:t>
            </a:r>
          </a:p>
          <a:p>
            <a:r>
              <a:rPr lang="en-IN" dirty="0" smtClean="0"/>
              <a:t>It refers consumers to buy goods at lower price.</a:t>
            </a:r>
          </a:p>
          <a:p>
            <a:r>
              <a:rPr lang="en-IN" dirty="0" smtClean="0"/>
              <a:t>These agreements standardize business operations and commerce regulations; establish fair labour standards and environmental protection.</a:t>
            </a:r>
          </a:p>
          <a:p>
            <a:r>
              <a:rPr lang="en-US" dirty="0" smtClean="0"/>
              <a:t>Increases competition in developing nations.</a:t>
            </a:r>
          </a:p>
          <a:p>
            <a:r>
              <a:rPr lang="en-US" dirty="0" smtClean="0"/>
              <a:t>Increases investment opportunity.</a:t>
            </a:r>
            <a:endParaRPr lang="en-IN" dirty="0" smtClean="0"/>
          </a:p>
          <a:p>
            <a:pPr>
              <a:buNone/>
            </a:pPr>
            <a:endParaRPr lang="en-IN" dirty="0" smtClean="0"/>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306</TotalTime>
  <Words>179</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BILATERAL AND MULTILATERAL TRADE AGREEMENT</vt:lpstr>
      <vt:lpstr>  BILATERAL TRADE AGREEMENT</vt:lpstr>
      <vt:lpstr>BILATERAL TRADE AGREEMENT</vt:lpstr>
      <vt:lpstr>BILATERAL TRADE AGREEMENT</vt:lpstr>
      <vt:lpstr>MULTILATERAL TRADE AGREEMENT</vt:lpstr>
      <vt:lpstr>MULTILATERAL TRADE AGREEMENT</vt:lpstr>
      <vt:lpstr>MULTILATERAL TRADE</vt:lpstr>
      <vt:lpstr>OBJECTIVES</vt:lpstr>
      <vt:lpstr>IMPORTANCE </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BILATERAL AND MULTILATERAL TRADE</dc:title>
  <dc:creator>ANUBHA</dc:creator>
  <cp:lastModifiedBy>ANUBHA</cp:lastModifiedBy>
  <cp:revision>35</cp:revision>
  <dcterms:created xsi:type="dcterms:W3CDTF">2006-08-16T00:00:00Z</dcterms:created>
  <dcterms:modified xsi:type="dcterms:W3CDTF">2020-05-18T18:51:56Z</dcterms:modified>
</cp:coreProperties>
</file>