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FCCA61-ABAB-4B33-B938-1DBA2D5365E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IN"/>
        </a:p>
      </dgm:t>
    </dgm:pt>
    <dgm:pt modelId="{9722FD76-CBD6-4D8D-8F39-75015FF047B2}">
      <dgm:prSet phldrT="[Text]"/>
      <dgm:spPr/>
      <dgm:t>
        <a:bodyPr/>
        <a:lstStyle/>
        <a:p>
          <a:r>
            <a:rPr lang="en-IN" b="1" i="0" dirty="0" smtClean="0"/>
            <a:t>Ex situ conservation</a:t>
          </a:r>
          <a:endParaRPr lang="en-IN" dirty="0"/>
        </a:p>
      </dgm:t>
    </dgm:pt>
    <dgm:pt modelId="{CEF968A4-C45A-42DA-987C-009A4E81EE9A}" type="parTrans" cxnId="{79D713A5-4CC6-4D4E-89E0-E0A0478D8A0D}">
      <dgm:prSet/>
      <dgm:spPr/>
      <dgm:t>
        <a:bodyPr/>
        <a:lstStyle/>
        <a:p>
          <a:endParaRPr lang="en-IN"/>
        </a:p>
      </dgm:t>
    </dgm:pt>
    <dgm:pt modelId="{88A6B00F-2310-4B8E-B857-A5F491AEAA60}" type="sibTrans" cxnId="{79D713A5-4CC6-4D4E-89E0-E0A0478D8A0D}">
      <dgm:prSet/>
      <dgm:spPr/>
      <dgm:t>
        <a:bodyPr/>
        <a:lstStyle/>
        <a:p>
          <a:endParaRPr lang="en-IN"/>
        </a:p>
      </dgm:t>
    </dgm:pt>
    <dgm:pt modelId="{28B39E2F-22A3-45A2-9BBA-4D6D504B5C9D}">
      <dgm:prSet phldrT="[Text]"/>
      <dgm:spPr/>
      <dgm:t>
        <a:bodyPr/>
        <a:lstStyle/>
        <a:p>
          <a:r>
            <a:rPr lang="en-IN" b="1" i="0" dirty="0" smtClean="0"/>
            <a:t>In situ conservation</a:t>
          </a:r>
          <a:endParaRPr lang="en-IN" b="0" i="0" dirty="0" smtClean="0"/>
        </a:p>
      </dgm:t>
    </dgm:pt>
    <dgm:pt modelId="{D81B6634-C904-4602-A360-DEA00AE31664}" type="parTrans" cxnId="{0C4AA355-A4A3-4F9A-BFE4-48DB797EC4E5}">
      <dgm:prSet/>
      <dgm:spPr/>
      <dgm:t>
        <a:bodyPr/>
        <a:lstStyle/>
        <a:p>
          <a:endParaRPr lang="en-IN"/>
        </a:p>
      </dgm:t>
    </dgm:pt>
    <dgm:pt modelId="{4EE3FD96-BF7C-4355-B711-6B78A9D8135C}" type="sibTrans" cxnId="{0C4AA355-A4A3-4F9A-BFE4-48DB797EC4E5}">
      <dgm:prSet/>
      <dgm:spPr/>
      <dgm:t>
        <a:bodyPr/>
        <a:lstStyle/>
        <a:p>
          <a:endParaRPr lang="en-IN"/>
        </a:p>
      </dgm:t>
    </dgm:pt>
    <dgm:pt modelId="{A8C60446-D34D-4D08-8738-20DF6F6F6424}" type="pres">
      <dgm:prSet presAssocID="{EDFCCA61-ABAB-4B33-B938-1DBA2D5365E2}" presName="linear" presStyleCnt="0">
        <dgm:presLayoutVars>
          <dgm:dir/>
          <dgm:animLvl val="lvl"/>
          <dgm:resizeHandles val="exact"/>
        </dgm:presLayoutVars>
      </dgm:prSet>
      <dgm:spPr/>
      <dgm:t>
        <a:bodyPr/>
        <a:lstStyle/>
        <a:p>
          <a:endParaRPr lang="en-IN"/>
        </a:p>
      </dgm:t>
    </dgm:pt>
    <dgm:pt modelId="{64A52CB8-C1CD-4DD2-B2E7-8E10759FC27D}" type="pres">
      <dgm:prSet presAssocID="{9722FD76-CBD6-4D8D-8F39-75015FF047B2}" presName="parentLin" presStyleCnt="0"/>
      <dgm:spPr/>
    </dgm:pt>
    <dgm:pt modelId="{8F1C9ED1-EA48-41C5-9DD6-E51B11BAE9CC}" type="pres">
      <dgm:prSet presAssocID="{9722FD76-CBD6-4D8D-8F39-75015FF047B2}" presName="parentLeftMargin" presStyleLbl="node1" presStyleIdx="0" presStyleCnt="2"/>
      <dgm:spPr/>
      <dgm:t>
        <a:bodyPr/>
        <a:lstStyle/>
        <a:p>
          <a:endParaRPr lang="en-IN"/>
        </a:p>
      </dgm:t>
    </dgm:pt>
    <dgm:pt modelId="{25B0C8BD-4D8F-4788-8711-C91CEDF683A4}" type="pres">
      <dgm:prSet presAssocID="{9722FD76-CBD6-4D8D-8F39-75015FF047B2}" presName="parentText" presStyleLbl="node1" presStyleIdx="0" presStyleCnt="2">
        <dgm:presLayoutVars>
          <dgm:chMax val="0"/>
          <dgm:bulletEnabled val="1"/>
        </dgm:presLayoutVars>
      </dgm:prSet>
      <dgm:spPr/>
      <dgm:t>
        <a:bodyPr/>
        <a:lstStyle/>
        <a:p>
          <a:endParaRPr lang="en-IN"/>
        </a:p>
      </dgm:t>
    </dgm:pt>
    <dgm:pt modelId="{BD24E1FD-6371-4A62-9496-1DADD22B9FBA}" type="pres">
      <dgm:prSet presAssocID="{9722FD76-CBD6-4D8D-8F39-75015FF047B2}" presName="negativeSpace" presStyleCnt="0"/>
      <dgm:spPr/>
    </dgm:pt>
    <dgm:pt modelId="{3D478D15-6730-4E5E-8CDA-1CDE835322A3}" type="pres">
      <dgm:prSet presAssocID="{9722FD76-CBD6-4D8D-8F39-75015FF047B2}" presName="childText" presStyleLbl="conFgAcc1" presStyleIdx="0" presStyleCnt="2">
        <dgm:presLayoutVars>
          <dgm:bulletEnabled val="1"/>
        </dgm:presLayoutVars>
      </dgm:prSet>
      <dgm:spPr/>
    </dgm:pt>
    <dgm:pt modelId="{0FA42C7B-ED82-4358-A9C6-06D4FA8D9001}" type="pres">
      <dgm:prSet presAssocID="{88A6B00F-2310-4B8E-B857-A5F491AEAA60}" presName="spaceBetweenRectangles" presStyleCnt="0"/>
      <dgm:spPr/>
    </dgm:pt>
    <dgm:pt modelId="{8813D19D-03D3-4667-99DB-D49108668615}" type="pres">
      <dgm:prSet presAssocID="{28B39E2F-22A3-45A2-9BBA-4D6D504B5C9D}" presName="parentLin" presStyleCnt="0"/>
      <dgm:spPr/>
    </dgm:pt>
    <dgm:pt modelId="{B8C21092-A2D2-4FFF-B6C6-4ECFC4640690}" type="pres">
      <dgm:prSet presAssocID="{28B39E2F-22A3-45A2-9BBA-4D6D504B5C9D}" presName="parentLeftMargin" presStyleLbl="node1" presStyleIdx="0" presStyleCnt="2"/>
      <dgm:spPr/>
      <dgm:t>
        <a:bodyPr/>
        <a:lstStyle/>
        <a:p>
          <a:endParaRPr lang="en-IN"/>
        </a:p>
      </dgm:t>
    </dgm:pt>
    <dgm:pt modelId="{83DA7DFB-D865-4EEB-8863-BD9122E474FC}" type="pres">
      <dgm:prSet presAssocID="{28B39E2F-22A3-45A2-9BBA-4D6D504B5C9D}" presName="parentText" presStyleLbl="node1" presStyleIdx="1" presStyleCnt="2">
        <dgm:presLayoutVars>
          <dgm:chMax val="0"/>
          <dgm:bulletEnabled val="1"/>
        </dgm:presLayoutVars>
      </dgm:prSet>
      <dgm:spPr/>
      <dgm:t>
        <a:bodyPr/>
        <a:lstStyle/>
        <a:p>
          <a:endParaRPr lang="en-IN"/>
        </a:p>
      </dgm:t>
    </dgm:pt>
    <dgm:pt modelId="{153263CB-4EE1-4FC8-B0B8-64D9EFE59962}" type="pres">
      <dgm:prSet presAssocID="{28B39E2F-22A3-45A2-9BBA-4D6D504B5C9D}" presName="negativeSpace" presStyleCnt="0"/>
      <dgm:spPr/>
    </dgm:pt>
    <dgm:pt modelId="{50712EEC-479B-40A3-8921-E6C2363BD61E}" type="pres">
      <dgm:prSet presAssocID="{28B39E2F-22A3-45A2-9BBA-4D6D504B5C9D}" presName="childText" presStyleLbl="conFgAcc1" presStyleIdx="1" presStyleCnt="2">
        <dgm:presLayoutVars>
          <dgm:bulletEnabled val="1"/>
        </dgm:presLayoutVars>
      </dgm:prSet>
      <dgm:spPr/>
    </dgm:pt>
  </dgm:ptLst>
  <dgm:cxnLst>
    <dgm:cxn modelId="{0C4AA355-A4A3-4F9A-BFE4-48DB797EC4E5}" srcId="{EDFCCA61-ABAB-4B33-B938-1DBA2D5365E2}" destId="{28B39E2F-22A3-45A2-9BBA-4D6D504B5C9D}" srcOrd="1" destOrd="0" parTransId="{D81B6634-C904-4602-A360-DEA00AE31664}" sibTransId="{4EE3FD96-BF7C-4355-B711-6B78A9D8135C}"/>
    <dgm:cxn modelId="{10100747-1710-4224-B8D1-969B7A8C9EBC}" type="presOf" srcId="{EDFCCA61-ABAB-4B33-B938-1DBA2D5365E2}" destId="{A8C60446-D34D-4D08-8738-20DF6F6F6424}" srcOrd="0" destOrd="0" presId="urn:microsoft.com/office/officeart/2005/8/layout/list1"/>
    <dgm:cxn modelId="{C4A30AA0-5861-4723-9E22-D175A471B46A}" type="presOf" srcId="{28B39E2F-22A3-45A2-9BBA-4D6D504B5C9D}" destId="{B8C21092-A2D2-4FFF-B6C6-4ECFC4640690}" srcOrd="0" destOrd="0" presId="urn:microsoft.com/office/officeart/2005/8/layout/list1"/>
    <dgm:cxn modelId="{23D12D39-F452-485D-868A-BD139508DBCD}" type="presOf" srcId="{9722FD76-CBD6-4D8D-8F39-75015FF047B2}" destId="{25B0C8BD-4D8F-4788-8711-C91CEDF683A4}" srcOrd="1" destOrd="0" presId="urn:microsoft.com/office/officeart/2005/8/layout/list1"/>
    <dgm:cxn modelId="{E7C9EEF4-E166-45BB-85D4-054EDFC0ECC6}" type="presOf" srcId="{28B39E2F-22A3-45A2-9BBA-4D6D504B5C9D}" destId="{83DA7DFB-D865-4EEB-8863-BD9122E474FC}" srcOrd="1" destOrd="0" presId="urn:microsoft.com/office/officeart/2005/8/layout/list1"/>
    <dgm:cxn modelId="{79D713A5-4CC6-4D4E-89E0-E0A0478D8A0D}" srcId="{EDFCCA61-ABAB-4B33-B938-1DBA2D5365E2}" destId="{9722FD76-CBD6-4D8D-8F39-75015FF047B2}" srcOrd="0" destOrd="0" parTransId="{CEF968A4-C45A-42DA-987C-009A4E81EE9A}" sibTransId="{88A6B00F-2310-4B8E-B857-A5F491AEAA60}"/>
    <dgm:cxn modelId="{3763629D-ADDB-410F-B303-529C584114B4}" type="presOf" srcId="{9722FD76-CBD6-4D8D-8F39-75015FF047B2}" destId="{8F1C9ED1-EA48-41C5-9DD6-E51B11BAE9CC}" srcOrd="0" destOrd="0" presId="urn:microsoft.com/office/officeart/2005/8/layout/list1"/>
    <dgm:cxn modelId="{48EC6991-ED07-4AF5-A27C-AFD003414A74}" type="presParOf" srcId="{A8C60446-D34D-4D08-8738-20DF6F6F6424}" destId="{64A52CB8-C1CD-4DD2-B2E7-8E10759FC27D}" srcOrd="0" destOrd="0" presId="urn:microsoft.com/office/officeart/2005/8/layout/list1"/>
    <dgm:cxn modelId="{102BB4DA-4D0C-49A8-A31B-9E013B47BC18}" type="presParOf" srcId="{64A52CB8-C1CD-4DD2-B2E7-8E10759FC27D}" destId="{8F1C9ED1-EA48-41C5-9DD6-E51B11BAE9CC}" srcOrd="0" destOrd="0" presId="urn:microsoft.com/office/officeart/2005/8/layout/list1"/>
    <dgm:cxn modelId="{CF1C351F-78FD-4286-8366-E3FAC26399A8}" type="presParOf" srcId="{64A52CB8-C1CD-4DD2-B2E7-8E10759FC27D}" destId="{25B0C8BD-4D8F-4788-8711-C91CEDF683A4}" srcOrd="1" destOrd="0" presId="urn:microsoft.com/office/officeart/2005/8/layout/list1"/>
    <dgm:cxn modelId="{FBEFE194-A8B9-4CB6-9F9F-39F642D01D26}" type="presParOf" srcId="{A8C60446-D34D-4D08-8738-20DF6F6F6424}" destId="{BD24E1FD-6371-4A62-9496-1DADD22B9FBA}" srcOrd="1" destOrd="0" presId="urn:microsoft.com/office/officeart/2005/8/layout/list1"/>
    <dgm:cxn modelId="{93BC351B-4418-443C-A574-E745742055E1}" type="presParOf" srcId="{A8C60446-D34D-4D08-8738-20DF6F6F6424}" destId="{3D478D15-6730-4E5E-8CDA-1CDE835322A3}" srcOrd="2" destOrd="0" presId="urn:microsoft.com/office/officeart/2005/8/layout/list1"/>
    <dgm:cxn modelId="{9065C954-E4A9-40AE-85ED-9DA064487191}" type="presParOf" srcId="{A8C60446-D34D-4D08-8738-20DF6F6F6424}" destId="{0FA42C7B-ED82-4358-A9C6-06D4FA8D9001}" srcOrd="3" destOrd="0" presId="urn:microsoft.com/office/officeart/2005/8/layout/list1"/>
    <dgm:cxn modelId="{6901FF8D-D95A-4907-B045-BC0DFD85E77A}" type="presParOf" srcId="{A8C60446-D34D-4D08-8738-20DF6F6F6424}" destId="{8813D19D-03D3-4667-99DB-D49108668615}" srcOrd="4" destOrd="0" presId="urn:microsoft.com/office/officeart/2005/8/layout/list1"/>
    <dgm:cxn modelId="{C414FB9A-1B51-403D-90F9-F982D3DADD94}" type="presParOf" srcId="{8813D19D-03D3-4667-99DB-D49108668615}" destId="{B8C21092-A2D2-4FFF-B6C6-4ECFC4640690}" srcOrd="0" destOrd="0" presId="urn:microsoft.com/office/officeart/2005/8/layout/list1"/>
    <dgm:cxn modelId="{FF5F8920-303F-4681-8D61-70CFF9F5B4F6}" type="presParOf" srcId="{8813D19D-03D3-4667-99DB-D49108668615}" destId="{83DA7DFB-D865-4EEB-8863-BD9122E474FC}" srcOrd="1" destOrd="0" presId="urn:microsoft.com/office/officeart/2005/8/layout/list1"/>
    <dgm:cxn modelId="{EE054287-FDB1-4F83-8FC0-6A25ABA8D870}" type="presParOf" srcId="{A8C60446-D34D-4D08-8738-20DF6F6F6424}" destId="{153263CB-4EE1-4FC8-B0B8-64D9EFE59962}" srcOrd="5" destOrd="0" presId="urn:microsoft.com/office/officeart/2005/8/layout/list1"/>
    <dgm:cxn modelId="{A559C890-24F4-4131-B5E7-8E0676FF6515}" type="presParOf" srcId="{A8C60446-D34D-4D08-8738-20DF6F6F6424}" destId="{50712EEC-479B-40A3-8921-E6C2363BD61E}"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478D15-6730-4E5E-8CDA-1CDE835322A3}">
      <dsp:nvSpPr>
        <dsp:cNvPr id="0" name=""/>
        <dsp:cNvSpPr/>
      </dsp:nvSpPr>
      <dsp:spPr>
        <a:xfrm>
          <a:off x="0" y="807299"/>
          <a:ext cx="7772400" cy="1335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5B0C8BD-4D8F-4788-8711-C91CEDF683A4}">
      <dsp:nvSpPr>
        <dsp:cNvPr id="0" name=""/>
        <dsp:cNvSpPr/>
      </dsp:nvSpPr>
      <dsp:spPr>
        <a:xfrm>
          <a:off x="388620" y="25019"/>
          <a:ext cx="5440680" cy="1564560"/>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645" tIns="0" rIns="205645" bIns="0" numCol="1" spcCol="1270" anchor="ctr" anchorCtr="0">
          <a:noAutofit/>
        </a:bodyPr>
        <a:lstStyle/>
        <a:p>
          <a:pPr lvl="0" algn="l" defTabSz="2355850">
            <a:lnSpc>
              <a:spcPct val="90000"/>
            </a:lnSpc>
            <a:spcBef>
              <a:spcPct val="0"/>
            </a:spcBef>
            <a:spcAft>
              <a:spcPct val="35000"/>
            </a:spcAft>
          </a:pPr>
          <a:r>
            <a:rPr lang="en-IN" sz="5300" b="1" i="0" kern="1200" dirty="0" smtClean="0"/>
            <a:t>Ex situ conservation</a:t>
          </a:r>
          <a:endParaRPr lang="en-IN" sz="5300" kern="1200" dirty="0"/>
        </a:p>
      </dsp:txBody>
      <dsp:txXfrm>
        <a:off x="388620" y="25019"/>
        <a:ext cx="5440680" cy="1564560"/>
      </dsp:txXfrm>
    </dsp:sp>
    <dsp:sp modelId="{50712EEC-479B-40A3-8921-E6C2363BD61E}">
      <dsp:nvSpPr>
        <dsp:cNvPr id="0" name=""/>
        <dsp:cNvSpPr/>
      </dsp:nvSpPr>
      <dsp:spPr>
        <a:xfrm>
          <a:off x="0" y="3211380"/>
          <a:ext cx="7772400" cy="1335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3DA7DFB-D865-4EEB-8863-BD9122E474FC}">
      <dsp:nvSpPr>
        <dsp:cNvPr id="0" name=""/>
        <dsp:cNvSpPr/>
      </dsp:nvSpPr>
      <dsp:spPr>
        <a:xfrm>
          <a:off x="388620" y="2429099"/>
          <a:ext cx="5440680" cy="1564560"/>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5645" tIns="0" rIns="205645" bIns="0" numCol="1" spcCol="1270" anchor="ctr" anchorCtr="0">
          <a:noAutofit/>
        </a:bodyPr>
        <a:lstStyle/>
        <a:p>
          <a:pPr lvl="0" algn="l" defTabSz="2355850">
            <a:lnSpc>
              <a:spcPct val="90000"/>
            </a:lnSpc>
            <a:spcBef>
              <a:spcPct val="0"/>
            </a:spcBef>
            <a:spcAft>
              <a:spcPct val="35000"/>
            </a:spcAft>
          </a:pPr>
          <a:r>
            <a:rPr lang="en-IN" sz="5300" b="1" i="0" kern="1200" dirty="0" smtClean="0"/>
            <a:t>In situ conservation</a:t>
          </a:r>
          <a:endParaRPr lang="en-IN" sz="5300" b="0" i="0" kern="1200" dirty="0" smtClean="0"/>
        </a:p>
      </dsp:txBody>
      <dsp:txXfrm>
        <a:off x="388620" y="2429099"/>
        <a:ext cx="5440680" cy="15645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5/30/2020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5/30/2020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US" dirty="0" smtClean="0"/>
              <a:t>Presented by</a:t>
            </a:r>
          </a:p>
          <a:p>
            <a:r>
              <a:rPr lang="en-US" dirty="0" err="1" smtClean="0"/>
              <a:t>Dr.Anubha</a:t>
            </a:r>
            <a:r>
              <a:rPr lang="en-US" dirty="0" smtClean="0"/>
              <a:t> Gupta</a:t>
            </a:r>
          </a:p>
          <a:p>
            <a:r>
              <a:rPr lang="en-US" dirty="0" smtClean="0"/>
              <a:t>Faculty , S.S. in Commerce </a:t>
            </a:r>
            <a:r>
              <a:rPr lang="en-US" dirty="0" err="1" smtClean="0"/>
              <a:t>Vikram</a:t>
            </a:r>
            <a:r>
              <a:rPr lang="en-US" dirty="0" smtClean="0"/>
              <a:t> University</a:t>
            </a:r>
          </a:p>
          <a:p>
            <a:r>
              <a:rPr lang="en-US" dirty="0" smtClean="0"/>
              <a:t>Useful for BBA(H)/B.COM(H)/M.COM and allied subject</a:t>
            </a:r>
            <a:endParaRPr lang="en-IN" dirty="0" smtClean="0"/>
          </a:p>
          <a:p>
            <a:endParaRPr lang="en-IN" dirty="0"/>
          </a:p>
        </p:txBody>
      </p:sp>
      <p:sp>
        <p:nvSpPr>
          <p:cNvPr id="2" name="Title 1"/>
          <p:cNvSpPr>
            <a:spLocks noGrp="1"/>
          </p:cNvSpPr>
          <p:nvPr>
            <p:ph type="ctrTitle"/>
          </p:nvPr>
        </p:nvSpPr>
        <p:spPr/>
        <p:txBody>
          <a:bodyPr/>
          <a:lstStyle/>
          <a:p>
            <a:r>
              <a:rPr lang="en-US" dirty="0" smtClean="0"/>
              <a:t>BIODIVERSITY AND ITS CONSERVATION PART-2</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In situ conservation</a:t>
            </a:r>
            <a:endParaRPr lang="en-IN" dirty="0"/>
          </a:p>
        </p:txBody>
      </p:sp>
      <p:sp>
        <p:nvSpPr>
          <p:cNvPr id="3" name="Content Placeholder 2"/>
          <p:cNvSpPr>
            <a:spLocks noGrp="1"/>
          </p:cNvSpPr>
          <p:nvPr>
            <p:ph sz="quarter" idx="1"/>
          </p:nvPr>
        </p:nvSpPr>
        <p:spPr/>
        <p:txBody>
          <a:bodyPr>
            <a:normAutofit/>
          </a:bodyPr>
          <a:lstStyle/>
          <a:p>
            <a:pPr fontAlgn="base"/>
            <a:r>
              <a:rPr lang="en-IN" dirty="0" smtClean="0"/>
              <a:t>Conserving the animals and plants in their natural habitats is known as in situ conservation. In the process, the natural surrounding or ecosystem is protected and maintained so that all the constituent species (known or unknown) are conserved and benefited. The factors which are detrimental to the existence of species concerned are eliminated by suitable mechanism.</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Protected area</a:t>
            </a:r>
            <a:r>
              <a:rPr lang="en-US" dirty="0" smtClean="0"/>
              <a:t> </a:t>
            </a:r>
            <a:r>
              <a:rPr lang="en-US" b="1" dirty="0" smtClean="0"/>
              <a:t>of</a:t>
            </a:r>
            <a:r>
              <a:rPr lang="en-US" dirty="0" smtClean="0"/>
              <a:t> </a:t>
            </a:r>
            <a:r>
              <a:rPr lang="en-IN" b="1" dirty="0" smtClean="0"/>
              <a:t>In situ conservation</a:t>
            </a:r>
            <a:r>
              <a:rPr lang="en-US" dirty="0" smtClean="0"/>
              <a:t> </a:t>
            </a:r>
            <a:endParaRPr lang="en-IN" dirty="0"/>
          </a:p>
        </p:txBody>
      </p:sp>
      <p:sp>
        <p:nvSpPr>
          <p:cNvPr id="3" name="Content Placeholder 2"/>
          <p:cNvSpPr>
            <a:spLocks noGrp="1"/>
          </p:cNvSpPr>
          <p:nvPr>
            <p:ph sz="quarter" idx="1"/>
          </p:nvPr>
        </p:nvSpPr>
        <p:spPr/>
        <p:txBody>
          <a:bodyPr>
            <a:normAutofit/>
          </a:bodyPr>
          <a:lstStyle/>
          <a:p>
            <a:r>
              <a:rPr lang="en-IN" dirty="0" smtClean="0"/>
              <a:t>National parks and sanctuaries</a:t>
            </a:r>
          </a:p>
          <a:p>
            <a:r>
              <a:rPr lang="en-IN" dirty="0" smtClean="0"/>
              <a:t>Biosphere reserves</a:t>
            </a:r>
          </a:p>
          <a:p>
            <a:r>
              <a:rPr lang="en-IN" dirty="0" smtClean="0"/>
              <a:t>Nature reserves</a:t>
            </a:r>
          </a:p>
          <a:p>
            <a:r>
              <a:rPr lang="en-IN" dirty="0" smtClean="0"/>
              <a:t>Reserved and protected forests</a:t>
            </a:r>
          </a:p>
          <a:p>
            <a:r>
              <a:rPr lang="en-IN" dirty="0" smtClean="0"/>
              <a:t>Preservation plots</a:t>
            </a:r>
          </a:p>
          <a:p>
            <a:r>
              <a:rPr lang="en-IN" dirty="0" smtClean="0"/>
              <a:t>Reserved forests</a:t>
            </a:r>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Advantages of in situ conservation </a:t>
            </a:r>
            <a:endParaRPr lang="en-IN" dirty="0"/>
          </a:p>
        </p:txBody>
      </p:sp>
      <p:sp>
        <p:nvSpPr>
          <p:cNvPr id="3" name="Content Placeholder 2"/>
          <p:cNvSpPr>
            <a:spLocks noGrp="1"/>
          </p:cNvSpPr>
          <p:nvPr>
            <p:ph sz="quarter" idx="1"/>
          </p:nvPr>
        </p:nvSpPr>
        <p:spPr/>
        <p:txBody>
          <a:bodyPr>
            <a:normAutofit/>
          </a:bodyPr>
          <a:lstStyle/>
          <a:p>
            <a:pPr fontAlgn="base">
              <a:buNone/>
            </a:pPr>
            <a:r>
              <a:rPr lang="en-IN" dirty="0" smtClean="0"/>
              <a:t>(a) If is a cheap and convenient way of conserving biological diversity.</a:t>
            </a:r>
          </a:p>
          <a:p>
            <a:pPr fontAlgn="base">
              <a:buNone/>
            </a:pPr>
            <a:r>
              <a:rPr lang="en-IN" dirty="0" smtClean="0"/>
              <a:t>(b) It offers a way to preserve a large number of organisms simultaneously, known or unknown to us.</a:t>
            </a:r>
          </a:p>
          <a:p>
            <a:pPr fontAlgn="base">
              <a:buNone/>
            </a:pPr>
            <a:r>
              <a:rPr lang="en-IN" dirty="0" smtClean="0"/>
              <a:t>(c) The existence in natural ecosystem provides opportunity to the living organisms to adjust to differed’ environmental conditions and to evolve in to a better life form.</a:t>
            </a:r>
          </a:p>
          <a:p>
            <a:pPr>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a:t>
            </a:r>
            <a:endParaRPr lang="en-IN" dirty="0"/>
          </a:p>
        </p:txBody>
      </p:sp>
      <p:sp>
        <p:nvSpPr>
          <p:cNvPr id="3" name="Content Placeholder 2"/>
          <p:cNvSpPr>
            <a:spLocks noGrp="1"/>
          </p:cNvSpPr>
          <p:nvPr>
            <p:ph sz="quarter" idx="1"/>
          </p:nvPr>
        </p:nvSpPr>
        <p:spPr/>
        <p:txBody>
          <a:bodyPr/>
          <a:lstStyle/>
          <a:p>
            <a:r>
              <a:rPr lang="en-IN" dirty="0" smtClean="0"/>
              <a:t>https://www.environmentalpollution.in/essay/biodiversity-types</a:t>
            </a:r>
          </a:p>
          <a:p>
            <a:r>
              <a:rPr lang="en-IN" dirty="0" smtClean="0"/>
              <a:t>https://vikaspedia.in/energy/environment/biodiversity</a:t>
            </a:r>
          </a:p>
          <a:p>
            <a:r>
              <a:rPr lang="en-IN" dirty="0" smtClean="0"/>
              <a:t>https://en.wikipedia.org/wiki/Conservation_biology</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IN" dirty="0"/>
          </a:p>
        </p:txBody>
      </p:sp>
      <p:sp>
        <p:nvSpPr>
          <p:cNvPr id="3" name="Content Placeholder 2"/>
          <p:cNvSpPr>
            <a:spLocks noGrp="1"/>
          </p:cNvSpPr>
          <p:nvPr>
            <p:ph sz="quarter" idx="1"/>
          </p:nvPr>
        </p:nvSpPr>
        <p:spPr/>
        <p:txBody>
          <a:bodyPr/>
          <a:lstStyle/>
          <a:p>
            <a:pPr>
              <a:buNone/>
            </a:pPr>
            <a:r>
              <a:rPr lang="en-US" dirty="0" smtClean="0"/>
              <a:t>                                  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t>
            </a:r>
            <a:r>
              <a:rPr lang="en-IN" b="1" dirty="0" smtClean="0"/>
              <a:t>Introduction</a:t>
            </a:r>
            <a:r>
              <a:rPr lang="en-IN" b="1" dirty="0" smtClean="0"/>
              <a:t/>
            </a:r>
            <a:br>
              <a:rPr lang="en-IN" b="1" dirty="0" smtClean="0"/>
            </a:br>
            <a:endParaRPr lang="en-IN" b="1" dirty="0"/>
          </a:p>
        </p:txBody>
      </p:sp>
      <p:sp>
        <p:nvSpPr>
          <p:cNvPr id="3" name="Content Placeholder 2"/>
          <p:cNvSpPr>
            <a:spLocks noGrp="1"/>
          </p:cNvSpPr>
          <p:nvPr>
            <p:ph sz="quarter" idx="1"/>
          </p:nvPr>
        </p:nvSpPr>
        <p:spPr/>
        <p:txBody>
          <a:bodyPr>
            <a:normAutofit/>
          </a:bodyPr>
          <a:lstStyle/>
          <a:p>
            <a:r>
              <a:rPr lang="en-IN" b="1" dirty="0" smtClean="0"/>
              <a:t>Conservation biology</a:t>
            </a:r>
            <a:r>
              <a:rPr lang="en-IN" dirty="0" smtClean="0"/>
              <a:t> is the management of nature and of Earth's biodiversity with the aim of protecting species, their habitats, and ecosystems from excessive rates of extinction and the erosion of biotic interactions.</a:t>
            </a:r>
          </a:p>
          <a:p>
            <a:pPr fontAlgn="base"/>
            <a:r>
              <a:rPr lang="en-IN" dirty="0" smtClean="0"/>
              <a:t>conservation of bio-diversity is the proper management of the biosphere by human beings in such a way that it gives maximum benefits for the present generation and also develops its potential so as to meet the needs of the future generations.</a:t>
            </a: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Need  of biodiversity conservation</a:t>
            </a:r>
            <a:endParaRPr lang="en-IN" b="1" dirty="0"/>
          </a:p>
        </p:txBody>
      </p:sp>
      <p:sp>
        <p:nvSpPr>
          <p:cNvPr id="3" name="Content Placeholder 2"/>
          <p:cNvSpPr>
            <a:spLocks noGrp="1"/>
          </p:cNvSpPr>
          <p:nvPr>
            <p:ph sz="quarter" idx="1"/>
          </p:nvPr>
        </p:nvSpPr>
        <p:spPr/>
        <p:txBody>
          <a:bodyPr/>
          <a:lstStyle/>
          <a:p>
            <a:pPr fontAlgn="base">
              <a:buNone/>
            </a:pPr>
            <a:r>
              <a:rPr lang="en-IN" dirty="0" smtClean="0"/>
              <a:t>1.To maintain essential ecological processes and life supporting systems.</a:t>
            </a:r>
          </a:p>
          <a:p>
            <a:pPr fontAlgn="base">
              <a:buNone/>
            </a:pPr>
            <a:r>
              <a:rPr lang="en-IN" dirty="0" smtClean="0"/>
              <a:t>2.To preserve the diversity of species.</a:t>
            </a:r>
          </a:p>
          <a:p>
            <a:pPr fontAlgn="base">
              <a:buNone/>
            </a:pPr>
            <a:r>
              <a:rPr lang="en-IN" dirty="0" smtClean="0"/>
              <a:t>3. To make sustainable utilisation of species and ecosystems.</a:t>
            </a:r>
            <a:br>
              <a:rPr lang="en-IN" dirty="0" smtClean="0"/>
            </a:b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Objectives of biodiversity conservation</a:t>
            </a:r>
            <a:endParaRPr lang="en-IN" b="1" dirty="0"/>
          </a:p>
        </p:txBody>
      </p:sp>
      <p:sp>
        <p:nvSpPr>
          <p:cNvPr id="3" name="Content Placeholder 2"/>
          <p:cNvSpPr>
            <a:spLocks noGrp="1"/>
          </p:cNvSpPr>
          <p:nvPr>
            <p:ph sz="quarter" idx="1"/>
          </p:nvPr>
        </p:nvSpPr>
        <p:spPr/>
        <p:txBody>
          <a:bodyPr>
            <a:normAutofit fontScale="85000" lnSpcReduction="10000"/>
          </a:bodyPr>
          <a:lstStyle/>
          <a:p>
            <a:r>
              <a:rPr lang="en-IN" dirty="0" smtClean="0"/>
              <a:t>Conservation of biological diversity leads to conservation of essential ecological diversity to preserve the continuity of food chains.</a:t>
            </a:r>
          </a:p>
          <a:p>
            <a:r>
              <a:rPr lang="en-IN" dirty="0" smtClean="0"/>
              <a:t>The genetic diversity of plants and animals is preserved.</a:t>
            </a:r>
          </a:p>
          <a:p>
            <a:r>
              <a:rPr lang="en-IN" dirty="0" smtClean="0"/>
              <a:t>It ensures the sustainable utilisation of life support systems on earth.</a:t>
            </a:r>
          </a:p>
          <a:p>
            <a:r>
              <a:rPr lang="en-IN" dirty="0" smtClean="0"/>
              <a:t>It provides a vast knowledge of potential use to the scientific community.</a:t>
            </a:r>
          </a:p>
          <a:p>
            <a:r>
              <a:rPr lang="en-IN" dirty="0" smtClean="0"/>
              <a:t>A reservoir of wild animals and plants is preserved, thus enabling them to be introduced, if need be, in the surrounding areas.</a:t>
            </a:r>
          </a:p>
          <a:p>
            <a:r>
              <a:rPr lang="en-IN" dirty="0" smtClean="0"/>
              <a:t>Biological diversity provides immediate benefits to the society such as recreation and tourism.</a:t>
            </a:r>
          </a:p>
          <a:p>
            <a:r>
              <a:rPr lang="en-IN" dirty="0" smtClean="0"/>
              <a:t>Biodiversity conservation serves as an insurance policy for the future.</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Types of conservation</a:t>
            </a:r>
            <a:endParaRPr lang="en-IN" b="1"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Ex situ conservation</a:t>
            </a:r>
            <a:endParaRPr lang="en-IN" dirty="0"/>
          </a:p>
        </p:txBody>
      </p:sp>
      <p:sp>
        <p:nvSpPr>
          <p:cNvPr id="3" name="Content Placeholder 2"/>
          <p:cNvSpPr>
            <a:spLocks noGrp="1"/>
          </p:cNvSpPr>
          <p:nvPr>
            <p:ph sz="quarter" idx="1"/>
          </p:nvPr>
        </p:nvSpPr>
        <p:spPr/>
        <p:txBody>
          <a:bodyPr>
            <a:normAutofit/>
          </a:bodyPr>
          <a:lstStyle/>
          <a:p>
            <a:r>
              <a:rPr lang="en-IN" dirty="0" smtClean="0"/>
              <a:t>Conserving biodiversity outside the areas where they naturally occur is known as ex situ conservation. Here, animals and plants are reared or cultivated in areas like zoological or botanical parks.</a:t>
            </a:r>
          </a:p>
          <a:p>
            <a:r>
              <a:rPr lang="en-IN" dirty="0" smtClean="0"/>
              <a:t>Reintroduction of an animal or plant into the habitat from where it has become extinct is another form of ex situ conservation. For example, the </a:t>
            </a:r>
            <a:r>
              <a:rPr lang="en-IN" dirty="0" err="1" smtClean="0"/>
              <a:t>Gangetic</a:t>
            </a:r>
            <a:r>
              <a:rPr lang="en-IN" dirty="0" smtClean="0"/>
              <a:t> </a:t>
            </a:r>
            <a:r>
              <a:rPr lang="en-IN" dirty="0" err="1" smtClean="0"/>
              <a:t>gharial</a:t>
            </a:r>
            <a:r>
              <a:rPr lang="en-IN" dirty="0" smtClean="0"/>
              <a:t> has been reintroduced in the rivers of Uttar Pradesh, Madhya Pradesh and Rajasthan where it had become extinct.</a:t>
            </a:r>
          </a:p>
          <a:p>
            <a:pPr>
              <a:buNone/>
            </a:pPr>
            <a:endParaRPr lang="en-IN"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Area of Ex situ conservation</a:t>
            </a:r>
            <a:endParaRPr lang="en-IN" dirty="0"/>
          </a:p>
        </p:txBody>
      </p:sp>
      <p:sp>
        <p:nvSpPr>
          <p:cNvPr id="3" name="Content Placeholder 2"/>
          <p:cNvSpPr>
            <a:spLocks noGrp="1"/>
          </p:cNvSpPr>
          <p:nvPr>
            <p:ph sz="quarter" idx="1"/>
          </p:nvPr>
        </p:nvSpPr>
        <p:spPr/>
        <p:txBody>
          <a:bodyPr/>
          <a:lstStyle/>
          <a:p>
            <a:pPr fontAlgn="base"/>
            <a:r>
              <a:rPr lang="en-IN" dirty="0" smtClean="0"/>
              <a:t>(</a:t>
            </a:r>
            <a:r>
              <a:rPr lang="en-IN" dirty="0" err="1" smtClean="0"/>
              <a:t>i</a:t>
            </a:r>
            <a:r>
              <a:rPr lang="en-IN" dirty="0" smtClean="0"/>
              <a:t>) Seed gene bank,</a:t>
            </a:r>
          </a:p>
          <a:p>
            <a:pPr fontAlgn="base"/>
            <a:r>
              <a:rPr lang="en-IN" dirty="0" smtClean="0"/>
              <a:t>(ii) Field gene bank;</a:t>
            </a:r>
          </a:p>
          <a:p>
            <a:pPr fontAlgn="base"/>
            <a:r>
              <a:rPr lang="en-IN" dirty="0" smtClean="0"/>
              <a:t>(iii) Botanical gardens</a:t>
            </a:r>
            <a:r>
              <a:rPr lang="en-IN" baseline="-25000" dirty="0" smtClean="0"/>
              <a:t>;</a:t>
            </a:r>
            <a:endParaRPr lang="en-IN" dirty="0" smtClean="0"/>
          </a:p>
          <a:p>
            <a:pPr fontAlgn="base"/>
            <a:r>
              <a:rPr lang="en-IN" dirty="0" smtClean="0"/>
              <a:t>(iv) Zoos.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The strategies for ex-situ conservations </a:t>
            </a:r>
            <a:endParaRPr lang="en-IN" dirty="0"/>
          </a:p>
        </p:txBody>
      </p:sp>
      <p:sp>
        <p:nvSpPr>
          <p:cNvPr id="3" name="Content Placeholder 2"/>
          <p:cNvSpPr>
            <a:spLocks noGrp="1"/>
          </p:cNvSpPr>
          <p:nvPr>
            <p:ph sz="quarter" idx="1"/>
          </p:nvPr>
        </p:nvSpPr>
        <p:spPr/>
        <p:txBody>
          <a:bodyPr>
            <a:normAutofit/>
          </a:bodyPr>
          <a:lstStyle/>
          <a:p>
            <a:pPr fontAlgn="base"/>
            <a:r>
              <a:rPr lang="en-IN" dirty="0" smtClean="0"/>
              <a:t>(</a:t>
            </a:r>
            <a:r>
              <a:rPr lang="en-IN" dirty="0" err="1" smtClean="0"/>
              <a:t>i</a:t>
            </a:r>
            <a:r>
              <a:rPr lang="en-IN" dirty="0" smtClean="0"/>
              <a:t>) Identification of species to be conserved.</a:t>
            </a:r>
          </a:p>
          <a:p>
            <a:pPr fontAlgn="base"/>
            <a:r>
              <a:rPr lang="en-IN" dirty="0" smtClean="0"/>
              <a:t>(ii) Adoption of Different ex-situ methods of conservation.</a:t>
            </a:r>
          </a:p>
          <a:p>
            <a:pPr fontAlgn="base"/>
            <a:r>
              <a:rPr lang="en-IN" dirty="0" smtClean="0"/>
              <a:t>(</a:t>
            </a:r>
            <a:r>
              <a:rPr lang="en-IN" dirty="0" err="1" smtClean="0"/>
              <a:t>i</a:t>
            </a:r>
            <a:r>
              <a:rPr lang="en-IN" dirty="0" smtClean="0"/>
              <a:t>) Long-term captive breeding and propagation for the species which have lost their habitats permanently.</a:t>
            </a:r>
          </a:p>
          <a:p>
            <a:pPr fontAlgn="base"/>
            <a:r>
              <a:rPr lang="en-IN" dirty="0" smtClean="0"/>
              <a:t>(ii) Short-term propagation and release of the animals in their natural habitat</a:t>
            </a:r>
          </a:p>
          <a:p>
            <a:pPr fontAlgn="base"/>
            <a:r>
              <a:rPr lang="en-IN" dirty="0" smtClean="0"/>
              <a:t>(iii) Animal translocation</a:t>
            </a:r>
          </a:p>
          <a:p>
            <a:pPr fontAlgn="base"/>
            <a:r>
              <a:rPr lang="en-IN" dirty="0" smtClean="0"/>
              <a:t>(iv) Animal reintroduction</a:t>
            </a:r>
          </a:p>
          <a:p>
            <a:pPr fontAlgn="base"/>
            <a:r>
              <a:rPr lang="en-IN" dirty="0" smtClean="0"/>
              <a:t>(v) Advanced technology in the service of endangered species.</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Advantages of ex-situ conservations </a:t>
            </a:r>
            <a:endParaRPr lang="en-IN" dirty="0"/>
          </a:p>
        </p:txBody>
      </p:sp>
      <p:sp>
        <p:nvSpPr>
          <p:cNvPr id="3" name="Content Placeholder 2"/>
          <p:cNvSpPr>
            <a:spLocks noGrp="1"/>
          </p:cNvSpPr>
          <p:nvPr>
            <p:ph sz="quarter" idx="1"/>
          </p:nvPr>
        </p:nvSpPr>
        <p:spPr/>
        <p:txBody>
          <a:bodyPr/>
          <a:lstStyle/>
          <a:p>
            <a:pPr fontAlgn="base"/>
            <a:r>
              <a:rPr lang="en-IN" dirty="0" smtClean="0"/>
              <a:t> It gives longer life time and breeding activity to animals.</a:t>
            </a:r>
          </a:p>
          <a:p>
            <a:pPr fontAlgn="base"/>
            <a:r>
              <a:rPr lang="en-IN" dirty="0" smtClean="0"/>
              <a:t>(b) Genetic techniques can be utilised in the process.</a:t>
            </a:r>
          </a:p>
          <a:p>
            <a:pPr fontAlgn="base"/>
            <a:r>
              <a:rPr lang="en-IN" dirty="0" smtClean="0"/>
              <a:t>(c) Captivity breed species can again be reintroduced in the wild.</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TotalTime>
  <Words>552</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BIODIVERSITY AND ITS CONSERVATION PART-2</vt:lpstr>
      <vt:lpstr> Introduction </vt:lpstr>
      <vt:lpstr>Need  of biodiversity conservation</vt:lpstr>
      <vt:lpstr>Objectives of biodiversity conservation</vt:lpstr>
      <vt:lpstr>Types of conservation</vt:lpstr>
      <vt:lpstr>Ex situ conservation</vt:lpstr>
      <vt:lpstr>Area of Ex situ conservation</vt:lpstr>
      <vt:lpstr>The strategies for ex-situ conservations </vt:lpstr>
      <vt:lpstr>Advantages of ex-situ conservations </vt:lpstr>
      <vt:lpstr>In situ conservation</vt:lpstr>
      <vt:lpstr>Protected area of In situ conservation </vt:lpstr>
      <vt:lpstr>Advantages of in situ conservation </vt:lpstr>
      <vt:lpstr>Reference</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BIODIVERSITY AND ITS CONSERVATION PART-2</dc:title>
  <dc:creator>ANUBHA</dc:creator>
  <cp:lastModifiedBy>ANUBHA</cp:lastModifiedBy>
  <cp:revision>4</cp:revision>
  <dcterms:created xsi:type="dcterms:W3CDTF">2006-08-16T00:00:00Z</dcterms:created>
  <dcterms:modified xsi:type="dcterms:W3CDTF">2020-05-30T18:07:15Z</dcterms:modified>
</cp:coreProperties>
</file>