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8F7F55-2B9A-4CCA-BCE9-126EBECC3E9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IN"/>
        </a:p>
      </dgm:t>
    </dgm:pt>
    <dgm:pt modelId="{0198BE6B-0B6D-4E2A-A22A-7416DFA80191}">
      <dgm:prSet phldrT="[Text]"/>
      <dgm:spPr/>
      <dgm:t>
        <a:bodyPr/>
        <a:lstStyle/>
        <a:p>
          <a:r>
            <a:rPr lang="en-US" dirty="0" smtClean="0"/>
            <a:t>content</a:t>
          </a:r>
          <a:endParaRPr lang="en-IN" dirty="0"/>
        </a:p>
      </dgm:t>
    </dgm:pt>
    <dgm:pt modelId="{D22481DC-7DE3-468C-8233-3B6F714F56DA}" type="parTrans" cxnId="{1C6B22C3-94B2-4DB5-8482-6DE83E60F1D4}">
      <dgm:prSet/>
      <dgm:spPr/>
      <dgm:t>
        <a:bodyPr/>
        <a:lstStyle/>
        <a:p>
          <a:endParaRPr lang="en-IN"/>
        </a:p>
      </dgm:t>
    </dgm:pt>
    <dgm:pt modelId="{A822E137-C693-4381-A83C-D42A9E557346}" type="sibTrans" cxnId="{1C6B22C3-94B2-4DB5-8482-6DE83E60F1D4}">
      <dgm:prSet/>
      <dgm:spPr/>
      <dgm:t>
        <a:bodyPr/>
        <a:lstStyle/>
        <a:p>
          <a:endParaRPr lang="en-IN"/>
        </a:p>
      </dgm:t>
    </dgm:pt>
    <dgm:pt modelId="{58B94BBC-FCF7-48A3-8676-BA2A6BAE69C8}">
      <dgm:prSet phldrT="[Text]"/>
      <dgm:spPr/>
      <dgm:t>
        <a:bodyPr/>
        <a:lstStyle/>
        <a:p>
          <a:r>
            <a:rPr lang="en-US" dirty="0" smtClean="0"/>
            <a:t>community</a:t>
          </a:r>
          <a:endParaRPr lang="en-IN" dirty="0"/>
        </a:p>
      </dgm:t>
    </dgm:pt>
    <dgm:pt modelId="{6F1DDEAB-703B-41FF-863E-5557D07D61A2}" type="parTrans" cxnId="{97DC1BD8-D606-4616-98AA-9F7BE857DC66}">
      <dgm:prSet/>
      <dgm:spPr/>
      <dgm:t>
        <a:bodyPr/>
        <a:lstStyle/>
        <a:p>
          <a:endParaRPr lang="en-IN"/>
        </a:p>
      </dgm:t>
    </dgm:pt>
    <dgm:pt modelId="{E69EC305-9BD4-48B0-AD99-DA3563375A02}" type="sibTrans" cxnId="{97DC1BD8-D606-4616-98AA-9F7BE857DC66}">
      <dgm:prSet/>
      <dgm:spPr/>
      <dgm:t>
        <a:bodyPr/>
        <a:lstStyle/>
        <a:p>
          <a:endParaRPr lang="en-IN"/>
        </a:p>
      </dgm:t>
    </dgm:pt>
    <dgm:pt modelId="{1364C3B7-774E-4472-8357-FA01DC15440B}">
      <dgm:prSet phldrT="[Text]"/>
      <dgm:spPr/>
      <dgm:t>
        <a:bodyPr/>
        <a:lstStyle/>
        <a:p>
          <a:r>
            <a:rPr lang="en-US" dirty="0" smtClean="0"/>
            <a:t>commerce</a:t>
          </a:r>
          <a:endParaRPr lang="en-IN" dirty="0"/>
        </a:p>
      </dgm:t>
    </dgm:pt>
    <dgm:pt modelId="{E50707B6-0B0B-4871-B052-433E402E5C05}" type="parTrans" cxnId="{200A3340-8AD8-465D-8B25-7C9AAF8A90D4}">
      <dgm:prSet/>
      <dgm:spPr/>
      <dgm:t>
        <a:bodyPr/>
        <a:lstStyle/>
        <a:p>
          <a:endParaRPr lang="en-IN"/>
        </a:p>
      </dgm:t>
    </dgm:pt>
    <dgm:pt modelId="{11310156-0D4C-4FC3-A88E-45665E437070}" type="sibTrans" cxnId="{200A3340-8AD8-465D-8B25-7C9AAF8A90D4}">
      <dgm:prSet/>
      <dgm:spPr/>
      <dgm:t>
        <a:bodyPr/>
        <a:lstStyle/>
        <a:p>
          <a:endParaRPr lang="en-IN"/>
        </a:p>
      </dgm:t>
    </dgm:pt>
    <dgm:pt modelId="{BA68EADD-E61F-432E-B152-7097F5FD6BDF}" type="pres">
      <dgm:prSet presAssocID="{E08F7F55-2B9A-4CCA-BCE9-126EBECC3E9C}" presName="outerComposite" presStyleCnt="0">
        <dgm:presLayoutVars>
          <dgm:chMax val="5"/>
          <dgm:dir/>
          <dgm:resizeHandles val="exact"/>
        </dgm:presLayoutVars>
      </dgm:prSet>
      <dgm:spPr/>
    </dgm:pt>
    <dgm:pt modelId="{90F23E90-3358-4B4F-BB54-D30AF778B3AE}" type="pres">
      <dgm:prSet presAssocID="{E08F7F55-2B9A-4CCA-BCE9-126EBECC3E9C}" presName="dummyMaxCanvas" presStyleCnt="0">
        <dgm:presLayoutVars/>
      </dgm:prSet>
      <dgm:spPr/>
    </dgm:pt>
    <dgm:pt modelId="{E28621EC-BF52-4F15-9C19-A8AB2F24454E}" type="pres">
      <dgm:prSet presAssocID="{E08F7F55-2B9A-4CCA-BCE9-126EBECC3E9C}" presName="ThreeNodes_1" presStyleLbl="node1" presStyleIdx="0" presStyleCnt="3">
        <dgm:presLayoutVars>
          <dgm:bulletEnabled val="1"/>
        </dgm:presLayoutVars>
      </dgm:prSet>
      <dgm:spPr/>
    </dgm:pt>
    <dgm:pt modelId="{B84AC1A2-8B3B-41FE-8295-65B0D7354B6B}" type="pres">
      <dgm:prSet presAssocID="{E08F7F55-2B9A-4CCA-BCE9-126EBECC3E9C}" presName="ThreeNodes_2" presStyleLbl="node1" presStyleIdx="1" presStyleCnt="3">
        <dgm:presLayoutVars>
          <dgm:bulletEnabled val="1"/>
        </dgm:presLayoutVars>
      </dgm:prSet>
      <dgm:spPr/>
    </dgm:pt>
    <dgm:pt modelId="{7B7C370D-7FC2-435A-817A-3745BEF64110}" type="pres">
      <dgm:prSet presAssocID="{E08F7F55-2B9A-4CCA-BCE9-126EBECC3E9C}" presName="ThreeNodes_3" presStyleLbl="node1" presStyleIdx="2" presStyleCnt="3">
        <dgm:presLayoutVars>
          <dgm:bulletEnabled val="1"/>
        </dgm:presLayoutVars>
      </dgm:prSet>
      <dgm:spPr/>
    </dgm:pt>
    <dgm:pt modelId="{E755FC1C-DDF1-44D2-8185-D6A3F8F52EE6}" type="pres">
      <dgm:prSet presAssocID="{E08F7F55-2B9A-4CCA-BCE9-126EBECC3E9C}" presName="ThreeConn_1-2" presStyleLbl="fgAccFollowNode1" presStyleIdx="0" presStyleCnt="2">
        <dgm:presLayoutVars>
          <dgm:bulletEnabled val="1"/>
        </dgm:presLayoutVars>
      </dgm:prSet>
      <dgm:spPr/>
    </dgm:pt>
    <dgm:pt modelId="{C6057F40-58CF-4230-9B98-CCC3294A9D83}" type="pres">
      <dgm:prSet presAssocID="{E08F7F55-2B9A-4CCA-BCE9-126EBECC3E9C}" presName="ThreeConn_2-3" presStyleLbl="fgAccFollowNode1" presStyleIdx="1" presStyleCnt="2">
        <dgm:presLayoutVars>
          <dgm:bulletEnabled val="1"/>
        </dgm:presLayoutVars>
      </dgm:prSet>
      <dgm:spPr/>
    </dgm:pt>
    <dgm:pt modelId="{C773B62A-9595-4816-989A-A8E1E0F66418}" type="pres">
      <dgm:prSet presAssocID="{E08F7F55-2B9A-4CCA-BCE9-126EBECC3E9C}" presName="ThreeNodes_1_text" presStyleLbl="node1" presStyleIdx="2" presStyleCnt="3">
        <dgm:presLayoutVars>
          <dgm:bulletEnabled val="1"/>
        </dgm:presLayoutVars>
      </dgm:prSet>
      <dgm:spPr/>
    </dgm:pt>
    <dgm:pt modelId="{3407139A-EE1E-41FB-960F-25E4DBC3E75C}" type="pres">
      <dgm:prSet presAssocID="{E08F7F55-2B9A-4CCA-BCE9-126EBECC3E9C}" presName="ThreeNodes_2_text" presStyleLbl="node1" presStyleIdx="2" presStyleCnt="3">
        <dgm:presLayoutVars>
          <dgm:bulletEnabled val="1"/>
        </dgm:presLayoutVars>
      </dgm:prSet>
      <dgm:spPr/>
    </dgm:pt>
    <dgm:pt modelId="{880D12BD-DE12-4944-B720-A377424A7168}" type="pres">
      <dgm:prSet presAssocID="{E08F7F55-2B9A-4CCA-BCE9-126EBECC3E9C}" presName="ThreeNodes_3_text" presStyleLbl="node1" presStyleIdx="2" presStyleCnt="3">
        <dgm:presLayoutVars>
          <dgm:bulletEnabled val="1"/>
        </dgm:presLayoutVars>
      </dgm:prSet>
      <dgm:spPr/>
    </dgm:pt>
  </dgm:ptLst>
  <dgm:cxnLst>
    <dgm:cxn modelId="{74DB178F-BE70-4C89-89F7-5EDB7413761C}" type="presOf" srcId="{E08F7F55-2B9A-4CCA-BCE9-126EBECC3E9C}" destId="{BA68EADD-E61F-432E-B152-7097F5FD6BDF}" srcOrd="0" destOrd="0" presId="urn:microsoft.com/office/officeart/2005/8/layout/vProcess5"/>
    <dgm:cxn modelId="{EC63B04F-C109-456B-97BE-9A0EAAC15D88}" type="presOf" srcId="{58B94BBC-FCF7-48A3-8676-BA2A6BAE69C8}" destId="{3407139A-EE1E-41FB-960F-25E4DBC3E75C}" srcOrd="1" destOrd="0" presId="urn:microsoft.com/office/officeart/2005/8/layout/vProcess5"/>
    <dgm:cxn modelId="{97DC1BD8-D606-4616-98AA-9F7BE857DC66}" srcId="{E08F7F55-2B9A-4CCA-BCE9-126EBECC3E9C}" destId="{58B94BBC-FCF7-48A3-8676-BA2A6BAE69C8}" srcOrd="1" destOrd="0" parTransId="{6F1DDEAB-703B-41FF-863E-5557D07D61A2}" sibTransId="{E69EC305-9BD4-48B0-AD99-DA3563375A02}"/>
    <dgm:cxn modelId="{7C97F2A2-2C4B-414C-A089-93A990B8AFA6}" type="presOf" srcId="{0198BE6B-0B6D-4E2A-A22A-7416DFA80191}" destId="{C773B62A-9595-4816-989A-A8E1E0F66418}" srcOrd="1" destOrd="0" presId="urn:microsoft.com/office/officeart/2005/8/layout/vProcess5"/>
    <dgm:cxn modelId="{46FDB3E3-2E10-4B2E-A7A9-48E6C508847E}" type="presOf" srcId="{58B94BBC-FCF7-48A3-8676-BA2A6BAE69C8}" destId="{B84AC1A2-8B3B-41FE-8295-65B0D7354B6B}" srcOrd="0" destOrd="0" presId="urn:microsoft.com/office/officeart/2005/8/layout/vProcess5"/>
    <dgm:cxn modelId="{839B03DD-0672-401E-B7DC-85F58963DDFB}" type="presOf" srcId="{0198BE6B-0B6D-4E2A-A22A-7416DFA80191}" destId="{E28621EC-BF52-4F15-9C19-A8AB2F24454E}" srcOrd="0" destOrd="0" presId="urn:microsoft.com/office/officeart/2005/8/layout/vProcess5"/>
    <dgm:cxn modelId="{43494561-E5B5-41F9-A426-1C94703A9ECF}" type="presOf" srcId="{1364C3B7-774E-4472-8357-FA01DC15440B}" destId="{7B7C370D-7FC2-435A-817A-3745BEF64110}" srcOrd="0" destOrd="0" presId="urn:microsoft.com/office/officeart/2005/8/layout/vProcess5"/>
    <dgm:cxn modelId="{82F49F0F-9C9A-4BB4-980C-EA80C821BB6F}" type="presOf" srcId="{A822E137-C693-4381-A83C-D42A9E557346}" destId="{E755FC1C-DDF1-44D2-8185-D6A3F8F52EE6}" srcOrd="0" destOrd="0" presId="urn:microsoft.com/office/officeart/2005/8/layout/vProcess5"/>
    <dgm:cxn modelId="{1C6B22C3-94B2-4DB5-8482-6DE83E60F1D4}" srcId="{E08F7F55-2B9A-4CCA-BCE9-126EBECC3E9C}" destId="{0198BE6B-0B6D-4E2A-A22A-7416DFA80191}" srcOrd="0" destOrd="0" parTransId="{D22481DC-7DE3-468C-8233-3B6F714F56DA}" sibTransId="{A822E137-C693-4381-A83C-D42A9E557346}"/>
    <dgm:cxn modelId="{6946469E-1CF6-4695-8CDD-63A009F87AC9}" type="presOf" srcId="{E69EC305-9BD4-48B0-AD99-DA3563375A02}" destId="{C6057F40-58CF-4230-9B98-CCC3294A9D83}" srcOrd="0" destOrd="0" presId="urn:microsoft.com/office/officeart/2005/8/layout/vProcess5"/>
    <dgm:cxn modelId="{146F062F-A9F0-4EDE-B805-6968BAC0DF63}" type="presOf" srcId="{1364C3B7-774E-4472-8357-FA01DC15440B}" destId="{880D12BD-DE12-4944-B720-A377424A7168}" srcOrd="1" destOrd="0" presId="urn:microsoft.com/office/officeart/2005/8/layout/vProcess5"/>
    <dgm:cxn modelId="{200A3340-8AD8-465D-8B25-7C9AAF8A90D4}" srcId="{E08F7F55-2B9A-4CCA-BCE9-126EBECC3E9C}" destId="{1364C3B7-774E-4472-8357-FA01DC15440B}" srcOrd="2" destOrd="0" parTransId="{E50707B6-0B0B-4871-B052-433E402E5C05}" sibTransId="{11310156-0D4C-4FC3-A88E-45665E437070}"/>
    <dgm:cxn modelId="{1152260E-782F-4EBA-93C3-A615E734F3F2}" type="presParOf" srcId="{BA68EADD-E61F-432E-B152-7097F5FD6BDF}" destId="{90F23E90-3358-4B4F-BB54-D30AF778B3AE}" srcOrd="0" destOrd="0" presId="urn:microsoft.com/office/officeart/2005/8/layout/vProcess5"/>
    <dgm:cxn modelId="{B4517104-6D2D-4D54-8582-69737637AFD9}" type="presParOf" srcId="{BA68EADD-E61F-432E-B152-7097F5FD6BDF}" destId="{E28621EC-BF52-4F15-9C19-A8AB2F24454E}" srcOrd="1" destOrd="0" presId="urn:microsoft.com/office/officeart/2005/8/layout/vProcess5"/>
    <dgm:cxn modelId="{EDAE511A-B0B5-4002-A151-44CDABAC744B}" type="presParOf" srcId="{BA68EADD-E61F-432E-B152-7097F5FD6BDF}" destId="{B84AC1A2-8B3B-41FE-8295-65B0D7354B6B}" srcOrd="2" destOrd="0" presId="urn:microsoft.com/office/officeart/2005/8/layout/vProcess5"/>
    <dgm:cxn modelId="{2FF92E0D-262E-4F92-B4FA-F23A1D85AD0C}" type="presParOf" srcId="{BA68EADD-E61F-432E-B152-7097F5FD6BDF}" destId="{7B7C370D-7FC2-435A-817A-3745BEF64110}" srcOrd="3" destOrd="0" presId="urn:microsoft.com/office/officeart/2005/8/layout/vProcess5"/>
    <dgm:cxn modelId="{37DCD4B6-A853-4A6B-BF56-A964279D42F7}" type="presParOf" srcId="{BA68EADD-E61F-432E-B152-7097F5FD6BDF}" destId="{E755FC1C-DDF1-44D2-8185-D6A3F8F52EE6}" srcOrd="4" destOrd="0" presId="urn:microsoft.com/office/officeart/2005/8/layout/vProcess5"/>
    <dgm:cxn modelId="{D333657C-492F-4B4B-9297-372F1FBDA294}" type="presParOf" srcId="{BA68EADD-E61F-432E-B152-7097F5FD6BDF}" destId="{C6057F40-58CF-4230-9B98-CCC3294A9D83}" srcOrd="5" destOrd="0" presId="urn:microsoft.com/office/officeart/2005/8/layout/vProcess5"/>
    <dgm:cxn modelId="{AA527DB9-1256-47DF-A530-950682A6A19B}" type="presParOf" srcId="{BA68EADD-E61F-432E-B152-7097F5FD6BDF}" destId="{C773B62A-9595-4816-989A-A8E1E0F66418}" srcOrd="6" destOrd="0" presId="urn:microsoft.com/office/officeart/2005/8/layout/vProcess5"/>
    <dgm:cxn modelId="{D9945424-20EF-432E-B476-5E6B98552483}" type="presParOf" srcId="{BA68EADD-E61F-432E-B152-7097F5FD6BDF}" destId="{3407139A-EE1E-41FB-960F-25E4DBC3E75C}" srcOrd="7" destOrd="0" presId="urn:microsoft.com/office/officeart/2005/8/layout/vProcess5"/>
    <dgm:cxn modelId="{F2E25922-B0D4-4AF1-9694-A046D8A40760}" type="presParOf" srcId="{BA68EADD-E61F-432E-B152-7097F5FD6BDF}" destId="{880D12BD-DE12-4944-B720-A377424A7168}"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8621EC-BF52-4F15-9C19-A8AB2F24454E}">
      <dsp:nvSpPr>
        <dsp:cNvPr id="0" name=""/>
        <dsp:cNvSpPr/>
      </dsp:nvSpPr>
      <dsp:spPr>
        <a:xfrm>
          <a:off x="0" y="0"/>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smtClean="0"/>
            <a:t>content</a:t>
          </a:r>
          <a:endParaRPr lang="en-IN" sz="4900" kern="1200" dirty="0"/>
        </a:p>
      </dsp:txBody>
      <dsp:txXfrm>
        <a:off x="0" y="0"/>
        <a:ext cx="5609536" cy="1357788"/>
      </dsp:txXfrm>
    </dsp:sp>
    <dsp:sp modelId="{B84AC1A2-8B3B-41FE-8295-65B0D7354B6B}">
      <dsp:nvSpPr>
        <dsp:cNvPr id="0" name=""/>
        <dsp:cNvSpPr/>
      </dsp:nvSpPr>
      <dsp:spPr>
        <a:xfrm>
          <a:off x="617219" y="1584086"/>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smtClean="0"/>
            <a:t>community</a:t>
          </a:r>
          <a:endParaRPr lang="en-IN" sz="4900" kern="1200" dirty="0"/>
        </a:p>
      </dsp:txBody>
      <dsp:txXfrm>
        <a:off x="617219" y="1584086"/>
        <a:ext cx="5495377" cy="1357788"/>
      </dsp:txXfrm>
    </dsp:sp>
    <dsp:sp modelId="{7B7C370D-7FC2-435A-817A-3745BEF64110}">
      <dsp:nvSpPr>
        <dsp:cNvPr id="0" name=""/>
        <dsp:cNvSpPr/>
      </dsp:nvSpPr>
      <dsp:spPr>
        <a:xfrm>
          <a:off x="1234439" y="3168173"/>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smtClean="0"/>
            <a:t>commerce</a:t>
          </a:r>
          <a:endParaRPr lang="en-IN" sz="4900" kern="1200" dirty="0"/>
        </a:p>
      </dsp:txBody>
      <dsp:txXfrm>
        <a:off x="1234439" y="3168173"/>
        <a:ext cx="5495377" cy="1357788"/>
      </dsp:txXfrm>
    </dsp:sp>
    <dsp:sp modelId="{E755FC1C-DDF1-44D2-8185-D6A3F8F52EE6}">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6112597" y="1029656"/>
        <a:ext cx="882562" cy="882562"/>
      </dsp:txXfrm>
    </dsp:sp>
    <dsp:sp modelId="{C6057F40-58CF-4230-9B98-CCC3294A9D83}">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6729817" y="2604691"/>
        <a:ext cx="882562" cy="882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
            </a:r>
            <a:r>
              <a:rPr lang="en-US" dirty="0" smtClean="0"/>
              <a:t>yber Marketing</a:t>
            </a:r>
            <a:endParaRPr lang="en-IN" dirty="0"/>
          </a:p>
        </p:txBody>
      </p:sp>
      <p:sp>
        <p:nvSpPr>
          <p:cNvPr id="3" name="Subtitle 2"/>
          <p:cNvSpPr>
            <a:spLocks noGrp="1"/>
          </p:cNvSpPr>
          <p:nvPr>
            <p:ph type="subTitle" idx="1"/>
          </p:nvPr>
        </p:nvSpPr>
        <p:spPr/>
        <p:txBody>
          <a:bodyPr>
            <a:normAutofit fontScale="47500" lnSpcReduction="2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Email marketing</a:t>
            </a:r>
            <a:r>
              <a:rPr lang="en-IN" dirty="0" smtClean="0"/>
              <a:t> </a:t>
            </a:r>
            <a:r>
              <a:rPr lang="en-IN" dirty="0" smtClean="0"/>
              <a:t>:</a:t>
            </a:r>
          </a:p>
          <a:p>
            <a:r>
              <a:rPr lang="en-IN" dirty="0" smtClean="0"/>
              <a:t>It is </a:t>
            </a:r>
            <a:r>
              <a:rPr lang="en-IN" dirty="0" smtClean="0"/>
              <a:t>the act of sending a commercial message, typically to a group of people, using email</a:t>
            </a:r>
            <a:r>
              <a:rPr lang="en-IN" dirty="0" smtClean="0"/>
              <a:t>.</a:t>
            </a:r>
            <a:r>
              <a:rPr lang="en-IN" dirty="0" smtClean="0"/>
              <a:t> It involves using email to send advertisements, request business, or solicit sales or donations. Email marketing strategies commonly seek to achieve one or more of three primary objectives, to build loyalty, trust, or brand awareness.</a:t>
            </a:r>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Video marketing</a:t>
            </a:r>
            <a:r>
              <a:rPr lang="en-IN" dirty="0" smtClean="0"/>
              <a:t> :</a:t>
            </a:r>
          </a:p>
          <a:p>
            <a:r>
              <a:rPr lang="en-IN" dirty="0" smtClean="0"/>
              <a:t>There </a:t>
            </a:r>
            <a:r>
              <a:rPr lang="en-IN" dirty="0" smtClean="0"/>
              <a:t>are several video marketing platforms, </a:t>
            </a:r>
            <a:r>
              <a:rPr lang="en-IN" dirty="0" smtClean="0"/>
              <a:t>including </a:t>
            </a:r>
            <a:r>
              <a:rPr lang="en-IN" dirty="0" err="1" smtClean="0"/>
              <a:t>youtube</a:t>
            </a:r>
            <a:r>
              <a:rPr lang="en-IN" dirty="0" smtClean="0"/>
              <a:t>, </a:t>
            </a:r>
            <a:r>
              <a:rPr lang="en-IN" dirty="0" err="1" smtClean="0"/>
              <a:t>Facebook</a:t>
            </a:r>
            <a:r>
              <a:rPr lang="en-IN" dirty="0" smtClean="0"/>
              <a:t> Videos, </a:t>
            </a:r>
            <a:r>
              <a:rPr lang="en-IN" dirty="0" err="1" smtClean="0"/>
              <a:t>Instagram</a:t>
            </a:r>
            <a:r>
              <a:rPr lang="en-IN" dirty="0" smtClean="0"/>
              <a:t>, or even </a:t>
            </a:r>
            <a:r>
              <a:rPr lang="en-IN" dirty="0" err="1" smtClean="0"/>
              <a:t>TikTok</a:t>
            </a:r>
            <a:r>
              <a:rPr lang="en-IN" dirty="0" smtClean="0"/>
              <a:t> to use to run a video marketing campaign. Companies find the most success with video by integrating it with SEO, content marketing, and broader social media marketing campaigns</a:t>
            </a:r>
            <a:r>
              <a:rPr lang="en-IN" dirty="0" smtClean="0"/>
              <a:t>.</a:t>
            </a:r>
            <a:endParaRPr lang="en-IN" dirty="0" smtClean="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SMS </a:t>
            </a:r>
            <a:r>
              <a:rPr lang="en-IN" b="1" dirty="0" smtClean="0"/>
              <a:t>Messaging:</a:t>
            </a:r>
            <a:endParaRPr lang="en-IN" b="1" dirty="0" smtClean="0"/>
          </a:p>
          <a:p>
            <a:r>
              <a:rPr lang="en-IN" dirty="0" smtClean="0"/>
              <a:t>﻿Companies and </a:t>
            </a:r>
            <a:r>
              <a:rPr lang="en-IN" dirty="0" err="1" smtClean="0"/>
              <a:t>nonprofit</a:t>
            </a:r>
            <a:r>
              <a:rPr lang="en-IN" dirty="0" smtClean="0"/>
              <a:t> organizations also use SMS or text messages to send information about their latest promotions or giving opportunities to willing customers. Political candidates running for office also use SMS message campaigns to spread positive information about their own platforms.</a:t>
            </a:r>
          </a:p>
          <a:p>
            <a:pPr>
              <a:buNone/>
            </a:pPr>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Decrease </a:t>
            </a:r>
            <a:r>
              <a:rPr lang="en-IN" dirty="0" smtClean="0"/>
              <a:t>in costs through computerization and use of automated media</a:t>
            </a:r>
          </a:p>
          <a:p>
            <a:r>
              <a:rPr lang="en-IN" dirty="0" smtClean="0"/>
              <a:t>Shallow risk</a:t>
            </a:r>
          </a:p>
          <a:p>
            <a:r>
              <a:rPr lang="en-IN" dirty="0" smtClean="0"/>
              <a:t>Opens the opportunity to a market of one through personalization</a:t>
            </a:r>
          </a:p>
          <a:p>
            <a:r>
              <a:rPr lang="en-IN" dirty="0" smtClean="0"/>
              <a:t>Increased interactivity</a:t>
            </a:r>
          </a:p>
          <a:p>
            <a:r>
              <a:rPr lang="en-IN" dirty="0" smtClean="0"/>
              <a:t>Faster response to both marketers and the customers</a:t>
            </a:r>
          </a:p>
          <a:p>
            <a:r>
              <a:rPr lang="en-IN" dirty="0" smtClean="0"/>
              <a:t>Expanded ability to survey and collect data</a:t>
            </a:r>
          </a:p>
          <a:p>
            <a:r>
              <a:rPr lang="en-IN" dirty="0" smtClean="0"/>
              <a:t>Endless universal approachability</a:t>
            </a:r>
          </a:p>
          <a:p>
            <a:r>
              <a:rPr lang="en-IN" dirty="0" smtClean="0"/>
              <a:t>Increased exposure to products and services</a:t>
            </a:r>
          </a:p>
          <a:p>
            <a:endParaRPr lang="en-IN" dirty="0"/>
          </a:p>
        </p:txBody>
      </p:sp>
      <p:sp>
        <p:nvSpPr>
          <p:cNvPr id="2" name="Title 1"/>
          <p:cNvSpPr>
            <a:spLocks noGrp="1"/>
          </p:cNvSpPr>
          <p:nvPr>
            <p:ph type="title"/>
          </p:nvPr>
        </p:nvSpPr>
        <p:spPr/>
        <p:txBody>
          <a:bodyPr/>
          <a:lstStyle/>
          <a:p>
            <a:r>
              <a:rPr lang="en-US" dirty="0" smtClean="0"/>
              <a:t>Benefit of cyber marketing</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Dependent on </a:t>
            </a:r>
            <a:r>
              <a:rPr lang="en-IN" dirty="0" smtClean="0"/>
              <a:t>technology</a:t>
            </a:r>
          </a:p>
          <a:p>
            <a:r>
              <a:rPr lang="en-US" dirty="0" smtClean="0"/>
              <a:t>Customer used to freebies</a:t>
            </a:r>
            <a:endParaRPr lang="en-IN" dirty="0" smtClean="0"/>
          </a:p>
          <a:p>
            <a:r>
              <a:rPr lang="en-IN" dirty="0" smtClean="0"/>
              <a:t>Maintenance cost due to constantly evolving technology</a:t>
            </a:r>
          </a:p>
          <a:p>
            <a:r>
              <a:rPr lang="en-IN" dirty="0" smtClean="0"/>
              <a:t>Higher competition</a:t>
            </a:r>
          </a:p>
          <a:p>
            <a:r>
              <a:rPr lang="en-IN" dirty="0" smtClean="0"/>
              <a:t>Higher price transparency</a:t>
            </a:r>
          </a:p>
          <a:p>
            <a:r>
              <a:rPr lang="en-IN" dirty="0" smtClean="0"/>
              <a:t>Security and privacy issues</a:t>
            </a:r>
          </a:p>
          <a:p>
            <a:r>
              <a:rPr lang="en-IN" dirty="0" smtClean="0"/>
              <a:t>Worldwide competition through globalization</a:t>
            </a:r>
          </a:p>
          <a:p>
            <a:pPr>
              <a:buNone/>
            </a:pPr>
            <a:endParaRPr lang="en-IN" dirty="0"/>
          </a:p>
        </p:txBody>
      </p:sp>
      <p:sp>
        <p:nvSpPr>
          <p:cNvPr id="2" name="Title 1"/>
          <p:cNvSpPr>
            <a:spLocks noGrp="1"/>
          </p:cNvSpPr>
          <p:nvPr>
            <p:ph type="title"/>
          </p:nvPr>
        </p:nvSpPr>
        <p:spPr/>
        <p:txBody>
          <a:bodyPr>
            <a:normAutofit/>
          </a:bodyPr>
          <a:lstStyle/>
          <a:p>
            <a:r>
              <a:rPr lang="en-IN" dirty="0" smtClean="0"/>
              <a:t>Challenges of cyber marketing</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https://</a:t>
            </a:r>
            <a:r>
              <a:rPr lang="en-IN" dirty="0" smtClean="0"/>
              <a:t>www.quora.com</a:t>
            </a:r>
          </a:p>
          <a:p>
            <a:r>
              <a:rPr lang="en-IN" dirty="0" smtClean="0"/>
              <a:t>http://</a:t>
            </a:r>
            <a:r>
              <a:rPr lang="en-IN" dirty="0" smtClean="0"/>
              <a:t>egyankosh.ac.in/bitstream</a:t>
            </a:r>
          </a:p>
          <a:p>
            <a:r>
              <a:rPr lang="en-IN" dirty="0" smtClean="0"/>
              <a:t>https://</a:t>
            </a:r>
            <a:r>
              <a:rPr lang="en-IN" dirty="0" smtClean="0"/>
              <a:t>en.wikipedia.org</a:t>
            </a:r>
          </a:p>
          <a:p>
            <a:r>
              <a:rPr lang="en-IN" dirty="0" smtClean="0"/>
              <a:t>https://www.investopedia.com/terms</a:t>
            </a:r>
            <a:endParaRPr lang="en-IN" dirty="0"/>
          </a:p>
        </p:txBody>
      </p:sp>
      <p:sp>
        <p:nvSpPr>
          <p:cNvPr id="2" name="Title 1"/>
          <p:cNvSpPr>
            <a:spLocks noGrp="1"/>
          </p:cNvSpPr>
          <p:nvPr>
            <p:ph type="title"/>
          </p:nvPr>
        </p:nvSpPr>
        <p:spPr/>
        <p:txBody>
          <a:bodyPr/>
          <a:lstStyle/>
          <a:p>
            <a:r>
              <a:rPr lang="en-IN" dirty="0" smtClean="0"/>
              <a:t>R</a:t>
            </a:r>
            <a:r>
              <a:rPr lang="en-IN" dirty="0" smtClean="0"/>
              <a:t>eferences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mtClean="0"/>
              <a:t>                              Thank </a:t>
            </a:r>
            <a:r>
              <a:rPr lang="en-US" dirty="0" smtClean="0"/>
              <a:t>You</a:t>
            </a:r>
            <a:endParaRPr lang="en-IN" dirty="0"/>
          </a:p>
        </p:txBody>
      </p:sp>
      <p:sp>
        <p:nvSpPr>
          <p:cNvPr id="2" name="Title 1"/>
          <p:cNvSpPr>
            <a:spLocks noGrp="1"/>
          </p:cNvSpPr>
          <p:nvPr>
            <p:ph type="title"/>
          </p:nvPr>
        </p:nvSpPr>
        <p:spPr/>
        <p:txBody>
          <a:bodyPr/>
          <a:lstStyle/>
          <a:p>
            <a:r>
              <a:rPr lang="en-US" dirty="0" smtClean="0"/>
              <a:t> </a:t>
            </a:r>
            <a:r>
              <a:rPr lang="en-US"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Cyber marketing </a:t>
            </a:r>
            <a:r>
              <a:rPr lang="en-IN" dirty="0" smtClean="0"/>
              <a:t>is the promotions of the products and services through internet. </a:t>
            </a:r>
            <a:endParaRPr lang="en-IN" dirty="0" smtClean="0"/>
          </a:p>
          <a:p>
            <a:r>
              <a:rPr lang="en-IN" dirty="0" smtClean="0"/>
              <a:t> Its development during the 1990s and </a:t>
            </a:r>
            <a:r>
              <a:rPr lang="en-IN" dirty="0" smtClean="0"/>
              <a:t>2000s.</a:t>
            </a:r>
          </a:p>
          <a:p>
            <a:r>
              <a:rPr lang="en-IN" dirty="0" smtClean="0"/>
              <a:t>cyber </a:t>
            </a:r>
            <a:r>
              <a:rPr lang="en-IN" dirty="0" smtClean="0"/>
              <a:t>marketing is a broad field, including attracting customers via email, content marketing, search platforms, social media, and more.</a:t>
            </a:r>
            <a:endParaRPr lang="en-IN" dirty="0"/>
          </a:p>
        </p:txBody>
      </p:sp>
      <p:sp>
        <p:nvSpPr>
          <p:cNvPr id="2" name="Title 1"/>
          <p:cNvSpPr>
            <a:spLocks noGrp="1"/>
          </p:cNvSpPr>
          <p:nvPr>
            <p:ph type="title"/>
          </p:nvPr>
        </p:nvSpPr>
        <p:spPr/>
        <p:txBody>
          <a:bodyPr/>
          <a:lstStyle/>
          <a:p>
            <a:r>
              <a:rPr lang="en-US" dirty="0" smtClean="0"/>
              <a:t>I</a:t>
            </a:r>
            <a:r>
              <a:rPr lang="en-US" dirty="0" smtClean="0"/>
              <a:t>ntroduction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Cyber Marketing </a:t>
            </a:r>
            <a:r>
              <a:rPr lang="en-US" dirty="0" smtClean="0"/>
              <a:t>M</a:t>
            </a:r>
            <a:r>
              <a:rPr lang="en-US" dirty="0" smtClean="0"/>
              <a:t>odel</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Marketers create their contents of their product &amp; service in more innovative ways. they can now communicate a new customers about their product &amp; services. Marketers can create a new community of customer having some common interest .these communities now be </a:t>
            </a:r>
            <a:r>
              <a:rPr lang="en-US" dirty="0" err="1" smtClean="0"/>
              <a:t>utilised</a:t>
            </a:r>
            <a:r>
              <a:rPr lang="en-US" dirty="0" smtClean="0"/>
              <a:t> as target market .</a:t>
            </a:r>
            <a:endParaRPr lang="en-IN" dirty="0"/>
          </a:p>
        </p:txBody>
      </p:sp>
      <p:sp>
        <p:nvSpPr>
          <p:cNvPr id="2" name="Title 1"/>
          <p:cNvSpPr>
            <a:spLocks noGrp="1"/>
          </p:cNvSpPr>
          <p:nvPr>
            <p:ph type="title"/>
          </p:nvPr>
        </p:nvSpPr>
        <p:spPr/>
        <p:txBody>
          <a:bodyPr/>
          <a:lstStyle/>
          <a:p>
            <a:r>
              <a:rPr lang="en-US" dirty="0" smtClean="0"/>
              <a:t>Cyber </a:t>
            </a:r>
            <a:r>
              <a:rPr lang="en-US" dirty="0" smtClean="0"/>
              <a:t>Marketing Model</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Social Media Marketing</a:t>
            </a:r>
          </a:p>
          <a:p>
            <a:r>
              <a:rPr lang="en-IN" dirty="0" smtClean="0"/>
              <a:t>Website </a:t>
            </a:r>
            <a:r>
              <a:rPr lang="en-IN" dirty="0" smtClean="0"/>
              <a:t>Marketing</a:t>
            </a:r>
          </a:p>
          <a:p>
            <a:r>
              <a:rPr lang="en-IN" dirty="0" smtClean="0"/>
              <a:t>Content Marketing</a:t>
            </a:r>
          </a:p>
          <a:p>
            <a:r>
              <a:rPr lang="en-IN" dirty="0" smtClean="0"/>
              <a:t>Pay-Per-Click (PPC) </a:t>
            </a:r>
            <a:r>
              <a:rPr lang="en-IN" dirty="0" smtClean="0"/>
              <a:t>Advertising</a:t>
            </a:r>
          </a:p>
          <a:p>
            <a:r>
              <a:rPr lang="en-IN" dirty="0" smtClean="0"/>
              <a:t>Email </a:t>
            </a:r>
            <a:r>
              <a:rPr lang="en-IN" dirty="0" smtClean="0"/>
              <a:t>Marketing</a:t>
            </a:r>
          </a:p>
          <a:p>
            <a:r>
              <a:rPr lang="en-IN" dirty="0" smtClean="0"/>
              <a:t>Video </a:t>
            </a:r>
            <a:r>
              <a:rPr lang="en-IN" dirty="0" smtClean="0"/>
              <a:t>Marketing</a:t>
            </a:r>
          </a:p>
          <a:p>
            <a:r>
              <a:rPr lang="en-IN" dirty="0" smtClean="0"/>
              <a:t>SMS Messaging</a:t>
            </a:r>
          </a:p>
          <a:p>
            <a:pPr>
              <a:buNone/>
            </a:pPr>
            <a:endParaRPr lang="en-IN" dirty="0"/>
          </a:p>
        </p:txBody>
      </p:sp>
      <p:sp>
        <p:nvSpPr>
          <p:cNvPr id="2" name="Title 1"/>
          <p:cNvSpPr>
            <a:spLocks noGrp="1"/>
          </p:cNvSpPr>
          <p:nvPr>
            <p:ph type="title"/>
          </p:nvPr>
        </p:nvSpPr>
        <p:spPr/>
        <p:txBody>
          <a:bodyPr>
            <a:normAutofit/>
          </a:bodyPr>
          <a:lstStyle/>
          <a:p>
            <a:r>
              <a:rPr lang="en-IN" dirty="0" smtClean="0"/>
              <a:t>Cyber Marketing Channels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Social Media </a:t>
            </a:r>
            <a:r>
              <a:rPr lang="en-IN" b="1" dirty="0" smtClean="0"/>
              <a:t>Marketing:</a:t>
            </a:r>
            <a:r>
              <a:rPr lang="en-IN" dirty="0" smtClean="0"/>
              <a:t> </a:t>
            </a:r>
            <a:endParaRPr lang="en-IN" dirty="0" smtClean="0"/>
          </a:p>
          <a:p>
            <a:r>
              <a:rPr lang="en-IN" dirty="0" smtClean="0"/>
              <a:t>The </a:t>
            </a:r>
            <a:r>
              <a:rPr lang="en-IN" dirty="0" smtClean="0"/>
              <a:t>primary goal of a social media marketing campaign is brand awareness and establishing social trust. As you go deeper into social media marketing, you can use it to get leads or even as a direct sales channel.</a:t>
            </a:r>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Website </a:t>
            </a:r>
            <a:r>
              <a:rPr lang="en-IN" b="1" dirty="0" smtClean="0"/>
              <a:t>Marketing:</a:t>
            </a:r>
            <a:endParaRPr lang="en-IN" b="1" dirty="0" smtClean="0"/>
          </a:p>
          <a:p>
            <a:r>
              <a:rPr lang="en-IN" dirty="0" smtClean="0"/>
              <a:t>A </a:t>
            </a:r>
            <a:r>
              <a:rPr lang="en-IN" dirty="0" smtClean="0"/>
              <a:t>website should represent a brand, product, and service in a clear and memorable way. It should be fast, mobile-friendly, and easy to use.</a:t>
            </a:r>
          </a:p>
          <a:p>
            <a:pPr>
              <a:buNone/>
            </a:pPr>
            <a:r>
              <a:rPr lang="en-IN" dirty="0" smtClean="0"/>
              <a:t/>
            </a:r>
            <a:br>
              <a:rPr lang="en-IN" dirty="0" smtClean="0"/>
            </a:br>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Content Marketing </a:t>
            </a:r>
            <a:r>
              <a:rPr lang="en-IN" b="1" dirty="0" smtClean="0"/>
              <a:t>:</a:t>
            </a:r>
          </a:p>
          <a:p>
            <a:r>
              <a:rPr lang="en-IN" dirty="0" smtClean="0"/>
              <a:t>The </a:t>
            </a:r>
            <a:r>
              <a:rPr lang="en-IN" dirty="0" smtClean="0"/>
              <a:t>tools of content marketing include blogs, </a:t>
            </a:r>
            <a:r>
              <a:rPr lang="en-IN" dirty="0" err="1" smtClean="0"/>
              <a:t>ebooks</a:t>
            </a:r>
            <a:r>
              <a:rPr lang="en-IN" dirty="0" smtClean="0"/>
              <a:t>, online courses, </a:t>
            </a:r>
            <a:r>
              <a:rPr lang="en-IN" dirty="0" err="1" smtClean="0"/>
              <a:t>infographics</a:t>
            </a:r>
            <a:r>
              <a:rPr lang="en-IN" dirty="0" smtClean="0"/>
              <a:t>, podcasts, and webinars.</a:t>
            </a:r>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Pay-Per-Click (PPC) </a:t>
            </a:r>
            <a:r>
              <a:rPr lang="en-IN" b="1" dirty="0" smtClean="0"/>
              <a:t>Advertising:</a:t>
            </a:r>
            <a:endParaRPr lang="en-IN" b="1" dirty="0" smtClean="0"/>
          </a:p>
          <a:p>
            <a:r>
              <a:rPr lang="en-IN" dirty="0" smtClean="0"/>
              <a:t>PPC advertising enables marketers to reach Internet users on a number of digital platforms through paid ads</a:t>
            </a:r>
            <a:r>
              <a:rPr lang="en-IN" dirty="0" smtClean="0"/>
              <a:t>.</a:t>
            </a:r>
            <a:r>
              <a:rPr lang="en-IN" dirty="0" smtClean="0"/>
              <a:t> The most popular PPC platforms are Google Ads and </a:t>
            </a:r>
            <a:r>
              <a:rPr lang="en-IN" dirty="0" err="1" smtClean="0"/>
              <a:t>Facebook</a:t>
            </a:r>
            <a:r>
              <a:rPr lang="en-IN" dirty="0" smtClean="0"/>
              <a:t> Ads.</a:t>
            </a:r>
          </a:p>
          <a:p>
            <a:pPr>
              <a:buNone/>
            </a:pPr>
            <a:r>
              <a:rPr lang="en-IN" dirty="0" smtClean="0"/>
              <a:t> </a:t>
            </a:r>
          </a:p>
          <a:p>
            <a:endParaRPr lang="en-IN" dirty="0"/>
          </a:p>
        </p:txBody>
      </p:sp>
      <p:sp>
        <p:nvSpPr>
          <p:cNvPr id="2" name="Title 1"/>
          <p:cNvSpPr>
            <a:spLocks noGrp="1"/>
          </p:cNvSpPr>
          <p:nvPr>
            <p:ph type="title"/>
          </p:nvPr>
        </p:nvSpPr>
        <p:spPr/>
        <p:txBody>
          <a:bodyPr/>
          <a:lstStyle/>
          <a:p>
            <a:r>
              <a:rPr lang="en-IN" dirty="0" smtClean="0"/>
              <a:t>Cyber Marketing Channels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407</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Cyber Marketing</vt:lpstr>
      <vt:lpstr>Introduction</vt:lpstr>
      <vt:lpstr>Cyber Marketing Model</vt:lpstr>
      <vt:lpstr>Cyber Marketing Model</vt:lpstr>
      <vt:lpstr>Cyber Marketing Channels</vt:lpstr>
      <vt:lpstr>Cyber Marketing Channels</vt:lpstr>
      <vt:lpstr>Cyber Marketing Channels</vt:lpstr>
      <vt:lpstr>Cyber Marketing Channels</vt:lpstr>
      <vt:lpstr>Cyber Marketing Channels</vt:lpstr>
      <vt:lpstr>Cyber Marketing Channels</vt:lpstr>
      <vt:lpstr>Cyber Marketing Channels</vt:lpstr>
      <vt:lpstr>Cyber Marketing Channels</vt:lpstr>
      <vt:lpstr>Benefit of cyber marketing</vt:lpstr>
      <vt:lpstr>Challenges of cyber marketing</vt:lpstr>
      <vt:lpstr>References</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Marketing</dc:title>
  <dc:creator>ANUBHA</dc:creator>
  <cp:lastModifiedBy>ANUBHA</cp:lastModifiedBy>
  <cp:revision>1</cp:revision>
  <dcterms:created xsi:type="dcterms:W3CDTF">2006-08-16T00:00:00Z</dcterms:created>
  <dcterms:modified xsi:type="dcterms:W3CDTF">2020-06-12T18:46:09Z</dcterms:modified>
</cp:coreProperties>
</file>