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5B94E-E23F-43F4-A9D8-70353444781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859AA1AB-2D8A-49B0-8EE5-1FF334975B9E}">
      <dgm:prSet phldrT="[Text]"/>
      <dgm:spPr/>
      <dgm:t>
        <a:bodyPr/>
        <a:lstStyle/>
        <a:p>
          <a:r>
            <a:rPr lang="en-IN" b="1" dirty="0" smtClean="0"/>
            <a:t>Genetic diversity</a:t>
          </a:r>
          <a:endParaRPr lang="en-IN" dirty="0"/>
        </a:p>
      </dgm:t>
    </dgm:pt>
    <dgm:pt modelId="{E659869D-2FBF-4C11-B645-4725844A6630}" type="parTrans" cxnId="{980837D0-0413-4F65-B7B8-D70D7ACCFD83}">
      <dgm:prSet/>
      <dgm:spPr/>
      <dgm:t>
        <a:bodyPr/>
        <a:lstStyle/>
        <a:p>
          <a:endParaRPr lang="en-IN"/>
        </a:p>
      </dgm:t>
    </dgm:pt>
    <dgm:pt modelId="{4EE69242-845A-44C6-B8A4-F2C554AA5CF8}" type="sibTrans" cxnId="{980837D0-0413-4F65-B7B8-D70D7ACCFD83}">
      <dgm:prSet/>
      <dgm:spPr/>
      <dgm:t>
        <a:bodyPr/>
        <a:lstStyle/>
        <a:p>
          <a:endParaRPr lang="en-IN"/>
        </a:p>
      </dgm:t>
    </dgm:pt>
    <dgm:pt modelId="{EBF7961C-3953-49DE-BBE4-E0A6F8EE21A5}">
      <dgm:prSet phldrT="[Text]"/>
      <dgm:spPr/>
      <dgm:t>
        <a:bodyPr/>
        <a:lstStyle/>
        <a:p>
          <a:r>
            <a:rPr lang="en-IN" b="1" dirty="0" smtClean="0"/>
            <a:t>Species diversity</a:t>
          </a:r>
        </a:p>
      </dgm:t>
    </dgm:pt>
    <dgm:pt modelId="{767A9BC9-6462-47A3-9596-4F304CA02C6A}" type="parTrans" cxnId="{61B5C774-C22C-4352-AB81-0C06A0235E4E}">
      <dgm:prSet/>
      <dgm:spPr/>
      <dgm:t>
        <a:bodyPr/>
        <a:lstStyle/>
        <a:p>
          <a:endParaRPr lang="en-IN"/>
        </a:p>
      </dgm:t>
    </dgm:pt>
    <dgm:pt modelId="{6E01C579-1CDE-4B22-9656-83BBEDFA4831}" type="sibTrans" cxnId="{61B5C774-C22C-4352-AB81-0C06A0235E4E}">
      <dgm:prSet/>
      <dgm:spPr/>
      <dgm:t>
        <a:bodyPr/>
        <a:lstStyle/>
        <a:p>
          <a:endParaRPr lang="en-IN"/>
        </a:p>
      </dgm:t>
    </dgm:pt>
    <dgm:pt modelId="{75FC5CD1-A795-4AC8-A94F-EC78AFE85BA1}">
      <dgm:prSet phldrT="[Text]"/>
      <dgm:spPr/>
      <dgm:t>
        <a:bodyPr/>
        <a:lstStyle/>
        <a:p>
          <a:r>
            <a:rPr lang="en-IN" b="1" dirty="0" smtClean="0"/>
            <a:t>Ecosystem diversity</a:t>
          </a:r>
          <a:endParaRPr lang="en-IN" dirty="0"/>
        </a:p>
      </dgm:t>
    </dgm:pt>
    <dgm:pt modelId="{1F0BEFC6-4D50-4893-91AA-BD6859BAD6EC}" type="parTrans" cxnId="{A2342551-BEDE-4786-98EF-97028A2710CD}">
      <dgm:prSet/>
      <dgm:spPr/>
      <dgm:t>
        <a:bodyPr/>
        <a:lstStyle/>
        <a:p>
          <a:endParaRPr lang="en-IN"/>
        </a:p>
      </dgm:t>
    </dgm:pt>
    <dgm:pt modelId="{C412977B-966A-453E-AE1C-E83F8CD38CBD}" type="sibTrans" cxnId="{A2342551-BEDE-4786-98EF-97028A2710CD}">
      <dgm:prSet/>
      <dgm:spPr/>
      <dgm:t>
        <a:bodyPr/>
        <a:lstStyle/>
        <a:p>
          <a:endParaRPr lang="en-IN"/>
        </a:p>
      </dgm:t>
    </dgm:pt>
    <dgm:pt modelId="{6E571E7A-E9EF-41A3-B57B-DDAAE78884A3}" type="pres">
      <dgm:prSet presAssocID="{F725B94E-E23F-43F4-A9D8-703534447814}" presName="linear" presStyleCnt="0">
        <dgm:presLayoutVars>
          <dgm:dir/>
          <dgm:animLvl val="lvl"/>
          <dgm:resizeHandles val="exact"/>
        </dgm:presLayoutVars>
      </dgm:prSet>
      <dgm:spPr/>
    </dgm:pt>
    <dgm:pt modelId="{160AD675-F620-4630-A3C6-AD1E7CF25F92}" type="pres">
      <dgm:prSet presAssocID="{859AA1AB-2D8A-49B0-8EE5-1FF334975B9E}" presName="parentLin" presStyleCnt="0"/>
      <dgm:spPr/>
    </dgm:pt>
    <dgm:pt modelId="{AD639192-7BAE-4FF2-9331-A0CB42103165}" type="pres">
      <dgm:prSet presAssocID="{859AA1AB-2D8A-49B0-8EE5-1FF334975B9E}" presName="parentLeftMargin" presStyleLbl="node1" presStyleIdx="0" presStyleCnt="3"/>
      <dgm:spPr/>
    </dgm:pt>
    <dgm:pt modelId="{BB45435E-7BED-480D-8B0F-358468831901}" type="pres">
      <dgm:prSet presAssocID="{859AA1AB-2D8A-49B0-8EE5-1FF334975B9E}" presName="parentText" presStyleLbl="node1" presStyleIdx="0" presStyleCnt="3">
        <dgm:presLayoutVars>
          <dgm:chMax val="0"/>
          <dgm:bulletEnabled val="1"/>
        </dgm:presLayoutVars>
      </dgm:prSet>
      <dgm:spPr/>
      <dgm:t>
        <a:bodyPr/>
        <a:lstStyle/>
        <a:p>
          <a:endParaRPr lang="en-IN"/>
        </a:p>
      </dgm:t>
    </dgm:pt>
    <dgm:pt modelId="{14E1813A-A324-4E69-8394-C5E1D2A92C75}" type="pres">
      <dgm:prSet presAssocID="{859AA1AB-2D8A-49B0-8EE5-1FF334975B9E}" presName="negativeSpace" presStyleCnt="0"/>
      <dgm:spPr/>
    </dgm:pt>
    <dgm:pt modelId="{3A7AE391-651C-4CB3-8D0F-2B72659A8278}" type="pres">
      <dgm:prSet presAssocID="{859AA1AB-2D8A-49B0-8EE5-1FF334975B9E}" presName="childText" presStyleLbl="conFgAcc1" presStyleIdx="0" presStyleCnt="3">
        <dgm:presLayoutVars>
          <dgm:bulletEnabled val="1"/>
        </dgm:presLayoutVars>
      </dgm:prSet>
      <dgm:spPr/>
    </dgm:pt>
    <dgm:pt modelId="{D922C691-5C55-4DFB-97AE-02481BE7135F}" type="pres">
      <dgm:prSet presAssocID="{4EE69242-845A-44C6-B8A4-F2C554AA5CF8}" presName="spaceBetweenRectangles" presStyleCnt="0"/>
      <dgm:spPr/>
    </dgm:pt>
    <dgm:pt modelId="{1C168B00-3977-4631-97D9-CF754BEBF52A}" type="pres">
      <dgm:prSet presAssocID="{EBF7961C-3953-49DE-BBE4-E0A6F8EE21A5}" presName="parentLin" presStyleCnt="0"/>
      <dgm:spPr/>
    </dgm:pt>
    <dgm:pt modelId="{6930A159-9A0B-4EF0-AAFE-19257694BCCB}" type="pres">
      <dgm:prSet presAssocID="{EBF7961C-3953-49DE-BBE4-E0A6F8EE21A5}" presName="parentLeftMargin" presStyleLbl="node1" presStyleIdx="0" presStyleCnt="3"/>
      <dgm:spPr/>
    </dgm:pt>
    <dgm:pt modelId="{EFED3620-11DD-4BA8-AA16-DC836473FD05}" type="pres">
      <dgm:prSet presAssocID="{EBF7961C-3953-49DE-BBE4-E0A6F8EE21A5}" presName="parentText" presStyleLbl="node1" presStyleIdx="1" presStyleCnt="3">
        <dgm:presLayoutVars>
          <dgm:chMax val="0"/>
          <dgm:bulletEnabled val="1"/>
        </dgm:presLayoutVars>
      </dgm:prSet>
      <dgm:spPr/>
      <dgm:t>
        <a:bodyPr/>
        <a:lstStyle/>
        <a:p>
          <a:endParaRPr lang="en-IN"/>
        </a:p>
      </dgm:t>
    </dgm:pt>
    <dgm:pt modelId="{145276D8-DD40-482C-B37F-9B4ECD741DA7}" type="pres">
      <dgm:prSet presAssocID="{EBF7961C-3953-49DE-BBE4-E0A6F8EE21A5}" presName="negativeSpace" presStyleCnt="0"/>
      <dgm:spPr/>
    </dgm:pt>
    <dgm:pt modelId="{9E7DEF60-7912-49FE-A490-67A5327DF3B0}" type="pres">
      <dgm:prSet presAssocID="{EBF7961C-3953-49DE-BBE4-E0A6F8EE21A5}" presName="childText" presStyleLbl="conFgAcc1" presStyleIdx="1" presStyleCnt="3">
        <dgm:presLayoutVars>
          <dgm:bulletEnabled val="1"/>
        </dgm:presLayoutVars>
      </dgm:prSet>
      <dgm:spPr/>
    </dgm:pt>
    <dgm:pt modelId="{97603106-066F-477F-894D-B6EE0F875E3F}" type="pres">
      <dgm:prSet presAssocID="{6E01C579-1CDE-4B22-9656-83BBEDFA4831}" presName="spaceBetweenRectangles" presStyleCnt="0"/>
      <dgm:spPr/>
    </dgm:pt>
    <dgm:pt modelId="{2CBE08A3-F700-455C-810E-773437C1C00C}" type="pres">
      <dgm:prSet presAssocID="{75FC5CD1-A795-4AC8-A94F-EC78AFE85BA1}" presName="parentLin" presStyleCnt="0"/>
      <dgm:spPr/>
    </dgm:pt>
    <dgm:pt modelId="{9C240D08-378C-4659-87E5-7AE3D2BE256C}" type="pres">
      <dgm:prSet presAssocID="{75FC5CD1-A795-4AC8-A94F-EC78AFE85BA1}" presName="parentLeftMargin" presStyleLbl="node1" presStyleIdx="1" presStyleCnt="3"/>
      <dgm:spPr/>
    </dgm:pt>
    <dgm:pt modelId="{3DF13519-CAB7-4370-BC7B-5FE20A08CCFA}" type="pres">
      <dgm:prSet presAssocID="{75FC5CD1-A795-4AC8-A94F-EC78AFE85BA1}" presName="parentText" presStyleLbl="node1" presStyleIdx="2" presStyleCnt="3">
        <dgm:presLayoutVars>
          <dgm:chMax val="0"/>
          <dgm:bulletEnabled val="1"/>
        </dgm:presLayoutVars>
      </dgm:prSet>
      <dgm:spPr/>
      <dgm:t>
        <a:bodyPr/>
        <a:lstStyle/>
        <a:p>
          <a:endParaRPr lang="en-IN"/>
        </a:p>
      </dgm:t>
    </dgm:pt>
    <dgm:pt modelId="{F7B6CE9E-A2BC-4C7F-86B9-082A6BC581B1}" type="pres">
      <dgm:prSet presAssocID="{75FC5CD1-A795-4AC8-A94F-EC78AFE85BA1}" presName="negativeSpace" presStyleCnt="0"/>
      <dgm:spPr/>
    </dgm:pt>
    <dgm:pt modelId="{7C576040-1F04-4ECE-944C-72BF30BC2B14}" type="pres">
      <dgm:prSet presAssocID="{75FC5CD1-A795-4AC8-A94F-EC78AFE85BA1}" presName="childText" presStyleLbl="conFgAcc1" presStyleIdx="2" presStyleCnt="3">
        <dgm:presLayoutVars>
          <dgm:bulletEnabled val="1"/>
        </dgm:presLayoutVars>
      </dgm:prSet>
      <dgm:spPr/>
    </dgm:pt>
  </dgm:ptLst>
  <dgm:cxnLst>
    <dgm:cxn modelId="{A2342551-BEDE-4786-98EF-97028A2710CD}" srcId="{F725B94E-E23F-43F4-A9D8-703534447814}" destId="{75FC5CD1-A795-4AC8-A94F-EC78AFE85BA1}" srcOrd="2" destOrd="0" parTransId="{1F0BEFC6-4D50-4893-91AA-BD6859BAD6EC}" sibTransId="{C412977B-966A-453E-AE1C-E83F8CD38CBD}"/>
    <dgm:cxn modelId="{96C13807-18EE-40EA-99D9-30316F26D6B1}" type="presOf" srcId="{F725B94E-E23F-43F4-A9D8-703534447814}" destId="{6E571E7A-E9EF-41A3-B57B-DDAAE78884A3}" srcOrd="0" destOrd="0" presId="urn:microsoft.com/office/officeart/2005/8/layout/list1"/>
    <dgm:cxn modelId="{844669B4-23E8-4CAB-B395-442A2822F594}" type="presOf" srcId="{EBF7961C-3953-49DE-BBE4-E0A6F8EE21A5}" destId="{EFED3620-11DD-4BA8-AA16-DC836473FD05}" srcOrd="1" destOrd="0" presId="urn:microsoft.com/office/officeart/2005/8/layout/list1"/>
    <dgm:cxn modelId="{980837D0-0413-4F65-B7B8-D70D7ACCFD83}" srcId="{F725B94E-E23F-43F4-A9D8-703534447814}" destId="{859AA1AB-2D8A-49B0-8EE5-1FF334975B9E}" srcOrd="0" destOrd="0" parTransId="{E659869D-2FBF-4C11-B645-4725844A6630}" sibTransId="{4EE69242-845A-44C6-B8A4-F2C554AA5CF8}"/>
    <dgm:cxn modelId="{F8F3BB65-3181-43F4-B869-CC903DF6FFEF}" type="presOf" srcId="{75FC5CD1-A795-4AC8-A94F-EC78AFE85BA1}" destId="{3DF13519-CAB7-4370-BC7B-5FE20A08CCFA}" srcOrd="1" destOrd="0" presId="urn:microsoft.com/office/officeart/2005/8/layout/list1"/>
    <dgm:cxn modelId="{61B5C774-C22C-4352-AB81-0C06A0235E4E}" srcId="{F725B94E-E23F-43F4-A9D8-703534447814}" destId="{EBF7961C-3953-49DE-BBE4-E0A6F8EE21A5}" srcOrd="1" destOrd="0" parTransId="{767A9BC9-6462-47A3-9596-4F304CA02C6A}" sibTransId="{6E01C579-1CDE-4B22-9656-83BBEDFA4831}"/>
    <dgm:cxn modelId="{6545070C-9755-4185-9333-6CF7029E5BF4}" type="presOf" srcId="{859AA1AB-2D8A-49B0-8EE5-1FF334975B9E}" destId="{AD639192-7BAE-4FF2-9331-A0CB42103165}" srcOrd="0" destOrd="0" presId="urn:microsoft.com/office/officeart/2005/8/layout/list1"/>
    <dgm:cxn modelId="{30F38902-A7F9-41F4-9481-67BEB989C828}" type="presOf" srcId="{859AA1AB-2D8A-49B0-8EE5-1FF334975B9E}" destId="{BB45435E-7BED-480D-8B0F-358468831901}" srcOrd="1" destOrd="0" presId="urn:microsoft.com/office/officeart/2005/8/layout/list1"/>
    <dgm:cxn modelId="{945AB53E-68AD-4E5F-9CC7-833439866F1B}" type="presOf" srcId="{75FC5CD1-A795-4AC8-A94F-EC78AFE85BA1}" destId="{9C240D08-378C-4659-87E5-7AE3D2BE256C}" srcOrd="0" destOrd="0" presId="urn:microsoft.com/office/officeart/2005/8/layout/list1"/>
    <dgm:cxn modelId="{902C4C24-08A1-4E1B-973D-E208ECA8485F}" type="presOf" srcId="{EBF7961C-3953-49DE-BBE4-E0A6F8EE21A5}" destId="{6930A159-9A0B-4EF0-AAFE-19257694BCCB}" srcOrd="0" destOrd="0" presId="urn:microsoft.com/office/officeart/2005/8/layout/list1"/>
    <dgm:cxn modelId="{D14C0ED0-BA7A-40CC-9B73-B5FF649AB53A}" type="presParOf" srcId="{6E571E7A-E9EF-41A3-B57B-DDAAE78884A3}" destId="{160AD675-F620-4630-A3C6-AD1E7CF25F92}" srcOrd="0" destOrd="0" presId="urn:microsoft.com/office/officeart/2005/8/layout/list1"/>
    <dgm:cxn modelId="{CFB47CC1-9572-4EB7-A723-1599621EE9C0}" type="presParOf" srcId="{160AD675-F620-4630-A3C6-AD1E7CF25F92}" destId="{AD639192-7BAE-4FF2-9331-A0CB42103165}" srcOrd="0" destOrd="0" presId="urn:microsoft.com/office/officeart/2005/8/layout/list1"/>
    <dgm:cxn modelId="{9F55F870-C576-4A96-85E9-606B27E27525}" type="presParOf" srcId="{160AD675-F620-4630-A3C6-AD1E7CF25F92}" destId="{BB45435E-7BED-480D-8B0F-358468831901}" srcOrd="1" destOrd="0" presId="urn:microsoft.com/office/officeart/2005/8/layout/list1"/>
    <dgm:cxn modelId="{DCC482AD-9444-4B1D-BCC8-BAD912C575D2}" type="presParOf" srcId="{6E571E7A-E9EF-41A3-B57B-DDAAE78884A3}" destId="{14E1813A-A324-4E69-8394-C5E1D2A92C75}" srcOrd="1" destOrd="0" presId="urn:microsoft.com/office/officeart/2005/8/layout/list1"/>
    <dgm:cxn modelId="{80FF966C-050A-4E8D-BA91-086604D04649}" type="presParOf" srcId="{6E571E7A-E9EF-41A3-B57B-DDAAE78884A3}" destId="{3A7AE391-651C-4CB3-8D0F-2B72659A8278}" srcOrd="2" destOrd="0" presId="urn:microsoft.com/office/officeart/2005/8/layout/list1"/>
    <dgm:cxn modelId="{42E97F50-7158-49E0-901B-F2AB6FF74E01}" type="presParOf" srcId="{6E571E7A-E9EF-41A3-B57B-DDAAE78884A3}" destId="{D922C691-5C55-4DFB-97AE-02481BE7135F}" srcOrd="3" destOrd="0" presId="urn:microsoft.com/office/officeart/2005/8/layout/list1"/>
    <dgm:cxn modelId="{CAA5FF5F-D6A0-434C-9B61-E985DBA51B6F}" type="presParOf" srcId="{6E571E7A-E9EF-41A3-B57B-DDAAE78884A3}" destId="{1C168B00-3977-4631-97D9-CF754BEBF52A}" srcOrd="4" destOrd="0" presId="urn:microsoft.com/office/officeart/2005/8/layout/list1"/>
    <dgm:cxn modelId="{15F4B0CC-E0C5-4461-8316-7EA94F38D0EC}" type="presParOf" srcId="{1C168B00-3977-4631-97D9-CF754BEBF52A}" destId="{6930A159-9A0B-4EF0-AAFE-19257694BCCB}" srcOrd="0" destOrd="0" presId="urn:microsoft.com/office/officeart/2005/8/layout/list1"/>
    <dgm:cxn modelId="{B2E5DDAA-C86A-4D6E-ABAA-621B0A38EA43}" type="presParOf" srcId="{1C168B00-3977-4631-97D9-CF754BEBF52A}" destId="{EFED3620-11DD-4BA8-AA16-DC836473FD05}" srcOrd="1" destOrd="0" presId="urn:microsoft.com/office/officeart/2005/8/layout/list1"/>
    <dgm:cxn modelId="{A5971743-EFE4-4DF4-AA9C-59A666514390}" type="presParOf" srcId="{6E571E7A-E9EF-41A3-B57B-DDAAE78884A3}" destId="{145276D8-DD40-482C-B37F-9B4ECD741DA7}" srcOrd="5" destOrd="0" presId="urn:microsoft.com/office/officeart/2005/8/layout/list1"/>
    <dgm:cxn modelId="{E18A50E7-7212-48E5-A2D7-25576E43A717}" type="presParOf" srcId="{6E571E7A-E9EF-41A3-B57B-DDAAE78884A3}" destId="{9E7DEF60-7912-49FE-A490-67A5327DF3B0}" srcOrd="6" destOrd="0" presId="urn:microsoft.com/office/officeart/2005/8/layout/list1"/>
    <dgm:cxn modelId="{E5BA04FF-6E50-4E41-AA6A-7E89E2BD7909}" type="presParOf" srcId="{6E571E7A-E9EF-41A3-B57B-DDAAE78884A3}" destId="{97603106-066F-477F-894D-B6EE0F875E3F}" srcOrd="7" destOrd="0" presId="urn:microsoft.com/office/officeart/2005/8/layout/list1"/>
    <dgm:cxn modelId="{891F0E8A-7810-49C8-A14A-88B0E4CAB8D0}" type="presParOf" srcId="{6E571E7A-E9EF-41A3-B57B-DDAAE78884A3}" destId="{2CBE08A3-F700-455C-810E-773437C1C00C}" srcOrd="8" destOrd="0" presId="urn:microsoft.com/office/officeart/2005/8/layout/list1"/>
    <dgm:cxn modelId="{C0DDB46C-E4D2-4DFE-BD1F-77CF7CE3357C}" type="presParOf" srcId="{2CBE08A3-F700-455C-810E-773437C1C00C}" destId="{9C240D08-378C-4659-87E5-7AE3D2BE256C}" srcOrd="0" destOrd="0" presId="urn:microsoft.com/office/officeart/2005/8/layout/list1"/>
    <dgm:cxn modelId="{47475062-898C-4244-9136-AECF93DE3677}" type="presParOf" srcId="{2CBE08A3-F700-455C-810E-773437C1C00C}" destId="{3DF13519-CAB7-4370-BC7B-5FE20A08CCFA}" srcOrd="1" destOrd="0" presId="urn:microsoft.com/office/officeart/2005/8/layout/list1"/>
    <dgm:cxn modelId="{D3B5436C-A586-4BDA-B7E6-FB195BF8340B}" type="presParOf" srcId="{6E571E7A-E9EF-41A3-B57B-DDAAE78884A3}" destId="{F7B6CE9E-A2BC-4C7F-86B9-082A6BC581B1}" srcOrd="9" destOrd="0" presId="urn:microsoft.com/office/officeart/2005/8/layout/list1"/>
    <dgm:cxn modelId="{CABC8B59-F8A2-4EB2-96A4-14FEE24038FF}" type="presParOf" srcId="{6E571E7A-E9EF-41A3-B57B-DDAAE78884A3}" destId="{7C576040-1F04-4ECE-944C-72BF30BC2B1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7AE391-651C-4CB3-8D0F-2B72659A8278}">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45435E-7BED-480D-8B0F-358468831901}">
      <dsp:nvSpPr>
        <dsp:cNvPr id="0" name=""/>
        <dsp:cNvSpPr/>
      </dsp:nvSpPr>
      <dsp:spPr>
        <a:xfrm>
          <a:off x="411480" y="4142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n-IN" sz="3400" b="1" kern="1200" dirty="0" smtClean="0"/>
            <a:t>Genetic diversity</a:t>
          </a:r>
          <a:endParaRPr lang="en-IN" sz="3400" kern="1200" dirty="0"/>
        </a:p>
      </dsp:txBody>
      <dsp:txXfrm>
        <a:off x="411480" y="41421"/>
        <a:ext cx="5760720" cy="1003680"/>
      </dsp:txXfrm>
    </dsp:sp>
    <dsp:sp modelId="{9E7DEF60-7912-49FE-A490-67A5327DF3B0}">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ED3620-11DD-4BA8-AA16-DC836473FD05}">
      <dsp:nvSpPr>
        <dsp:cNvPr id="0" name=""/>
        <dsp:cNvSpPr/>
      </dsp:nvSpPr>
      <dsp:spPr>
        <a:xfrm>
          <a:off x="411480" y="158366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n-IN" sz="3400" b="1" kern="1200" dirty="0" smtClean="0"/>
            <a:t>Species diversity</a:t>
          </a:r>
        </a:p>
      </dsp:txBody>
      <dsp:txXfrm>
        <a:off x="411480" y="1583661"/>
        <a:ext cx="5760720" cy="1003680"/>
      </dsp:txXfrm>
    </dsp:sp>
    <dsp:sp modelId="{7C576040-1F04-4ECE-944C-72BF30BC2B14}">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F13519-CAB7-4370-BC7B-5FE20A08CCFA}">
      <dsp:nvSpPr>
        <dsp:cNvPr id="0" name=""/>
        <dsp:cNvSpPr/>
      </dsp:nvSpPr>
      <dsp:spPr>
        <a:xfrm>
          <a:off x="411480" y="312590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n-IN" sz="3400" b="1" kern="1200" dirty="0" smtClean="0"/>
            <a:t>Ecosystem diversity</a:t>
          </a:r>
          <a:endParaRPr lang="en-IN" sz="3400" kern="1200" dirty="0"/>
        </a:p>
      </dsp:txBody>
      <dsp:txXfrm>
        <a:off x="411480" y="3125901"/>
        <a:ext cx="5760720" cy="10036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BIODIVERSITY AND ITS CONSERVATION PART-1</a:t>
            </a:r>
            <a:endParaRPr lang="en-IN" dirty="0"/>
          </a:p>
        </p:txBody>
      </p:sp>
      <p:sp>
        <p:nvSpPr>
          <p:cNvPr id="3" name="Subtitle 2"/>
          <p:cNvSpPr>
            <a:spLocks noGrp="1"/>
          </p:cNvSpPr>
          <p:nvPr>
            <p:ph type="subTitle" idx="1"/>
          </p:nvPr>
        </p:nvSpPr>
        <p:spPr/>
        <p:txBody>
          <a:bodyPr>
            <a:normAutofit fontScale="70000" lnSpcReduction="20000"/>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idx="1"/>
          </p:nvPr>
        </p:nvSpPr>
        <p:spPr/>
        <p:txBody>
          <a:bodyPr/>
          <a:lstStyle/>
          <a:p>
            <a:r>
              <a:rPr lang="en-IN" dirty="0" smtClean="0"/>
              <a:t>https://</a:t>
            </a:r>
            <a:r>
              <a:rPr lang="en-IN" dirty="0" smtClean="0"/>
              <a:t>www.environmentalpollution.in/essay/biodiversity-types-importance-and-conservation-methods-with-diagram/311</a:t>
            </a:r>
          </a:p>
          <a:p>
            <a:r>
              <a:rPr lang="en-IN" dirty="0" smtClean="0"/>
              <a:t>https://www.conserve-energy-future.com/biodiversity-conservation-types-importance-methods.php</a:t>
            </a:r>
            <a:endParaRPr lang="en-IN" dirty="0" smtClean="0"/>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Biodiversity</a:t>
            </a:r>
            <a:endParaRPr lang="en-IN" b="1" dirty="0"/>
          </a:p>
        </p:txBody>
      </p:sp>
      <p:sp>
        <p:nvSpPr>
          <p:cNvPr id="3" name="Content Placeholder 2"/>
          <p:cNvSpPr>
            <a:spLocks noGrp="1"/>
          </p:cNvSpPr>
          <p:nvPr>
            <p:ph idx="1"/>
          </p:nvPr>
        </p:nvSpPr>
        <p:spPr/>
        <p:txBody>
          <a:bodyPr>
            <a:normAutofit fontScale="85000" lnSpcReduction="10000"/>
          </a:bodyPr>
          <a:lstStyle/>
          <a:p>
            <a:pPr fontAlgn="base"/>
            <a:r>
              <a:rPr lang="en-IN" dirty="0" smtClean="0"/>
              <a:t>The term biodiversity was coined as a contraction of biological diversity by E.O. Wilson in 1985. </a:t>
            </a:r>
            <a:r>
              <a:rPr lang="en-IN" dirty="0" smtClean="0"/>
              <a:t>it is  </a:t>
            </a:r>
            <a:r>
              <a:rPr lang="en-IN" dirty="0" smtClean="0"/>
              <a:t>the variety and variability of living organisms and the ecological complexes in which they exist. </a:t>
            </a:r>
            <a:r>
              <a:rPr lang="en-IN" dirty="0" smtClean="0"/>
              <a:t> </a:t>
            </a:r>
            <a:r>
              <a:rPr lang="en-IN" dirty="0" smtClean="0"/>
              <a:t>biodiversity is the occurrence of different types of ecosystems, different species of organisms with the whole range of their variants and genes adapted to different climates, environments along with their interactions and processes</a:t>
            </a:r>
            <a:r>
              <a:rPr lang="en-IN" dirty="0" smtClean="0"/>
              <a:t>.</a:t>
            </a:r>
            <a:r>
              <a:rPr lang="en-IN" dirty="0" smtClean="0"/>
              <a:t> Biodiversity includes the genetic variability </a:t>
            </a:r>
            <a:r>
              <a:rPr lang="en-IN" dirty="0" smtClean="0"/>
              <a:t> </a:t>
            </a:r>
            <a:r>
              <a:rPr lang="en-IN" dirty="0" smtClean="0"/>
              <a:t>and diversity of life forms such as plants, animal microbes, etc. living in a wide range of ecosystems.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Biodiversity</a:t>
            </a: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Genetic </a:t>
            </a:r>
            <a:r>
              <a:rPr lang="en-IN" b="1" dirty="0" smtClean="0"/>
              <a:t>diversity</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Genetic diversity encompasses all the variety of different genetic information contained in animals, microorganisms and the </a:t>
            </a:r>
            <a:r>
              <a:rPr lang="en-IN" dirty="0" smtClean="0"/>
              <a:t>plants.</a:t>
            </a:r>
            <a:r>
              <a:rPr lang="en-IN" dirty="0" smtClean="0"/>
              <a:t> A single species of organisms with diverse genetic diversity portray more adaptability and survival mechanism against adverse environmental conditions compared to organisms of a single species with the same genetic make-up</a:t>
            </a:r>
            <a:r>
              <a:rPr lang="en-IN" dirty="0" smtClean="0"/>
              <a:t>.</a:t>
            </a:r>
          </a:p>
          <a:p>
            <a:pPr>
              <a:buNone/>
            </a:pPr>
            <a:endParaRPr lang="en-IN" dirty="0" smtClean="0"/>
          </a:p>
          <a:p>
            <a:pPr>
              <a:buNone/>
            </a:pP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Genetic diversity</a:t>
            </a:r>
            <a:endParaRPr lang="en-IN" dirty="0"/>
          </a:p>
        </p:txBody>
      </p:sp>
      <p:sp>
        <p:nvSpPr>
          <p:cNvPr id="3" name="Content Placeholder 2"/>
          <p:cNvSpPr>
            <a:spLocks noGrp="1"/>
          </p:cNvSpPr>
          <p:nvPr>
            <p:ph idx="1"/>
          </p:nvPr>
        </p:nvSpPr>
        <p:spPr/>
        <p:txBody>
          <a:bodyPr/>
          <a:lstStyle/>
          <a:p>
            <a:pPr fontAlgn="base"/>
            <a:r>
              <a:rPr lang="en-IN" b="1" dirty="0" smtClean="0"/>
              <a:t>Genetic diversity has the following importance:</a:t>
            </a:r>
            <a:endParaRPr lang="en-IN" cap="all" dirty="0" smtClean="0"/>
          </a:p>
          <a:p>
            <a:pPr fontAlgn="base"/>
            <a:r>
              <a:rPr lang="en-IN" dirty="0" smtClean="0"/>
              <a:t>(</a:t>
            </a:r>
            <a:r>
              <a:rPr lang="en-IN" dirty="0" err="1" smtClean="0"/>
              <a:t>i</a:t>
            </a:r>
            <a:r>
              <a:rPr lang="en-IN" dirty="0" smtClean="0"/>
              <a:t>) It helps in speciation or evolution of new species;</a:t>
            </a:r>
          </a:p>
          <a:p>
            <a:pPr fontAlgn="base"/>
            <a:r>
              <a:rPr lang="en-IN" dirty="0" smtClean="0"/>
              <a:t>(ii) It is useful in adaptation to changes in environmental conditions;</a:t>
            </a:r>
          </a:p>
          <a:p>
            <a:pPr fontAlgn="base"/>
            <a:r>
              <a:rPr lang="en-IN" dirty="0" smtClean="0"/>
              <a:t>(iii) It is important for agricultural productivity and development.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Species </a:t>
            </a:r>
            <a:r>
              <a:rPr lang="en-IN" b="1" dirty="0" smtClean="0"/>
              <a:t>diversity</a:t>
            </a:r>
            <a:endParaRPr lang="en-IN" dirty="0"/>
          </a:p>
        </p:txBody>
      </p:sp>
      <p:sp>
        <p:nvSpPr>
          <p:cNvPr id="3" name="Content Placeholder 2"/>
          <p:cNvSpPr>
            <a:spLocks noGrp="1"/>
          </p:cNvSpPr>
          <p:nvPr>
            <p:ph idx="1"/>
          </p:nvPr>
        </p:nvSpPr>
        <p:spPr/>
        <p:txBody>
          <a:bodyPr>
            <a:normAutofit/>
          </a:bodyPr>
          <a:lstStyle/>
          <a:p>
            <a:pPr fontAlgn="base"/>
            <a:r>
              <a:rPr lang="en-IN" dirty="0" smtClean="0"/>
              <a:t>It describes the variety in the number and richness of the spices with in a region. The species richness may be defined as the number of species per unit area. The richness of a species tells about the extent of biodiversity of a site and provides a means for comparing different sites</a:t>
            </a:r>
            <a:r>
              <a:rPr lang="en-IN" dirty="0" smtClean="0"/>
              <a:t>.</a:t>
            </a:r>
            <a:endParaRPr lang="en-IN"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Species </a:t>
            </a:r>
            <a:r>
              <a:rPr lang="en-IN" b="1" dirty="0" smtClean="0"/>
              <a:t>diversity</a:t>
            </a:r>
            <a:endParaRPr lang="en-IN" dirty="0"/>
          </a:p>
        </p:txBody>
      </p:sp>
      <p:sp>
        <p:nvSpPr>
          <p:cNvPr id="3" name="Content Placeholder 2"/>
          <p:cNvSpPr>
            <a:spLocks noGrp="1"/>
          </p:cNvSpPr>
          <p:nvPr>
            <p:ph idx="1"/>
          </p:nvPr>
        </p:nvSpPr>
        <p:spPr/>
        <p:txBody>
          <a:bodyPr/>
          <a:lstStyle/>
          <a:p>
            <a:pPr fontAlgn="base"/>
            <a:r>
              <a:rPr lang="en-IN" dirty="0" smtClean="0"/>
              <a:t>The species richness depends largely on climatic conditions. The number of individuals of different species with in a region represents species evenness or species equitability. The product species richness and species evenness give species diversity of a</a:t>
            </a:r>
            <a:r>
              <a:rPr lang="en-IN" baseline="30000" dirty="0" smtClean="0"/>
              <a:t> </a:t>
            </a:r>
            <a:r>
              <a:rPr lang="en-IN" dirty="0" smtClean="0"/>
              <a:t>region. When a species is confined entirely to a particular area, it is termed as endemic species.</a:t>
            </a:r>
          </a:p>
          <a:p>
            <a:pPr>
              <a:buNone/>
            </a:pPr>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Ecosystem </a:t>
            </a:r>
            <a:r>
              <a:rPr lang="en-IN" b="1" dirty="0" smtClean="0"/>
              <a:t>diversity</a:t>
            </a:r>
            <a:endParaRPr lang="en-IN" dirty="0"/>
          </a:p>
        </p:txBody>
      </p:sp>
      <p:sp>
        <p:nvSpPr>
          <p:cNvPr id="3" name="Content Placeholder 2"/>
          <p:cNvSpPr>
            <a:spLocks noGrp="1"/>
          </p:cNvSpPr>
          <p:nvPr>
            <p:ph idx="1"/>
          </p:nvPr>
        </p:nvSpPr>
        <p:spPr/>
        <p:txBody>
          <a:bodyPr>
            <a:normAutofit fontScale="92500" lnSpcReduction="10000"/>
          </a:bodyPr>
          <a:lstStyle/>
          <a:p>
            <a:pPr fontAlgn="base"/>
            <a:r>
              <a:rPr lang="en-IN" dirty="0" smtClean="0"/>
              <a:t>It describes the assemblage and Interaction of spices living together and the physical environment a given area. It relates varieties of habitats, biotic communities ecological processes in biosphere. It also tells about the diversity within the ecosystem. It is referred as Land escape diversity because it includes placement and size of various ecosystems.</a:t>
            </a:r>
          </a:p>
          <a:p>
            <a:pPr>
              <a:buNone/>
            </a:pPr>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Ecosystem </a:t>
            </a:r>
            <a:r>
              <a:rPr lang="en-IN" b="1" dirty="0" smtClean="0"/>
              <a:t>diversity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landscapes like grass lands, deserts, mountains etc. show ecosystem diversity. The ecosystem diversity is due to diversity of niches, </a:t>
            </a:r>
            <a:r>
              <a:rPr lang="en-IN" dirty="0" err="1" smtClean="0"/>
              <a:t>trophic</a:t>
            </a:r>
            <a:r>
              <a:rPr lang="en-IN" dirty="0" smtClean="0"/>
              <a:t> levels and ecological processes like nutrient cycling, food webs, energy flow, role of dominant species and various related biotic interactions. Such type of diversity can generate more productive and stable ecosystems or communities capable of tolerating various types of stresses e.g. drought, flood etc.</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448</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BIODIVERSITY AND ITS CONSERVATION PART-1</vt:lpstr>
      <vt:lpstr>Biodiversity</vt:lpstr>
      <vt:lpstr>Types of Biodiversity</vt:lpstr>
      <vt:lpstr>Genetic diversity</vt:lpstr>
      <vt:lpstr>Genetic diversity</vt:lpstr>
      <vt:lpstr>Species diversity</vt:lpstr>
      <vt:lpstr>Species diversity</vt:lpstr>
      <vt:lpstr>Ecosystem diversity</vt:lpstr>
      <vt:lpstr>Ecosystem diversity</vt:lpstr>
      <vt:lpstr>References</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ANUBHA</dc:creator>
  <cp:lastModifiedBy>ANUBHA</cp:lastModifiedBy>
  <cp:revision>2</cp:revision>
  <dcterms:created xsi:type="dcterms:W3CDTF">2006-08-16T00:00:00Z</dcterms:created>
  <dcterms:modified xsi:type="dcterms:W3CDTF">2020-05-29T18:40:19Z</dcterms:modified>
</cp:coreProperties>
</file>