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79" r:id="rId7"/>
    <p:sldId id="261" r:id="rId8"/>
    <p:sldId id="262" r:id="rId9"/>
    <p:sldId id="263" r:id="rId10"/>
    <p:sldId id="264" r:id="rId11"/>
    <p:sldId id="280" r:id="rId12"/>
    <p:sldId id="281"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0BEE62-6AD8-40DC-888E-B9EDF07AEA09}" type="datetimeFigureOut">
              <a:rPr lang="en-US" smtClean="0"/>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E6FD4E-039B-40B4-8974-AD73DFAE330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51FD125-B5F3-48A7-808F-30F39467D0F8}" type="datetime1">
              <a:rPr lang="en-US" smtClean="0"/>
              <a:t>4/28/2020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DR KAYNAT TAWAR</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0F6D1-AB79-4BE8-B5B4-14858677D39D}" type="datetime1">
              <a:rPr lang="en-US" smtClean="0"/>
              <a:t>4/28/2020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764FC6-017C-411B-9A13-E9C38BF78600}" type="datetime1">
              <a:rPr lang="en-US" smtClean="0"/>
              <a:t>4/28/2020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91086F5-2DFE-4040-8846-BE18C8CAA689}" type="datetime1">
              <a:rPr lang="en-US" smtClean="0"/>
              <a:t>4/28/2020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DR KAYNAT TAWAR</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63F9E3C-23CC-4113-82F4-B5943568EBEF}" type="datetime1">
              <a:rPr lang="en-US" smtClean="0"/>
              <a:t>4/28/2020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DR KAYNAT TAWAR</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E36CFB4-1194-484D-AEB9-5F143A289AEB}" type="datetime1">
              <a:rPr lang="en-US" smtClean="0"/>
              <a:t>4/28/2020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DR KAYNAT TAWAR</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B6CD71A-608A-4FCD-8120-A8674D038036}" type="datetime1">
              <a:rPr lang="en-US" smtClean="0"/>
              <a:t>4/28/2020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DR KAYNAT TAWAR</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94CEDA-15AD-4CE4-94ED-CF32393AA99E}" type="datetime1">
              <a:rPr lang="en-US" smtClean="0"/>
              <a:t>4/28/2020</a:t>
            </a:fld>
            <a:endParaRPr lang="en-US"/>
          </a:p>
        </p:txBody>
      </p:sp>
      <p:sp>
        <p:nvSpPr>
          <p:cNvPr id="4" name="Footer Placeholder 3"/>
          <p:cNvSpPr>
            <a:spLocks noGrp="1"/>
          </p:cNvSpPr>
          <p:nvPr>
            <p:ph type="ftr" sz="quarter" idx="11"/>
          </p:nvPr>
        </p:nvSpPr>
        <p:spPr/>
        <p:txBody>
          <a:bodyPr/>
          <a:lstStyle/>
          <a:p>
            <a:r>
              <a:rPr lang="en-US" smtClean="0"/>
              <a:t>DR KAYNAT TAWAR</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0819CD3-C2CF-497F-AE7A-69CB870121E9}" type="datetime1">
              <a:rPr lang="en-US" smtClean="0"/>
              <a:t>4/28/2020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DR KAYNAT TAWAR</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65121EB-0762-4C4E-8EB3-489A43B6405A}" type="datetime1">
              <a:rPr lang="en-US" smtClean="0"/>
              <a:t>4/28/2020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DR KAYNAT TAWAR</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D33BA80-738C-48C3-BD3D-FBC33C892402}" type="datetime1">
              <a:rPr lang="en-US" smtClean="0"/>
              <a:t>4/28/2020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DR KAYNAT TAWAR</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CEFF995-BB0A-473B-84BF-69B7E692C93E}" type="datetime1">
              <a:rPr lang="en-US" smtClean="0"/>
              <a:t>4/28/2020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DR KAYNAT TAWAR</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studymafia.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76288"/>
            <a:ext cx="8603456" cy="3186112"/>
          </a:xfrm>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SCHOOL </a:t>
            </a:r>
            <a:r>
              <a:rPr lang="en-US" sz="3600" b="1" dirty="0" smtClean="0"/>
              <a:t>OF STUDIES IN COMMERCE</a:t>
            </a:r>
            <a:br>
              <a:rPr lang="en-US" sz="3600" b="1" dirty="0" smtClean="0"/>
            </a:br>
            <a:r>
              <a:rPr lang="en-US" sz="3600" b="1" dirty="0" smtClean="0"/>
              <a:t>VIKRAM UNIVERSITY, UJJAIN (M.P.)</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77500" lnSpcReduction="20000"/>
          </a:bodyPr>
          <a:lstStyle/>
          <a:p>
            <a:pPr>
              <a:buNone/>
            </a:pPr>
            <a:r>
              <a:rPr lang="en-US" dirty="0" smtClean="0"/>
              <a:t>  </a:t>
            </a:r>
            <a:r>
              <a:rPr lang="en-US" b="1" dirty="0" smtClean="0">
                <a:solidFill>
                  <a:schemeClr val="accent4">
                    <a:lumMod val="50000"/>
                  </a:schemeClr>
                </a:solidFill>
              </a:rPr>
              <a:t>3. Crossed Cheque : </a:t>
            </a:r>
            <a:r>
              <a:rPr lang="en-US" dirty="0" smtClean="0">
                <a:solidFill>
                  <a:schemeClr val="accent6">
                    <a:lumMod val="50000"/>
                  </a:schemeClr>
                </a:solidFill>
              </a:rPr>
              <a:t>crossing of cheque means drawing two parallel lines on the face of the cheque with or without additional words like “ &amp; CO “ or “Account Payee” or “Not Negotiable”. A crossed cheque cannot be </a:t>
            </a:r>
            <a:r>
              <a:rPr lang="en-US" dirty="0" err="1" smtClean="0">
                <a:solidFill>
                  <a:schemeClr val="accent6">
                    <a:lumMod val="50000"/>
                  </a:schemeClr>
                </a:solidFill>
              </a:rPr>
              <a:t>encashed</a:t>
            </a:r>
            <a:r>
              <a:rPr lang="en-US" dirty="0" smtClean="0">
                <a:solidFill>
                  <a:schemeClr val="accent6">
                    <a:lumMod val="50000"/>
                  </a:schemeClr>
                </a:solidFill>
              </a:rPr>
              <a:t> at the cash counter of a bank but it can only be credited to the payee’s account</a:t>
            </a:r>
            <a:r>
              <a:rPr lang="en-US" dirty="0" smtClean="0">
                <a:solidFill>
                  <a:schemeClr val="accent6">
                    <a:lumMod val="50000"/>
                  </a:schemeClr>
                </a:solidFill>
              </a:rPr>
              <a:t>.</a:t>
            </a:r>
          </a:p>
          <a:p>
            <a:pPr>
              <a:buNone/>
            </a:pPr>
            <a:r>
              <a:rPr lang="en-US" b="1" dirty="0" smtClean="0">
                <a:solidFill>
                  <a:schemeClr val="accent6">
                    <a:lumMod val="50000"/>
                  </a:schemeClr>
                </a:solidFill>
              </a:rPr>
              <a:t> </a:t>
            </a:r>
            <a:r>
              <a:rPr lang="en-US" b="1" dirty="0" smtClean="0">
                <a:solidFill>
                  <a:schemeClr val="accent4">
                    <a:lumMod val="50000"/>
                  </a:schemeClr>
                </a:solidFill>
              </a:rPr>
              <a:t>4. Order </a:t>
            </a:r>
            <a:r>
              <a:rPr lang="en-US" b="1" dirty="0" err="1" smtClean="0">
                <a:solidFill>
                  <a:schemeClr val="accent4">
                    <a:lumMod val="50000"/>
                  </a:schemeClr>
                </a:solidFill>
              </a:rPr>
              <a:t>cheque</a:t>
            </a:r>
            <a:r>
              <a:rPr lang="en-US" b="1" dirty="0" smtClean="0">
                <a:solidFill>
                  <a:schemeClr val="accent4">
                    <a:lumMod val="50000"/>
                  </a:schemeClr>
                </a:solidFill>
              </a:rPr>
              <a:t> : </a:t>
            </a:r>
            <a:r>
              <a:rPr lang="en-US" dirty="0" smtClean="0">
                <a:solidFill>
                  <a:schemeClr val="accent6">
                    <a:lumMod val="50000"/>
                  </a:schemeClr>
                </a:solidFill>
              </a:rPr>
              <a:t>when the word “bearer” appearing on the face of a </a:t>
            </a:r>
            <a:r>
              <a:rPr lang="en-US" dirty="0" err="1" smtClean="0">
                <a:solidFill>
                  <a:schemeClr val="accent6">
                    <a:lumMod val="50000"/>
                  </a:schemeClr>
                </a:solidFill>
              </a:rPr>
              <a:t>cheque</a:t>
            </a:r>
            <a:r>
              <a:rPr lang="en-US" dirty="0" smtClean="0">
                <a:solidFill>
                  <a:schemeClr val="accent6">
                    <a:lumMod val="50000"/>
                  </a:schemeClr>
                </a:solidFill>
              </a:rPr>
              <a:t> is cancelled and when in its place the word “or order” is written on the face of the </a:t>
            </a:r>
            <a:r>
              <a:rPr lang="en-US" dirty="0" err="1" smtClean="0">
                <a:solidFill>
                  <a:schemeClr val="accent6">
                    <a:lumMod val="50000"/>
                  </a:schemeClr>
                </a:solidFill>
              </a:rPr>
              <a:t>cheque</a:t>
            </a:r>
            <a:r>
              <a:rPr lang="en-US" dirty="0" smtClean="0">
                <a:solidFill>
                  <a:schemeClr val="accent6">
                    <a:lumMod val="50000"/>
                  </a:schemeClr>
                </a:solidFill>
              </a:rPr>
              <a:t>, the </a:t>
            </a:r>
            <a:r>
              <a:rPr lang="en-US" dirty="0" err="1" smtClean="0">
                <a:solidFill>
                  <a:schemeClr val="accent6">
                    <a:lumMod val="50000"/>
                  </a:schemeClr>
                </a:solidFill>
              </a:rPr>
              <a:t>cheque</a:t>
            </a:r>
            <a:r>
              <a:rPr lang="en-US" dirty="0" smtClean="0">
                <a:solidFill>
                  <a:schemeClr val="accent6">
                    <a:lumMod val="50000"/>
                  </a:schemeClr>
                </a:solidFill>
              </a:rPr>
              <a:t> is called an order </a:t>
            </a:r>
            <a:r>
              <a:rPr lang="en-US" dirty="0" err="1" smtClean="0">
                <a:solidFill>
                  <a:schemeClr val="accent6">
                    <a:lumMod val="50000"/>
                  </a:schemeClr>
                </a:solidFill>
              </a:rPr>
              <a:t>cheque</a:t>
            </a:r>
            <a:r>
              <a:rPr lang="en-US" dirty="0" smtClean="0">
                <a:solidFill>
                  <a:schemeClr val="accent6">
                    <a:lumMod val="50000"/>
                  </a:schemeClr>
                </a:solidFill>
              </a:rPr>
              <a:t>. Such a </a:t>
            </a:r>
            <a:r>
              <a:rPr lang="en-US" dirty="0" err="1" smtClean="0">
                <a:solidFill>
                  <a:schemeClr val="accent6">
                    <a:lumMod val="50000"/>
                  </a:schemeClr>
                </a:solidFill>
              </a:rPr>
              <a:t>cheque</a:t>
            </a:r>
            <a:r>
              <a:rPr lang="en-US" dirty="0" smtClean="0">
                <a:solidFill>
                  <a:schemeClr val="accent6">
                    <a:lumMod val="50000"/>
                  </a:schemeClr>
                </a:solidFill>
              </a:rPr>
              <a:t> is payable to the person specified therein as the payee, or to any one else to whom it is endorsed (transferred).</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chemeClr val="accent4">
                    <a:lumMod val="50000"/>
                  </a:schemeClr>
                </a:solidFill>
              </a:rPr>
              <a:t>5. Anti – Dated </a:t>
            </a:r>
            <a:r>
              <a:rPr lang="en-US" b="1" dirty="0" err="1" smtClean="0">
                <a:solidFill>
                  <a:schemeClr val="accent4">
                    <a:lumMod val="50000"/>
                  </a:schemeClr>
                </a:solidFill>
              </a:rPr>
              <a:t>cheque</a:t>
            </a:r>
            <a:r>
              <a:rPr lang="en-US" b="1" dirty="0" smtClean="0">
                <a:solidFill>
                  <a:schemeClr val="accent4">
                    <a:lumMod val="50000"/>
                  </a:schemeClr>
                </a:solidFill>
              </a:rPr>
              <a:t> :</a:t>
            </a:r>
            <a:r>
              <a:rPr lang="en-US" b="1" dirty="0" smtClean="0">
                <a:solidFill>
                  <a:schemeClr val="accent6">
                    <a:lumMod val="50000"/>
                  </a:schemeClr>
                </a:solidFill>
              </a:rPr>
              <a:t> </a:t>
            </a:r>
            <a:r>
              <a:rPr lang="en-US" dirty="0" smtClean="0">
                <a:solidFill>
                  <a:schemeClr val="accent6">
                    <a:lumMod val="50000"/>
                  </a:schemeClr>
                </a:solidFill>
              </a:rPr>
              <a:t>if a </a:t>
            </a:r>
            <a:r>
              <a:rPr lang="en-US" dirty="0" err="1" smtClean="0">
                <a:solidFill>
                  <a:schemeClr val="accent6">
                    <a:lumMod val="50000"/>
                  </a:schemeClr>
                </a:solidFill>
              </a:rPr>
              <a:t>cheque</a:t>
            </a:r>
            <a:r>
              <a:rPr lang="en-US" dirty="0" smtClean="0">
                <a:solidFill>
                  <a:schemeClr val="accent6">
                    <a:lumMod val="50000"/>
                  </a:schemeClr>
                </a:solidFill>
              </a:rPr>
              <a:t> bears a date earlier than the date on which it is presented to the bank, it is called as “ anti – dated </a:t>
            </a:r>
            <a:r>
              <a:rPr lang="en-US" dirty="0" err="1" smtClean="0">
                <a:solidFill>
                  <a:schemeClr val="accent6">
                    <a:lumMod val="50000"/>
                  </a:schemeClr>
                </a:solidFill>
              </a:rPr>
              <a:t>cheque</a:t>
            </a:r>
            <a:r>
              <a:rPr lang="en-US" dirty="0" smtClean="0">
                <a:solidFill>
                  <a:schemeClr val="accent6">
                    <a:lumMod val="50000"/>
                  </a:schemeClr>
                </a:solidFill>
              </a:rPr>
              <a:t>”. Such a </a:t>
            </a:r>
            <a:r>
              <a:rPr lang="en-US" dirty="0" err="1" smtClean="0">
                <a:solidFill>
                  <a:schemeClr val="accent6">
                    <a:lumMod val="50000"/>
                  </a:schemeClr>
                </a:solidFill>
              </a:rPr>
              <a:t>cheque</a:t>
            </a:r>
            <a:r>
              <a:rPr lang="en-US" dirty="0" smtClean="0">
                <a:solidFill>
                  <a:schemeClr val="accent6">
                    <a:lumMod val="50000"/>
                  </a:schemeClr>
                </a:solidFill>
              </a:rPr>
              <a:t> is valid </a:t>
            </a:r>
            <a:r>
              <a:rPr lang="en-US" dirty="0" err="1" smtClean="0">
                <a:solidFill>
                  <a:schemeClr val="accent6">
                    <a:lumMod val="50000"/>
                  </a:schemeClr>
                </a:solidFill>
              </a:rPr>
              <a:t>upto</a:t>
            </a:r>
            <a:r>
              <a:rPr lang="en-US" dirty="0" smtClean="0">
                <a:solidFill>
                  <a:schemeClr val="accent6">
                    <a:lumMod val="50000"/>
                  </a:schemeClr>
                </a:solidFill>
              </a:rPr>
              <a:t> three months from the date of the </a:t>
            </a:r>
            <a:r>
              <a:rPr lang="en-US" dirty="0" err="1" smtClean="0">
                <a:solidFill>
                  <a:schemeClr val="accent6">
                    <a:lumMod val="50000"/>
                  </a:schemeClr>
                </a:solidFill>
              </a:rPr>
              <a:t>cheque</a:t>
            </a:r>
            <a:r>
              <a:rPr lang="en-US" dirty="0" smtClean="0">
                <a:solidFill>
                  <a:schemeClr val="accent6">
                    <a:lumMod val="50000"/>
                  </a:schemeClr>
                </a:solidFill>
              </a:rPr>
              <a:t>.</a:t>
            </a:r>
          </a:p>
          <a:p>
            <a:pPr>
              <a:buNone/>
            </a:pPr>
            <a:r>
              <a:rPr lang="en-US" b="1" dirty="0" smtClean="0">
                <a:solidFill>
                  <a:schemeClr val="accent4">
                    <a:lumMod val="50000"/>
                  </a:schemeClr>
                </a:solidFill>
              </a:rPr>
              <a:t>6. Post – Dated </a:t>
            </a:r>
            <a:r>
              <a:rPr lang="en-US" b="1" dirty="0" err="1" smtClean="0">
                <a:solidFill>
                  <a:schemeClr val="accent4">
                    <a:lumMod val="50000"/>
                  </a:schemeClr>
                </a:solidFill>
              </a:rPr>
              <a:t>cheque</a:t>
            </a:r>
            <a:r>
              <a:rPr lang="en-US" b="1" dirty="0" smtClean="0">
                <a:solidFill>
                  <a:schemeClr val="accent4">
                    <a:lumMod val="50000"/>
                  </a:schemeClr>
                </a:solidFill>
              </a:rPr>
              <a:t> :</a:t>
            </a:r>
            <a:r>
              <a:rPr lang="en-US" dirty="0" smtClean="0">
                <a:solidFill>
                  <a:schemeClr val="accent6">
                    <a:lumMod val="50000"/>
                  </a:schemeClr>
                </a:solidFill>
              </a:rPr>
              <a:t> if a </a:t>
            </a:r>
            <a:r>
              <a:rPr lang="en-US" dirty="0" err="1" smtClean="0">
                <a:solidFill>
                  <a:schemeClr val="accent6">
                    <a:lumMod val="50000"/>
                  </a:schemeClr>
                </a:solidFill>
              </a:rPr>
              <a:t>cheque</a:t>
            </a:r>
            <a:r>
              <a:rPr lang="en-US" dirty="0" smtClean="0">
                <a:solidFill>
                  <a:schemeClr val="accent6">
                    <a:lumMod val="50000"/>
                  </a:schemeClr>
                </a:solidFill>
              </a:rPr>
              <a:t> bears a date which is yet to come (future date) then it is known as post – dated </a:t>
            </a:r>
            <a:r>
              <a:rPr lang="en-US" dirty="0" err="1" smtClean="0">
                <a:solidFill>
                  <a:schemeClr val="accent6">
                    <a:lumMod val="50000"/>
                  </a:schemeClr>
                </a:solidFill>
              </a:rPr>
              <a:t>cheque</a:t>
            </a:r>
            <a:r>
              <a:rPr lang="en-US" dirty="0" smtClean="0">
                <a:solidFill>
                  <a:schemeClr val="accent6">
                    <a:lumMod val="50000"/>
                  </a:schemeClr>
                </a:solidFill>
              </a:rPr>
              <a:t>. A post dated </a:t>
            </a:r>
            <a:r>
              <a:rPr lang="en-US" dirty="0" err="1" smtClean="0">
                <a:solidFill>
                  <a:schemeClr val="accent6">
                    <a:lumMod val="50000"/>
                  </a:schemeClr>
                </a:solidFill>
              </a:rPr>
              <a:t>cheque</a:t>
            </a:r>
            <a:r>
              <a:rPr lang="en-US" dirty="0" smtClean="0">
                <a:solidFill>
                  <a:schemeClr val="accent6">
                    <a:lumMod val="50000"/>
                  </a:schemeClr>
                </a:solidFill>
              </a:rPr>
              <a:t> cannot be </a:t>
            </a:r>
            <a:r>
              <a:rPr lang="en-US" dirty="0" err="1" smtClean="0">
                <a:solidFill>
                  <a:schemeClr val="accent6">
                    <a:lumMod val="50000"/>
                  </a:schemeClr>
                </a:solidFill>
              </a:rPr>
              <a:t>honoured</a:t>
            </a:r>
            <a:r>
              <a:rPr lang="en-US" dirty="0" smtClean="0">
                <a:solidFill>
                  <a:schemeClr val="accent6">
                    <a:lumMod val="50000"/>
                  </a:schemeClr>
                </a:solidFill>
              </a:rPr>
              <a:t> earlier than the date on the </a:t>
            </a:r>
            <a:r>
              <a:rPr lang="en-US" dirty="0" err="1" smtClean="0">
                <a:solidFill>
                  <a:schemeClr val="accent6">
                    <a:lumMod val="50000"/>
                  </a:schemeClr>
                </a:solidFill>
              </a:rPr>
              <a:t>cheque</a:t>
            </a:r>
            <a:r>
              <a:rPr lang="en-US" dirty="0" smtClean="0">
                <a:solidFill>
                  <a:schemeClr val="accent6">
                    <a:lumMod val="50000"/>
                  </a:schemeClr>
                </a:solidFill>
              </a:rPr>
              <a:t>.</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chemeClr val="accent4">
                    <a:lumMod val="50000"/>
                  </a:schemeClr>
                </a:solidFill>
              </a:rPr>
              <a:t>7. Stale </a:t>
            </a:r>
            <a:r>
              <a:rPr lang="en-US" b="1" dirty="0" err="1" smtClean="0">
                <a:solidFill>
                  <a:schemeClr val="accent4">
                    <a:lumMod val="50000"/>
                  </a:schemeClr>
                </a:solidFill>
              </a:rPr>
              <a:t>cheque</a:t>
            </a:r>
            <a:r>
              <a:rPr lang="en-US" b="1" dirty="0" smtClean="0">
                <a:solidFill>
                  <a:schemeClr val="accent4">
                    <a:lumMod val="50000"/>
                  </a:schemeClr>
                </a:solidFill>
              </a:rPr>
              <a:t> : </a:t>
            </a:r>
            <a:r>
              <a:rPr lang="en-US" dirty="0" smtClean="0">
                <a:solidFill>
                  <a:schemeClr val="accent6">
                    <a:lumMod val="50000"/>
                  </a:schemeClr>
                </a:solidFill>
              </a:rPr>
              <a:t>if a </a:t>
            </a:r>
            <a:r>
              <a:rPr lang="en-US" dirty="0" err="1" smtClean="0">
                <a:solidFill>
                  <a:schemeClr val="accent6">
                    <a:lumMod val="50000"/>
                  </a:schemeClr>
                </a:solidFill>
              </a:rPr>
              <a:t>cheque</a:t>
            </a:r>
            <a:r>
              <a:rPr lang="en-US" dirty="0" smtClean="0">
                <a:solidFill>
                  <a:schemeClr val="accent6">
                    <a:lumMod val="50000"/>
                  </a:schemeClr>
                </a:solidFill>
              </a:rPr>
              <a:t> is presented for payment after three months from the date of the </a:t>
            </a:r>
            <a:r>
              <a:rPr lang="en-US" dirty="0" err="1" smtClean="0">
                <a:solidFill>
                  <a:schemeClr val="accent6">
                    <a:lumMod val="50000"/>
                  </a:schemeClr>
                </a:solidFill>
              </a:rPr>
              <a:t>cheque</a:t>
            </a:r>
            <a:r>
              <a:rPr lang="en-US" dirty="0" smtClean="0">
                <a:solidFill>
                  <a:schemeClr val="accent6">
                    <a:lumMod val="50000"/>
                  </a:schemeClr>
                </a:solidFill>
              </a:rPr>
              <a:t>, it is called stale </a:t>
            </a:r>
            <a:r>
              <a:rPr lang="en-US" dirty="0" err="1" smtClean="0">
                <a:solidFill>
                  <a:schemeClr val="accent6">
                    <a:lumMod val="50000"/>
                  </a:schemeClr>
                </a:solidFill>
              </a:rPr>
              <a:t>cheque</a:t>
            </a:r>
            <a:r>
              <a:rPr lang="en-US" dirty="0" smtClean="0">
                <a:solidFill>
                  <a:schemeClr val="accent6">
                    <a:lumMod val="50000"/>
                  </a:schemeClr>
                </a:solidFill>
              </a:rPr>
              <a:t>. A stale </a:t>
            </a:r>
            <a:r>
              <a:rPr lang="en-US" dirty="0" err="1" smtClean="0">
                <a:solidFill>
                  <a:schemeClr val="accent6">
                    <a:lumMod val="50000"/>
                  </a:schemeClr>
                </a:solidFill>
              </a:rPr>
              <a:t>cheque</a:t>
            </a:r>
            <a:r>
              <a:rPr lang="en-US" dirty="0" smtClean="0">
                <a:solidFill>
                  <a:schemeClr val="accent6">
                    <a:lumMod val="50000"/>
                  </a:schemeClr>
                </a:solidFill>
              </a:rPr>
              <a:t> is not </a:t>
            </a:r>
            <a:r>
              <a:rPr lang="en-US" dirty="0" err="1" smtClean="0">
                <a:solidFill>
                  <a:schemeClr val="accent6">
                    <a:lumMod val="50000"/>
                  </a:schemeClr>
                </a:solidFill>
              </a:rPr>
              <a:t>honoured</a:t>
            </a:r>
            <a:r>
              <a:rPr lang="en-US" dirty="0" smtClean="0">
                <a:solidFill>
                  <a:schemeClr val="accent6">
                    <a:lumMod val="50000"/>
                  </a:schemeClr>
                </a:solidFill>
              </a:rPr>
              <a:t> by the bank.</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CROSSING OF CHEQUE IS BEING </a:t>
            </a:r>
            <a:r>
              <a:rPr lang="en-US" b="1" dirty="0" smtClean="0"/>
              <a:t>USED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6">
                    <a:lumMod val="50000"/>
                  </a:schemeClr>
                </a:solidFill>
              </a:rPr>
              <a:t>The important usefulness of a crossing cheque is that it cannot be covered at the counter but can be collected only by a bank from the </a:t>
            </a:r>
            <a:r>
              <a:rPr lang="en-US" dirty="0" err="1" smtClean="0">
                <a:solidFill>
                  <a:schemeClr val="accent6">
                    <a:lumMod val="50000"/>
                  </a:schemeClr>
                </a:solidFill>
              </a:rPr>
              <a:t>drawee</a:t>
            </a:r>
            <a:r>
              <a:rPr lang="en-US" dirty="0" smtClean="0">
                <a:solidFill>
                  <a:schemeClr val="accent6">
                    <a:lumMod val="50000"/>
                  </a:schemeClr>
                </a:solidFill>
              </a:rPr>
              <a:t> bank. </a:t>
            </a:r>
          </a:p>
          <a:p>
            <a:r>
              <a:rPr lang="en-US" dirty="0" smtClean="0">
                <a:solidFill>
                  <a:schemeClr val="accent6">
                    <a:lumMod val="50000"/>
                  </a:schemeClr>
                </a:solidFill>
              </a:rPr>
              <a:t>Crossing provides a protection and safeguard to the owner of the cheque as by securing payment through a banker it can be easily detected to whose use the money is received. Where the cheque is crossed the paying banker shall not pay it except to a banker.</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6">
                    <a:lumMod val="50000"/>
                  </a:schemeClr>
                </a:solidFill>
              </a:rPr>
              <a:t>In the case of not negotiable crossing the person holding such a cheque gets no better title than that of his transfer and cannot suggest a better title to his own transferee. In case of ‘account payee’ only crossing, a direction is given to the collecting banker to collect cheque and to place the amount to the credit of the payee only.</a:t>
            </a:r>
          </a:p>
          <a:p>
            <a:r>
              <a:rPr lang="en-US" dirty="0" smtClean="0">
                <a:solidFill>
                  <a:schemeClr val="accent6">
                    <a:lumMod val="50000"/>
                  </a:schemeClr>
                </a:solidFill>
              </a:rPr>
              <a:t>A special crossing makes the cheque more safe than a general crossing because the payee or holder cannot receive payment except through the banker named on the cheque.</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CROSSING</a:t>
            </a:r>
            <a:endParaRPr lang="en-US" b="1" dirty="0"/>
          </a:p>
        </p:txBody>
      </p:sp>
      <p:sp>
        <p:nvSpPr>
          <p:cNvPr id="3" name="Content Placeholder 2"/>
          <p:cNvSpPr>
            <a:spLocks noGrp="1"/>
          </p:cNvSpPr>
          <p:nvPr>
            <p:ph idx="1"/>
          </p:nvPr>
        </p:nvSpPr>
        <p:spPr/>
        <p:txBody>
          <a:bodyPr/>
          <a:lstStyle/>
          <a:p>
            <a:endParaRPr lang="en-US" dirty="0" smtClean="0"/>
          </a:p>
          <a:p>
            <a:r>
              <a:rPr lang="en-US" b="1" dirty="0" smtClean="0">
                <a:solidFill>
                  <a:schemeClr val="accent6">
                    <a:lumMod val="50000"/>
                  </a:schemeClr>
                </a:solidFill>
              </a:rPr>
              <a:t>General </a:t>
            </a:r>
            <a:r>
              <a:rPr lang="en-US" b="1" dirty="0" smtClean="0">
                <a:solidFill>
                  <a:schemeClr val="accent6">
                    <a:lumMod val="50000"/>
                  </a:schemeClr>
                </a:solidFill>
              </a:rPr>
              <a:t>Crossing</a:t>
            </a:r>
          </a:p>
          <a:p>
            <a:r>
              <a:rPr lang="en-US" b="1" dirty="0" smtClean="0">
                <a:solidFill>
                  <a:schemeClr val="accent6">
                    <a:lumMod val="50000"/>
                  </a:schemeClr>
                </a:solidFill>
              </a:rPr>
              <a:t>Special Crossing</a:t>
            </a:r>
          </a:p>
          <a:p>
            <a:r>
              <a:rPr lang="en-US" b="1" dirty="0" smtClean="0">
                <a:solidFill>
                  <a:schemeClr val="accent6">
                    <a:lumMod val="50000"/>
                  </a:schemeClr>
                </a:solidFill>
              </a:rPr>
              <a:t>Not negotiable Crossing</a:t>
            </a:r>
          </a:p>
          <a:p>
            <a:r>
              <a:rPr lang="en-US" b="1" dirty="0" smtClean="0">
                <a:solidFill>
                  <a:schemeClr val="accent6">
                    <a:lumMod val="50000"/>
                  </a:schemeClr>
                </a:solidFill>
              </a:rPr>
              <a:t>Restrictive Crossing</a:t>
            </a:r>
            <a:endParaRPr lang="en-US"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CROSSING</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endParaRPr lang="en-US" b="1" dirty="0" smtClean="0"/>
          </a:p>
          <a:p>
            <a:r>
              <a:rPr lang="en-US" dirty="0" smtClean="0">
                <a:solidFill>
                  <a:schemeClr val="accent6">
                    <a:lumMod val="50000"/>
                  </a:schemeClr>
                </a:solidFill>
              </a:rPr>
              <a:t>A cheque is said to be crossed generally where it bears across its face an addition of.</a:t>
            </a:r>
          </a:p>
          <a:p>
            <a:r>
              <a:rPr lang="en-US" dirty="0" smtClean="0">
                <a:solidFill>
                  <a:schemeClr val="accent6">
                    <a:lumMod val="50000"/>
                  </a:schemeClr>
                </a:solidFill>
              </a:rPr>
              <a:t> The words ‘and company’ or any abbreviation thereof, between two parallel transverse lines, either with or without the words ‘not negotiable’ </a:t>
            </a:r>
          </a:p>
          <a:p>
            <a:r>
              <a:rPr lang="en-US" dirty="0" smtClean="0">
                <a:solidFill>
                  <a:schemeClr val="accent6">
                    <a:lumMod val="50000"/>
                  </a:schemeClr>
                </a:solidFill>
              </a:rPr>
              <a:t>Two parallel transverse lines simply, either with or without the words ‘not negotiable’ (Sec.123)</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SPECIMEN OF GENERAL CROSSING</a:t>
            </a:r>
            <a:endParaRPr lang="en-US" b="1" dirty="0"/>
          </a:p>
        </p:txBody>
      </p:sp>
      <p:pic>
        <p:nvPicPr>
          <p:cNvPr id="5" name="Content Placeholder 4" descr="general crossing.jpg"/>
          <p:cNvPicPr>
            <a:picLocks noGrp="1" noChangeAspect="1"/>
          </p:cNvPicPr>
          <p:nvPr>
            <p:ph idx="1"/>
          </p:nvPr>
        </p:nvPicPr>
        <p:blipFill>
          <a:blip r:embed="rId2"/>
          <a:stretch>
            <a:fillRect/>
          </a:stretch>
        </p:blipFill>
        <p:spPr>
          <a:xfrm>
            <a:off x="457200" y="2308722"/>
            <a:ext cx="8229600" cy="3720106"/>
          </a:xfrm>
        </p:spPr>
      </p:pic>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 CROSSING</a:t>
            </a:r>
            <a:endParaRPr lang="en-US" b="1" dirty="0"/>
          </a:p>
        </p:txBody>
      </p:sp>
      <p:sp>
        <p:nvSpPr>
          <p:cNvPr id="3" name="Content Placeholder 2"/>
          <p:cNvSpPr>
            <a:spLocks noGrp="1"/>
          </p:cNvSpPr>
          <p:nvPr>
            <p:ph idx="1"/>
          </p:nvPr>
        </p:nvSpPr>
        <p:spPr/>
        <p:txBody>
          <a:bodyPr/>
          <a:lstStyle/>
          <a:p>
            <a:r>
              <a:rPr lang="en-US" dirty="0" smtClean="0">
                <a:solidFill>
                  <a:schemeClr val="accent6">
                    <a:lumMod val="50000"/>
                  </a:schemeClr>
                </a:solidFill>
              </a:rPr>
              <a:t>When a particular bank’s name is written in between the two parallel lines the cheque is said to be specially crossed. The effect of special crossing is that the bank makes payment only to the banker whose name is written in the crossing. Specially crossed </a:t>
            </a:r>
            <a:r>
              <a:rPr lang="en-US" dirty="0" err="1" smtClean="0">
                <a:solidFill>
                  <a:schemeClr val="accent6">
                    <a:lumMod val="50000"/>
                  </a:schemeClr>
                </a:solidFill>
              </a:rPr>
              <a:t>cheques</a:t>
            </a:r>
            <a:r>
              <a:rPr lang="en-US" dirty="0" smtClean="0">
                <a:solidFill>
                  <a:schemeClr val="accent6">
                    <a:lumMod val="50000"/>
                  </a:schemeClr>
                </a:solidFill>
              </a:rPr>
              <a:t> are more safe than generally crossed </a:t>
            </a:r>
            <a:r>
              <a:rPr lang="en-US" dirty="0" err="1" smtClean="0">
                <a:solidFill>
                  <a:schemeClr val="accent6">
                    <a:lumMod val="50000"/>
                  </a:schemeClr>
                </a:solidFill>
              </a:rPr>
              <a:t>cheques</a:t>
            </a:r>
            <a:r>
              <a:rPr lang="en-US" dirty="0" smtClean="0">
                <a:solidFill>
                  <a:schemeClr val="accent6">
                    <a:lumMod val="50000"/>
                  </a:schemeClr>
                </a:solidFill>
              </a:rPr>
              <a:t>.</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chemeClr val="accent6">
                    <a:lumMod val="50000"/>
                  </a:schemeClr>
                </a:solidFill>
              </a:rPr>
              <a:t>The crossing compels the holder to present the cheque through a ‘quarter of known respectability and credit’ and affords security and protection the owner of the cheque, as the cheque is payable only through a banker.</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dirty="0" smtClean="0"/>
              <a:t>CHEQUE AND CROSSING OF CHEQUE (NEGOTIABLE INSTRUMENT)</a:t>
            </a:r>
            <a:endParaRPr lang="en-US" sz="3600" b="1" dirty="0"/>
          </a:p>
        </p:txBody>
      </p:sp>
      <p:sp>
        <p:nvSpPr>
          <p:cNvPr id="3" name="Subtitle 2"/>
          <p:cNvSpPr>
            <a:spLocks noGrp="1"/>
          </p:cNvSpPr>
          <p:nvPr>
            <p:ph type="subTitle" idx="1"/>
          </p:nvPr>
        </p:nvSpPr>
        <p:spPr>
          <a:xfrm>
            <a:off x="1981200" y="3657600"/>
            <a:ext cx="6622256" cy="1295400"/>
          </a:xfrm>
        </p:spPr>
        <p:txBody>
          <a:bodyPr/>
          <a:lstStyle/>
          <a:p>
            <a:r>
              <a:rPr lang="en-US" b="1" dirty="0" smtClean="0">
                <a:solidFill>
                  <a:schemeClr val="accent6">
                    <a:lumMod val="50000"/>
                  </a:schemeClr>
                </a:solidFill>
              </a:rPr>
              <a:t>LECTURE BY : DR. KAYNAT TAWAR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SPECIMEN OF SPECIAL CROSSING</a:t>
            </a:r>
            <a:endParaRPr lang="en-US" b="1" dirty="0"/>
          </a:p>
        </p:txBody>
      </p:sp>
      <p:pic>
        <p:nvPicPr>
          <p:cNvPr id="4" name="Content Placeholder 3" descr="special crossing.jpg"/>
          <p:cNvPicPr>
            <a:picLocks noGrp="1" noChangeAspect="1"/>
          </p:cNvPicPr>
          <p:nvPr>
            <p:ph idx="1"/>
          </p:nvPr>
        </p:nvPicPr>
        <p:blipFill>
          <a:blip r:embed="rId2"/>
          <a:stretch>
            <a:fillRect/>
          </a:stretch>
        </p:blipFill>
        <p:spPr>
          <a:xfrm>
            <a:off x="721689" y="1882775"/>
            <a:ext cx="7700621" cy="4572000"/>
          </a:xfrm>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NEGOTIABLE CROSSING</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accent6">
                    <a:lumMod val="50000"/>
                  </a:schemeClr>
                </a:solidFill>
              </a:rPr>
              <a:t>The effect of the words ‘not negotiable’ on a crossed cheque is that the title of the transferee of such a cheque cannot be better than that of its transferor. The addition of the words ‘not negotiable’ dose not restrict the further transferability of the cheque. It only takes away the main feature of negotiability, which is, that a holder with a defective title can give a good title to a subsequent holder in due course.</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chemeClr val="accent6">
                    <a:lumMod val="50000"/>
                  </a:schemeClr>
                </a:solidFill>
              </a:rPr>
              <a:t>Anyone who takes a cheque marked ‘not negotiable’ takes it at his own risk.</a:t>
            </a:r>
          </a:p>
          <a:p>
            <a:r>
              <a:rPr lang="en-US" dirty="0" smtClean="0">
                <a:solidFill>
                  <a:schemeClr val="accent6">
                    <a:lumMod val="50000"/>
                  </a:schemeClr>
                </a:solidFill>
              </a:rPr>
              <a:t>The object of crossing a cheque ‘not negotiable’ is to afford protection to the drawer or holder of the cheque against miscarriage or dishonestly in the course of transit by making it difficult to get the cheque. So crossed cashed, </a:t>
            </a:r>
            <a:r>
              <a:rPr lang="en-US" dirty="0" smtClean="0">
                <a:solidFill>
                  <a:schemeClr val="accent6">
                    <a:lumMod val="50000"/>
                  </a:schemeClr>
                </a:solidFill>
              </a:rPr>
              <a:t>until </a:t>
            </a:r>
            <a:r>
              <a:rPr lang="en-US" dirty="0" smtClean="0">
                <a:solidFill>
                  <a:schemeClr val="accent6">
                    <a:lumMod val="50000"/>
                  </a:schemeClr>
                </a:solidFill>
              </a:rPr>
              <a:t>it reaches its destination</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chemeClr val="accent4">
                    <a:lumMod val="50000"/>
                  </a:schemeClr>
                </a:solidFill>
              </a:rPr>
              <a:t>EXAMPLE :</a:t>
            </a:r>
            <a:r>
              <a:rPr lang="en-US" dirty="0" smtClean="0"/>
              <a:t> </a:t>
            </a:r>
            <a:r>
              <a:rPr lang="en-US" dirty="0" smtClean="0">
                <a:solidFill>
                  <a:schemeClr val="accent6">
                    <a:lumMod val="50000"/>
                  </a:schemeClr>
                </a:solidFill>
              </a:rPr>
              <a:t>W. drew a cheque crossed ‘not negotiable’ in blank and handed it to his clerk to fill in the amount and the name of the payee. The clerk inserted a sum in excess of her authority and delivered the cheque to P in payment of a debt of her own. Is W liable to P?</a:t>
            </a:r>
          </a:p>
          <a:p>
            <a:pPr>
              <a:buNone/>
            </a:pPr>
            <a:r>
              <a:rPr lang="en-US" dirty="0" smtClean="0"/>
              <a:t>             </a:t>
            </a:r>
            <a:r>
              <a:rPr lang="en-US" sz="2400" b="1" dirty="0" smtClean="0">
                <a:solidFill>
                  <a:schemeClr val="accent4">
                    <a:lumMod val="50000"/>
                  </a:schemeClr>
                </a:solidFill>
              </a:rPr>
              <a:t>WILSON &amp; MEESON V. PILKERING (1946)</a:t>
            </a:r>
            <a:endParaRPr lang="en-US" sz="2400" b="1" dirty="0">
              <a:solidFill>
                <a:schemeClr val="accent4">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RESTRICTIVE CROSSING</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6">
                    <a:lumMod val="50000"/>
                  </a:schemeClr>
                </a:solidFill>
              </a:rPr>
              <a:t>In restrictive crossing the words ‘A/C Payee’ are added to the general or special crossing.</a:t>
            </a:r>
          </a:p>
          <a:p>
            <a:r>
              <a:rPr lang="en-US" dirty="0" smtClean="0">
                <a:solidFill>
                  <a:schemeClr val="accent6">
                    <a:lumMod val="50000"/>
                  </a:schemeClr>
                </a:solidFill>
              </a:rPr>
              <a:t>The words ‘A/C Payee’ on a cheque are a direction to the collecting banker that the amount collected on the cheque is to be credited to the account of the payee. If he credit the proceeds to a different account, he is guilty of negligence and will be liable to the true owner for the amount of the cheque.</a:t>
            </a:r>
          </a:p>
          <a:p>
            <a:r>
              <a:rPr lang="en-US" dirty="0" smtClean="0">
                <a:solidFill>
                  <a:schemeClr val="accent6">
                    <a:lumMod val="50000"/>
                  </a:schemeClr>
                </a:solidFill>
              </a:rPr>
              <a:t>In practice, the collecting banker sees to it that such instruction is carried out and usually refuses to accept A/C payee crossed </a:t>
            </a:r>
            <a:r>
              <a:rPr lang="en-US" dirty="0" err="1" smtClean="0">
                <a:solidFill>
                  <a:schemeClr val="accent6">
                    <a:lumMod val="50000"/>
                  </a:schemeClr>
                </a:solidFill>
              </a:rPr>
              <a:t>cheques</a:t>
            </a:r>
            <a:r>
              <a:rPr lang="en-US" dirty="0" smtClean="0">
                <a:solidFill>
                  <a:schemeClr val="accent6">
                    <a:lumMod val="50000"/>
                  </a:schemeClr>
                </a:solidFill>
              </a:rPr>
              <a:t>  with any </a:t>
            </a:r>
            <a:r>
              <a:rPr lang="en-US" dirty="0" err="1" smtClean="0">
                <a:solidFill>
                  <a:schemeClr val="accent6">
                    <a:lumMod val="50000"/>
                  </a:schemeClr>
                </a:solidFill>
              </a:rPr>
              <a:t>endordement</a:t>
            </a:r>
            <a:r>
              <a:rPr lang="en-US" dirty="0" smtClean="0">
                <a:solidFill>
                  <a:schemeClr val="accent6">
                    <a:lumMod val="50000"/>
                  </a:schemeClr>
                </a:solidFill>
              </a:rPr>
              <a:t> thereon.</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CHEQUES CROSSED ‘A/C PAYEE’</a:t>
            </a:r>
            <a:endParaRPr lang="en-US" b="1" dirty="0"/>
          </a:p>
        </p:txBody>
      </p:sp>
      <p:sp>
        <p:nvSpPr>
          <p:cNvPr id="3" name="Content Placeholder 2"/>
          <p:cNvSpPr>
            <a:spLocks noGrp="1"/>
          </p:cNvSpPr>
          <p:nvPr>
            <p:ph idx="1"/>
          </p:nvPr>
        </p:nvSpPr>
        <p:spPr/>
        <p:txBody>
          <a:bodyPr/>
          <a:lstStyle/>
          <a:p>
            <a:r>
              <a:rPr lang="en-US" dirty="0" smtClean="0">
                <a:solidFill>
                  <a:schemeClr val="accent6">
                    <a:lumMod val="50000"/>
                  </a:schemeClr>
                </a:solidFill>
              </a:rPr>
              <a:t>Often </a:t>
            </a:r>
            <a:r>
              <a:rPr lang="en-US" dirty="0" err="1" smtClean="0">
                <a:solidFill>
                  <a:schemeClr val="accent6">
                    <a:lumMod val="50000"/>
                  </a:schemeClr>
                </a:solidFill>
              </a:rPr>
              <a:t>cheques</a:t>
            </a:r>
            <a:r>
              <a:rPr lang="en-US" dirty="0" smtClean="0">
                <a:solidFill>
                  <a:schemeClr val="accent6">
                    <a:lumMod val="50000"/>
                  </a:schemeClr>
                </a:solidFill>
              </a:rPr>
              <a:t> are crossed with two parallel transverse lines and in between the two parallel lines the words “A/C Payee” or “A/C Payee only” are written.</a:t>
            </a:r>
          </a:p>
          <a:p>
            <a:r>
              <a:rPr lang="en-US" dirty="0" smtClean="0">
                <a:solidFill>
                  <a:schemeClr val="accent6">
                    <a:lumMod val="50000"/>
                  </a:schemeClr>
                </a:solidFill>
              </a:rPr>
              <a:t>This means that the proceeds of the cheque are to be credited to the account of the payee only.</a:t>
            </a:r>
          </a:p>
          <a:p>
            <a:r>
              <a:rPr lang="en-US" dirty="0" smtClean="0">
                <a:solidFill>
                  <a:schemeClr val="accent6">
                    <a:lumMod val="50000"/>
                  </a:schemeClr>
                </a:solidFill>
              </a:rPr>
              <a:t>This type of crossing is also “restrictive”.</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SPECIMEN OF </a:t>
            </a:r>
            <a:r>
              <a:rPr lang="en-US" b="1" dirty="0" smtClean="0"/>
              <a:t>A/C PAYEE CROSSED CHEQUE</a:t>
            </a:r>
            <a:endParaRPr lang="en-US" b="1" dirty="0"/>
          </a:p>
        </p:txBody>
      </p:sp>
      <p:pic>
        <p:nvPicPr>
          <p:cNvPr id="4" name="Content Placeholder 3" descr="AC PAYEE.jpg"/>
          <p:cNvPicPr>
            <a:picLocks noGrp="1" noChangeAspect="1"/>
          </p:cNvPicPr>
          <p:nvPr>
            <p:ph idx="1"/>
          </p:nvPr>
        </p:nvPicPr>
        <p:blipFill>
          <a:blip r:embed="rId2"/>
          <a:stretch>
            <a:fillRect/>
          </a:stretch>
        </p:blipFill>
        <p:spPr>
          <a:xfrm>
            <a:off x="600075" y="2825750"/>
            <a:ext cx="7943850" cy="2686050"/>
          </a:xfrm>
        </p:spPr>
      </p:pic>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a:t>
            </a:r>
            <a:endParaRPr lang="en-US" dirty="0"/>
          </a:p>
        </p:txBody>
      </p:sp>
      <p:sp>
        <p:nvSpPr>
          <p:cNvPr id="3" name="Content Placeholder 2"/>
          <p:cNvSpPr>
            <a:spLocks noGrp="1"/>
          </p:cNvSpPr>
          <p:nvPr>
            <p:ph idx="1"/>
          </p:nvPr>
        </p:nvSpPr>
        <p:spPr/>
        <p:txBody>
          <a:bodyPr/>
          <a:lstStyle/>
          <a:p>
            <a:endParaRPr lang="en-US" b="1" u="sng" dirty="0" smtClean="0">
              <a:solidFill>
                <a:srgbClr val="00B0F0"/>
              </a:solidFill>
            </a:endParaRPr>
          </a:p>
          <a:p>
            <a:r>
              <a:rPr lang="en-US" b="1" u="sng" dirty="0" smtClean="0">
                <a:solidFill>
                  <a:srgbClr val="00B0F0"/>
                </a:solidFill>
              </a:rPr>
              <a:t>www.google.com</a:t>
            </a:r>
            <a:r>
              <a:rPr lang="en-US" b="1" u="sng" dirty="0" smtClean="0">
                <a:solidFill>
                  <a:srgbClr val="00B0F0"/>
                </a:solidFill>
              </a:rPr>
              <a:t>.</a:t>
            </a:r>
          </a:p>
          <a:p>
            <a:r>
              <a:rPr lang="en-US" b="1" u="sng" dirty="0" smtClean="0">
                <a:solidFill>
                  <a:srgbClr val="00B0F0"/>
                </a:solidFill>
              </a:rPr>
              <a:t>www. wikipedia.com.</a:t>
            </a:r>
          </a:p>
          <a:p>
            <a:r>
              <a:rPr lang="en-US" b="1" dirty="0" smtClean="0">
                <a:solidFill>
                  <a:srgbClr val="00B0F0"/>
                </a:solidFill>
                <a:hlinkClick r:id="rId2"/>
              </a:rPr>
              <a:t>www.studymafia.org</a:t>
            </a:r>
            <a:endParaRPr lang="en-US" b="1" dirty="0" smtClean="0">
              <a:solidFill>
                <a:srgbClr val="00B0F0"/>
              </a:solidFill>
            </a:endParaRP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DETAILS</a:t>
            </a:r>
            <a:endParaRPr lang="en-US" dirty="0"/>
          </a:p>
        </p:txBody>
      </p:sp>
      <p:sp>
        <p:nvSpPr>
          <p:cNvPr id="3" name="Content Placeholder 2"/>
          <p:cNvSpPr>
            <a:spLocks noGrp="1"/>
          </p:cNvSpPr>
          <p:nvPr>
            <p:ph idx="1"/>
          </p:nvPr>
        </p:nvSpPr>
        <p:spPr/>
        <p:txBody>
          <a:bodyPr/>
          <a:lstStyle/>
          <a:p>
            <a:endParaRPr lang="en-US" b="1" dirty="0" smtClean="0"/>
          </a:p>
          <a:p>
            <a:endParaRPr lang="en-US" b="1" dirty="0" smtClean="0"/>
          </a:p>
          <a:p>
            <a:pPr>
              <a:buNone/>
            </a:pPr>
            <a:r>
              <a:rPr lang="en-US" b="1" dirty="0" smtClean="0">
                <a:solidFill>
                  <a:schemeClr val="accent4">
                    <a:lumMod val="50000"/>
                  </a:schemeClr>
                </a:solidFill>
              </a:rPr>
              <a:t>     </a:t>
            </a:r>
            <a:r>
              <a:rPr lang="en-US" b="1" dirty="0" smtClean="0">
                <a:solidFill>
                  <a:schemeClr val="accent4">
                    <a:lumMod val="50000"/>
                  </a:schemeClr>
                </a:solidFill>
              </a:rPr>
              <a:t>EMAIL :</a:t>
            </a:r>
            <a:r>
              <a:rPr lang="en-US" dirty="0" smtClean="0">
                <a:solidFill>
                  <a:schemeClr val="accent4">
                    <a:lumMod val="50000"/>
                  </a:schemeClr>
                </a:solidFill>
              </a:rPr>
              <a:t> </a:t>
            </a:r>
            <a:r>
              <a:rPr lang="en-US" b="1" dirty="0" smtClean="0">
                <a:solidFill>
                  <a:schemeClr val="accent6">
                    <a:lumMod val="50000"/>
                  </a:schemeClr>
                </a:solidFill>
              </a:rPr>
              <a:t>dr.kaynattawar@gmail.com</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b="1" dirty="0" smtClean="0">
              <a:solidFill>
                <a:srgbClr val="C00000"/>
              </a:solidFill>
            </a:endParaRPr>
          </a:p>
          <a:p>
            <a:pPr>
              <a:buNone/>
            </a:pPr>
            <a:endParaRPr lang="en-US" b="1" dirty="0" smtClean="0">
              <a:solidFill>
                <a:srgbClr val="C00000"/>
              </a:solidFill>
            </a:endParaRPr>
          </a:p>
          <a:p>
            <a:pPr>
              <a:buNone/>
            </a:pPr>
            <a:endParaRPr lang="en-US" b="1" dirty="0" smtClean="0">
              <a:solidFill>
                <a:srgbClr val="C00000"/>
              </a:solidFill>
            </a:endParaRPr>
          </a:p>
          <a:p>
            <a:pPr>
              <a:buNone/>
            </a:pPr>
            <a:r>
              <a:rPr lang="en-US" b="1" dirty="0" smtClean="0">
                <a:solidFill>
                  <a:srgbClr val="C00000"/>
                </a:solidFill>
              </a:rPr>
              <a:t> </a:t>
            </a:r>
            <a:r>
              <a:rPr lang="en-US" b="1" dirty="0" smtClean="0">
                <a:solidFill>
                  <a:srgbClr val="C00000"/>
                </a:solidFill>
              </a:rPr>
              <a:t>                      </a:t>
            </a:r>
            <a:r>
              <a:rPr lang="en-US" sz="7200" b="1" dirty="0" smtClean="0">
                <a:solidFill>
                  <a:schemeClr val="accent4">
                    <a:lumMod val="50000"/>
                  </a:schemeClr>
                </a:solidFill>
              </a:rPr>
              <a:t>THANK </a:t>
            </a:r>
            <a:r>
              <a:rPr lang="en-US" sz="7200" b="1" dirty="0" smtClean="0">
                <a:solidFill>
                  <a:schemeClr val="accent4">
                    <a:lumMod val="50000"/>
                  </a:schemeClr>
                </a:solidFill>
              </a:rPr>
              <a:t>YOU</a:t>
            </a:r>
            <a:endParaRPr lang="en-US" sz="7200" dirty="0">
              <a:solidFill>
                <a:schemeClr val="accent4">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RELEVANT TOPICS </a:t>
            </a:r>
            <a:r>
              <a:rPr lang="en-US" sz="2800" b="1" dirty="0" smtClean="0"/>
              <a:t>ON </a:t>
            </a:r>
            <a:r>
              <a:rPr lang="en-US" sz="2800" b="1" dirty="0" smtClean="0"/>
              <a:t>CHEQUE AND CROSSING OF </a:t>
            </a:r>
            <a:r>
              <a:rPr lang="en-US" sz="2800" b="1" dirty="0" smtClean="0"/>
              <a:t>CHEQUE </a:t>
            </a:r>
            <a:r>
              <a:rPr lang="en-US" sz="2800" b="1" dirty="0" smtClean="0"/>
              <a:t>(NEGOTIABLE INSTRUMENT)</a:t>
            </a:r>
            <a:r>
              <a:rPr lang="en-US" sz="2800" b="1" dirty="0" smtClean="0"/>
              <a:t> FOR</a:t>
            </a:r>
            <a:endParaRPr lang="en-US" sz="2800" b="1" dirty="0"/>
          </a:p>
        </p:txBody>
      </p:sp>
      <p:sp>
        <p:nvSpPr>
          <p:cNvPr id="3" name="Content Placeholder 2"/>
          <p:cNvSpPr>
            <a:spLocks noGrp="1"/>
          </p:cNvSpPr>
          <p:nvPr>
            <p:ph idx="1"/>
          </p:nvPr>
        </p:nvSpPr>
        <p:spPr/>
        <p:txBody>
          <a:bodyPr/>
          <a:lstStyle/>
          <a:p>
            <a:endParaRPr lang="en-US" dirty="0" smtClean="0"/>
          </a:p>
          <a:p>
            <a:r>
              <a:rPr lang="en-US" b="1" dirty="0" smtClean="0">
                <a:solidFill>
                  <a:schemeClr val="accent6">
                    <a:lumMod val="50000"/>
                  </a:schemeClr>
                </a:solidFill>
              </a:rPr>
              <a:t>B.COM </a:t>
            </a:r>
            <a:r>
              <a:rPr lang="en-US" b="1" dirty="0" smtClean="0">
                <a:solidFill>
                  <a:schemeClr val="accent6">
                    <a:lumMod val="50000"/>
                  </a:schemeClr>
                </a:solidFill>
              </a:rPr>
              <a:t>(HONS.)</a:t>
            </a:r>
          </a:p>
          <a:p>
            <a:r>
              <a:rPr lang="en-US" b="1" dirty="0" smtClean="0">
                <a:solidFill>
                  <a:schemeClr val="accent6">
                    <a:lumMod val="50000"/>
                  </a:schemeClr>
                </a:solidFill>
              </a:rPr>
              <a:t>B.B.A. (HONS.)</a:t>
            </a:r>
          </a:p>
          <a:p>
            <a:r>
              <a:rPr lang="en-US" b="1" dirty="0" smtClean="0">
                <a:solidFill>
                  <a:schemeClr val="accent6">
                    <a:lumMod val="50000"/>
                  </a:schemeClr>
                </a:solidFill>
              </a:rPr>
              <a:t>M.COM.</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a:t>
            </a:r>
            <a:endParaRPr lang="en-US" b="1" dirty="0"/>
          </a:p>
        </p:txBody>
      </p:sp>
      <p:sp>
        <p:nvSpPr>
          <p:cNvPr id="3" name="Content Placeholder 2"/>
          <p:cNvSpPr>
            <a:spLocks noGrp="1"/>
          </p:cNvSpPr>
          <p:nvPr>
            <p:ph idx="1"/>
          </p:nvPr>
        </p:nvSpPr>
        <p:spPr/>
        <p:txBody>
          <a:bodyPr>
            <a:normAutofit fontScale="62500" lnSpcReduction="20000"/>
          </a:bodyPr>
          <a:lstStyle/>
          <a:p>
            <a:r>
              <a:rPr lang="en-US" b="1" dirty="0" smtClean="0">
                <a:solidFill>
                  <a:schemeClr val="accent6">
                    <a:lumMod val="50000"/>
                  </a:schemeClr>
                </a:solidFill>
              </a:rPr>
              <a:t>MEANING OF </a:t>
            </a:r>
            <a:r>
              <a:rPr lang="en-US" b="1" dirty="0" smtClean="0">
                <a:solidFill>
                  <a:schemeClr val="accent6">
                    <a:lumMod val="50000"/>
                  </a:schemeClr>
                </a:solidFill>
              </a:rPr>
              <a:t>CHEQUE</a:t>
            </a:r>
          </a:p>
          <a:p>
            <a:r>
              <a:rPr lang="en-US" b="1" dirty="0" smtClean="0">
                <a:solidFill>
                  <a:schemeClr val="accent6">
                    <a:lumMod val="50000"/>
                  </a:schemeClr>
                </a:solidFill>
              </a:rPr>
              <a:t>DEFINITION OF A CHEQUE</a:t>
            </a:r>
            <a:endParaRPr lang="en-US" b="1" dirty="0" smtClean="0">
              <a:solidFill>
                <a:schemeClr val="accent6">
                  <a:lumMod val="50000"/>
                </a:schemeClr>
              </a:solidFill>
            </a:endParaRPr>
          </a:p>
          <a:p>
            <a:r>
              <a:rPr lang="en-US" b="1" dirty="0" smtClean="0">
                <a:solidFill>
                  <a:schemeClr val="accent6">
                    <a:lumMod val="50000"/>
                  </a:schemeClr>
                </a:solidFill>
              </a:rPr>
              <a:t>CHARACTERISTICS OF </a:t>
            </a:r>
            <a:r>
              <a:rPr lang="en-US" b="1" dirty="0" smtClean="0">
                <a:solidFill>
                  <a:schemeClr val="accent6">
                    <a:lumMod val="50000"/>
                  </a:schemeClr>
                </a:solidFill>
              </a:rPr>
              <a:t>CHEQUE</a:t>
            </a:r>
          </a:p>
          <a:p>
            <a:r>
              <a:rPr lang="en-US" b="1" dirty="0" smtClean="0">
                <a:solidFill>
                  <a:schemeClr val="accent6">
                    <a:lumMod val="50000"/>
                  </a:schemeClr>
                </a:solidFill>
              </a:rPr>
              <a:t>SPECIMEN OF </a:t>
            </a:r>
            <a:r>
              <a:rPr lang="en-US" b="1" dirty="0" smtClean="0">
                <a:solidFill>
                  <a:schemeClr val="accent6">
                    <a:lumMod val="50000"/>
                  </a:schemeClr>
                </a:solidFill>
              </a:rPr>
              <a:t>CHEQUE</a:t>
            </a:r>
          </a:p>
          <a:p>
            <a:r>
              <a:rPr lang="en-US" b="1" dirty="0" smtClean="0">
                <a:solidFill>
                  <a:schemeClr val="accent6">
                    <a:lumMod val="50000"/>
                  </a:schemeClr>
                </a:solidFill>
              </a:rPr>
              <a:t>TYPES OF </a:t>
            </a:r>
            <a:r>
              <a:rPr lang="en-US" b="1" dirty="0" smtClean="0">
                <a:solidFill>
                  <a:schemeClr val="accent6">
                    <a:lumMod val="50000"/>
                  </a:schemeClr>
                </a:solidFill>
              </a:rPr>
              <a:t>CHEQUES</a:t>
            </a:r>
          </a:p>
          <a:p>
            <a:r>
              <a:rPr lang="en-US" b="1" dirty="0" smtClean="0">
                <a:solidFill>
                  <a:schemeClr val="accent6">
                    <a:lumMod val="50000"/>
                  </a:schemeClr>
                </a:solidFill>
              </a:rPr>
              <a:t>WHY CROSSING OF CHEQUE IS BEING </a:t>
            </a:r>
            <a:r>
              <a:rPr lang="en-US" b="1" dirty="0" smtClean="0">
                <a:solidFill>
                  <a:schemeClr val="accent6">
                    <a:lumMod val="50000"/>
                  </a:schemeClr>
                </a:solidFill>
              </a:rPr>
              <a:t>USED ?</a:t>
            </a:r>
          </a:p>
          <a:p>
            <a:r>
              <a:rPr lang="en-US" b="1" dirty="0" smtClean="0">
                <a:solidFill>
                  <a:schemeClr val="accent6">
                    <a:lumMod val="50000"/>
                  </a:schemeClr>
                </a:solidFill>
              </a:rPr>
              <a:t>TYPES OF </a:t>
            </a:r>
            <a:r>
              <a:rPr lang="en-US" b="1" dirty="0" smtClean="0">
                <a:solidFill>
                  <a:schemeClr val="accent6">
                    <a:lumMod val="50000"/>
                  </a:schemeClr>
                </a:solidFill>
              </a:rPr>
              <a:t>CROSSING</a:t>
            </a:r>
          </a:p>
          <a:p>
            <a:r>
              <a:rPr lang="en-US" b="1" dirty="0" smtClean="0">
                <a:solidFill>
                  <a:schemeClr val="accent6">
                    <a:lumMod val="50000"/>
                  </a:schemeClr>
                </a:solidFill>
              </a:rPr>
              <a:t>GENERAL </a:t>
            </a:r>
            <a:r>
              <a:rPr lang="en-US" b="1" dirty="0" smtClean="0">
                <a:solidFill>
                  <a:schemeClr val="accent6">
                    <a:lumMod val="50000"/>
                  </a:schemeClr>
                </a:solidFill>
              </a:rPr>
              <a:t>CROSSING</a:t>
            </a:r>
          </a:p>
          <a:p>
            <a:r>
              <a:rPr lang="en-US" b="1" dirty="0" smtClean="0">
                <a:solidFill>
                  <a:schemeClr val="accent6">
                    <a:lumMod val="50000"/>
                  </a:schemeClr>
                </a:solidFill>
              </a:rPr>
              <a:t>SPECIMEN OF GENERAL </a:t>
            </a:r>
            <a:r>
              <a:rPr lang="en-US" b="1" dirty="0" smtClean="0">
                <a:solidFill>
                  <a:schemeClr val="accent6">
                    <a:lumMod val="50000"/>
                  </a:schemeClr>
                </a:solidFill>
              </a:rPr>
              <a:t>CROSSING</a:t>
            </a:r>
          </a:p>
          <a:p>
            <a:r>
              <a:rPr lang="en-US" b="1" dirty="0" smtClean="0">
                <a:solidFill>
                  <a:schemeClr val="accent6">
                    <a:lumMod val="50000"/>
                  </a:schemeClr>
                </a:solidFill>
              </a:rPr>
              <a:t>SPECIAL </a:t>
            </a:r>
            <a:r>
              <a:rPr lang="en-US" b="1" dirty="0" smtClean="0">
                <a:solidFill>
                  <a:schemeClr val="accent6">
                    <a:lumMod val="50000"/>
                  </a:schemeClr>
                </a:solidFill>
              </a:rPr>
              <a:t>CROSSING</a:t>
            </a:r>
          </a:p>
          <a:p>
            <a:r>
              <a:rPr lang="en-US" b="1" dirty="0" smtClean="0">
                <a:solidFill>
                  <a:schemeClr val="accent6">
                    <a:lumMod val="50000"/>
                  </a:schemeClr>
                </a:solidFill>
              </a:rPr>
              <a:t>SPECIMEN OF SPECIAL </a:t>
            </a:r>
            <a:r>
              <a:rPr lang="en-US" b="1" dirty="0" smtClean="0">
                <a:solidFill>
                  <a:schemeClr val="accent6">
                    <a:lumMod val="50000"/>
                  </a:schemeClr>
                </a:solidFill>
              </a:rPr>
              <a:t>CROSSING</a:t>
            </a:r>
          </a:p>
          <a:p>
            <a:r>
              <a:rPr lang="en-US" b="1" dirty="0" smtClean="0">
                <a:solidFill>
                  <a:schemeClr val="accent6">
                    <a:lumMod val="50000"/>
                  </a:schemeClr>
                </a:solidFill>
              </a:rPr>
              <a:t>NOT NEGOTIABLE </a:t>
            </a:r>
            <a:r>
              <a:rPr lang="en-US" b="1" dirty="0" smtClean="0">
                <a:solidFill>
                  <a:schemeClr val="accent6">
                    <a:lumMod val="50000"/>
                  </a:schemeClr>
                </a:solidFill>
              </a:rPr>
              <a:t>CROSSING</a:t>
            </a:r>
          </a:p>
          <a:p>
            <a:r>
              <a:rPr lang="en-US" b="1" dirty="0" smtClean="0">
                <a:solidFill>
                  <a:schemeClr val="accent6">
                    <a:lumMod val="50000"/>
                  </a:schemeClr>
                </a:solidFill>
              </a:rPr>
              <a:t>RESTRICTIVE </a:t>
            </a:r>
            <a:r>
              <a:rPr lang="en-US" b="1" dirty="0" smtClean="0">
                <a:solidFill>
                  <a:schemeClr val="accent6">
                    <a:lumMod val="50000"/>
                  </a:schemeClr>
                </a:solidFill>
              </a:rPr>
              <a:t>CROSSING</a:t>
            </a:r>
          </a:p>
          <a:p>
            <a:r>
              <a:rPr lang="en-US" b="1" dirty="0" smtClean="0">
                <a:solidFill>
                  <a:schemeClr val="accent6">
                    <a:lumMod val="50000"/>
                  </a:schemeClr>
                </a:solidFill>
              </a:rPr>
              <a:t>CHEQUES CROSSED ‘A/C PAYEE</a:t>
            </a:r>
            <a:r>
              <a:rPr lang="en-US" b="1" dirty="0" smtClean="0">
                <a:solidFill>
                  <a:schemeClr val="accent6">
                    <a:lumMod val="50000"/>
                  </a:schemeClr>
                </a:solidFill>
              </a:rPr>
              <a:t>’</a:t>
            </a:r>
          </a:p>
          <a:p>
            <a:r>
              <a:rPr lang="en-US" b="1" dirty="0" smtClean="0">
                <a:solidFill>
                  <a:schemeClr val="accent6">
                    <a:lumMod val="50000"/>
                  </a:schemeClr>
                </a:solidFill>
              </a:rPr>
              <a:t>SPECIMEN OF A/C PAYEE CROSSED CHEQUE</a:t>
            </a:r>
            <a:endParaRPr lang="en-US" b="1"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CHEQUE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accent6">
                    <a:lumMod val="50000"/>
                  </a:schemeClr>
                </a:solidFill>
              </a:rPr>
              <a:t>A ‘</a:t>
            </a:r>
            <a:r>
              <a:rPr lang="en-US" dirty="0" err="1" smtClean="0">
                <a:solidFill>
                  <a:schemeClr val="accent6">
                    <a:lumMod val="50000"/>
                  </a:schemeClr>
                </a:solidFill>
              </a:rPr>
              <a:t>cheque</a:t>
            </a:r>
            <a:r>
              <a:rPr lang="en-US" dirty="0" smtClean="0">
                <a:solidFill>
                  <a:schemeClr val="accent6">
                    <a:lumMod val="50000"/>
                  </a:schemeClr>
                </a:solidFill>
              </a:rPr>
              <a:t>’ is a ‘bill of exchange’ drawn on a specified banker and not expressed to be payable otherwise than on demand. It includes the electronic image of a truncated cheque and a cheque in the electronic form.</a:t>
            </a:r>
          </a:p>
          <a:p>
            <a:pPr>
              <a:buNone/>
            </a:pPr>
            <a:r>
              <a:rPr lang="en-US" dirty="0" smtClean="0">
                <a:solidFill>
                  <a:schemeClr val="accent6">
                    <a:lumMod val="50000"/>
                  </a:schemeClr>
                </a:solidFill>
              </a:rPr>
              <a:t>                                              </a:t>
            </a:r>
          </a:p>
          <a:p>
            <a:r>
              <a:rPr lang="en-US" dirty="0" err="1" smtClean="0">
                <a:solidFill>
                  <a:schemeClr val="accent6">
                    <a:lumMod val="50000"/>
                  </a:schemeClr>
                </a:solidFill>
              </a:rPr>
              <a:t>Cheque</a:t>
            </a:r>
            <a:r>
              <a:rPr lang="en-US" dirty="0" smtClean="0">
                <a:solidFill>
                  <a:schemeClr val="accent6">
                    <a:lumMod val="50000"/>
                  </a:schemeClr>
                </a:solidFill>
              </a:rPr>
              <a:t> is an important negotiable instrument which can transferred by mere hand delivery. </a:t>
            </a:r>
            <a:r>
              <a:rPr lang="en-US" dirty="0" err="1" smtClean="0">
                <a:solidFill>
                  <a:schemeClr val="accent6">
                    <a:lumMod val="50000"/>
                  </a:schemeClr>
                </a:solidFill>
              </a:rPr>
              <a:t>Cheque</a:t>
            </a:r>
            <a:r>
              <a:rPr lang="en-US" dirty="0" smtClean="0">
                <a:solidFill>
                  <a:schemeClr val="accent6">
                    <a:lumMod val="50000"/>
                  </a:schemeClr>
                </a:solidFill>
              </a:rPr>
              <a:t> is used to make safe and convenient payment. It is less risky and the danger of loss is </a:t>
            </a:r>
            <a:r>
              <a:rPr lang="en-US" dirty="0" err="1" smtClean="0">
                <a:solidFill>
                  <a:schemeClr val="accent6">
                    <a:lumMod val="50000"/>
                  </a:schemeClr>
                </a:solidFill>
              </a:rPr>
              <a:t>minimised</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A CHEQUE</a:t>
            </a:r>
            <a:endParaRPr lang="en-US" b="1" dirty="0"/>
          </a:p>
        </p:txBody>
      </p:sp>
      <p:sp>
        <p:nvSpPr>
          <p:cNvPr id="3" name="Content Placeholder 2"/>
          <p:cNvSpPr>
            <a:spLocks noGrp="1"/>
          </p:cNvSpPr>
          <p:nvPr>
            <p:ph idx="1"/>
          </p:nvPr>
        </p:nvSpPr>
        <p:spPr/>
        <p:txBody>
          <a:bodyPr/>
          <a:lstStyle/>
          <a:p>
            <a:pPr>
              <a:buNone/>
            </a:pPr>
            <a:r>
              <a:rPr lang="en-US" dirty="0" smtClean="0"/>
              <a:t>   </a:t>
            </a:r>
            <a:r>
              <a:rPr lang="en-US" dirty="0" smtClean="0">
                <a:solidFill>
                  <a:schemeClr val="accent6">
                    <a:lumMod val="50000"/>
                  </a:schemeClr>
                </a:solidFill>
              </a:rPr>
              <a:t>“</a:t>
            </a:r>
            <a:r>
              <a:rPr lang="en-US" dirty="0" err="1" smtClean="0">
                <a:solidFill>
                  <a:schemeClr val="accent6">
                    <a:lumMod val="50000"/>
                  </a:schemeClr>
                </a:solidFill>
              </a:rPr>
              <a:t>Cheque</a:t>
            </a:r>
            <a:r>
              <a:rPr lang="en-US" dirty="0" smtClean="0">
                <a:solidFill>
                  <a:schemeClr val="accent6">
                    <a:lumMod val="50000"/>
                  </a:schemeClr>
                </a:solidFill>
              </a:rPr>
              <a:t> </a:t>
            </a:r>
            <a:r>
              <a:rPr lang="en-US" dirty="0" smtClean="0">
                <a:solidFill>
                  <a:schemeClr val="accent6">
                    <a:lumMod val="50000"/>
                  </a:schemeClr>
                </a:solidFill>
              </a:rPr>
              <a:t>is an instrument in writing containing an unconditional order , addressed to a banker, sign by the person who has deposited money with the banker, requiring him to pay on demand a certain sum of money only to or to the order of certain person or to the bearer of </a:t>
            </a:r>
            <a:r>
              <a:rPr lang="en-US" dirty="0" smtClean="0">
                <a:solidFill>
                  <a:schemeClr val="accent6">
                    <a:lumMod val="50000"/>
                  </a:schemeClr>
                </a:solidFill>
              </a:rPr>
              <a:t>instrument.”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CHARACTERISTICS OF CHEQUE</a:t>
            </a:r>
            <a:endParaRPr lang="en-US" sz="4000" b="1"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accent6">
                    <a:lumMod val="50000"/>
                  </a:schemeClr>
                </a:solidFill>
              </a:rPr>
              <a:t>Cheque is an instrument in writing.</a:t>
            </a:r>
          </a:p>
          <a:p>
            <a:r>
              <a:rPr lang="en-US" dirty="0" smtClean="0">
                <a:solidFill>
                  <a:schemeClr val="accent6">
                    <a:lumMod val="50000"/>
                  </a:schemeClr>
                </a:solidFill>
              </a:rPr>
              <a:t>Cheque contains an unconditional order.</a:t>
            </a:r>
          </a:p>
          <a:p>
            <a:r>
              <a:rPr lang="en-US" dirty="0" smtClean="0">
                <a:solidFill>
                  <a:schemeClr val="accent6">
                    <a:lumMod val="50000"/>
                  </a:schemeClr>
                </a:solidFill>
              </a:rPr>
              <a:t>Cheque is drawn by a customer on his bank.</a:t>
            </a:r>
          </a:p>
          <a:p>
            <a:r>
              <a:rPr lang="en-US" dirty="0" smtClean="0">
                <a:solidFill>
                  <a:schemeClr val="accent6">
                    <a:lumMod val="50000"/>
                  </a:schemeClr>
                </a:solidFill>
              </a:rPr>
              <a:t>Cheque must be signed by customer.</a:t>
            </a:r>
          </a:p>
          <a:p>
            <a:r>
              <a:rPr lang="en-US" dirty="0" smtClean="0">
                <a:solidFill>
                  <a:schemeClr val="accent6">
                    <a:lumMod val="50000"/>
                  </a:schemeClr>
                </a:solidFill>
              </a:rPr>
              <a:t>Cheque must be payable on demand.</a:t>
            </a:r>
          </a:p>
          <a:p>
            <a:r>
              <a:rPr lang="en-US" dirty="0" smtClean="0">
                <a:solidFill>
                  <a:schemeClr val="accent6">
                    <a:lumMod val="50000"/>
                  </a:schemeClr>
                </a:solidFill>
              </a:rPr>
              <a:t>Cheque must mention exact amount </a:t>
            </a:r>
            <a:r>
              <a:rPr lang="en-US" dirty="0" err="1" smtClean="0">
                <a:solidFill>
                  <a:schemeClr val="accent6">
                    <a:lumMod val="50000"/>
                  </a:schemeClr>
                </a:solidFill>
              </a:rPr>
              <a:t>amount</a:t>
            </a:r>
            <a:r>
              <a:rPr lang="en-US" dirty="0" smtClean="0">
                <a:solidFill>
                  <a:schemeClr val="accent6">
                    <a:lumMod val="50000"/>
                  </a:schemeClr>
                </a:solidFill>
              </a:rPr>
              <a:t> to be paid.</a:t>
            </a:r>
          </a:p>
          <a:p>
            <a:r>
              <a:rPr lang="en-US" dirty="0" smtClean="0">
                <a:solidFill>
                  <a:schemeClr val="accent6">
                    <a:lumMod val="50000"/>
                  </a:schemeClr>
                </a:solidFill>
              </a:rPr>
              <a:t>Payee must certain to whom payment is made.</a:t>
            </a:r>
          </a:p>
          <a:p>
            <a:r>
              <a:rPr lang="en-US" dirty="0" smtClean="0">
                <a:solidFill>
                  <a:schemeClr val="accent6">
                    <a:lumMod val="50000"/>
                  </a:schemeClr>
                </a:solidFill>
              </a:rPr>
              <a:t>Cheque must be duly dated by customer of bank.</a:t>
            </a:r>
          </a:p>
          <a:p>
            <a:r>
              <a:rPr lang="en-US" dirty="0" smtClean="0">
                <a:solidFill>
                  <a:schemeClr val="accent6">
                    <a:lumMod val="50000"/>
                  </a:schemeClr>
                </a:solidFill>
              </a:rPr>
              <a:t>Cheque has 3 parties: Drawer, </a:t>
            </a:r>
            <a:r>
              <a:rPr lang="en-US" dirty="0" err="1" smtClean="0">
                <a:solidFill>
                  <a:schemeClr val="accent6">
                    <a:lumMod val="50000"/>
                  </a:schemeClr>
                </a:solidFill>
              </a:rPr>
              <a:t>Drawee</a:t>
            </a:r>
            <a:r>
              <a:rPr lang="en-US" dirty="0" smtClean="0">
                <a:solidFill>
                  <a:schemeClr val="accent6">
                    <a:lumMod val="50000"/>
                  </a:schemeClr>
                </a:solidFill>
              </a:rPr>
              <a:t> &amp;Payee.</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SPECIMEN OF CHEQUE</a:t>
            </a:r>
            <a:endParaRPr lang="en-US" b="1" dirty="0"/>
          </a:p>
        </p:txBody>
      </p:sp>
      <p:pic>
        <p:nvPicPr>
          <p:cNvPr id="4" name="Content Placeholder 3" descr="cheque.jpg"/>
          <p:cNvPicPr>
            <a:picLocks noGrp="1" noChangeAspect="1"/>
          </p:cNvPicPr>
          <p:nvPr>
            <p:ph idx="1"/>
          </p:nvPr>
        </p:nvPicPr>
        <p:blipFill>
          <a:blip r:embed="rId2"/>
          <a:stretch>
            <a:fillRect/>
          </a:stretch>
        </p:blipFill>
        <p:spPr>
          <a:xfrm>
            <a:off x="457200" y="1906269"/>
            <a:ext cx="8229600" cy="4525011"/>
          </a:xfrm>
        </p:spPr>
      </p:pic>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CHEQUES</a:t>
            </a:r>
            <a:endParaRPr lang="en-US" b="1"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t>
            </a:r>
            <a:r>
              <a:rPr lang="en-US" b="1" dirty="0" smtClean="0">
                <a:solidFill>
                  <a:schemeClr val="accent4">
                    <a:lumMod val="50000"/>
                  </a:schemeClr>
                </a:solidFill>
              </a:rPr>
              <a:t>1. Bearer Cheque : </a:t>
            </a:r>
            <a:r>
              <a:rPr lang="en-US" dirty="0" smtClean="0">
                <a:solidFill>
                  <a:schemeClr val="accent6">
                    <a:lumMod val="50000"/>
                  </a:schemeClr>
                </a:solidFill>
              </a:rPr>
              <a:t>T</a:t>
            </a:r>
            <a:r>
              <a:rPr lang="en-US" dirty="0" smtClean="0">
                <a:solidFill>
                  <a:schemeClr val="accent6">
                    <a:lumMod val="50000"/>
                  </a:schemeClr>
                </a:solidFill>
              </a:rPr>
              <a:t>he </a:t>
            </a:r>
            <a:r>
              <a:rPr lang="en-US" dirty="0" smtClean="0">
                <a:solidFill>
                  <a:schemeClr val="accent6">
                    <a:lumMod val="50000"/>
                  </a:schemeClr>
                </a:solidFill>
              </a:rPr>
              <a:t>bearer cheque is payable to the person specified there in or to any other else who presents it to the bank for payment. However, such </a:t>
            </a:r>
            <a:r>
              <a:rPr lang="en-US" dirty="0" err="1" smtClean="0">
                <a:solidFill>
                  <a:schemeClr val="accent6">
                    <a:lumMod val="50000"/>
                  </a:schemeClr>
                </a:solidFill>
              </a:rPr>
              <a:t>cheques</a:t>
            </a:r>
            <a:r>
              <a:rPr lang="en-US" dirty="0" smtClean="0">
                <a:solidFill>
                  <a:schemeClr val="accent6">
                    <a:lumMod val="50000"/>
                  </a:schemeClr>
                </a:solidFill>
              </a:rPr>
              <a:t> are risky, this is because if such </a:t>
            </a:r>
            <a:r>
              <a:rPr lang="en-US" dirty="0" err="1" smtClean="0">
                <a:solidFill>
                  <a:schemeClr val="accent6">
                    <a:lumMod val="50000"/>
                  </a:schemeClr>
                </a:solidFill>
              </a:rPr>
              <a:t>cheques</a:t>
            </a:r>
            <a:r>
              <a:rPr lang="en-US" dirty="0" smtClean="0">
                <a:solidFill>
                  <a:schemeClr val="accent6">
                    <a:lumMod val="50000"/>
                  </a:schemeClr>
                </a:solidFill>
              </a:rPr>
              <a:t> are lost, the finder to the cheque can collect payment from the bank.</a:t>
            </a:r>
          </a:p>
          <a:p>
            <a:pPr>
              <a:buNone/>
            </a:pPr>
            <a:r>
              <a:rPr lang="en-US" b="1" dirty="0" smtClean="0"/>
              <a:t>  </a:t>
            </a:r>
            <a:r>
              <a:rPr lang="en-US" b="1" dirty="0" smtClean="0">
                <a:solidFill>
                  <a:schemeClr val="accent4">
                    <a:lumMod val="50000"/>
                  </a:schemeClr>
                </a:solidFill>
              </a:rPr>
              <a:t>2. Open </a:t>
            </a:r>
            <a:r>
              <a:rPr lang="en-US" b="1" dirty="0" err="1" smtClean="0">
                <a:solidFill>
                  <a:schemeClr val="accent4">
                    <a:lumMod val="50000"/>
                  </a:schemeClr>
                </a:solidFill>
              </a:rPr>
              <a:t>Cheque</a:t>
            </a:r>
            <a:r>
              <a:rPr lang="en-US" b="1" dirty="0" smtClean="0">
                <a:solidFill>
                  <a:schemeClr val="accent4">
                    <a:lumMod val="50000"/>
                  </a:schemeClr>
                </a:solidFill>
              </a:rPr>
              <a:t> /uncrossed </a:t>
            </a:r>
            <a:r>
              <a:rPr lang="en-US" b="1" dirty="0" err="1" smtClean="0">
                <a:solidFill>
                  <a:schemeClr val="accent4">
                    <a:lumMod val="50000"/>
                  </a:schemeClr>
                </a:solidFill>
              </a:rPr>
              <a:t>cheque</a:t>
            </a:r>
            <a:r>
              <a:rPr lang="en-US" b="1" dirty="0" smtClean="0">
                <a:solidFill>
                  <a:schemeClr val="accent4">
                    <a:lumMod val="50000"/>
                  </a:schemeClr>
                </a:solidFill>
              </a:rPr>
              <a:t> </a:t>
            </a:r>
            <a:r>
              <a:rPr lang="en-US" b="1" dirty="0" smtClean="0">
                <a:solidFill>
                  <a:schemeClr val="accent4">
                    <a:lumMod val="50000"/>
                  </a:schemeClr>
                </a:solidFill>
              </a:rPr>
              <a:t>:  </a:t>
            </a:r>
            <a:r>
              <a:rPr lang="en-US" dirty="0" smtClean="0">
                <a:solidFill>
                  <a:schemeClr val="accent6">
                    <a:lumMod val="50000"/>
                  </a:schemeClr>
                </a:solidFill>
              </a:rPr>
              <a:t>when a cheque is not crossed,  it is known as an “open cheque” or “uncrossed cheque”. The payment of such a cheque can be obtained at the counter of the bank. an open cheque may be a bearer cheque or an order one.</a:t>
            </a:r>
            <a:endParaRPr lang="en-US" dirty="0">
              <a:solidFill>
                <a:schemeClr val="accent6">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DR KAYNAT TAWAR</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159</TotalTime>
  <Words>1636</Words>
  <Application>Microsoft Office PowerPoint</Application>
  <PresentationFormat>On-screen Show (4:3)</PresentationFormat>
  <Paragraphs>156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Verve</vt:lpstr>
      <vt:lpstr>    SCHOOL OF STUDIES IN COMMERCE VIKRAM UNIVERSITY, UJJAIN (M.P.) </vt:lpstr>
      <vt:lpstr>CHEQUE AND CROSSING OF CHEQUE (NEGOTIABLE INSTRUMENT)</vt:lpstr>
      <vt:lpstr>RELEVANT TOPICS ON CHEQUE AND CROSSING OF CHEQUE (NEGOTIABLE INSTRUMENT) FOR</vt:lpstr>
      <vt:lpstr>TOPICS</vt:lpstr>
      <vt:lpstr>MEANING OF CHEQUE</vt:lpstr>
      <vt:lpstr>DEFINITION OF A CHEQUE</vt:lpstr>
      <vt:lpstr>CHARACTERISTICS OF CHEQUE</vt:lpstr>
      <vt:lpstr>SPECIMEN OF CHEQUE</vt:lpstr>
      <vt:lpstr>TYPES OF CHEQUES</vt:lpstr>
      <vt:lpstr>Slide 10</vt:lpstr>
      <vt:lpstr>Slide 11</vt:lpstr>
      <vt:lpstr>Slide 12</vt:lpstr>
      <vt:lpstr>WHY CROSSING OF CHEQUE IS BEING USED ?</vt:lpstr>
      <vt:lpstr>Slide 14</vt:lpstr>
      <vt:lpstr>TYPES OF CROSSING</vt:lpstr>
      <vt:lpstr>GENERAL CROSSING</vt:lpstr>
      <vt:lpstr>SPECIMEN OF GENERAL CROSSING</vt:lpstr>
      <vt:lpstr>SPECIAL CROSSING</vt:lpstr>
      <vt:lpstr>Slide 19</vt:lpstr>
      <vt:lpstr>SPECIMEN OF SPECIAL CROSSING</vt:lpstr>
      <vt:lpstr>NOT NEGOTIABLE CROSSING</vt:lpstr>
      <vt:lpstr>Slide 22</vt:lpstr>
      <vt:lpstr>Slide 23</vt:lpstr>
      <vt:lpstr>RESTRICTIVE CROSSING</vt:lpstr>
      <vt:lpstr>CHEQUES CROSSED ‘A/C PAYEE’</vt:lpstr>
      <vt:lpstr>SPECIMEN OF A/C PAYEE CROSSED CHEQUE</vt:lpstr>
      <vt:lpstr>REFERENCE</vt:lpstr>
      <vt:lpstr>CONTACT DETAILS</vt:lpstr>
      <vt:lpstr>Slide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hp</cp:lastModifiedBy>
  <cp:revision>62</cp:revision>
  <dcterms:created xsi:type="dcterms:W3CDTF">2006-08-16T00:00:00Z</dcterms:created>
  <dcterms:modified xsi:type="dcterms:W3CDTF">2020-04-28T15:02:20Z</dcterms:modified>
</cp:coreProperties>
</file>